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66" r:id="rId15"/>
    <p:sldId id="263" r:id="rId16"/>
    <p:sldId id="279" r:id="rId17"/>
    <p:sldId id="280" r:id="rId18"/>
    <p:sldId id="264" r:id="rId19"/>
    <p:sldId id="276" r:id="rId20"/>
    <p:sldId id="277" r:id="rId21"/>
    <p:sldId id="278" r:id="rId22"/>
    <p:sldId id="281" r:id="rId23"/>
    <p:sldId id="283" r:id="rId24"/>
    <p:sldId id="286" r:id="rId25"/>
    <p:sldId id="284" r:id="rId26"/>
    <p:sldId id="287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5B3BF-8B66-47C0-836C-E871D3E0F3A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AD1E-F5C6-40C8-A77D-D50A2E0D3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A7D90-F7B3-40FD-833D-4EA67557696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to spell:</a:t>
            </a:r>
          </a:p>
          <a:p>
            <a:endParaRPr lang="en-US" dirty="0" smtClean="0"/>
          </a:p>
          <a:p>
            <a:r>
              <a:rPr lang="en-US" dirty="0" err="1" smtClean="0"/>
              <a:t>Cosmogeny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Abjure--  renounce under oath</a:t>
            </a:r>
          </a:p>
          <a:p>
            <a:endParaRPr lang="en-US" dirty="0" smtClean="0"/>
          </a:p>
          <a:p>
            <a:r>
              <a:rPr lang="en-US" dirty="0" err="1" smtClean="0"/>
              <a:t>heteromorphic</a:t>
            </a:r>
            <a:r>
              <a:rPr lang="en-US" dirty="0" smtClean="0"/>
              <a:t> adj. Deviating from the normal form or standard type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mawkish adj. Sickening or insipid. 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peccant</a:t>
            </a:r>
            <a:r>
              <a:rPr lang="en-US" dirty="0" smtClean="0"/>
              <a:t> adj. Guilty. </a:t>
            </a:r>
          </a:p>
          <a:p>
            <a:endParaRPr lang="en-US" dirty="0" smtClean="0"/>
          </a:p>
          <a:p>
            <a:r>
              <a:rPr lang="en-US" dirty="0" err="1" smtClean="0"/>
              <a:t>syneresis</a:t>
            </a:r>
            <a:r>
              <a:rPr lang="en-US" dirty="0" smtClean="0"/>
              <a:t> n. The coalescence of two vowels or syllables, as </a:t>
            </a:r>
            <a:r>
              <a:rPr lang="en-US" dirty="0" err="1" smtClean="0"/>
              <a:t>e'er</a:t>
            </a:r>
            <a:r>
              <a:rPr lang="en-US" dirty="0" smtClean="0"/>
              <a:t> for ever.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EAD1E-F5C6-40C8-A77D-D50A2E0D33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EAD1E-F5C6-40C8-A77D-D50A2E0D332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0D5C6-0A80-4ABC-B62D-124FC71BF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589D-0B78-414F-BCF6-569C29CD7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CEB3E868-4A4D-40B1-8E14-C75A12F21145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BC67D85F-8619-452B-BFD5-9475A19C6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gannr@ets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Trouble With English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Why is it so difficult to teach kids to read?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Dr. Rosalind R. Gann</a:t>
            </a:r>
          </a:p>
          <a:p>
            <a:pPr algn="ctr">
              <a:buNone/>
            </a:pPr>
            <a:r>
              <a:rPr lang="en-US" sz="2400" dirty="0" smtClean="0"/>
              <a:t>Associate Professor of Curriculum and Instruction</a:t>
            </a:r>
          </a:p>
          <a:p>
            <a:pPr algn="ctr">
              <a:buNone/>
            </a:pPr>
            <a:r>
              <a:rPr lang="en-US" sz="2400" dirty="0" smtClean="0"/>
              <a:t>East Tennessee State University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Blount County Schools Reading Conference May 27, 2010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600" dirty="0"/>
          </a:p>
        </p:txBody>
      </p:sp>
      <p:pic>
        <p:nvPicPr>
          <p:cNvPr id="7" name="Picture 6" descr="ETSUlogo_white_1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286000"/>
            <a:ext cx="2057400" cy="1303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Semantic Cuing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of context clues.</a:t>
            </a:r>
          </a:p>
          <a:p>
            <a:endParaRPr lang="en-US" dirty="0" smtClean="0"/>
          </a:p>
          <a:p>
            <a:r>
              <a:rPr lang="en-US" dirty="0" smtClean="0"/>
              <a:t>I have a pet …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bog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or maybe it’s </a:t>
            </a:r>
            <a:r>
              <a:rPr lang="en-US" u="sng" dirty="0" smtClean="0"/>
              <a:t>dog</a:t>
            </a:r>
            <a:r>
              <a:rPr lang="en-US" dirty="0" smtClean="0"/>
              <a:t>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NE4_P2pX_BurnsB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5675"/>
            <a:ext cx="3348990" cy="2208125"/>
          </a:xfrm>
          <a:prstGeom prst="rect">
            <a:avLst/>
          </a:prstGeom>
        </p:spPr>
      </p:pic>
      <p:pic>
        <p:nvPicPr>
          <p:cNvPr id="6" name="Picture 5" descr="dog_oliv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893185"/>
            <a:ext cx="2743200" cy="2423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Syntactic cuing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Utilizes grammatical cues.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He </a:t>
            </a:r>
            <a:r>
              <a:rPr lang="en-US" u="sng" dirty="0" smtClean="0"/>
              <a:t>now</a:t>
            </a:r>
            <a:r>
              <a:rPr lang="en-US" dirty="0" smtClean="0"/>
              <a:t> the prize?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Maybe it’s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He won the prize.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0808-0710-1512-5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6764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Pragmatic Cuing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Reading based on experience and practical use.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it “really” reading?  Depends on your definition of reading.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 descr="from_madisonboom_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819400"/>
            <a:ext cx="1371600" cy="1828800"/>
          </a:xfrm>
          <a:prstGeom prst="rect">
            <a:avLst/>
          </a:prstGeom>
        </p:spPr>
      </p:pic>
      <p:pic>
        <p:nvPicPr>
          <p:cNvPr id="6" name="Picture 5" descr="google-life-search-h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077" y="1647731"/>
            <a:ext cx="3981537" cy="42958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600" smtClean="0"/>
              <a:t>There are three ways you can teach people to read English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…and they all have problems.</a:t>
            </a:r>
          </a:p>
          <a:p>
            <a:r>
              <a:rPr lang="en-US" dirty="0" smtClean="0"/>
              <a:t>You can emphasis the connection between written symbols and what we say (phonics).</a:t>
            </a:r>
          </a:p>
          <a:p>
            <a:r>
              <a:rPr lang="en-US" dirty="0" smtClean="0"/>
              <a:t>You can build on awareness of context (whole language).</a:t>
            </a:r>
          </a:p>
          <a:p>
            <a:r>
              <a:rPr lang="en-US" dirty="0" smtClean="0"/>
              <a:t>You can emphasize sight memorization.</a:t>
            </a:r>
          </a:p>
          <a:p>
            <a:r>
              <a:rPr lang="en-US" dirty="0" smtClean="0"/>
              <a:t>None of these methods works well.  So we change what we do every 20-30 years.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s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71600"/>
            <a:ext cx="3872696" cy="2663836"/>
          </a:xfrm>
          <a:prstGeom prst="rect">
            <a:avLst/>
          </a:prstGeom>
        </p:spPr>
      </p:pic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191000"/>
            <a:ext cx="2512381" cy="20596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sz="4000" smtClean="0"/>
              <a:t>Phonics is based on</a:t>
            </a:r>
            <a:r>
              <a:rPr lang="en-US" sz="4000" dirty="0" smtClean="0"/>
              <a:t>…</a:t>
            </a:r>
            <a:r>
              <a:rPr sz="4000" smtClean="0"/>
              <a:t> 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 assumption that we read by sounding out words.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Experienced readers use it to decode and pronounce unfamiliar words.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Try to spell the following words</a:t>
            </a:r>
          </a:p>
          <a:p>
            <a:endParaRPr lang="en-US" dirty="0"/>
          </a:p>
        </p:txBody>
      </p:sp>
      <p:pic>
        <p:nvPicPr>
          <p:cNvPr id="9" name="Content Placeholder 8" descr="strange-plant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71802"/>
            <a:ext cx="4038600" cy="3382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phonics is problematic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Phonics presupposes regularity.</a:t>
            </a:r>
          </a:p>
          <a:p>
            <a:r>
              <a:rPr lang="en-US" dirty="0" smtClean="0"/>
              <a:t>There are definite patterns of encoding, but these are not entirely consistent:</a:t>
            </a:r>
          </a:p>
          <a:p>
            <a:r>
              <a:rPr lang="en-US" dirty="0" smtClean="0"/>
              <a:t>Mind/ blind</a:t>
            </a:r>
          </a:p>
          <a:p>
            <a:r>
              <a:rPr lang="en-US" dirty="0" smtClean="0"/>
              <a:t>Tough/ plough</a:t>
            </a:r>
          </a:p>
          <a:p>
            <a:r>
              <a:rPr lang="en-US" dirty="0" smtClean="0"/>
              <a:t>Do</a:t>
            </a:r>
          </a:p>
          <a:p>
            <a:r>
              <a:rPr lang="en-US" dirty="0" smtClean="0"/>
              <a:t>Are/ fare</a:t>
            </a:r>
          </a:p>
          <a:p>
            <a:r>
              <a:rPr lang="en-US" dirty="0" smtClean="0"/>
              <a:t>of</a:t>
            </a:r>
            <a:endParaRPr lang="en-US" dirty="0"/>
          </a:p>
        </p:txBody>
      </p:sp>
      <p:pic>
        <p:nvPicPr>
          <p:cNvPr id="8" name="Content Placeholder 7" descr="carte_blanche_magritt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828800"/>
            <a:ext cx="2133600" cy="2709672"/>
          </a:xfrm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495800"/>
            <a:ext cx="1773789" cy="19200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Types of phonics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Sound segmentation: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c-a-t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Onset and rime: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cat</a:t>
            </a:r>
          </a:p>
          <a:p>
            <a:pPr>
              <a:buNone/>
            </a:pPr>
            <a:r>
              <a:rPr lang="en-US" dirty="0" smtClean="0"/>
              <a:t>  bat</a:t>
            </a:r>
          </a:p>
          <a:p>
            <a:pPr>
              <a:buNone/>
            </a:pPr>
            <a:r>
              <a:rPr lang="en-US" dirty="0" smtClean="0"/>
              <a:t>  hat</a:t>
            </a:r>
          </a:p>
          <a:p>
            <a:pPr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Content Placeholder 4" descr="Tabby1-DomesticCat-Closeu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49081"/>
            <a:ext cx="2438400" cy="2311368"/>
          </a:xfrm>
        </p:spPr>
      </p:pic>
      <p:pic>
        <p:nvPicPr>
          <p:cNvPr id="6" name="Picture 5" descr="800px-Bat-shadow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419600"/>
            <a:ext cx="4130842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Phonics can become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some children, it becomes divorced from language.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does M-</a:t>
            </a:r>
            <a:r>
              <a:rPr lang="en-US" dirty="0" err="1" smtClean="0"/>
              <a:t>i</a:t>
            </a:r>
            <a:r>
              <a:rPr lang="en-US" dirty="0" smtClean="0"/>
              <a:t>-l-k</a:t>
            </a:r>
          </a:p>
          <a:p>
            <a:pPr>
              <a:buNone/>
            </a:pPr>
            <a:r>
              <a:rPr lang="en-US" dirty="0" smtClean="0"/>
              <a:t>Mean?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Somewhat less likely to happen with the onset/rime system.</a:t>
            </a:r>
            <a:endParaRPr lang="en-US" dirty="0"/>
          </a:p>
        </p:txBody>
      </p:sp>
      <p:pic>
        <p:nvPicPr>
          <p:cNvPr id="5" name="Content Placeholder 4" descr="milk%20carton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80101"/>
            <a:ext cx="4038600" cy="35661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sz="3600" smtClean="0"/>
              <a:t>Whole language works sometimes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children acquire the written form of the language by experience and observation.</a:t>
            </a:r>
          </a:p>
          <a:p>
            <a:r>
              <a:rPr lang="en-US" dirty="0" smtClean="0"/>
              <a:t>Works best for children from highly literate families.</a:t>
            </a:r>
            <a:endParaRPr lang="en-US" dirty="0"/>
          </a:p>
        </p:txBody>
      </p:sp>
      <p:pic>
        <p:nvPicPr>
          <p:cNvPr id="8" name="Content Placeholder 7" descr="WomanWithChildRead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676400"/>
            <a:ext cx="1957388" cy="1957388"/>
          </a:xfrm>
        </p:spPr>
      </p:pic>
      <p:pic>
        <p:nvPicPr>
          <p:cNvPr id="9" name="Picture 8" descr="Jane%20rea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810000"/>
            <a:ext cx="3774691" cy="2525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Sight memorization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Out of favor in these times.</a:t>
            </a:r>
          </a:p>
          <a:p>
            <a:r>
              <a:rPr lang="en-US" dirty="0" smtClean="0"/>
              <a:t>Less emphasized.</a:t>
            </a:r>
          </a:p>
          <a:p>
            <a:r>
              <a:rPr lang="en-US" dirty="0" smtClean="0"/>
              <a:t>All of us use it.</a:t>
            </a:r>
          </a:p>
          <a:p>
            <a:r>
              <a:rPr lang="en-US" dirty="0" smtClean="0"/>
              <a:t>Do you really “sound out” a word such as ‘of’? </a:t>
            </a:r>
          </a:p>
          <a:p>
            <a:r>
              <a:rPr lang="en-US" dirty="0" smtClean="0"/>
              <a:t>What’s the problem with shape charts?</a:t>
            </a:r>
            <a:endParaRPr lang="en-US" dirty="0"/>
          </a:p>
        </p:txBody>
      </p:sp>
      <p:pic>
        <p:nvPicPr>
          <p:cNvPr id="5" name="Content Placeholder 4" descr="UandLC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8700" y="2848769"/>
            <a:ext cx="3657600" cy="2028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Personal notes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 have been at ETSU for 8 years.  I teach Reading and Language Education at ETSU, and have a small private practice where I work with people with reading difficulties</a:t>
            </a:r>
          </a:p>
          <a:p>
            <a:r>
              <a:rPr lang="en-US" dirty="0" smtClean="0"/>
              <a:t>I grew up in Brooklyn, New York, where I attended P.S. 206.</a:t>
            </a:r>
          </a:p>
          <a:p>
            <a:r>
              <a:rPr lang="en-US" dirty="0" smtClean="0"/>
              <a:t>Before coming to ETSU, I was a reading specialist and English teacher in the Cincinnati Public Schools.</a:t>
            </a:r>
          </a:p>
          <a:p>
            <a:r>
              <a:rPr lang="en-US" dirty="0" smtClean="0"/>
              <a:t>My early career was in clinical social work.</a:t>
            </a:r>
          </a:p>
        </p:txBody>
      </p:sp>
      <p:pic>
        <p:nvPicPr>
          <p:cNvPr id="6" name="Content Placeholder 5" descr="75929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5760" y="1219200"/>
            <a:ext cx="1836357" cy="2743200"/>
          </a:xfrm>
        </p:spPr>
      </p:pic>
      <p:pic>
        <p:nvPicPr>
          <p:cNvPr id="7" name="Picture 6" descr="Cincinnati Schools - Lafayette Bloom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114800"/>
            <a:ext cx="32004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method works all the time in all cases</a:t>
            </a:r>
          </a:p>
          <a:p>
            <a:r>
              <a:rPr lang="en-US" dirty="0" smtClean="0"/>
              <a:t>Many children learn in </a:t>
            </a:r>
            <a:r>
              <a:rPr lang="en-US" smtClean="0"/>
              <a:t>whatever way </a:t>
            </a:r>
            <a:r>
              <a:rPr lang="en-US" dirty="0" smtClean="0"/>
              <a:t>they are taught.</a:t>
            </a:r>
          </a:p>
          <a:p>
            <a:r>
              <a:rPr lang="en-US" dirty="0" smtClean="0"/>
              <a:t>Not all children can learn to read in a class of 25-30.</a:t>
            </a:r>
          </a:p>
          <a:p>
            <a:r>
              <a:rPr lang="en-US" dirty="0" smtClean="0"/>
              <a:t>Instructional packages are not the entire answer.</a:t>
            </a:r>
          </a:p>
          <a:p>
            <a:r>
              <a:rPr lang="en-US" dirty="0" smtClean="0"/>
              <a:t>Teaching is an art: necessary to toggle back and forth between methods for some kids.</a:t>
            </a:r>
            <a:endParaRPr lang="en-US" dirty="0"/>
          </a:p>
        </p:txBody>
      </p:sp>
      <p:pic>
        <p:nvPicPr>
          <p:cNvPr id="5" name="Content Placeholder 4" descr="ist2_1744503_frustr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sz="4400" smtClean="0"/>
              <a:t>Reading is not a political process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we do is influenced by politics.</a:t>
            </a:r>
          </a:p>
          <a:p>
            <a:r>
              <a:rPr lang="en-US" dirty="0" smtClean="0"/>
              <a:t>To many politicians, phonics sounds better because it appears more disciplined.</a:t>
            </a:r>
          </a:p>
          <a:p>
            <a:r>
              <a:rPr lang="en-US" dirty="0" smtClean="0"/>
              <a:t>Actually, it’s a matter of how people learn.</a:t>
            </a:r>
            <a:endParaRPr lang="en-US" dirty="0"/>
          </a:p>
        </p:txBody>
      </p:sp>
      <p:pic>
        <p:nvPicPr>
          <p:cNvPr id="5" name="Content Placeholder 4" descr="politic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2512" y="2705894"/>
            <a:ext cx="3609975" cy="23145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What's the goal of reading?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 it about sounding out words?</a:t>
            </a:r>
          </a:p>
          <a:p>
            <a:r>
              <a:rPr lang="en-US" dirty="0" smtClean="0"/>
              <a:t>Or is it about comprehension?</a:t>
            </a:r>
          </a:p>
          <a:p>
            <a:r>
              <a:rPr lang="en-US" dirty="0" smtClean="0"/>
              <a:t>Sometimes methods become ends in themselves.</a:t>
            </a:r>
          </a:p>
        </p:txBody>
      </p:sp>
      <p:pic>
        <p:nvPicPr>
          <p:cNvPr id="5" name="Content Placeholder 4" descr="pair%20read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77717"/>
            <a:ext cx="4038600" cy="277092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does this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Accountability is another word for checking up.</a:t>
            </a:r>
          </a:p>
          <a:p>
            <a:r>
              <a:rPr lang="en-US" dirty="0" smtClean="0"/>
              <a:t>Standardized tests are imposed on us from the outside.</a:t>
            </a:r>
          </a:p>
          <a:p>
            <a:r>
              <a:rPr lang="en-US" dirty="0" smtClean="0"/>
              <a:t>Reading is fundamentally a mental activity and cannot be measured directly </a:t>
            </a:r>
            <a:endParaRPr lang="en-US" dirty="0"/>
          </a:p>
        </p:txBody>
      </p:sp>
      <p:pic>
        <p:nvPicPr>
          <p:cNvPr id="5" name="Content Placeholder 4" descr="Picture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9881" y="2425086"/>
            <a:ext cx="3895238" cy="287619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21</a:t>
            </a:r>
            <a:r>
              <a:rPr lang="en-US" baseline="30000" smtClean="0"/>
              <a:t>st</a:t>
            </a:r>
            <a:r>
              <a:rPr lang="en-US" smtClean="0"/>
              <a:t> Century jobs</a:t>
            </a:r>
          </a:p>
        </p:txBody>
      </p:sp>
      <p:sp>
        <p:nvSpPr>
          <p:cNvPr id="5222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Increasingly require literacy at upper levels.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Not all HS and college graduates are where they ought to be.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These studies looked at textual literacy. There are other types, which younger people are proficient at.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However, text literacy continues to be important.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This is why politicians are so concerned about education in general and literacy in particular.</a:t>
            </a:r>
          </a:p>
        </p:txBody>
      </p:sp>
      <p:pic>
        <p:nvPicPr>
          <p:cNvPr id="26628" name="Picture 7" descr="Rub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0" y="1925638"/>
            <a:ext cx="3810000" cy="387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Let your voice be heard!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Enter the political process.</a:t>
            </a:r>
          </a:p>
          <a:p>
            <a:r>
              <a:rPr lang="en-US" dirty="0" smtClean="0"/>
              <a:t>Seek to influence educational policy</a:t>
            </a:r>
          </a:p>
          <a:p>
            <a:r>
              <a:rPr lang="en-US" dirty="0" smtClean="0"/>
              <a:t>Be active politically.</a:t>
            </a:r>
          </a:p>
          <a:p>
            <a:r>
              <a:rPr lang="en-US" dirty="0" smtClean="0"/>
              <a:t>Run for office</a:t>
            </a:r>
            <a:endParaRPr lang="en-US" dirty="0"/>
          </a:p>
        </p:txBody>
      </p:sp>
      <p:pic>
        <p:nvPicPr>
          <p:cNvPr id="7" name="Content Placeholder 6" descr="megaphone-gir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a handout?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copy of this </a:t>
            </a:r>
            <a:r>
              <a:rPr lang="en-US" dirty="0" err="1" smtClean="0"/>
              <a:t>powerpoint</a:t>
            </a:r>
            <a:r>
              <a:rPr lang="en-US" dirty="0" smtClean="0"/>
              <a:t> is available at:</a:t>
            </a:r>
          </a:p>
          <a:p>
            <a:r>
              <a:rPr lang="en-US" sz="1800" dirty="0" smtClean="0"/>
              <a:t>http://faculty.etsu.edu/gannr/handouts.htm</a:t>
            </a:r>
            <a:endParaRPr lang="en-US" sz="1800" dirty="0"/>
          </a:p>
        </p:txBody>
      </p:sp>
      <p:pic>
        <p:nvPicPr>
          <p:cNvPr id="5" name="Content Placeholder 4" descr="h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5200" y="1615281"/>
            <a:ext cx="3784600" cy="4495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Keep in Touch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Rosalind R. Gann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Associate Professor of Reading and Language Education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East Tennessee State University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Box 70684, Johnson City TN 37614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gannr@etsu.edu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	Office phone: 423-439-7596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Home phone: 423-434-0105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</a:t>
            </a:r>
          </a:p>
        </p:txBody>
      </p:sp>
      <p:pic>
        <p:nvPicPr>
          <p:cNvPr id="46084" name="Picture 3" descr="ETS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953000"/>
            <a:ext cx="200092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Once more, I am learning to read and write.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sz="3600" b="1" dirty="0"/>
              <a:t>明</a:t>
            </a:r>
            <a:r>
              <a:rPr lang="zh-CN" altLang="en-US" sz="3600" b="1" dirty="0" smtClean="0"/>
              <a:t>天我要出北京。</a:t>
            </a:r>
            <a:endParaRPr lang="en-US" altLang="zh-CN" sz="3600" b="1" dirty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dirty="0" smtClean="0"/>
              <a:t>This brings us to an important point: reading is a language function.  When we claim we can read and write, we are generalizing!</a:t>
            </a:r>
          </a:p>
          <a:p>
            <a:pPr>
              <a:buNone/>
            </a:pPr>
            <a:r>
              <a:rPr lang="en-US" sz="3600" dirty="0" smtClean="0"/>
              <a:t>More about this later.</a:t>
            </a:r>
            <a:endParaRPr lang="en-US" sz="3600" dirty="0"/>
          </a:p>
        </p:txBody>
      </p:sp>
      <p:pic>
        <p:nvPicPr>
          <p:cNvPr id="16" name="Content Placeholder 15" descr="IMG_06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066800"/>
            <a:ext cx="2114550" cy="2819400"/>
          </a:xfrm>
        </p:spPr>
      </p:pic>
      <p:pic>
        <p:nvPicPr>
          <p:cNvPr id="17" name="Picture 16" descr="20090518222314194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91000"/>
            <a:ext cx="3228975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/>
              <a:t/>
            </a:r>
            <a:br>
              <a:rPr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sz="3600"/>
              <a:t> I know your experience is different from mine…  so tell me about you!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Where did you go to school?</a:t>
            </a:r>
          </a:p>
          <a:p>
            <a:r>
              <a:rPr lang="en-US" dirty="0" smtClean="0"/>
              <a:t>What grades have you taught and for how long?</a:t>
            </a:r>
          </a:p>
          <a:p>
            <a:r>
              <a:rPr lang="en-US" dirty="0" smtClean="0"/>
              <a:t>What went well this year in the teaching of reading?</a:t>
            </a:r>
          </a:p>
          <a:p>
            <a:r>
              <a:rPr lang="en-US" dirty="0" smtClean="0"/>
              <a:t>What were your frustrations in teaching reading this year?</a:t>
            </a:r>
          </a:p>
          <a:p>
            <a:r>
              <a:rPr lang="en-US" dirty="0" smtClean="0"/>
              <a:t>What do you hope I can help with?</a:t>
            </a:r>
            <a:endParaRPr lang="en-US" dirty="0"/>
          </a:p>
        </p:txBody>
      </p:sp>
      <p:pic>
        <p:nvPicPr>
          <p:cNvPr id="5" name="Content Placeholder 4" descr="Picture-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sz="3600"/>
              <a:t>Reading is always done in a particular language.  Ours is especially difficult…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Writing systems evolve over millennia.</a:t>
            </a:r>
          </a:p>
          <a:p>
            <a:r>
              <a:rPr lang="en-US" dirty="0" smtClean="0"/>
              <a:t>Pronunciation changes over time. Spelling usually stays the same.</a:t>
            </a:r>
          </a:p>
          <a:p>
            <a:r>
              <a:rPr lang="en-US" dirty="0" smtClean="0"/>
              <a:t>English is a fusion of several languages. In addition, words were absorbed from other languages.  We usually keep the foreign spelling, even when we change the pronunciation of the new word.</a:t>
            </a:r>
          </a:p>
          <a:p>
            <a:endParaRPr lang="en-US" dirty="0"/>
          </a:p>
        </p:txBody>
      </p:sp>
      <p:pic>
        <p:nvPicPr>
          <p:cNvPr id="5" name="Content Placeholder 4" descr="Pictur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2975" y="1729581"/>
            <a:ext cx="3829050" cy="4267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Because we have read this language all our lives, we underestimate its difficulty.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600" dirty="0" smtClean="0"/>
              <a:t>Consider: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have/cave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comb/bomb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of/love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though/ throw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wound/ bound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cord/ word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stuff/ enough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now/ crow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 teen/ been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 has/was</a:t>
            </a:r>
          </a:p>
          <a:p>
            <a:pPr>
              <a:buNone/>
            </a:pPr>
            <a:r>
              <a:rPr lang="en-US" sz="8600" dirty="0" smtClean="0"/>
              <a:t>We could go on.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</p:txBody>
      </p:sp>
      <p:pic>
        <p:nvPicPr>
          <p:cNvPr id="5" name="Content Placeholder 4" descr="ist2_1457667-confus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9977" y="1905000"/>
            <a:ext cx="1935561" cy="1905000"/>
          </a:xfrm>
        </p:spPr>
      </p:pic>
      <p:pic>
        <p:nvPicPr>
          <p:cNvPr id="6" name="Picture 5" descr="confusion-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191000"/>
            <a:ext cx="1905000" cy="20134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Not all words are all irregular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But children who are first learning the system often experience confusion.  This is especially so for the children who have had minimal exposure to print before entering school.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--cat</a:t>
            </a:r>
          </a:p>
          <a:p>
            <a:r>
              <a:rPr lang="en-US" dirty="0" smtClean="0"/>
              <a:t>--hat</a:t>
            </a:r>
          </a:p>
          <a:p>
            <a:r>
              <a:rPr lang="en-US" dirty="0" smtClean="0"/>
              <a:t>--bat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at-hat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819400"/>
            <a:ext cx="2447604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How does anyone read in this language?</a:t>
            </a:r>
            <a:br>
              <a:rPr lang="en-US" sz="4000" dirty="0" smtClean="0"/>
            </a:br>
            <a:r>
              <a:rPr lang="en-US" sz="4000" dirty="0" smtClean="0"/>
              <a:t>The four cuing systems in reading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Graphophonic</a:t>
            </a:r>
          </a:p>
          <a:p>
            <a:pPr eaLnBrk="1" hangingPunct="1"/>
            <a:r>
              <a:rPr lang="en-US" sz="2800" dirty="0" smtClean="0"/>
              <a:t>Semantic</a:t>
            </a:r>
          </a:p>
          <a:p>
            <a:pPr eaLnBrk="1" hangingPunct="1"/>
            <a:r>
              <a:rPr lang="en-US" sz="2800" dirty="0" smtClean="0"/>
              <a:t>Syntactic </a:t>
            </a:r>
          </a:p>
          <a:p>
            <a:pPr eaLnBrk="1" hangingPunct="1"/>
            <a:r>
              <a:rPr lang="en-US" sz="2800" dirty="0" smtClean="0"/>
              <a:t>Pragmatic</a:t>
            </a:r>
          </a:p>
        </p:txBody>
      </p:sp>
      <p:pic>
        <p:nvPicPr>
          <p:cNvPr id="23556" name="Picture 10" descr="603px-Magnifying_glass_01_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857375"/>
            <a:ext cx="4038600" cy="4011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Graphophonic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Decoding of words</a:t>
            </a:r>
          </a:p>
          <a:p>
            <a:r>
              <a:rPr lang="en-US" dirty="0" smtClean="0"/>
              <a:t>Identify patterns and connect them with spoken code.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lickerPHONics-M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514600"/>
            <a:ext cx="3810000" cy="3352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ustom 254">
      <a:dk1>
        <a:sysClr val="windowText" lastClr="000000"/>
      </a:dk1>
      <a:lt1>
        <a:sysClr val="window" lastClr="FFFFFF"/>
      </a:lt1>
      <a:dk2>
        <a:srgbClr val="2A2D6C"/>
      </a:dk2>
      <a:lt2>
        <a:srgbClr val="CBCCEA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758</TotalTime>
  <Words>1014</Words>
  <Application>Microsoft Office PowerPoint</Application>
  <PresentationFormat>On-screen Show (4:3)</PresentationFormat>
  <Paragraphs>197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Carnival</vt:lpstr>
      <vt:lpstr>The Trouble With English</vt:lpstr>
      <vt:lpstr>Personal notes …</vt:lpstr>
      <vt:lpstr>Once more, I am learning to read and write.</vt:lpstr>
      <vt:lpstr>     I know your experience is different from mine…  so tell me about you! </vt:lpstr>
      <vt:lpstr>Reading is always done in a particular language.  Ours is especially difficult…</vt:lpstr>
      <vt:lpstr>Because we have read this language all our lives, we underestimate its difficulty.</vt:lpstr>
      <vt:lpstr>Not all words are all irregular</vt:lpstr>
      <vt:lpstr>How does anyone read in this language? The four cuing systems in reading</vt:lpstr>
      <vt:lpstr>Graphophonic system</vt:lpstr>
      <vt:lpstr>Semantic Cuing system</vt:lpstr>
      <vt:lpstr> Syntactic cuing system</vt:lpstr>
      <vt:lpstr>Pragmatic Cuing System</vt:lpstr>
      <vt:lpstr>There are three ways you can teach people to read English…</vt:lpstr>
      <vt:lpstr>Phonics is based on… </vt:lpstr>
      <vt:lpstr>Why phonics is problematic</vt:lpstr>
      <vt:lpstr>Types of phonics instruction</vt:lpstr>
      <vt:lpstr>Phonics can become abstract</vt:lpstr>
      <vt:lpstr>Whole language works sometimes</vt:lpstr>
      <vt:lpstr>Sight memorization</vt:lpstr>
      <vt:lpstr>Bottom line</vt:lpstr>
      <vt:lpstr>Reading is not a political process</vt:lpstr>
      <vt:lpstr>What's the goal of reading?</vt:lpstr>
      <vt:lpstr>Why does this happen?</vt:lpstr>
      <vt:lpstr>21st Century jobs</vt:lpstr>
      <vt:lpstr>Let your voice be heard!</vt:lpstr>
      <vt:lpstr>Want a handout?</vt:lpstr>
      <vt:lpstr>Keep in Touch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Trouble With English</dc:title>
  <dc:creator>Roz</dc:creator>
  <cp:lastModifiedBy>admin</cp:lastModifiedBy>
  <cp:revision>58</cp:revision>
  <dcterms:created xsi:type="dcterms:W3CDTF">2010-05-15T14:35:28Z</dcterms:created>
  <dcterms:modified xsi:type="dcterms:W3CDTF">2010-05-20T15:10:54Z</dcterms:modified>
</cp:coreProperties>
</file>