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2" d="100"/>
          <a:sy n="42" d="100"/>
        </p:scale>
        <p:origin x="72" y="7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669B0F2-E3A4-4B63-8060-D86898F8021D}" type="datetimeFigureOut">
              <a:rPr lang="en-US" smtClean="0"/>
              <a:t>11/19/2014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95A93F-3741-4F7E-B185-4010CB61F951}" type="slidenum">
              <a:rPr lang="en-US" smtClean="0"/>
              <a:t>‹#›</a:t>
            </a:fld>
            <a:endParaRPr lang="en-US"/>
          </a:p>
        </p:txBody>
      </p:sp>
    </p:spTree>
    <p:extLst>
      <p:ext uri="{BB962C8B-B14F-4D97-AF65-F5344CB8AC3E}">
        <p14:creationId xmlns:p14="http://schemas.microsoft.com/office/powerpoint/2010/main" val="2842166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69B0F2-E3A4-4B63-8060-D86898F8021D}" type="datetimeFigureOut">
              <a:rPr lang="en-US" smtClean="0"/>
              <a:t>11/19/2014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95A93F-3741-4F7E-B185-4010CB61F951}" type="slidenum">
              <a:rPr lang="en-US" smtClean="0"/>
              <a:t>‹#›</a:t>
            </a:fld>
            <a:endParaRPr lang="en-US"/>
          </a:p>
        </p:txBody>
      </p:sp>
    </p:spTree>
    <p:extLst>
      <p:ext uri="{BB962C8B-B14F-4D97-AF65-F5344CB8AC3E}">
        <p14:creationId xmlns:p14="http://schemas.microsoft.com/office/powerpoint/2010/main" val="1972914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69B0F2-E3A4-4B63-8060-D86898F8021D}" type="datetimeFigureOut">
              <a:rPr lang="en-US" smtClean="0"/>
              <a:t>11/19/2014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95A93F-3741-4F7E-B185-4010CB61F951}" type="slidenum">
              <a:rPr lang="en-US" smtClean="0"/>
              <a:t>‹#›</a:t>
            </a:fld>
            <a:endParaRPr lang="en-US"/>
          </a:p>
        </p:txBody>
      </p:sp>
    </p:spTree>
    <p:extLst>
      <p:ext uri="{BB962C8B-B14F-4D97-AF65-F5344CB8AC3E}">
        <p14:creationId xmlns:p14="http://schemas.microsoft.com/office/powerpoint/2010/main" val="1534164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69B0F2-E3A4-4B63-8060-D86898F8021D}" type="datetimeFigureOut">
              <a:rPr lang="en-US" smtClean="0"/>
              <a:t>11/19/2014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95A93F-3741-4F7E-B185-4010CB61F951}" type="slidenum">
              <a:rPr lang="en-US" smtClean="0"/>
              <a:t>‹#›</a:t>
            </a:fld>
            <a:endParaRPr lang="en-US"/>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0940321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69B0F2-E3A4-4B63-8060-D86898F8021D}" type="datetimeFigureOut">
              <a:rPr lang="en-US" smtClean="0"/>
              <a:t>11/19/2014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95A93F-3741-4F7E-B185-4010CB61F951}" type="slidenum">
              <a:rPr lang="en-US" smtClean="0"/>
              <a:t>‹#›</a:t>
            </a:fld>
            <a:endParaRPr lang="en-US"/>
          </a:p>
        </p:txBody>
      </p:sp>
    </p:spTree>
    <p:extLst>
      <p:ext uri="{BB962C8B-B14F-4D97-AF65-F5344CB8AC3E}">
        <p14:creationId xmlns:p14="http://schemas.microsoft.com/office/powerpoint/2010/main" val="14252607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2669B0F2-E3A4-4B63-8060-D86898F8021D}" type="datetimeFigureOut">
              <a:rPr lang="en-US" smtClean="0"/>
              <a:t>11/19/2014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95A93F-3741-4F7E-B185-4010CB61F951}" type="slidenum">
              <a:rPr lang="en-US" smtClean="0"/>
              <a:t>‹#›</a:t>
            </a:fld>
            <a:endParaRPr lang="en-US"/>
          </a:p>
        </p:txBody>
      </p:sp>
    </p:spTree>
    <p:extLst>
      <p:ext uri="{BB962C8B-B14F-4D97-AF65-F5344CB8AC3E}">
        <p14:creationId xmlns:p14="http://schemas.microsoft.com/office/powerpoint/2010/main" val="10243458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2669B0F2-E3A4-4B63-8060-D86898F8021D}" type="datetimeFigureOut">
              <a:rPr lang="en-US" smtClean="0"/>
              <a:t>11/19/2014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95A93F-3741-4F7E-B185-4010CB61F951}" type="slidenum">
              <a:rPr lang="en-US" smtClean="0"/>
              <a:t>‹#›</a:t>
            </a:fld>
            <a:endParaRPr lang="en-US"/>
          </a:p>
        </p:txBody>
      </p:sp>
    </p:spTree>
    <p:extLst>
      <p:ext uri="{BB962C8B-B14F-4D97-AF65-F5344CB8AC3E}">
        <p14:creationId xmlns:p14="http://schemas.microsoft.com/office/powerpoint/2010/main" val="40108305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669B0F2-E3A4-4B63-8060-D86898F8021D}" type="datetimeFigureOut">
              <a:rPr lang="en-US" smtClean="0"/>
              <a:t>11/19/2014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95A93F-3741-4F7E-B185-4010CB61F951}" type="slidenum">
              <a:rPr lang="en-US" smtClean="0"/>
              <a:t>‹#›</a:t>
            </a:fld>
            <a:endParaRPr lang="en-US"/>
          </a:p>
        </p:txBody>
      </p:sp>
    </p:spTree>
    <p:extLst>
      <p:ext uri="{BB962C8B-B14F-4D97-AF65-F5344CB8AC3E}">
        <p14:creationId xmlns:p14="http://schemas.microsoft.com/office/powerpoint/2010/main" val="14036626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669B0F2-E3A4-4B63-8060-D86898F8021D}" type="datetimeFigureOut">
              <a:rPr lang="en-US" smtClean="0"/>
              <a:t>11/19/2014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95A93F-3741-4F7E-B185-4010CB61F951}" type="slidenum">
              <a:rPr lang="en-US" smtClean="0"/>
              <a:t>‹#›</a:t>
            </a:fld>
            <a:endParaRPr lang="en-US"/>
          </a:p>
        </p:txBody>
      </p:sp>
    </p:spTree>
    <p:extLst>
      <p:ext uri="{BB962C8B-B14F-4D97-AF65-F5344CB8AC3E}">
        <p14:creationId xmlns:p14="http://schemas.microsoft.com/office/powerpoint/2010/main" val="1092227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669B0F2-E3A4-4B63-8060-D86898F8021D}" type="datetimeFigureOut">
              <a:rPr lang="en-US" smtClean="0"/>
              <a:t>11/19/2014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95A93F-3741-4F7E-B185-4010CB61F951}" type="slidenum">
              <a:rPr lang="en-US" smtClean="0"/>
              <a:t>‹#›</a:t>
            </a:fld>
            <a:endParaRPr lang="en-US"/>
          </a:p>
        </p:txBody>
      </p:sp>
    </p:spTree>
    <p:extLst>
      <p:ext uri="{BB962C8B-B14F-4D97-AF65-F5344CB8AC3E}">
        <p14:creationId xmlns:p14="http://schemas.microsoft.com/office/powerpoint/2010/main" val="450225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69B0F2-E3A4-4B63-8060-D86898F8021D}" type="datetimeFigureOut">
              <a:rPr lang="en-US" smtClean="0"/>
              <a:t>11/19/2014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95A93F-3741-4F7E-B185-4010CB61F951}" type="slidenum">
              <a:rPr lang="en-US" smtClean="0"/>
              <a:t>‹#›</a:t>
            </a:fld>
            <a:endParaRPr lang="en-US"/>
          </a:p>
        </p:txBody>
      </p:sp>
    </p:spTree>
    <p:extLst>
      <p:ext uri="{BB962C8B-B14F-4D97-AF65-F5344CB8AC3E}">
        <p14:creationId xmlns:p14="http://schemas.microsoft.com/office/powerpoint/2010/main" val="2640074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669B0F2-E3A4-4B63-8060-D86898F8021D}" type="datetimeFigureOut">
              <a:rPr lang="en-US" smtClean="0"/>
              <a:t>11/19/2014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95A93F-3741-4F7E-B185-4010CB61F951}" type="slidenum">
              <a:rPr lang="en-US" smtClean="0"/>
              <a:t>‹#›</a:t>
            </a:fld>
            <a:endParaRPr lang="en-US"/>
          </a:p>
        </p:txBody>
      </p:sp>
    </p:spTree>
    <p:extLst>
      <p:ext uri="{BB962C8B-B14F-4D97-AF65-F5344CB8AC3E}">
        <p14:creationId xmlns:p14="http://schemas.microsoft.com/office/powerpoint/2010/main" val="4002622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669B0F2-E3A4-4B63-8060-D86898F8021D}" type="datetimeFigureOut">
              <a:rPr lang="en-US" smtClean="0"/>
              <a:t>11/19/2014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95A93F-3741-4F7E-B185-4010CB61F951}" type="slidenum">
              <a:rPr lang="en-US" smtClean="0"/>
              <a:t>‹#›</a:t>
            </a:fld>
            <a:endParaRPr lang="en-US"/>
          </a:p>
        </p:txBody>
      </p:sp>
    </p:spTree>
    <p:extLst>
      <p:ext uri="{BB962C8B-B14F-4D97-AF65-F5344CB8AC3E}">
        <p14:creationId xmlns:p14="http://schemas.microsoft.com/office/powerpoint/2010/main" val="3988911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669B0F2-E3A4-4B63-8060-D86898F8021D}" type="datetimeFigureOut">
              <a:rPr lang="en-US" smtClean="0"/>
              <a:t>11/19/2014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95A93F-3741-4F7E-B185-4010CB61F951}" type="slidenum">
              <a:rPr lang="en-US" smtClean="0"/>
              <a:t>‹#›</a:t>
            </a:fld>
            <a:endParaRPr lang="en-US"/>
          </a:p>
        </p:txBody>
      </p:sp>
    </p:spTree>
    <p:extLst>
      <p:ext uri="{BB962C8B-B14F-4D97-AF65-F5344CB8AC3E}">
        <p14:creationId xmlns:p14="http://schemas.microsoft.com/office/powerpoint/2010/main" val="3186133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69B0F2-E3A4-4B63-8060-D86898F8021D}" type="datetimeFigureOut">
              <a:rPr lang="en-US" smtClean="0"/>
              <a:t>11/19/2014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95A93F-3741-4F7E-B185-4010CB61F951}" type="slidenum">
              <a:rPr lang="en-US" smtClean="0"/>
              <a:t>‹#›</a:t>
            </a:fld>
            <a:endParaRPr lang="en-US"/>
          </a:p>
        </p:txBody>
      </p:sp>
    </p:spTree>
    <p:extLst>
      <p:ext uri="{BB962C8B-B14F-4D97-AF65-F5344CB8AC3E}">
        <p14:creationId xmlns:p14="http://schemas.microsoft.com/office/powerpoint/2010/main" val="4025991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69B0F2-E3A4-4B63-8060-D86898F8021D}" type="datetimeFigureOut">
              <a:rPr lang="en-US" smtClean="0"/>
              <a:t>11/19/2014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95A93F-3741-4F7E-B185-4010CB61F951}" type="slidenum">
              <a:rPr lang="en-US" smtClean="0"/>
              <a:t>‹#›</a:t>
            </a:fld>
            <a:endParaRPr lang="en-US"/>
          </a:p>
        </p:txBody>
      </p:sp>
    </p:spTree>
    <p:extLst>
      <p:ext uri="{BB962C8B-B14F-4D97-AF65-F5344CB8AC3E}">
        <p14:creationId xmlns:p14="http://schemas.microsoft.com/office/powerpoint/2010/main" val="73661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69B0F2-E3A4-4B63-8060-D86898F8021D}" type="datetimeFigureOut">
              <a:rPr lang="en-US" smtClean="0"/>
              <a:t>11/19/2014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95A93F-3741-4F7E-B185-4010CB61F951}" type="slidenum">
              <a:rPr lang="en-US" smtClean="0"/>
              <a:t>‹#›</a:t>
            </a:fld>
            <a:endParaRPr lang="en-US"/>
          </a:p>
        </p:txBody>
      </p:sp>
    </p:spTree>
    <p:extLst>
      <p:ext uri="{BB962C8B-B14F-4D97-AF65-F5344CB8AC3E}">
        <p14:creationId xmlns:p14="http://schemas.microsoft.com/office/powerpoint/2010/main" val="11021878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2669B0F2-E3A4-4B63-8060-D86898F8021D}" type="datetimeFigureOut">
              <a:rPr lang="en-US" smtClean="0"/>
              <a:t>11/19/2014</a:t>
            </a:fld>
            <a:endParaRPr lang="en-US"/>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0495A93F-3741-4F7E-B185-4010CB61F951}" type="slidenum">
              <a:rPr lang="en-US" smtClean="0"/>
              <a:t>‹#›</a:t>
            </a:fld>
            <a:endParaRPr lang="en-US"/>
          </a:p>
        </p:txBody>
      </p:sp>
    </p:spTree>
    <p:extLst>
      <p:ext uri="{BB962C8B-B14F-4D97-AF65-F5344CB8AC3E}">
        <p14:creationId xmlns:p14="http://schemas.microsoft.com/office/powerpoint/2010/main" val="374959877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joelonsoftware.com/articles/Craftsmanship.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Craftsmanship</a:t>
            </a:r>
            <a:endParaRPr lang="en-US" dirty="0"/>
          </a:p>
        </p:txBody>
      </p:sp>
      <p:sp>
        <p:nvSpPr>
          <p:cNvPr id="3" name="Subtitle 2"/>
          <p:cNvSpPr>
            <a:spLocks noGrp="1"/>
          </p:cNvSpPr>
          <p:nvPr>
            <p:ph type="subTitle" idx="1"/>
          </p:nvPr>
        </p:nvSpPr>
        <p:spPr/>
        <p:txBody>
          <a:bodyPr>
            <a:normAutofit/>
          </a:bodyPr>
          <a:lstStyle/>
          <a:p>
            <a:r>
              <a:rPr lang="en-US" sz="2400" dirty="0" smtClean="0"/>
              <a:t>Kevin Patel</a:t>
            </a:r>
            <a:endParaRPr lang="en-US" sz="2400" dirty="0"/>
          </a:p>
        </p:txBody>
      </p:sp>
    </p:spTree>
    <p:extLst>
      <p:ext uri="{BB962C8B-B14F-4D97-AF65-F5344CB8AC3E}">
        <p14:creationId xmlns:p14="http://schemas.microsoft.com/office/powerpoint/2010/main" val="27671066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moral of the story</a:t>
            </a:r>
            <a:endParaRPr lang="en-US" dirty="0"/>
          </a:p>
        </p:txBody>
      </p:sp>
      <p:sp>
        <p:nvSpPr>
          <p:cNvPr id="3" name="Content Placeholder 2"/>
          <p:cNvSpPr>
            <a:spLocks noGrp="1"/>
          </p:cNvSpPr>
          <p:nvPr>
            <p:ph idx="1"/>
          </p:nvPr>
        </p:nvSpPr>
        <p:spPr/>
        <p:txBody>
          <a:bodyPr>
            <a:normAutofit/>
          </a:bodyPr>
          <a:lstStyle/>
          <a:p>
            <a:r>
              <a:rPr lang="en-US" sz="2800" dirty="0" smtClean="0"/>
              <a:t>Sometimes, fixing a 1% defect takes 500% effort</a:t>
            </a:r>
          </a:p>
          <a:p>
            <a:r>
              <a:rPr lang="en-US" sz="2800" dirty="0" smtClean="0"/>
              <a:t>It comes down to an attribute of software that most people think of as craftsmanship</a:t>
            </a:r>
          </a:p>
          <a:p>
            <a:r>
              <a:rPr lang="en-US" sz="2800" dirty="0" smtClean="0"/>
              <a:t>Craftsmanship is incredibly expensive</a:t>
            </a:r>
          </a:p>
          <a:p>
            <a:r>
              <a:rPr lang="en-US" sz="2800" dirty="0" smtClean="0"/>
              <a:t>Only way you can afford it is when you are developing software for a mass audience</a:t>
            </a:r>
            <a:endParaRPr lang="en-US" sz="2800" dirty="0"/>
          </a:p>
        </p:txBody>
      </p:sp>
    </p:spTree>
    <p:extLst>
      <p:ext uri="{BB962C8B-B14F-4D97-AF65-F5344CB8AC3E}">
        <p14:creationId xmlns:p14="http://schemas.microsoft.com/office/powerpoint/2010/main" val="12137155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3" name="Content Placeholder 2"/>
          <p:cNvSpPr>
            <a:spLocks noGrp="1"/>
          </p:cNvSpPr>
          <p:nvPr>
            <p:ph idx="1"/>
          </p:nvPr>
        </p:nvSpPr>
        <p:spPr/>
        <p:txBody>
          <a:bodyPr>
            <a:normAutofit/>
          </a:bodyPr>
          <a:lstStyle/>
          <a:p>
            <a:r>
              <a:rPr lang="en-US" sz="2800" dirty="0">
                <a:hlinkClick r:id="rId2"/>
              </a:rPr>
              <a:t>http://</a:t>
            </a:r>
            <a:r>
              <a:rPr lang="en-US" sz="2800" dirty="0" smtClean="0">
                <a:hlinkClick r:id="rId2"/>
              </a:rPr>
              <a:t>www.joelonsoftware.com/articles/Craftsmanship.html</a:t>
            </a:r>
            <a:endParaRPr lang="en-US" sz="2800" dirty="0" smtClean="0"/>
          </a:p>
          <a:p>
            <a:endParaRPr lang="en-US" sz="2800" dirty="0"/>
          </a:p>
        </p:txBody>
      </p:sp>
    </p:spTree>
    <p:extLst>
      <p:ext uri="{BB962C8B-B14F-4D97-AF65-F5344CB8AC3E}">
        <p14:creationId xmlns:p14="http://schemas.microsoft.com/office/powerpoint/2010/main" val="17949885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making software classified as?</a:t>
            </a:r>
            <a:endParaRPr lang="en-US" dirty="0"/>
          </a:p>
        </p:txBody>
      </p:sp>
      <p:sp>
        <p:nvSpPr>
          <p:cNvPr id="3" name="Content Placeholder 2"/>
          <p:cNvSpPr>
            <a:spLocks noGrp="1"/>
          </p:cNvSpPr>
          <p:nvPr>
            <p:ph idx="1"/>
          </p:nvPr>
        </p:nvSpPr>
        <p:spPr/>
        <p:txBody>
          <a:bodyPr>
            <a:normAutofit/>
          </a:bodyPr>
          <a:lstStyle/>
          <a:p>
            <a:endParaRPr lang="en-US" sz="2800" dirty="0" smtClean="0"/>
          </a:p>
          <a:p>
            <a:r>
              <a:rPr lang="en-US" sz="2800" dirty="0" smtClean="0"/>
              <a:t>It is NOT a manufacturing process</a:t>
            </a:r>
          </a:p>
          <a:p>
            <a:endParaRPr lang="en-US" sz="2800" dirty="0" smtClean="0"/>
          </a:p>
          <a:p>
            <a:r>
              <a:rPr lang="en-US" sz="2800" dirty="0" smtClean="0"/>
              <a:t>It is NOT quite a craftsmanship either</a:t>
            </a:r>
          </a:p>
          <a:p>
            <a:endParaRPr lang="en-US" sz="2800" dirty="0" smtClean="0"/>
          </a:p>
          <a:p>
            <a:r>
              <a:rPr lang="en-US" sz="2800" dirty="0" smtClean="0"/>
              <a:t>Writing code is not production, </a:t>
            </a:r>
            <a:r>
              <a:rPr lang="en-US" sz="2800" dirty="0"/>
              <a:t>i</a:t>
            </a:r>
            <a:r>
              <a:rPr lang="en-US" sz="2800" dirty="0" smtClean="0"/>
              <a:t>t is rather a design</a:t>
            </a:r>
          </a:p>
          <a:p>
            <a:endParaRPr lang="en-US" sz="2800" dirty="0"/>
          </a:p>
          <a:p>
            <a:endParaRPr lang="en-US" sz="2800" dirty="0" smtClean="0"/>
          </a:p>
          <a:p>
            <a:endParaRPr lang="en-US" sz="2800" dirty="0" smtClean="0"/>
          </a:p>
          <a:p>
            <a:endParaRPr lang="en-US" sz="2800" dirty="0"/>
          </a:p>
        </p:txBody>
      </p:sp>
    </p:spTree>
    <p:extLst>
      <p:ext uri="{BB962C8B-B14F-4D97-AF65-F5344CB8AC3E}">
        <p14:creationId xmlns:p14="http://schemas.microsoft.com/office/powerpoint/2010/main" val="33586447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a:t>
            </a:r>
            <a:endParaRPr lang="en-US" dirty="0"/>
          </a:p>
        </p:txBody>
      </p:sp>
      <p:sp>
        <p:nvSpPr>
          <p:cNvPr id="3" name="Content Placeholder 2"/>
          <p:cNvSpPr>
            <a:spLocks noGrp="1"/>
          </p:cNvSpPr>
          <p:nvPr>
            <p:ph idx="1"/>
          </p:nvPr>
        </p:nvSpPr>
        <p:spPr>
          <a:xfrm>
            <a:off x="913795" y="1732449"/>
            <a:ext cx="6182464" cy="4058751"/>
          </a:xfrm>
        </p:spPr>
        <p:txBody>
          <a:bodyPr>
            <a:normAutofit/>
          </a:bodyPr>
          <a:lstStyle/>
          <a:p>
            <a:endParaRPr lang="en-US" sz="2800" dirty="0"/>
          </a:p>
          <a:p>
            <a:r>
              <a:rPr lang="en-US" sz="2800" dirty="0" smtClean="0"/>
              <a:t>Design is that area where you can add value faster than you add cost</a:t>
            </a:r>
          </a:p>
          <a:p>
            <a:endParaRPr lang="en-US" sz="2800" dirty="0"/>
          </a:p>
          <a:p>
            <a:r>
              <a:rPr lang="en-US" sz="2800" dirty="0" smtClean="0"/>
              <a:t>The New York Times magazines </a:t>
            </a:r>
            <a:r>
              <a:rPr lang="en-US" sz="2800" dirty="0" smtClean="0"/>
              <a:t>raved </a:t>
            </a:r>
            <a:r>
              <a:rPr lang="en-US" sz="2800" dirty="0" smtClean="0"/>
              <a:t>about how apple is one of the few companies that knows how to use good design to add value</a:t>
            </a:r>
            <a:endParaRPr lang="en-US" sz="2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38562" y="2480283"/>
            <a:ext cx="2806318" cy="3122028"/>
          </a:xfrm>
          <a:prstGeom prst="rect">
            <a:avLst/>
          </a:prstGeom>
        </p:spPr>
      </p:pic>
    </p:spTree>
    <p:extLst>
      <p:ext uri="{BB962C8B-B14F-4D97-AF65-F5344CB8AC3E}">
        <p14:creationId xmlns:p14="http://schemas.microsoft.com/office/powerpoint/2010/main" val="4505634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CityDesk 3.0: The file </a:t>
            </a:r>
            <a:r>
              <a:rPr lang="en-US" dirty="0"/>
              <a:t>i</a:t>
            </a:r>
            <a:r>
              <a:rPr lang="en-US" dirty="0" smtClean="0"/>
              <a:t>mport </a:t>
            </a:r>
            <a:r>
              <a:rPr lang="en-US" dirty="0"/>
              <a:t>c</a:t>
            </a:r>
            <a:r>
              <a:rPr lang="en-US" dirty="0" smtClean="0"/>
              <a:t>ode</a:t>
            </a:r>
            <a:endParaRPr lang="en-US" dirty="0"/>
          </a:p>
        </p:txBody>
      </p:sp>
      <p:sp>
        <p:nvSpPr>
          <p:cNvPr id="3" name="Content Placeholder 2"/>
          <p:cNvSpPr>
            <a:spLocks noGrp="1"/>
          </p:cNvSpPr>
          <p:nvPr>
            <p:ph idx="1"/>
          </p:nvPr>
        </p:nvSpPr>
        <p:spPr/>
        <p:txBody>
          <a:bodyPr>
            <a:normAutofit/>
          </a:bodyPr>
          <a:lstStyle/>
          <a:p>
            <a:endParaRPr lang="en-US" sz="2800" dirty="0" smtClean="0"/>
          </a:p>
          <a:p>
            <a:r>
              <a:rPr lang="en-US" sz="2800" dirty="0" smtClean="0"/>
              <a:t>Simple piece of code written by Joel</a:t>
            </a:r>
          </a:p>
          <a:p>
            <a:r>
              <a:rPr lang="en-US" sz="2800" dirty="0" smtClean="0"/>
              <a:t>The user chooses a file </a:t>
            </a:r>
            <a:r>
              <a:rPr lang="en-US" sz="2800" dirty="0" smtClean="0">
                <a:sym typeface="Wingdings" panose="05000000000000000000" pitchFamily="2" charset="2"/>
              </a:rPr>
              <a:t> the program copies that file into the CityDesk database</a:t>
            </a:r>
          </a:p>
          <a:p>
            <a:r>
              <a:rPr lang="en-US" sz="2800" dirty="0" smtClean="0"/>
              <a:t>Great example of one of those places where “the last 1% of the code takes 90% of the time.”</a:t>
            </a:r>
          </a:p>
        </p:txBody>
      </p:sp>
    </p:spTree>
    <p:extLst>
      <p:ext uri="{BB962C8B-B14F-4D97-AF65-F5344CB8AC3E}">
        <p14:creationId xmlns:p14="http://schemas.microsoft.com/office/powerpoint/2010/main" val="36990809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draft of CityDesk code</a:t>
            </a:r>
            <a:endParaRPr lang="en-US" dirty="0"/>
          </a:p>
        </p:txBody>
      </p:sp>
      <p:sp>
        <p:nvSpPr>
          <p:cNvPr id="3" name="Content Placeholder 2"/>
          <p:cNvSpPr>
            <a:spLocks noGrp="1"/>
          </p:cNvSpPr>
          <p:nvPr>
            <p:ph idx="1"/>
          </p:nvPr>
        </p:nvSpPr>
        <p:spPr/>
        <p:txBody>
          <a:bodyPr>
            <a:normAutofit/>
          </a:bodyPr>
          <a:lstStyle/>
          <a:p>
            <a:pPr marL="551250" indent="-514350">
              <a:buFont typeface="+mj-lt"/>
              <a:buAutoNum type="arabicPeriod"/>
            </a:pPr>
            <a:endParaRPr lang="en-US" sz="2800" dirty="0" smtClean="0"/>
          </a:p>
          <a:p>
            <a:pPr marL="551250" indent="-514350">
              <a:buFont typeface="+mj-lt"/>
              <a:buAutoNum type="arabicPeriod"/>
            </a:pPr>
            <a:r>
              <a:rPr lang="en-US" sz="2800" dirty="0" smtClean="0"/>
              <a:t>Open the file</a:t>
            </a:r>
          </a:p>
          <a:p>
            <a:pPr marL="551250" indent="-514350">
              <a:buFont typeface="+mj-lt"/>
              <a:buAutoNum type="arabicPeriod"/>
            </a:pPr>
            <a:r>
              <a:rPr lang="en-US" sz="2800" dirty="0" smtClean="0"/>
              <a:t>Read it all into a big byte array</a:t>
            </a:r>
          </a:p>
          <a:p>
            <a:pPr marL="551250" indent="-514350">
              <a:buFont typeface="+mj-lt"/>
              <a:buAutoNum type="arabicPeriod"/>
            </a:pPr>
            <a:r>
              <a:rPr lang="en-US" sz="2800" dirty="0" smtClean="0"/>
              <a:t>Store the byte array in a record</a:t>
            </a:r>
          </a:p>
          <a:p>
            <a:pPr marL="551250" indent="-514350">
              <a:buFont typeface="+mj-lt"/>
              <a:buAutoNum type="arabicPeriod"/>
            </a:pPr>
            <a:endParaRPr lang="en-US" sz="2800" dirty="0"/>
          </a:p>
          <a:p>
            <a:pPr marL="36900" indent="0">
              <a:buNone/>
            </a:pPr>
            <a:endParaRPr lang="en-US" sz="2800" dirty="0"/>
          </a:p>
        </p:txBody>
      </p:sp>
    </p:spTree>
    <p:extLst>
      <p:ext uri="{BB962C8B-B14F-4D97-AF65-F5344CB8AC3E}">
        <p14:creationId xmlns:p14="http://schemas.microsoft.com/office/powerpoint/2010/main" val="14457006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 of many bugs of CityDesk</a:t>
            </a:r>
            <a:endParaRPr lang="en-US" dirty="0"/>
          </a:p>
        </p:txBody>
      </p:sp>
      <p:sp>
        <p:nvSpPr>
          <p:cNvPr id="3" name="Content Placeholder 2"/>
          <p:cNvSpPr>
            <a:spLocks noGrp="1"/>
          </p:cNvSpPr>
          <p:nvPr>
            <p:ph idx="1"/>
          </p:nvPr>
        </p:nvSpPr>
        <p:spPr/>
        <p:txBody>
          <a:bodyPr>
            <a:normAutofit/>
          </a:bodyPr>
          <a:lstStyle/>
          <a:p>
            <a:r>
              <a:rPr lang="en-US" sz="2800" dirty="0" smtClean="0"/>
              <a:t>CityDesk worked great for small sized files, although it had many bugs which were later fixed</a:t>
            </a:r>
          </a:p>
          <a:p>
            <a:r>
              <a:rPr lang="en-US" sz="2800" dirty="0" smtClean="0"/>
              <a:t>Biggest bug was dragging a big sized (120 MB) file into CityDesk</a:t>
            </a:r>
          </a:p>
          <a:p>
            <a:r>
              <a:rPr lang="en-US" sz="2800" dirty="0" smtClean="0"/>
              <a:t>The code worked but took almost a minute and provided no visual feedback </a:t>
            </a:r>
          </a:p>
          <a:p>
            <a:r>
              <a:rPr lang="en-US" sz="2800" dirty="0" smtClean="0"/>
              <a:t>The app then ended up crashing</a:t>
            </a:r>
            <a:endParaRPr lang="en-US" sz="2800" dirty="0"/>
          </a:p>
        </p:txBody>
      </p:sp>
    </p:spTree>
    <p:extLst>
      <p:ext uri="{BB962C8B-B14F-4D97-AF65-F5344CB8AC3E}">
        <p14:creationId xmlns:p14="http://schemas.microsoft.com/office/powerpoint/2010/main" val="16008718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a UI perspective</a:t>
            </a:r>
            <a:endParaRPr lang="en-US" dirty="0"/>
          </a:p>
        </p:txBody>
      </p:sp>
      <p:sp>
        <p:nvSpPr>
          <p:cNvPr id="3" name="Content Placeholder 2"/>
          <p:cNvSpPr>
            <a:spLocks noGrp="1"/>
          </p:cNvSpPr>
          <p:nvPr>
            <p:ph idx="1"/>
          </p:nvPr>
        </p:nvSpPr>
        <p:spPr/>
        <p:txBody>
          <a:bodyPr>
            <a:normAutofit/>
          </a:bodyPr>
          <a:lstStyle/>
          <a:p>
            <a:endParaRPr lang="en-US" sz="2800" dirty="0" smtClean="0"/>
          </a:p>
          <a:p>
            <a:r>
              <a:rPr lang="en-US" sz="2800" dirty="0" smtClean="0"/>
              <a:t>Progress bar of some sort for long operations</a:t>
            </a:r>
          </a:p>
          <a:p>
            <a:r>
              <a:rPr lang="en-US" sz="2800" dirty="0" smtClean="0"/>
              <a:t>Cancel button</a:t>
            </a:r>
          </a:p>
          <a:p>
            <a:r>
              <a:rPr lang="en-US" sz="2800" dirty="0" smtClean="0"/>
              <a:t>Have the ability to run the file copy procedure in the background so you can continue doing other operations with </a:t>
            </a:r>
            <a:r>
              <a:rPr lang="en-US" sz="2800" dirty="0" err="1" smtClean="0"/>
              <a:t>CityDesk</a:t>
            </a:r>
            <a:endParaRPr lang="en-US" sz="2800" dirty="0"/>
          </a:p>
        </p:txBody>
      </p:sp>
    </p:spTree>
    <p:extLst>
      <p:ext uri="{BB962C8B-B14F-4D97-AF65-F5344CB8AC3E}">
        <p14:creationId xmlns:p14="http://schemas.microsoft.com/office/powerpoint/2010/main" val="31587359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Ways to make copy procedure run in the background</a:t>
            </a:r>
            <a:endParaRPr lang="en-US" dirty="0"/>
          </a:p>
        </p:txBody>
      </p:sp>
      <p:sp>
        <p:nvSpPr>
          <p:cNvPr id="3" name="Content Placeholder 2"/>
          <p:cNvSpPr>
            <a:spLocks noGrp="1"/>
          </p:cNvSpPr>
          <p:nvPr>
            <p:ph idx="1"/>
          </p:nvPr>
        </p:nvSpPr>
        <p:spPr/>
        <p:txBody>
          <a:bodyPr>
            <a:normAutofit lnSpcReduction="10000"/>
          </a:bodyPr>
          <a:lstStyle/>
          <a:p>
            <a:r>
              <a:rPr lang="en-US" sz="2800" dirty="0" smtClean="0"/>
              <a:t>From a single thread, polling frequently for input events</a:t>
            </a:r>
          </a:p>
          <a:p>
            <a:pPr lvl="1"/>
            <a:r>
              <a:rPr lang="en-US" sz="2600" dirty="0" smtClean="0"/>
              <a:t>Never quite works</a:t>
            </a:r>
          </a:p>
          <a:p>
            <a:r>
              <a:rPr lang="en-US" sz="2800" dirty="0" smtClean="0"/>
              <a:t>By launching a second thread and synchronizing it carefully</a:t>
            </a:r>
          </a:p>
          <a:p>
            <a:pPr lvl="1"/>
            <a:r>
              <a:rPr lang="en-US" sz="2600" dirty="0" smtClean="0"/>
              <a:t>Programming with multiple threads creates much additional complexity</a:t>
            </a:r>
          </a:p>
          <a:p>
            <a:r>
              <a:rPr lang="en-US" sz="2800" dirty="0" smtClean="0"/>
              <a:t>By launching a second process and synchronizing it less carefully</a:t>
            </a:r>
          </a:p>
          <a:p>
            <a:pPr lvl="1"/>
            <a:r>
              <a:rPr lang="en-US" sz="2600" dirty="0" smtClean="0"/>
              <a:t>Good solution, since the database is multiuser and doesn't mind lots of processes running at the same time</a:t>
            </a:r>
            <a:endParaRPr lang="en-US" sz="2600" dirty="0"/>
          </a:p>
        </p:txBody>
      </p:sp>
    </p:spTree>
    <p:extLst>
      <p:ext uri="{BB962C8B-B14F-4D97-AF65-F5344CB8AC3E}">
        <p14:creationId xmlns:p14="http://schemas.microsoft.com/office/powerpoint/2010/main" val="30834898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big picture</a:t>
            </a:r>
            <a:endParaRPr lang="en-US" dirty="0"/>
          </a:p>
        </p:txBody>
      </p:sp>
      <p:sp>
        <p:nvSpPr>
          <p:cNvPr id="3" name="Content Placeholder 2"/>
          <p:cNvSpPr>
            <a:spLocks noGrp="1"/>
          </p:cNvSpPr>
          <p:nvPr>
            <p:ph idx="1"/>
          </p:nvPr>
        </p:nvSpPr>
        <p:spPr/>
        <p:txBody>
          <a:bodyPr>
            <a:normAutofit/>
          </a:bodyPr>
          <a:lstStyle/>
          <a:p>
            <a:r>
              <a:rPr lang="en-US" sz="2800" dirty="0" smtClean="0"/>
              <a:t>From reading the file and saving it in the database to something more complicated</a:t>
            </a:r>
          </a:p>
          <a:p>
            <a:pPr lvl="1"/>
            <a:r>
              <a:rPr lang="en-US" sz="2600" dirty="0" smtClean="0"/>
              <a:t>Launch a child process </a:t>
            </a:r>
            <a:r>
              <a:rPr lang="en-US" sz="2600" dirty="0" smtClean="0">
                <a:sym typeface="Wingdings" panose="05000000000000000000" pitchFamily="2" charset="2"/>
              </a:rPr>
              <a:t> read the file  save it in the database  add a progress bar and cancel button to the child process, and then some kind of mechanism so the child can notify the parent when the file has arrived so it can be displayed.</a:t>
            </a:r>
            <a:endParaRPr lang="en-US" sz="2600" dirty="0"/>
          </a:p>
        </p:txBody>
      </p:sp>
    </p:spTree>
    <p:extLst>
      <p:ext uri="{BB962C8B-B14F-4D97-AF65-F5344CB8AC3E}">
        <p14:creationId xmlns:p14="http://schemas.microsoft.com/office/powerpoint/2010/main" val="126157568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at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Slate</Template>
  <TotalTime>311</TotalTime>
  <Words>431</Words>
  <Application>Microsoft Office PowerPoint</Application>
  <PresentationFormat>Widescreen</PresentationFormat>
  <Paragraphs>53</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Calisto MT</vt:lpstr>
      <vt:lpstr>Trebuchet MS</vt:lpstr>
      <vt:lpstr>Wingdings</vt:lpstr>
      <vt:lpstr>Wingdings 2</vt:lpstr>
      <vt:lpstr>Slate</vt:lpstr>
      <vt:lpstr>Craftsmanship</vt:lpstr>
      <vt:lpstr>What is making software classified as?</vt:lpstr>
      <vt:lpstr>Design</vt:lpstr>
      <vt:lpstr>CityDesk 3.0: The file import code</vt:lpstr>
      <vt:lpstr>First draft of CityDesk code</vt:lpstr>
      <vt:lpstr>One of many bugs of CityDesk</vt:lpstr>
      <vt:lpstr>From a UI perspective</vt:lpstr>
      <vt:lpstr>Ways to make copy procedure run in the background</vt:lpstr>
      <vt:lpstr>The big picture</vt:lpstr>
      <vt:lpstr>The moral of the story</vt:lpstr>
      <vt:lpstr>Reference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Craftsmanship</dc:title>
  <dc:creator>Kevin Patel</dc:creator>
  <cp:lastModifiedBy>Kevin Patel</cp:lastModifiedBy>
  <cp:revision>31</cp:revision>
  <dcterms:created xsi:type="dcterms:W3CDTF">2014-11-18T23:00:53Z</dcterms:created>
  <dcterms:modified xsi:type="dcterms:W3CDTF">2014-11-19T20:54:28Z</dcterms:modified>
</cp:coreProperties>
</file>