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0" r:id="rId2"/>
    <p:sldId id="281" r:id="rId3"/>
    <p:sldId id="282" r:id="rId4"/>
    <p:sldId id="283" r:id="rId5"/>
    <p:sldId id="256" r:id="rId6"/>
    <p:sldId id="288" r:id="rId7"/>
    <p:sldId id="289" r:id="rId8"/>
    <p:sldId id="290" r:id="rId9"/>
    <p:sldId id="263" r:id="rId10"/>
    <p:sldId id="284" r:id="rId11"/>
    <p:sldId id="257" r:id="rId12"/>
    <p:sldId id="285" r:id="rId13"/>
    <p:sldId id="286" r:id="rId14"/>
    <p:sldId id="291" r:id="rId15"/>
    <p:sldId id="287" r:id="rId16"/>
    <p:sldId id="258" r:id="rId17"/>
    <p:sldId id="259" r:id="rId18"/>
    <p:sldId id="260" r:id="rId19"/>
    <p:sldId id="261" r:id="rId20"/>
    <p:sldId id="264" r:id="rId21"/>
    <p:sldId id="265" r:id="rId22"/>
    <p:sldId id="266" r:id="rId23"/>
    <p:sldId id="268" r:id="rId24"/>
    <p:sldId id="269" r:id="rId25"/>
    <p:sldId id="272" r:id="rId26"/>
    <p:sldId id="277" r:id="rId27"/>
    <p:sldId id="292" r:id="rId28"/>
    <p:sldId id="279" r:id="rId29"/>
    <p:sldId id="293" r:id="rId30"/>
    <p:sldId id="294" r:id="rId31"/>
    <p:sldId id="295" r:id="rId32"/>
    <p:sldId id="296" r:id="rId33"/>
    <p:sldId id="297" r:id="rId34"/>
    <p:sldId id="298" r:id="rId35"/>
    <p:sldId id="300" r:id="rId36"/>
    <p:sldId id="29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952"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1EE473-ADA2-4626-B341-A86564CD98B5}" type="datetimeFigureOut">
              <a:rPr lang="en-US" smtClean="0"/>
              <a:pPr/>
              <a:t>5/20/2010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F4948-DB9A-4972-BCA5-D23CAD41EA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4C2818-0C10-41B3-B5A6-AC63D1DAE0E2}" type="slidenum">
              <a:rPr lang="en-US"/>
              <a:pPr fontAlgn="base">
                <a:spcBef>
                  <a:spcPct val="0"/>
                </a:spcBef>
                <a:spcAft>
                  <a:spcPct val="0"/>
                </a:spcAft>
              </a:pPr>
              <a:t>6</a:t>
            </a:fld>
            <a:endParaRPr lang="en-US"/>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3A7079-C8C2-4640-A930-372E5283FBCB}" type="slidenum">
              <a:rPr lang="en-US"/>
              <a:pPr fontAlgn="base">
                <a:spcBef>
                  <a:spcPct val="0"/>
                </a:spcBef>
                <a:spcAft>
                  <a:spcPct val="0"/>
                </a:spcAft>
              </a:pPr>
              <a:t>8</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chor="ctr"/>
          <a:lstStyle/>
          <a:p>
            <a:r>
              <a:rPr kumimoji="0" lang="en-US" smtClean="0"/>
              <a:t>Click to edit Master title style</a:t>
            </a:r>
            <a:endParaRPr kumimoji="0" lang="en-US"/>
          </a:p>
        </p:txBody>
      </p:sp>
      <p:sp>
        <p:nvSpPr>
          <p:cNvPr id="3" name="Subtitle 2"/>
          <p:cNvSpPr>
            <a:spLocks noGrp="1"/>
          </p:cNvSpPr>
          <p:nvPr>
            <p:ph type="subTitle" idx="1"/>
          </p:nvPr>
        </p:nvSpPr>
        <p:spPr>
          <a:xfrm>
            <a:off x="1623397" y="3214686"/>
            <a:ext cx="5897206" cy="1500198"/>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9AE4000-5F4A-497C-87B0-08E79BA1AD65}"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69F8-BA2A-4E67-87C3-821BA1B58F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AE4000-5F4A-497C-87B0-08E79BA1AD65}"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642918"/>
            <a:ext cx="1543032" cy="5483246"/>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42918"/>
            <a:ext cx="6615130" cy="548324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AE4000-5F4A-497C-87B0-08E79BA1AD65}"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C710259F-C251-476D-94C2-E7A2D701375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1DC589D-0B78-414F-BCF6-569C29CD7E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buSzPct val="50000"/>
              <a:buFont typeface="Wingdings"/>
              <a:buChar char=""/>
              <a:defRPr/>
            </a:lvl1pPr>
            <a:lvl2pPr>
              <a:buSzPct val="50000"/>
              <a:buFont typeface="Wingdings 2"/>
              <a:buChar char=""/>
              <a:defRPr/>
            </a:lvl2pPr>
            <a:lvl3pPr>
              <a:buSzPct val="50000"/>
              <a:buFont typeface="Wingdings"/>
              <a:buChar char="Y"/>
              <a:defRPr/>
            </a:lvl3pPr>
            <a:lvl4pPr>
              <a:buSzPct val="50000"/>
              <a:buFont typeface="Wingdings 2"/>
              <a:buChar char="³"/>
              <a:defRPr/>
            </a:lvl4pPr>
            <a:lvl5pPr>
              <a:buSzPct val="50000"/>
              <a:buFont typeface="Wingdings 2"/>
              <a:buChar char=""/>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AE4000-5F4A-497C-87B0-08E79BA1AD65}"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43183"/>
            <a:ext cx="6457968" cy="1362075"/>
          </a:xfrm>
        </p:spPr>
        <p:txBody>
          <a:bodyPr anchor="ctr"/>
          <a:lstStyle>
            <a:lvl1pPr algn="l">
              <a:defRPr sz="4000" b="0"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009383"/>
            <a:ext cx="4529142"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AE4000-5F4A-497C-87B0-08E79BA1AD65}" type="datetimeFigureOut">
              <a:rPr lang="en-US" smtClean="0"/>
              <a:pPr/>
              <a:t>5/20/2010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569F8-BA2A-4E67-87C3-821BA1B58F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AE4000-5F4A-497C-87B0-08E79BA1AD65}" type="datetimeFigureOut">
              <a:rPr lang="en-US" smtClean="0"/>
              <a:pPr/>
              <a:t>5/20/2010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0"/>
            </a:lvl2pPr>
            <a:lvl3pPr marL="914400" indent="0">
              <a:buNone/>
              <a:defRPr sz="1800" b="0"/>
            </a:lvl3pPr>
            <a:lvl4pPr marL="1371600" indent="0">
              <a:buNone/>
              <a:defRPr sz="1600" b="0"/>
            </a:lvl4pPr>
            <a:lvl5pPr marL="1828800" indent="0">
              <a:buNone/>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effectLst/>
              </a:defRPr>
            </a:lvl1pPr>
            <a:lvl2pPr marL="457200" indent="0">
              <a:buNone/>
              <a:defRPr sz="2000" b="0">
                <a:effectLst/>
              </a:defRPr>
            </a:lvl2pPr>
            <a:lvl3pPr marL="914400" indent="0">
              <a:buNone/>
              <a:defRPr sz="1800" b="0">
                <a:effectLst/>
              </a:defRPr>
            </a:lvl3pPr>
            <a:lvl4pPr marL="1371600" indent="0">
              <a:buNone/>
              <a:defRPr sz="1600" b="0">
                <a:effectLst/>
              </a:defRPr>
            </a:lvl4pPr>
            <a:lvl5pPr marL="1828800" indent="0">
              <a:buNone/>
              <a:defRPr sz="1600" b="0">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AE4000-5F4A-497C-87B0-08E79BA1AD65}" type="datetimeFigureOut">
              <a:rPr lang="en-US" smtClean="0"/>
              <a:pPr/>
              <a:t>5/20/2010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AE4000-5F4A-497C-87B0-08E79BA1AD65}" type="datetimeFigureOut">
              <a:rPr lang="en-US" smtClean="0"/>
              <a:pPr/>
              <a:t>5/20/2010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E4000-5F4A-497C-87B0-08E79BA1AD65}" type="datetimeFigureOut">
              <a:rPr lang="en-US" smtClean="0"/>
              <a:pPr/>
              <a:t>5/20/2010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571480"/>
            <a:ext cx="3008313" cy="1071570"/>
          </a:xfrm>
        </p:spPr>
        <p:txBody>
          <a:bodyPr anchor="t"/>
          <a:lstStyle>
            <a:lvl1pPr algn="l">
              <a:defRPr sz="2000" b="0">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3575050" y="571481"/>
            <a:ext cx="5111750" cy="5554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AE4000-5F4A-497C-87B0-08E79BA1AD65}" type="datetimeFigureOut">
              <a:rPr lang="en-US" smtClean="0"/>
              <a:pPr/>
              <a:t>5/20/2010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2910" y="687306"/>
            <a:ext cx="850886" cy="4670520"/>
          </a:xfrm>
        </p:spPr>
        <p:txBody>
          <a:bodyPr vert="eaVert" anchor="ctr"/>
          <a:lstStyle>
            <a:lvl1pPr algn="ctr">
              <a:defRPr sz="2000" b="0">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00166" y="684213"/>
            <a:ext cx="6929486" cy="4673613"/>
          </a:xfrm>
          <a:prstGeom prst="roundRect">
            <a:avLst>
              <a:gd name="adj" fmla="val 5966"/>
            </a:avLst>
          </a:prstGeom>
          <a:solidFill>
            <a:schemeClr val="bg2">
              <a:tint val="60000"/>
              <a:alpha val="50000"/>
            </a:schemeClr>
          </a:solidFill>
          <a:effectLst>
            <a:outerShdw blurRad="127000" dist="101600" dir="2700000" algn="tl" rotWithShape="0">
              <a:srgbClr val="000000">
                <a:alpha val="43137"/>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1500166" y="5481658"/>
            <a:ext cx="692403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AE4000-5F4A-497C-87B0-08E79BA1AD65}" type="datetimeFigureOut">
              <a:rPr lang="en-US" smtClean="0"/>
              <a:pPr/>
              <a:t>5/20/2010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569F8-BA2A-4E67-87C3-821BA1B58F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70104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99AE4000-5F4A-497C-87B0-08E79BA1AD65}" type="datetimeFigureOut">
              <a:rPr lang="en-US" smtClean="0"/>
              <a:pPr/>
              <a:t>5/20/2010</a:t>
            </a:fld>
            <a:endParaRPr lang="en-US"/>
          </a:p>
        </p:txBody>
      </p:sp>
      <p:sp>
        <p:nvSpPr>
          <p:cNvPr id="5" name="Footer Placeholder 4"/>
          <p:cNvSpPr>
            <a:spLocks noGrp="1"/>
          </p:cNvSpPr>
          <p:nvPr>
            <p:ph type="ftr" sz="quarter" idx="3"/>
          </p:nvPr>
        </p:nvSpPr>
        <p:spPr>
          <a:xfrm>
            <a:off x="0" y="6356350"/>
            <a:ext cx="2895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01090" y="0"/>
            <a:ext cx="642910" cy="571480"/>
          </a:xfrm>
          <a:prstGeom prst="roundRect">
            <a:avLst>
              <a:gd name="adj" fmla="val 16667"/>
            </a:avLst>
          </a:prstGeom>
        </p:spPr>
        <p:txBody>
          <a:bodyPr vert="horz" rtlCol="0" anchor="ctr"/>
          <a:lstStyle>
            <a:lvl1pPr algn="ctr" eaLnBrk="1" latinLnBrk="0" hangingPunct="1">
              <a:defRPr kumimoji="0" sz="1200">
                <a:solidFill>
                  <a:schemeClr val="tx1">
                    <a:tint val="75000"/>
                  </a:schemeClr>
                </a:solidFill>
              </a:defRPr>
            </a:lvl1pPr>
          </a:lstStyle>
          <a:p>
            <a:fld id="{6FD569F8-BA2A-4E67-87C3-821BA1B58F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a:buChar char="z"/>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¹"/>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gannr@ets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Trouble With Textbooks</a:t>
            </a:r>
            <a:endParaRPr lang="en-US" dirty="0"/>
          </a:p>
        </p:txBody>
      </p:sp>
      <p:sp>
        <p:nvSpPr>
          <p:cNvPr id="5" name="Content Placeholder 4"/>
          <p:cNvSpPr>
            <a:spLocks noGrp="1"/>
          </p:cNvSpPr>
          <p:nvPr>
            <p:ph idx="1"/>
          </p:nvPr>
        </p:nvSpPr>
        <p:spPr/>
        <p:txBody>
          <a:bodyPr>
            <a:normAutofit lnSpcReduction="10000"/>
          </a:bodyPr>
          <a:lstStyle/>
          <a:p>
            <a:pPr algn="ctr">
              <a:buNone/>
            </a:pPr>
            <a:r>
              <a:rPr lang="en-US" dirty="0" smtClean="0"/>
              <a:t>Why are textbooks so difficult to read?</a:t>
            </a:r>
          </a:p>
          <a:p>
            <a:pPr algn="ctr">
              <a:buNone/>
            </a:pPr>
            <a:endParaRPr lang="en-US" dirty="0"/>
          </a:p>
          <a:p>
            <a:pPr algn="ctr">
              <a:buNone/>
            </a:pPr>
            <a:endParaRPr lang="en-US" dirty="0" smtClean="0"/>
          </a:p>
          <a:p>
            <a:pPr algn="ctr">
              <a:buNone/>
            </a:pPr>
            <a:endParaRPr lang="en-US" sz="2400" dirty="0" smtClean="0"/>
          </a:p>
          <a:p>
            <a:pPr algn="ctr">
              <a:buNone/>
            </a:pPr>
            <a:endParaRPr lang="en-US" sz="2400" dirty="0" smtClean="0"/>
          </a:p>
          <a:p>
            <a:pPr algn="ctr">
              <a:buNone/>
            </a:pPr>
            <a:r>
              <a:rPr lang="en-US" sz="2400" dirty="0" smtClean="0"/>
              <a:t>Dr. Rosalind R. Gann</a:t>
            </a:r>
          </a:p>
          <a:p>
            <a:pPr algn="ctr">
              <a:buNone/>
            </a:pPr>
            <a:r>
              <a:rPr lang="en-US" sz="2400" dirty="0" smtClean="0"/>
              <a:t>Associate Professor of Curriculum and Instruction</a:t>
            </a:r>
          </a:p>
          <a:p>
            <a:pPr algn="ctr">
              <a:buNone/>
            </a:pPr>
            <a:r>
              <a:rPr lang="en-US" sz="2400" dirty="0" smtClean="0"/>
              <a:t>East Tennessee State University</a:t>
            </a:r>
          </a:p>
          <a:p>
            <a:pPr algn="ctr">
              <a:buNone/>
            </a:pPr>
            <a:endParaRPr lang="en-US" sz="2000" dirty="0" smtClean="0"/>
          </a:p>
          <a:p>
            <a:pPr algn="ctr">
              <a:buNone/>
            </a:pPr>
            <a:r>
              <a:rPr lang="en-US" sz="2000" dirty="0" smtClean="0"/>
              <a:t>Blount County Schools Reading Conference May 27, 2010</a:t>
            </a:r>
          </a:p>
          <a:p>
            <a:pPr algn="ctr">
              <a:buNone/>
            </a:pPr>
            <a:endParaRPr lang="en-US" sz="2400" dirty="0" smtClean="0"/>
          </a:p>
          <a:p>
            <a:pPr algn="ctr">
              <a:buNone/>
            </a:pPr>
            <a:endParaRPr lang="en-US" sz="2600" dirty="0"/>
          </a:p>
        </p:txBody>
      </p:sp>
      <p:pic>
        <p:nvPicPr>
          <p:cNvPr id="7" name="Picture 6" descr="ETSUlogo_white_150.gif"/>
          <p:cNvPicPr>
            <a:picLocks noChangeAspect="1"/>
          </p:cNvPicPr>
          <p:nvPr/>
        </p:nvPicPr>
        <p:blipFill>
          <a:blip r:embed="rId2" cstate="print"/>
          <a:stretch>
            <a:fillRect/>
          </a:stretch>
        </p:blipFill>
        <p:spPr>
          <a:xfrm>
            <a:off x="3581400" y="2286000"/>
            <a:ext cx="2057400" cy="13030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Too often it’s about look up, write down, and memorize.</a:t>
            </a:r>
          </a:p>
          <a:p>
            <a:r>
              <a:rPr lang="en-US" dirty="0" smtClean="0"/>
              <a:t>Definitional knowledge is important, but students must also acquire conceptual and contextual knowledge.</a:t>
            </a:r>
          </a:p>
          <a:p>
            <a:r>
              <a:rPr lang="en-US" dirty="0" smtClean="0"/>
              <a:t>Use of glossaries can be mechanical.</a:t>
            </a:r>
          </a:p>
          <a:p>
            <a:pPr>
              <a:buNone/>
            </a:pPr>
            <a:endParaRPr lang="en-US" dirty="0"/>
          </a:p>
        </p:txBody>
      </p:sp>
      <p:pic>
        <p:nvPicPr>
          <p:cNvPr id="5" name="Content Placeholder 4" descr="vocabulary.gif"/>
          <p:cNvPicPr>
            <a:picLocks noGrp="1" noChangeAspect="1"/>
          </p:cNvPicPr>
          <p:nvPr>
            <p:ph sz="half" idx="2"/>
          </p:nvPr>
        </p:nvPicPr>
        <p:blipFill>
          <a:blip r:embed="rId2" cstate="print"/>
          <a:stretch>
            <a:fillRect/>
          </a:stretch>
        </p:blipFill>
        <p:spPr>
          <a:xfrm>
            <a:off x="4648200" y="2568195"/>
            <a:ext cx="4038600" cy="258997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makes a textbook accessible?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Match between the knowledge the student has and the knowledge the textbook assumes.</a:t>
            </a:r>
          </a:p>
          <a:p>
            <a:r>
              <a:rPr lang="en-US" dirty="0" smtClean="0"/>
              <a:t>Difference in cultural backgrounds may account for part of the mismatch.</a:t>
            </a:r>
          </a:p>
          <a:p>
            <a:r>
              <a:rPr lang="en-US" dirty="0" smtClean="0"/>
              <a:t>Textbooks are not always user friendly.</a:t>
            </a:r>
          </a:p>
          <a:p>
            <a:r>
              <a:rPr lang="en-US" dirty="0" smtClean="0"/>
              <a:t>You don’t have the option of shifting to a different one. </a:t>
            </a:r>
            <a:endParaRPr lang="en-US" dirty="0"/>
          </a:p>
        </p:txBody>
      </p:sp>
      <p:pic>
        <p:nvPicPr>
          <p:cNvPr id="5" name="Content Placeholder 4" descr="Key.jpg"/>
          <p:cNvPicPr>
            <a:picLocks noGrp="1" noChangeAspect="1"/>
          </p:cNvPicPr>
          <p:nvPr>
            <p:ph sz="half" idx="2"/>
          </p:nvPr>
        </p:nvPicPr>
        <p:blipFill>
          <a:blip r:embed="rId2" cstate="print"/>
          <a:stretch>
            <a:fillRect/>
          </a:stretch>
        </p:blipFill>
        <p:spPr>
          <a:xfrm>
            <a:off x="4930140" y="2125821"/>
            <a:ext cx="3474720" cy="347472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err="1" smtClean="0"/>
              <a:t>Polysemous</a:t>
            </a:r>
            <a:r>
              <a:rPr lang="en-US" dirty="0" smtClean="0"/>
              <a:t> words and content reading</a:t>
            </a:r>
            <a:endParaRPr lang="en-US" dirty="0"/>
          </a:p>
        </p:txBody>
      </p:sp>
      <p:sp>
        <p:nvSpPr>
          <p:cNvPr id="3" name="Content Placeholder 2"/>
          <p:cNvSpPr>
            <a:spLocks noGrp="1"/>
          </p:cNvSpPr>
          <p:nvPr>
            <p:ph sz="half" idx="1"/>
          </p:nvPr>
        </p:nvSpPr>
        <p:spPr/>
        <p:txBody>
          <a:bodyPr/>
          <a:lstStyle/>
          <a:p>
            <a:r>
              <a:rPr lang="en-US" dirty="0" smtClean="0"/>
              <a:t>What’s a seal?</a:t>
            </a:r>
          </a:p>
          <a:p>
            <a:r>
              <a:rPr lang="en-US" dirty="0" smtClean="0"/>
              <a:t>Plane or plain?</a:t>
            </a:r>
          </a:p>
          <a:p>
            <a:pPr>
              <a:buNone/>
            </a:pPr>
            <a:endParaRPr lang="en-US" dirty="0"/>
          </a:p>
        </p:txBody>
      </p:sp>
      <p:pic>
        <p:nvPicPr>
          <p:cNvPr id="5" name="Content Placeholder 4" descr="seal_pup.jpg"/>
          <p:cNvPicPr>
            <a:picLocks noGrp="1" noChangeAspect="1"/>
          </p:cNvPicPr>
          <p:nvPr>
            <p:ph sz="half" idx="2"/>
          </p:nvPr>
        </p:nvPicPr>
        <p:blipFill>
          <a:blip r:embed="rId2" cstate="print"/>
          <a:stretch>
            <a:fillRect/>
          </a:stretch>
        </p:blipFill>
        <p:spPr>
          <a:xfrm>
            <a:off x="5940125" y="1219200"/>
            <a:ext cx="1938528" cy="2514600"/>
          </a:xfrm>
        </p:spPr>
      </p:pic>
      <p:pic>
        <p:nvPicPr>
          <p:cNvPr id="6" name="Picture 5" descr="us_navy_seal_vbss_photos_1.jpg"/>
          <p:cNvPicPr>
            <a:picLocks noChangeAspect="1"/>
          </p:cNvPicPr>
          <p:nvPr/>
        </p:nvPicPr>
        <p:blipFill>
          <a:blip r:embed="rId3" cstate="print"/>
          <a:stretch>
            <a:fillRect/>
          </a:stretch>
        </p:blipFill>
        <p:spPr>
          <a:xfrm>
            <a:off x="5105400" y="4038600"/>
            <a:ext cx="3657600" cy="2196848"/>
          </a:xfrm>
          <a:prstGeom prst="rect">
            <a:avLst/>
          </a:prstGeom>
        </p:spPr>
      </p:pic>
      <p:pic>
        <p:nvPicPr>
          <p:cNvPr id="7" name="Picture 6" descr="plane-travel.jpg"/>
          <p:cNvPicPr>
            <a:picLocks noChangeAspect="1"/>
          </p:cNvPicPr>
          <p:nvPr/>
        </p:nvPicPr>
        <p:blipFill>
          <a:blip r:embed="rId4" cstate="print"/>
          <a:stretch>
            <a:fillRect/>
          </a:stretch>
        </p:blipFill>
        <p:spPr>
          <a:xfrm>
            <a:off x="762000" y="2743200"/>
            <a:ext cx="2762250" cy="1841500"/>
          </a:xfrm>
          <a:prstGeom prst="rect">
            <a:avLst/>
          </a:prstGeom>
        </p:spPr>
      </p:pic>
      <p:pic>
        <p:nvPicPr>
          <p:cNvPr id="8" name="Picture 7" descr="Serengeti_Plain.jpg"/>
          <p:cNvPicPr>
            <a:picLocks noChangeAspect="1"/>
          </p:cNvPicPr>
          <p:nvPr/>
        </p:nvPicPr>
        <p:blipFill>
          <a:blip r:embed="rId5" cstate="print"/>
          <a:stretch>
            <a:fillRect/>
          </a:stretch>
        </p:blipFill>
        <p:spPr>
          <a:xfrm>
            <a:off x="990600" y="4800600"/>
            <a:ext cx="2590800" cy="18031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Words and Background knowledge</a:t>
            </a:r>
            <a:endParaRPr lang="en-US" dirty="0"/>
          </a:p>
        </p:txBody>
      </p:sp>
      <p:sp>
        <p:nvSpPr>
          <p:cNvPr id="3" name="Content Placeholder 2"/>
          <p:cNvSpPr>
            <a:spLocks noGrp="1"/>
          </p:cNvSpPr>
          <p:nvPr>
            <p:ph idx="1"/>
          </p:nvPr>
        </p:nvSpPr>
        <p:spPr/>
        <p:txBody>
          <a:bodyPr/>
          <a:lstStyle/>
          <a:p>
            <a:r>
              <a:rPr lang="en-US" dirty="0" smtClean="0"/>
              <a:t>Words must be related to what we already know.</a:t>
            </a:r>
          </a:p>
          <a:p>
            <a:r>
              <a:rPr lang="en-US" dirty="0" smtClean="0"/>
              <a:t>Teaching of specific morphemes is useful.</a:t>
            </a:r>
            <a:endParaRPr lang="en-US" dirty="0"/>
          </a:p>
        </p:txBody>
      </p:sp>
      <p:pic>
        <p:nvPicPr>
          <p:cNvPr id="4" name="Picture 3" descr="12427966701090434809No_Parking_symbol_sign_svg_hi.png"/>
          <p:cNvPicPr>
            <a:picLocks noChangeAspect="1"/>
          </p:cNvPicPr>
          <p:nvPr/>
        </p:nvPicPr>
        <p:blipFill>
          <a:blip r:embed="rId2" cstate="print"/>
          <a:stretch>
            <a:fillRect/>
          </a:stretch>
        </p:blipFill>
        <p:spPr>
          <a:xfrm>
            <a:off x="2971800" y="3352800"/>
            <a:ext cx="2824835" cy="28248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morphemes?</a:t>
            </a:r>
            <a:endParaRPr lang="en-US" dirty="0"/>
          </a:p>
        </p:txBody>
      </p:sp>
      <p:sp>
        <p:nvSpPr>
          <p:cNvPr id="4" name="Content Placeholder 3"/>
          <p:cNvSpPr>
            <a:spLocks noGrp="1"/>
          </p:cNvSpPr>
          <p:nvPr>
            <p:ph sz="half" idx="1"/>
          </p:nvPr>
        </p:nvSpPr>
        <p:spPr/>
        <p:txBody>
          <a:bodyPr/>
          <a:lstStyle/>
          <a:p>
            <a:r>
              <a:rPr lang="en-US" dirty="0" smtClean="0"/>
              <a:t>Roughly speaking, they are word roots.  Consider:</a:t>
            </a:r>
          </a:p>
          <a:p>
            <a:r>
              <a:rPr lang="en-US" dirty="0" smtClean="0"/>
              <a:t>Geo- earth</a:t>
            </a:r>
          </a:p>
          <a:p>
            <a:r>
              <a:rPr lang="en-US" dirty="0" err="1" smtClean="0"/>
              <a:t>Mis</a:t>
            </a:r>
            <a:r>
              <a:rPr lang="en-US" dirty="0" smtClean="0"/>
              <a:t>/</a:t>
            </a:r>
            <a:r>
              <a:rPr lang="en-US" dirty="0" err="1" smtClean="0"/>
              <a:t>mit</a:t>
            </a:r>
            <a:r>
              <a:rPr lang="en-US" dirty="0" smtClean="0"/>
              <a:t> send</a:t>
            </a:r>
          </a:p>
          <a:p>
            <a:r>
              <a:rPr lang="en-US" dirty="0" smtClean="0"/>
              <a:t>Thermo- temperature</a:t>
            </a:r>
          </a:p>
          <a:p>
            <a:r>
              <a:rPr lang="en-US" dirty="0" smtClean="0"/>
              <a:t>Leg- law: legitimate, allege</a:t>
            </a:r>
          </a:p>
          <a:p>
            <a:r>
              <a:rPr lang="en-US" dirty="0" err="1" smtClean="0"/>
              <a:t>Nav</a:t>
            </a:r>
            <a:r>
              <a:rPr lang="en-US" dirty="0" smtClean="0"/>
              <a:t>- boat, sail</a:t>
            </a:r>
            <a:endParaRPr lang="en-US" dirty="0"/>
          </a:p>
        </p:txBody>
      </p:sp>
      <p:pic>
        <p:nvPicPr>
          <p:cNvPr id="8" name="Content Placeholder 7" descr="Rangers-thumb-300x189.jpg"/>
          <p:cNvPicPr>
            <a:picLocks noGrp="1" noChangeAspect="1"/>
          </p:cNvPicPr>
          <p:nvPr>
            <p:ph sz="half" idx="2"/>
          </p:nvPr>
        </p:nvPicPr>
        <p:blipFill>
          <a:blip r:embed="rId2" cstate="print"/>
          <a:stretch>
            <a:fillRect/>
          </a:stretch>
        </p:blipFill>
        <p:spPr>
          <a:xfrm>
            <a:off x="5295900" y="2999073"/>
            <a:ext cx="2743200" cy="172821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dictionary</a:t>
            </a:r>
            <a:endParaRPr lang="en-US" dirty="0"/>
          </a:p>
        </p:txBody>
      </p:sp>
      <p:sp>
        <p:nvSpPr>
          <p:cNvPr id="3" name="Content Placeholder 2"/>
          <p:cNvSpPr>
            <a:spLocks noGrp="1"/>
          </p:cNvSpPr>
          <p:nvPr>
            <p:ph sz="half" idx="1"/>
          </p:nvPr>
        </p:nvSpPr>
        <p:spPr/>
        <p:txBody>
          <a:bodyPr/>
          <a:lstStyle/>
          <a:p>
            <a:r>
              <a:rPr lang="en-US" dirty="0" smtClean="0"/>
              <a:t>Does not solve all problems.</a:t>
            </a:r>
          </a:p>
          <a:p>
            <a:r>
              <a:rPr lang="en-US" dirty="0" smtClean="0"/>
              <a:t>Word must be looked up.</a:t>
            </a:r>
          </a:p>
          <a:p>
            <a:r>
              <a:rPr lang="en-US" dirty="0" smtClean="0"/>
              <a:t>Pronunciation guide must be used.</a:t>
            </a:r>
          </a:p>
          <a:p>
            <a:r>
              <a:rPr lang="en-US" dirty="0" smtClean="0"/>
              <a:t>Definition must be fitted to concept.</a:t>
            </a:r>
          </a:p>
          <a:p>
            <a:r>
              <a:rPr lang="en-US" dirty="0" smtClean="0"/>
              <a:t>The spelling problem.</a:t>
            </a:r>
            <a:endParaRPr lang="en-US" dirty="0"/>
          </a:p>
        </p:txBody>
      </p:sp>
      <p:pic>
        <p:nvPicPr>
          <p:cNvPr id="5" name="Content Placeholder 4" descr="Open_Book-for-dictionary-site.jpg"/>
          <p:cNvPicPr>
            <a:picLocks noGrp="1" noChangeAspect="1"/>
          </p:cNvPicPr>
          <p:nvPr>
            <p:ph sz="half" idx="2"/>
          </p:nvPr>
        </p:nvPicPr>
        <p:blipFill>
          <a:blip r:embed="rId2" cstate="print"/>
          <a:stretch>
            <a:fillRect/>
          </a:stretch>
        </p:blipFill>
        <p:spPr>
          <a:xfrm>
            <a:off x="5072098" y="1600200"/>
            <a:ext cx="3190804" cy="45259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Readability: how do we define it?</a:t>
            </a:r>
            <a:endParaRPr lang="en-US" dirty="0"/>
          </a:p>
        </p:txBody>
      </p:sp>
      <p:sp>
        <p:nvSpPr>
          <p:cNvPr id="3" name="Content Placeholder 2"/>
          <p:cNvSpPr>
            <a:spLocks noGrp="1"/>
          </p:cNvSpPr>
          <p:nvPr>
            <p:ph idx="1"/>
          </p:nvPr>
        </p:nvSpPr>
        <p:spPr/>
        <p:txBody>
          <a:bodyPr/>
          <a:lstStyle/>
          <a:p>
            <a:r>
              <a:rPr lang="en-US" dirty="0" smtClean="0"/>
              <a:t>Fry method: readability is a function of word length and sentence length</a:t>
            </a:r>
          </a:p>
          <a:p>
            <a:r>
              <a:rPr lang="en-US" dirty="0" smtClean="0"/>
              <a:t>Only an estimate.</a:t>
            </a:r>
          </a:p>
          <a:p>
            <a:r>
              <a:rPr lang="en-US" dirty="0" smtClean="0"/>
              <a:t>Count out 100 words </a:t>
            </a:r>
          </a:p>
          <a:p>
            <a:r>
              <a:rPr lang="en-US" dirty="0" smtClean="0"/>
              <a:t>Count # syllables.</a:t>
            </a:r>
          </a:p>
          <a:p>
            <a:r>
              <a:rPr lang="en-US" dirty="0" smtClean="0"/>
              <a:t>Count sentences, estimating to nearest 10</a:t>
            </a:r>
            <a:r>
              <a:rPr lang="en-US" baseline="30000" dirty="0" smtClean="0"/>
              <a:t>th</a:t>
            </a:r>
            <a:r>
              <a:rPr lang="en-US" dirty="0" smtClean="0"/>
              <a:t>.</a:t>
            </a:r>
          </a:p>
          <a:p>
            <a:r>
              <a:rPr lang="en-US" dirty="0" smtClean="0"/>
              <a:t>Use graph.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y-Graph.png"/>
          <p:cNvPicPr>
            <a:picLocks noGrp="1" noChangeAspect="1"/>
          </p:cNvPicPr>
          <p:nvPr>
            <p:ph idx="1"/>
          </p:nvPr>
        </p:nvPicPr>
        <p:blipFill>
          <a:blip r:embed="rId2" cstate="print"/>
          <a:stretch>
            <a:fillRect/>
          </a:stretch>
        </p:blipFill>
        <p:spPr>
          <a:xfrm>
            <a:off x="233950" y="628190"/>
            <a:ext cx="8529049" cy="549797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Coping with textbooks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Don’t just assign textbooks as seatwork.</a:t>
            </a:r>
          </a:p>
          <a:p>
            <a:r>
              <a:rPr lang="en-US" dirty="0" smtClean="0"/>
              <a:t>Use informational trade books.</a:t>
            </a:r>
          </a:p>
          <a:p>
            <a:r>
              <a:rPr lang="en-US" dirty="0" smtClean="0"/>
              <a:t>Develop schema.</a:t>
            </a:r>
          </a:p>
          <a:p>
            <a:r>
              <a:rPr lang="en-US" dirty="0" smtClean="0"/>
              <a:t>Contextualize new vocabulary</a:t>
            </a:r>
          </a:p>
          <a:p>
            <a:r>
              <a:rPr lang="en-US" dirty="0" smtClean="0"/>
              <a:t>Consider using multiple sources of information.</a:t>
            </a:r>
          </a:p>
          <a:p>
            <a:r>
              <a:rPr lang="en-US" dirty="0" smtClean="0"/>
              <a:t>Use informational narratives.</a:t>
            </a:r>
          </a:p>
          <a:p>
            <a:r>
              <a:rPr lang="en-US" dirty="0" smtClean="0"/>
              <a:t>Use paired read alouds.</a:t>
            </a:r>
            <a:endParaRPr lang="en-US" dirty="0"/>
          </a:p>
        </p:txBody>
      </p:sp>
      <p:pic>
        <p:nvPicPr>
          <p:cNvPr id="7" name="Content Placeholder 6" descr="barnes&amp;noble.jpg"/>
          <p:cNvPicPr>
            <a:picLocks noGrp="1" noChangeAspect="1"/>
          </p:cNvPicPr>
          <p:nvPr>
            <p:ph sz="half" idx="2"/>
          </p:nvPr>
        </p:nvPicPr>
        <p:blipFill>
          <a:blip r:embed="rId2" cstate="print"/>
          <a:stretch>
            <a:fillRect/>
          </a:stretch>
        </p:blipFill>
        <p:spPr>
          <a:xfrm>
            <a:off x="4648200" y="2318666"/>
            <a:ext cx="4038600" cy="308903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Interdisciplinary model</a:t>
            </a:r>
            <a:endParaRPr lang="en-US" dirty="0"/>
          </a:p>
        </p:txBody>
      </p:sp>
      <p:sp>
        <p:nvSpPr>
          <p:cNvPr id="3" name="Content Placeholder 2"/>
          <p:cNvSpPr>
            <a:spLocks noGrp="1"/>
          </p:cNvSpPr>
          <p:nvPr>
            <p:ph sz="half" idx="1"/>
          </p:nvPr>
        </p:nvSpPr>
        <p:spPr/>
        <p:txBody>
          <a:bodyPr/>
          <a:lstStyle/>
          <a:p>
            <a:r>
              <a:rPr lang="en-US" dirty="0" smtClean="0"/>
              <a:t>Learning centers around a common theme.</a:t>
            </a:r>
          </a:p>
          <a:p>
            <a:r>
              <a:rPr lang="en-US" dirty="0" smtClean="0"/>
              <a:t>Hazards.</a:t>
            </a:r>
            <a:endParaRPr lang="en-US" dirty="0"/>
          </a:p>
        </p:txBody>
      </p:sp>
      <p:pic>
        <p:nvPicPr>
          <p:cNvPr id="5" name="Content Placeholder 4" descr="theme_logo.gif"/>
          <p:cNvPicPr>
            <a:picLocks noGrp="1" noChangeAspect="1"/>
          </p:cNvPicPr>
          <p:nvPr>
            <p:ph sz="half" idx="2"/>
          </p:nvPr>
        </p:nvPicPr>
        <p:blipFill>
          <a:blip r:embed="rId2" cstate="print"/>
          <a:stretch>
            <a:fillRect/>
          </a:stretch>
        </p:blipFill>
        <p:spPr>
          <a:xfrm>
            <a:off x="4648200" y="1856528"/>
            <a:ext cx="4038600" cy="4013306"/>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Personal notes …</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I have been at ETSU for 8 years.  I teach Reading and Language Education at ETSU, and have a small private practice where I work with people with reading difficulties</a:t>
            </a:r>
          </a:p>
          <a:p>
            <a:r>
              <a:rPr lang="en-US" dirty="0" smtClean="0"/>
              <a:t>I grew up in Brooklyn, New York, where I attended P.S. 206.</a:t>
            </a:r>
          </a:p>
          <a:p>
            <a:r>
              <a:rPr lang="en-US" dirty="0" smtClean="0"/>
              <a:t>Before coming to ETSU, I was a reading specialist and English teacher in the Cincinnati Public Schools.</a:t>
            </a:r>
          </a:p>
          <a:p>
            <a:r>
              <a:rPr lang="en-US" dirty="0" smtClean="0"/>
              <a:t>My early career was in clinical social work.</a:t>
            </a:r>
          </a:p>
        </p:txBody>
      </p:sp>
      <p:pic>
        <p:nvPicPr>
          <p:cNvPr id="6" name="Content Placeholder 5" descr="7592951.jpg"/>
          <p:cNvPicPr>
            <a:picLocks noGrp="1" noChangeAspect="1"/>
          </p:cNvPicPr>
          <p:nvPr>
            <p:ph sz="half" idx="2"/>
          </p:nvPr>
        </p:nvPicPr>
        <p:blipFill>
          <a:blip r:embed="rId2" cstate="print"/>
          <a:stretch>
            <a:fillRect/>
          </a:stretch>
        </p:blipFill>
        <p:spPr>
          <a:xfrm>
            <a:off x="5815760" y="1219200"/>
            <a:ext cx="1836357" cy="2743200"/>
          </a:xfrm>
        </p:spPr>
      </p:pic>
      <p:pic>
        <p:nvPicPr>
          <p:cNvPr id="7" name="Picture 6" descr="Cincinnati Schools - Lafayette Bloom 02.jpg"/>
          <p:cNvPicPr>
            <a:picLocks noChangeAspect="1"/>
          </p:cNvPicPr>
          <p:nvPr/>
        </p:nvPicPr>
        <p:blipFill>
          <a:blip r:embed="rId3" cstate="print"/>
          <a:stretch>
            <a:fillRect/>
          </a:stretch>
        </p:blipFill>
        <p:spPr>
          <a:xfrm>
            <a:off x="5181600" y="4114800"/>
            <a:ext cx="3200400" cy="2400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texts</a:t>
            </a:r>
            <a:endParaRPr lang="en-US" dirty="0"/>
          </a:p>
        </p:txBody>
      </p:sp>
      <p:sp>
        <p:nvSpPr>
          <p:cNvPr id="3" name="Content Placeholder 2"/>
          <p:cNvSpPr>
            <a:spLocks noGrp="1"/>
          </p:cNvSpPr>
          <p:nvPr>
            <p:ph sz="half" idx="1"/>
          </p:nvPr>
        </p:nvSpPr>
        <p:spPr/>
        <p:txBody>
          <a:bodyPr/>
          <a:lstStyle/>
          <a:p>
            <a:r>
              <a:rPr lang="en-US" dirty="0" smtClean="0"/>
              <a:t>Global classrooms.</a:t>
            </a:r>
          </a:p>
          <a:p>
            <a:r>
              <a:rPr lang="en-US" dirty="0" smtClean="0"/>
              <a:t>Information exchanges.</a:t>
            </a:r>
          </a:p>
          <a:p>
            <a:r>
              <a:rPr lang="en-US" dirty="0" smtClean="0"/>
              <a:t>Tele-fieldtrips and electronic field trips.</a:t>
            </a:r>
          </a:p>
          <a:p>
            <a:r>
              <a:rPr lang="en-US" dirty="0" smtClean="0"/>
              <a:t>Problem-solving research tools.</a:t>
            </a:r>
            <a:endParaRPr lang="en-US" dirty="0"/>
          </a:p>
        </p:txBody>
      </p:sp>
      <p:pic>
        <p:nvPicPr>
          <p:cNvPr id="5" name="Content Placeholder 4" descr="global.jpg"/>
          <p:cNvPicPr>
            <a:picLocks noGrp="1" noChangeAspect="1"/>
          </p:cNvPicPr>
          <p:nvPr>
            <p:ph sz="half" idx="2"/>
          </p:nvPr>
        </p:nvPicPr>
        <p:blipFill>
          <a:blip r:embed="rId2" cstate="print"/>
          <a:stretch>
            <a:fillRect/>
          </a:stretch>
        </p:blipFill>
        <p:spPr>
          <a:xfrm>
            <a:off x="4648200" y="2318690"/>
            <a:ext cx="4038600" cy="308898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Previewing</a:t>
            </a:r>
            <a:endParaRPr lang="en-US" dirty="0"/>
          </a:p>
        </p:txBody>
      </p:sp>
      <p:sp>
        <p:nvSpPr>
          <p:cNvPr id="3" name="Content Placeholder 2"/>
          <p:cNvSpPr>
            <a:spLocks noGrp="1"/>
          </p:cNvSpPr>
          <p:nvPr>
            <p:ph sz="half" idx="1"/>
          </p:nvPr>
        </p:nvSpPr>
        <p:spPr/>
        <p:txBody>
          <a:bodyPr>
            <a:normAutofit fontScale="92500"/>
          </a:bodyPr>
          <a:lstStyle/>
          <a:p>
            <a:r>
              <a:rPr lang="en-US" dirty="0" smtClean="0"/>
              <a:t>Teach skimming and scanning.</a:t>
            </a:r>
          </a:p>
          <a:p>
            <a:r>
              <a:rPr lang="en-US" dirty="0" smtClean="0"/>
              <a:t>Set purpose for reading: details, main ideas.</a:t>
            </a:r>
          </a:p>
          <a:p>
            <a:r>
              <a:rPr lang="en-US" dirty="0" smtClean="0"/>
              <a:t>Activate curiosity.</a:t>
            </a:r>
          </a:p>
          <a:p>
            <a:r>
              <a:rPr lang="en-US" dirty="0" smtClean="0"/>
              <a:t>Develop anticipation guides.</a:t>
            </a:r>
          </a:p>
          <a:p>
            <a:r>
              <a:rPr lang="en-US" dirty="0" smtClean="0"/>
              <a:t>Utilize brainstorming instructionally and diagnostically.</a:t>
            </a:r>
            <a:endParaRPr lang="en-US" dirty="0"/>
          </a:p>
        </p:txBody>
      </p:sp>
      <p:pic>
        <p:nvPicPr>
          <p:cNvPr id="5" name="Content Placeholder 4" descr="ist2_8661674-view-binoculars.jpg"/>
          <p:cNvPicPr>
            <a:picLocks noGrp="1" noChangeAspect="1"/>
          </p:cNvPicPr>
          <p:nvPr>
            <p:ph sz="half" idx="2"/>
          </p:nvPr>
        </p:nvPicPr>
        <p:blipFill>
          <a:blip r:embed="rId2" cstate="print"/>
          <a:stretch>
            <a:fillRect/>
          </a:stretch>
        </p:blipFill>
        <p:spPr>
          <a:xfrm>
            <a:off x="5029200" y="2743200"/>
            <a:ext cx="2743374" cy="221635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the reading</a:t>
            </a:r>
            <a:endParaRPr lang="en-US" dirty="0"/>
          </a:p>
        </p:txBody>
      </p:sp>
      <p:sp>
        <p:nvSpPr>
          <p:cNvPr id="3" name="Content Placeholder 2"/>
          <p:cNvSpPr>
            <a:spLocks noGrp="1"/>
          </p:cNvSpPr>
          <p:nvPr>
            <p:ph idx="1"/>
          </p:nvPr>
        </p:nvSpPr>
        <p:spPr/>
        <p:txBody>
          <a:bodyPr/>
          <a:lstStyle/>
          <a:p>
            <a:r>
              <a:rPr lang="en-US" dirty="0" smtClean="0"/>
              <a:t>Utilize study guides– those we develop ourselves are best.</a:t>
            </a:r>
          </a:p>
          <a:p>
            <a:r>
              <a:rPr lang="en-US" dirty="0" smtClean="0"/>
              <a:t>Build affective ties: first person narratives.</a:t>
            </a:r>
          </a:p>
          <a:p>
            <a:r>
              <a:rPr lang="en-US" dirty="0" smtClean="0"/>
              <a:t>Utilize idea circles for discussion of concepts.</a:t>
            </a:r>
          </a:p>
          <a:p>
            <a:r>
              <a:rPr lang="en-US" dirty="0" smtClean="0"/>
              <a:t>Utilize websites– students may review different ones.</a:t>
            </a:r>
          </a:p>
          <a:p>
            <a:r>
              <a:rPr lang="en-US" dirty="0" smtClean="0"/>
              <a:t>Curriculum based reader’s theater.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inquiries</a:t>
            </a:r>
            <a:endParaRPr lang="en-US" dirty="0"/>
          </a:p>
        </p:txBody>
      </p:sp>
      <p:sp>
        <p:nvSpPr>
          <p:cNvPr id="3" name="Content Placeholder 2"/>
          <p:cNvSpPr>
            <a:spLocks noGrp="1"/>
          </p:cNvSpPr>
          <p:nvPr>
            <p:ph sz="half" idx="1"/>
          </p:nvPr>
        </p:nvSpPr>
        <p:spPr/>
        <p:txBody>
          <a:bodyPr/>
          <a:lstStyle/>
          <a:p>
            <a:r>
              <a:rPr lang="en-US" dirty="0" smtClean="0"/>
              <a:t>Students need to understand that websites and textbooks are organized differently.</a:t>
            </a:r>
          </a:p>
          <a:p>
            <a:r>
              <a:rPr lang="en-US" dirty="0" smtClean="0"/>
              <a:t>Difference between knowledge information.</a:t>
            </a:r>
            <a:endParaRPr lang="en-US" dirty="0"/>
          </a:p>
        </p:txBody>
      </p:sp>
      <p:pic>
        <p:nvPicPr>
          <p:cNvPr id="5" name="Content Placeholder 4" descr="philip-emeagwali-weather-forecasting-hyperball-supercomputer-internet-theatre-thumbnail.jpg"/>
          <p:cNvPicPr>
            <a:picLocks noGrp="1" noChangeAspect="1"/>
          </p:cNvPicPr>
          <p:nvPr>
            <p:ph sz="half" idx="2"/>
          </p:nvPr>
        </p:nvPicPr>
        <p:blipFill>
          <a:blip r:embed="rId2" cstate="print"/>
          <a:stretch>
            <a:fillRect/>
          </a:stretch>
        </p:blipFill>
        <p:spPr>
          <a:xfrm>
            <a:off x="4648200" y="1970836"/>
            <a:ext cx="4038600" cy="378469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Struggling readers and textbooks</a:t>
            </a:r>
            <a:endParaRPr lang="en-US" dirty="0"/>
          </a:p>
        </p:txBody>
      </p:sp>
      <p:sp>
        <p:nvSpPr>
          <p:cNvPr id="3" name="Content Placeholder 2"/>
          <p:cNvSpPr>
            <a:spLocks noGrp="1"/>
          </p:cNvSpPr>
          <p:nvPr>
            <p:ph sz="half" idx="1"/>
          </p:nvPr>
        </p:nvSpPr>
        <p:spPr/>
        <p:txBody>
          <a:bodyPr/>
          <a:lstStyle/>
          <a:p>
            <a:r>
              <a:rPr lang="en-US" dirty="0" smtClean="0"/>
              <a:t>Textbooks are particularly difficult for struggling readers.</a:t>
            </a:r>
          </a:p>
          <a:p>
            <a:r>
              <a:rPr lang="en-US" dirty="0" smtClean="0"/>
              <a:t>Teach vocabulary.</a:t>
            </a:r>
          </a:p>
          <a:p>
            <a:r>
              <a:rPr lang="en-US" dirty="0" smtClean="0"/>
              <a:t>Provide simplified material.</a:t>
            </a:r>
          </a:p>
          <a:p>
            <a:r>
              <a:rPr lang="en-US" dirty="0" smtClean="0"/>
              <a:t>DO help them use the textbook.</a:t>
            </a:r>
            <a:endParaRPr lang="en-US" dirty="0"/>
          </a:p>
        </p:txBody>
      </p:sp>
      <p:pic>
        <p:nvPicPr>
          <p:cNvPr id="5" name="Content Placeholder 4" descr="struggling_readers.jpg"/>
          <p:cNvPicPr>
            <a:picLocks noGrp="1" noChangeAspect="1"/>
          </p:cNvPicPr>
          <p:nvPr>
            <p:ph sz="half" idx="2"/>
          </p:nvPr>
        </p:nvPicPr>
        <p:blipFill>
          <a:blip r:embed="rId2" cstate="print"/>
          <a:stretch>
            <a:fillRect/>
          </a:stretch>
        </p:blipFill>
        <p:spPr>
          <a:xfrm>
            <a:off x="5105400" y="2590800"/>
            <a:ext cx="2719388" cy="2732276"/>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Vocabulary and comprehension are connected</a:t>
            </a:r>
            <a:endParaRPr lang="en-US" dirty="0"/>
          </a:p>
        </p:txBody>
      </p:sp>
      <p:sp>
        <p:nvSpPr>
          <p:cNvPr id="3" name="Content Placeholder 2"/>
          <p:cNvSpPr>
            <a:spLocks noGrp="1"/>
          </p:cNvSpPr>
          <p:nvPr>
            <p:ph sz="half" idx="1"/>
          </p:nvPr>
        </p:nvSpPr>
        <p:spPr/>
        <p:txBody>
          <a:bodyPr>
            <a:normAutofit/>
          </a:bodyPr>
          <a:lstStyle/>
          <a:p>
            <a:r>
              <a:rPr lang="en-US" dirty="0" smtClean="0"/>
              <a:t>Words are verbal symbols for concepts.  If you don’t understand the concept, you don’t really understand the word.</a:t>
            </a:r>
          </a:p>
          <a:p>
            <a:r>
              <a:rPr lang="en-US" dirty="0" smtClean="0"/>
              <a:t>Words and concepts are linked, so they have to be taught together.</a:t>
            </a:r>
            <a:endParaRPr lang="en-US" dirty="0"/>
          </a:p>
        </p:txBody>
      </p:sp>
      <p:pic>
        <p:nvPicPr>
          <p:cNvPr id="5" name="Content Placeholder 4" descr="chain%201.jpg"/>
          <p:cNvPicPr>
            <a:picLocks noGrp="1" noChangeAspect="1"/>
          </p:cNvPicPr>
          <p:nvPr>
            <p:ph sz="half" idx="2"/>
          </p:nvPr>
        </p:nvPicPr>
        <p:blipFill>
          <a:blip r:embed="rId2" cstate="print"/>
          <a:stretch>
            <a:fillRect/>
          </a:stretch>
        </p:blipFill>
        <p:spPr>
          <a:xfrm>
            <a:off x="6059308" y="1600200"/>
            <a:ext cx="1216384"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Refining concepts</a:t>
            </a:r>
            <a:endParaRPr lang="en-US" dirty="0"/>
          </a:p>
        </p:txBody>
      </p:sp>
      <p:sp>
        <p:nvSpPr>
          <p:cNvPr id="3" name="Content Placeholder 2"/>
          <p:cNvSpPr>
            <a:spLocks noGrp="1"/>
          </p:cNvSpPr>
          <p:nvPr>
            <p:ph sz="half" idx="1"/>
          </p:nvPr>
        </p:nvSpPr>
        <p:spPr/>
        <p:txBody>
          <a:bodyPr/>
          <a:lstStyle/>
          <a:p>
            <a:r>
              <a:rPr lang="en-US" dirty="0" smtClean="0"/>
              <a:t>English is rich in synonyms. These allow for fine shades of meaning.</a:t>
            </a:r>
          </a:p>
          <a:p>
            <a:r>
              <a:rPr lang="en-US" dirty="0" smtClean="0"/>
              <a:t>Useful to do word sorts to develop an understanding of concepts.</a:t>
            </a:r>
          </a:p>
          <a:p>
            <a:endParaRPr lang="en-US" dirty="0" smtClean="0"/>
          </a:p>
          <a:p>
            <a:endParaRPr lang="en-US" dirty="0"/>
          </a:p>
        </p:txBody>
      </p:sp>
      <p:pic>
        <p:nvPicPr>
          <p:cNvPr id="5" name="Content Placeholder 4" descr="3701.jpg"/>
          <p:cNvPicPr>
            <a:picLocks noGrp="1" noChangeAspect="1"/>
          </p:cNvPicPr>
          <p:nvPr>
            <p:ph sz="half" idx="2"/>
          </p:nvPr>
        </p:nvPicPr>
        <p:blipFill>
          <a:blip r:embed="rId2" cstate="print"/>
          <a:stretch>
            <a:fillRect/>
          </a:stretch>
        </p:blipFill>
        <p:spPr>
          <a:xfrm>
            <a:off x="5608320" y="2491581"/>
            <a:ext cx="2118360" cy="27432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Also useful to teach how words change form </a:t>
            </a:r>
            <a:endParaRPr lang="en-US" dirty="0"/>
          </a:p>
        </p:txBody>
      </p:sp>
      <p:graphicFrame>
        <p:nvGraphicFramePr>
          <p:cNvPr id="6" name="Content Placeholder 5"/>
          <p:cNvGraphicFramePr>
            <a:graphicFrameLocks noGrp="1"/>
          </p:cNvGraphicFramePr>
          <p:nvPr>
            <p:ph idx="1"/>
          </p:nvPr>
        </p:nvGraphicFramePr>
        <p:xfrm>
          <a:off x="457200" y="1600200"/>
          <a:ext cx="8229600" cy="29667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verb</a:t>
                      </a:r>
                      <a:endParaRPr lang="en-US" dirty="0"/>
                    </a:p>
                  </a:txBody>
                  <a:tcPr/>
                </a:tc>
                <a:tc>
                  <a:txBody>
                    <a:bodyPr/>
                    <a:lstStyle/>
                    <a:p>
                      <a:r>
                        <a:rPr lang="en-US" dirty="0" smtClean="0"/>
                        <a:t>Process noun</a:t>
                      </a:r>
                      <a:endParaRPr lang="en-US" dirty="0"/>
                    </a:p>
                  </a:txBody>
                  <a:tcPr/>
                </a:tc>
                <a:tc>
                  <a:txBody>
                    <a:bodyPr/>
                    <a:lstStyle/>
                    <a:p>
                      <a:r>
                        <a:rPr lang="en-US" dirty="0" smtClean="0"/>
                        <a:t>agentive</a:t>
                      </a:r>
                      <a:endParaRPr lang="en-US" dirty="0"/>
                    </a:p>
                  </a:txBody>
                  <a:tcPr/>
                </a:tc>
              </a:tr>
              <a:tr h="370840">
                <a:tc>
                  <a:txBody>
                    <a:bodyPr/>
                    <a:lstStyle/>
                    <a:p>
                      <a:r>
                        <a:rPr lang="en-US" dirty="0" smtClean="0"/>
                        <a:t>create</a:t>
                      </a:r>
                      <a:endParaRPr lang="en-US" dirty="0"/>
                    </a:p>
                  </a:txBody>
                  <a:tcPr/>
                </a:tc>
                <a:tc>
                  <a:txBody>
                    <a:bodyPr/>
                    <a:lstStyle/>
                    <a:p>
                      <a:r>
                        <a:rPr lang="en-US" dirty="0" smtClean="0"/>
                        <a:t>creation</a:t>
                      </a:r>
                      <a:endParaRPr lang="en-US" dirty="0"/>
                    </a:p>
                  </a:txBody>
                  <a:tcPr/>
                </a:tc>
                <a:tc>
                  <a:txBody>
                    <a:bodyPr/>
                    <a:lstStyle/>
                    <a:p>
                      <a:r>
                        <a:rPr lang="en-US" dirty="0" smtClean="0"/>
                        <a:t>creator</a:t>
                      </a:r>
                      <a:endParaRPr lang="en-US" dirty="0"/>
                    </a:p>
                  </a:txBody>
                  <a:tcPr/>
                </a:tc>
              </a:tr>
              <a:tr h="370840">
                <a:tc>
                  <a:txBody>
                    <a:bodyPr/>
                    <a:lstStyle/>
                    <a:p>
                      <a:r>
                        <a:rPr lang="en-US" dirty="0" smtClean="0"/>
                        <a:t>investigate</a:t>
                      </a:r>
                      <a:endParaRPr lang="en-US" dirty="0"/>
                    </a:p>
                  </a:txBody>
                  <a:tcPr/>
                </a:tc>
                <a:tc>
                  <a:txBody>
                    <a:bodyPr/>
                    <a:lstStyle/>
                    <a:p>
                      <a:r>
                        <a:rPr lang="en-US" dirty="0" smtClean="0"/>
                        <a:t>investigation</a:t>
                      </a:r>
                      <a:endParaRPr lang="en-US" dirty="0"/>
                    </a:p>
                  </a:txBody>
                  <a:tcPr/>
                </a:tc>
                <a:tc>
                  <a:txBody>
                    <a:bodyPr/>
                    <a:lstStyle/>
                    <a:p>
                      <a:r>
                        <a:rPr lang="en-US" dirty="0" smtClean="0"/>
                        <a:t>investigator</a:t>
                      </a:r>
                      <a:endParaRPr lang="en-US" dirty="0"/>
                    </a:p>
                  </a:txBody>
                  <a:tcPr/>
                </a:tc>
              </a:tr>
              <a:tr h="370840">
                <a:tc>
                  <a:txBody>
                    <a:bodyPr/>
                    <a:lstStyle/>
                    <a:p>
                      <a:r>
                        <a:rPr lang="en-US" dirty="0" smtClean="0"/>
                        <a:t>legislate</a:t>
                      </a:r>
                      <a:endParaRPr lang="en-US" dirty="0"/>
                    </a:p>
                  </a:txBody>
                  <a:tcPr/>
                </a:tc>
                <a:tc>
                  <a:txBody>
                    <a:bodyPr/>
                    <a:lstStyle/>
                    <a:p>
                      <a:r>
                        <a:rPr lang="en-US" dirty="0" smtClean="0"/>
                        <a:t>legislation</a:t>
                      </a:r>
                      <a:endParaRPr lang="en-US" dirty="0"/>
                    </a:p>
                  </a:txBody>
                  <a:tcPr/>
                </a:tc>
                <a:tc>
                  <a:txBody>
                    <a:bodyPr/>
                    <a:lstStyle/>
                    <a:p>
                      <a:r>
                        <a:rPr lang="en-US" dirty="0" smtClean="0"/>
                        <a:t>legislator</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Vocabulary in content area &amp; literature</a:t>
            </a:r>
            <a:endParaRPr lang="en-US" dirty="0"/>
          </a:p>
        </p:txBody>
      </p:sp>
      <p:sp>
        <p:nvSpPr>
          <p:cNvPr id="3" name="Content Placeholder 2"/>
          <p:cNvSpPr>
            <a:spLocks noGrp="1"/>
          </p:cNvSpPr>
          <p:nvPr>
            <p:ph idx="1"/>
          </p:nvPr>
        </p:nvSpPr>
        <p:spPr/>
        <p:txBody>
          <a:bodyPr>
            <a:normAutofit lnSpcReduction="10000"/>
          </a:bodyPr>
          <a:lstStyle/>
          <a:p>
            <a:r>
              <a:rPr lang="en-US" dirty="0" smtClean="0"/>
              <a:t>In literature, we generally absorb vocabulary for concepts we already possess.</a:t>
            </a:r>
          </a:p>
          <a:p>
            <a:r>
              <a:rPr lang="en-US" dirty="0" smtClean="0"/>
              <a:t>In content areas, we are learning new concepts and associating new vocabulary with it.</a:t>
            </a:r>
          </a:p>
          <a:p>
            <a:r>
              <a:rPr lang="en-US" dirty="0" smtClean="0"/>
              <a:t>Wide reading fosters vocabulary development.</a:t>
            </a:r>
          </a:p>
          <a:p>
            <a:r>
              <a:rPr lang="en-US" dirty="0" smtClean="0"/>
              <a:t>Children may sometimes decide what words should be studied: vocabulary journals.</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Bottom line</a:t>
            </a:r>
            <a:endParaRPr lang="en-US" dirty="0"/>
          </a:p>
        </p:txBody>
      </p:sp>
      <p:sp>
        <p:nvSpPr>
          <p:cNvPr id="3" name="Content Placeholder 2"/>
          <p:cNvSpPr>
            <a:spLocks noGrp="1"/>
          </p:cNvSpPr>
          <p:nvPr>
            <p:ph sz="half" idx="1"/>
          </p:nvPr>
        </p:nvSpPr>
        <p:spPr/>
        <p:txBody>
          <a:bodyPr>
            <a:normAutofit/>
          </a:bodyPr>
          <a:lstStyle/>
          <a:p>
            <a:r>
              <a:rPr lang="en-US" dirty="0" smtClean="0"/>
              <a:t>No method of instruction works all the time with every child.</a:t>
            </a:r>
          </a:p>
          <a:p>
            <a:r>
              <a:rPr lang="en-US" dirty="0" smtClean="0"/>
              <a:t>Many children learn in whatever they are taught.</a:t>
            </a:r>
          </a:p>
          <a:p>
            <a:r>
              <a:rPr lang="en-US" dirty="0" smtClean="0"/>
              <a:t>Teaching is an art. </a:t>
            </a:r>
            <a:endParaRPr lang="en-US" dirty="0"/>
          </a:p>
        </p:txBody>
      </p:sp>
      <p:pic>
        <p:nvPicPr>
          <p:cNvPr id="5" name="Content Placeholder 4" descr="ist2_1744503_frustration.jpg"/>
          <p:cNvPicPr>
            <a:picLocks noGrp="1" noChangeAspect="1"/>
          </p:cNvPicPr>
          <p:nvPr>
            <p:ph sz="half" idx="2"/>
          </p:nvPr>
        </p:nvPicPr>
        <p:blipFill>
          <a:blip r:embed="rId2" cstate="print"/>
          <a:stretch>
            <a:fillRect/>
          </a:stretch>
        </p:blipFill>
        <p:spPr>
          <a:xfrm>
            <a:off x="4648200" y="1843881"/>
            <a:ext cx="4038600" cy="40386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Once more, I am learning to read and write.</a:t>
            </a:r>
            <a:endParaRPr lang="en-US" sz="3600" dirty="0"/>
          </a:p>
        </p:txBody>
      </p:sp>
      <p:sp>
        <p:nvSpPr>
          <p:cNvPr id="14" name="Content Placeholder 13"/>
          <p:cNvSpPr>
            <a:spLocks noGrp="1"/>
          </p:cNvSpPr>
          <p:nvPr>
            <p:ph sz="half" idx="1"/>
          </p:nvPr>
        </p:nvSpPr>
        <p:spPr/>
        <p:txBody>
          <a:bodyPr>
            <a:normAutofit fontScale="85000" lnSpcReduction="20000"/>
          </a:bodyPr>
          <a:lstStyle/>
          <a:p>
            <a:pPr>
              <a:buNone/>
            </a:pPr>
            <a:r>
              <a:rPr lang="zh-CN" altLang="en-US" sz="3600" b="1" dirty="0"/>
              <a:t>明</a:t>
            </a:r>
            <a:r>
              <a:rPr lang="zh-CN" altLang="en-US" sz="3600" b="1" dirty="0" smtClean="0"/>
              <a:t>天我要出北京。</a:t>
            </a:r>
            <a:endParaRPr lang="en-US" altLang="zh-CN" sz="3600" b="1" dirty="0"/>
          </a:p>
          <a:p>
            <a:pPr>
              <a:buNone/>
            </a:pPr>
            <a:endParaRPr lang="en-US" sz="3600" b="1" dirty="0" smtClean="0"/>
          </a:p>
          <a:p>
            <a:pPr>
              <a:buNone/>
            </a:pPr>
            <a:r>
              <a:rPr lang="en-US" sz="3600" dirty="0" smtClean="0"/>
              <a:t>This brings us to an important point: reading is a language function.  When we claim we can read and write, we are generalizing!</a:t>
            </a:r>
          </a:p>
          <a:p>
            <a:pPr>
              <a:buNone/>
            </a:pPr>
            <a:r>
              <a:rPr lang="en-US" sz="3600" dirty="0" smtClean="0"/>
              <a:t>More about this later.</a:t>
            </a:r>
            <a:endParaRPr lang="en-US" sz="3600" dirty="0"/>
          </a:p>
        </p:txBody>
      </p:sp>
      <p:pic>
        <p:nvPicPr>
          <p:cNvPr id="16" name="Content Placeholder 15" descr="IMG_0615.JPG"/>
          <p:cNvPicPr>
            <a:picLocks noGrp="1" noChangeAspect="1"/>
          </p:cNvPicPr>
          <p:nvPr>
            <p:ph sz="half" idx="2"/>
          </p:nvPr>
        </p:nvPicPr>
        <p:blipFill>
          <a:blip r:embed="rId2" cstate="print"/>
          <a:stretch>
            <a:fillRect/>
          </a:stretch>
        </p:blipFill>
        <p:spPr>
          <a:xfrm>
            <a:off x="5562600" y="1066800"/>
            <a:ext cx="2114550" cy="2819400"/>
          </a:xfrm>
        </p:spPr>
      </p:pic>
      <p:pic>
        <p:nvPicPr>
          <p:cNvPr id="17" name="Picture 16" descr="2009051822231419453.jpg"/>
          <p:cNvPicPr>
            <a:picLocks noChangeAspect="1"/>
          </p:cNvPicPr>
          <p:nvPr/>
        </p:nvPicPr>
        <p:blipFill>
          <a:blip r:embed="rId3" cstate="print"/>
          <a:stretch>
            <a:fillRect/>
          </a:stretch>
        </p:blipFill>
        <p:spPr>
          <a:xfrm>
            <a:off x="5105400" y="4191000"/>
            <a:ext cx="3228975" cy="22574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sz="4400" smtClean="0"/>
              <a:t>Reading is not a political process</a:t>
            </a:r>
            <a:endParaRPr lang="en-US" sz="4400" dirty="0"/>
          </a:p>
        </p:txBody>
      </p:sp>
      <p:sp>
        <p:nvSpPr>
          <p:cNvPr id="3" name="Content Placeholder 2"/>
          <p:cNvSpPr>
            <a:spLocks noGrp="1"/>
          </p:cNvSpPr>
          <p:nvPr>
            <p:ph sz="half" idx="1"/>
          </p:nvPr>
        </p:nvSpPr>
        <p:spPr/>
        <p:txBody>
          <a:bodyPr/>
          <a:lstStyle/>
          <a:p>
            <a:r>
              <a:rPr lang="en-US" dirty="0" smtClean="0"/>
              <a:t>What we do is influenced by politics.</a:t>
            </a:r>
          </a:p>
          <a:p>
            <a:r>
              <a:rPr lang="en-US" dirty="0" smtClean="0"/>
              <a:t>To many politicians, phonics sounds better because it appears more disciplined.</a:t>
            </a:r>
          </a:p>
          <a:p>
            <a:r>
              <a:rPr lang="en-US" dirty="0" smtClean="0"/>
              <a:t>Actually, it’s a matter of how people learn.</a:t>
            </a:r>
            <a:endParaRPr lang="en-US" dirty="0"/>
          </a:p>
        </p:txBody>
      </p:sp>
      <p:pic>
        <p:nvPicPr>
          <p:cNvPr id="5" name="Content Placeholder 4" descr="politics.gif"/>
          <p:cNvPicPr>
            <a:picLocks noGrp="1" noChangeAspect="1"/>
          </p:cNvPicPr>
          <p:nvPr>
            <p:ph sz="half" idx="2"/>
          </p:nvPr>
        </p:nvPicPr>
        <p:blipFill>
          <a:blip r:embed="rId2" cstate="print"/>
          <a:stretch>
            <a:fillRect/>
          </a:stretch>
        </p:blipFill>
        <p:spPr>
          <a:xfrm>
            <a:off x="4862512" y="2705894"/>
            <a:ext cx="3609975" cy="23145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What's the goal of reading?</a:t>
            </a:r>
            <a:endParaRPr lang="en-US" dirty="0"/>
          </a:p>
        </p:txBody>
      </p:sp>
      <p:sp>
        <p:nvSpPr>
          <p:cNvPr id="3" name="Content Placeholder 2"/>
          <p:cNvSpPr>
            <a:spLocks noGrp="1"/>
          </p:cNvSpPr>
          <p:nvPr>
            <p:ph sz="half" idx="1"/>
          </p:nvPr>
        </p:nvSpPr>
        <p:spPr/>
        <p:txBody>
          <a:bodyPr/>
          <a:lstStyle/>
          <a:p>
            <a:r>
              <a:rPr lang="en-US" dirty="0" smtClean="0"/>
              <a:t>Is it about sounding out words?</a:t>
            </a:r>
          </a:p>
          <a:p>
            <a:r>
              <a:rPr lang="en-US" dirty="0" smtClean="0"/>
              <a:t>Or is it about comprehension?</a:t>
            </a:r>
          </a:p>
          <a:p>
            <a:r>
              <a:rPr lang="en-US" dirty="0" smtClean="0"/>
              <a:t>Sometimes methods become ends in themselves.</a:t>
            </a:r>
          </a:p>
        </p:txBody>
      </p:sp>
      <p:pic>
        <p:nvPicPr>
          <p:cNvPr id="5" name="Content Placeholder 4" descr="pair%20reading.jpg"/>
          <p:cNvPicPr>
            <a:picLocks noGrp="1" noChangeAspect="1"/>
          </p:cNvPicPr>
          <p:nvPr>
            <p:ph sz="half" idx="2"/>
          </p:nvPr>
        </p:nvPicPr>
        <p:blipFill>
          <a:blip r:embed="rId2" cstate="print"/>
          <a:stretch>
            <a:fillRect/>
          </a:stretch>
        </p:blipFill>
        <p:spPr>
          <a:xfrm>
            <a:off x="4648200" y="2477717"/>
            <a:ext cx="4038600" cy="277092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Why does this happen?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Accountability is another word for checking up on us.</a:t>
            </a:r>
          </a:p>
          <a:p>
            <a:r>
              <a:rPr lang="en-US" dirty="0" smtClean="0"/>
              <a:t>Standardized tests are imposed on us from the outside.</a:t>
            </a:r>
          </a:p>
          <a:p>
            <a:r>
              <a:rPr lang="en-US" dirty="0" smtClean="0"/>
              <a:t>Reading is fundamentally a mental activity and cannot be measured directly </a:t>
            </a:r>
            <a:endParaRPr lang="en-US" dirty="0"/>
          </a:p>
        </p:txBody>
      </p:sp>
      <p:pic>
        <p:nvPicPr>
          <p:cNvPr id="5" name="Content Placeholder 4" descr="Picture4.png"/>
          <p:cNvPicPr>
            <a:picLocks noGrp="1" noChangeAspect="1"/>
          </p:cNvPicPr>
          <p:nvPr>
            <p:ph sz="half" idx="2"/>
          </p:nvPr>
        </p:nvPicPr>
        <p:blipFill>
          <a:blip r:embed="rId2" cstate="print"/>
          <a:stretch>
            <a:fillRect/>
          </a:stretch>
        </p:blipFill>
        <p:spPr>
          <a:xfrm>
            <a:off x="4719881" y="2425086"/>
            <a:ext cx="3895238" cy="2876191"/>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4"/>
          <p:cNvSpPr>
            <a:spLocks noGrp="1" noChangeArrowheads="1"/>
          </p:cNvSpPr>
          <p:nvPr>
            <p:ph type="title"/>
          </p:nvPr>
        </p:nvSpPr>
        <p:spPr/>
        <p:txBody>
          <a:bodyPr/>
          <a:lstStyle/>
          <a:p>
            <a:pPr fontAlgn="auto">
              <a:spcAft>
                <a:spcPts val="0"/>
              </a:spcAft>
              <a:defRPr/>
            </a:pPr>
            <a:r>
              <a:rPr lang="en-US" smtClean="0"/>
              <a:t>21</a:t>
            </a:r>
            <a:r>
              <a:rPr lang="en-US" baseline="30000" smtClean="0"/>
              <a:t>st</a:t>
            </a:r>
            <a:r>
              <a:rPr lang="en-US" smtClean="0"/>
              <a:t> Century jobs</a:t>
            </a:r>
          </a:p>
        </p:txBody>
      </p:sp>
      <p:sp>
        <p:nvSpPr>
          <p:cNvPr id="52226" name="Rectangle 5"/>
          <p:cNvSpPr>
            <a:spLocks noGrp="1" noChangeArrowheads="1"/>
          </p:cNvSpPr>
          <p:nvPr>
            <p:ph type="body" sz="half" idx="1"/>
          </p:nvPr>
        </p:nvSpPr>
        <p:spPr/>
        <p:txBody>
          <a:bodyPr rtlCol="0">
            <a:normAutofit fontScale="70000" lnSpcReduction="20000"/>
          </a:bodyPr>
          <a:lstStyle/>
          <a:p>
            <a:pPr fontAlgn="auto">
              <a:lnSpc>
                <a:spcPct val="90000"/>
              </a:lnSpc>
              <a:spcAft>
                <a:spcPts val="0"/>
              </a:spcAft>
              <a:defRPr/>
            </a:pPr>
            <a:r>
              <a:rPr lang="en-US" dirty="0" smtClean="0"/>
              <a:t>Increasingly require literacy at upper levels.</a:t>
            </a:r>
          </a:p>
          <a:p>
            <a:pPr fontAlgn="auto">
              <a:lnSpc>
                <a:spcPct val="90000"/>
              </a:lnSpc>
              <a:spcAft>
                <a:spcPts val="0"/>
              </a:spcAft>
              <a:defRPr/>
            </a:pPr>
            <a:r>
              <a:rPr lang="en-US" dirty="0" smtClean="0"/>
              <a:t>Not all HS and college graduates are where they ought to be.</a:t>
            </a:r>
          </a:p>
          <a:p>
            <a:pPr fontAlgn="auto">
              <a:lnSpc>
                <a:spcPct val="90000"/>
              </a:lnSpc>
              <a:spcAft>
                <a:spcPts val="0"/>
              </a:spcAft>
              <a:defRPr/>
            </a:pPr>
            <a:r>
              <a:rPr lang="en-US" dirty="0" smtClean="0"/>
              <a:t>These studies looked at textual literacy. There are other types, which younger people are proficient at.</a:t>
            </a:r>
          </a:p>
          <a:p>
            <a:pPr fontAlgn="auto">
              <a:lnSpc>
                <a:spcPct val="90000"/>
              </a:lnSpc>
              <a:spcAft>
                <a:spcPts val="0"/>
              </a:spcAft>
              <a:defRPr/>
            </a:pPr>
            <a:r>
              <a:rPr lang="en-US" dirty="0" smtClean="0"/>
              <a:t>However, text literacy continues to be important.</a:t>
            </a:r>
          </a:p>
          <a:p>
            <a:pPr fontAlgn="auto">
              <a:lnSpc>
                <a:spcPct val="90000"/>
              </a:lnSpc>
              <a:spcAft>
                <a:spcPts val="0"/>
              </a:spcAft>
              <a:defRPr/>
            </a:pPr>
            <a:r>
              <a:rPr lang="en-US" dirty="0" smtClean="0"/>
              <a:t>This is why politicians are so concerned about education in general and literacy in particular.</a:t>
            </a:r>
          </a:p>
        </p:txBody>
      </p:sp>
      <p:pic>
        <p:nvPicPr>
          <p:cNvPr id="26628" name="Picture 7" descr="Ruby"/>
          <p:cNvPicPr>
            <a:picLocks noGrp="1" noChangeAspect="1" noChangeArrowheads="1"/>
          </p:cNvPicPr>
          <p:nvPr>
            <p:ph sz="half" idx="2"/>
          </p:nvPr>
        </p:nvPicPr>
        <p:blipFill>
          <a:blip r:embed="rId2" cstate="print"/>
          <a:srcRect/>
          <a:stretch>
            <a:fillRect/>
          </a:stretch>
        </p:blipFill>
        <p:spPr>
          <a:xfrm>
            <a:off x="4762500" y="1925638"/>
            <a:ext cx="3810000" cy="38735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6">
                                            <p:txEl>
                                              <p:pRg st="1" end="1"/>
                                            </p:txEl>
                                          </p:spTgt>
                                        </p:tgtEl>
                                        <p:attrNameLst>
                                          <p:attrName>style.visibility</p:attrName>
                                        </p:attrNameLst>
                                      </p:cBhvr>
                                      <p:to>
                                        <p:strVal val="visible"/>
                                      </p:to>
                                    </p:set>
                                    <p:anim calcmode="lin" valueType="num">
                                      <p:cBhvr additive="base">
                                        <p:cTn id="13"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6">
                                            <p:txEl>
                                              <p:pRg st="2" end="2"/>
                                            </p:txEl>
                                          </p:spTgt>
                                        </p:tgtEl>
                                        <p:attrNameLst>
                                          <p:attrName>style.visibility</p:attrName>
                                        </p:attrNameLst>
                                      </p:cBhvr>
                                      <p:to>
                                        <p:strVal val="visible"/>
                                      </p:to>
                                    </p:set>
                                    <p:anim calcmode="lin" valueType="num">
                                      <p:cBhvr additive="base">
                                        <p:cTn id="19"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6">
                                            <p:txEl>
                                              <p:pRg st="3" end="3"/>
                                            </p:txEl>
                                          </p:spTgt>
                                        </p:tgtEl>
                                        <p:attrNameLst>
                                          <p:attrName>style.visibility</p:attrName>
                                        </p:attrNameLst>
                                      </p:cBhvr>
                                      <p:to>
                                        <p:strVal val="visible"/>
                                      </p:to>
                                    </p:set>
                                    <p:anim calcmode="lin" valueType="num">
                                      <p:cBhvr additive="base">
                                        <p:cTn id="25" dur="500" fill="hold"/>
                                        <p:tgtEl>
                                          <p:spTgt spid="52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2226">
                                            <p:txEl>
                                              <p:pRg st="4" end="4"/>
                                            </p:txEl>
                                          </p:spTgt>
                                        </p:tgtEl>
                                        <p:attrNameLst>
                                          <p:attrName>style.visibility</p:attrName>
                                        </p:attrNameLst>
                                      </p:cBhvr>
                                      <p:to>
                                        <p:strVal val="visible"/>
                                      </p:to>
                                    </p:set>
                                    <p:anim calcmode="lin" valueType="num">
                                      <p:cBhvr additive="base">
                                        <p:cTn id="31" dur="500" fill="hold"/>
                                        <p:tgtEl>
                                          <p:spTgt spid="5222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22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Let your voice be heard!</a:t>
            </a:r>
            <a:endParaRPr lang="en-US" dirty="0"/>
          </a:p>
        </p:txBody>
      </p:sp>
      <p:sp>
        <p:nvSpPr>
          <p:cNvPr id="3" name="Content Placeholder 2"/>
          <p:cNvSpPr>
            <a:spLocks noGrp="1"/>
          </p:cNvSpPr>
          <p:nvPr>
            <p:ph sz="half" idx="1"/>
          </p:nvPr>
        </p:nvSpPr>
        <p:spPr/>
        <p:txBody>
          <a:bodyPr/>
          <a:lstStyle/>
          <a:p>
            <a:r>
              <a:rPr lang="en-US" dirty="0" smtClean="0"/>
              <a:t>Enter the political process.</a:t>
            </a:r>
          </a:p>
          <a:p>
            <a:r>
              <a:rPr lang="en-US" dirty="0" smtClean="0"/>
              <a:t>Seek to influence educational policy</a:t>
            </a:r>
          </a:p>
          <a:p>
            <a:r>
              <a:rPr lang="en-US" dirty="0" smtClean="0"/>
              <a:t>Be active politically.</a:t>
            </a:r>
          </a:p>
          <a:p>
            <a:r>
              <a:rPr lang="en-US" dirty="0" smtClean="0"/>
              <a:t>Run for office</a:t>
            </a:r>
            <a:endParaRPr lang="en-US" dirty="0"/>
          </a:p>
        </p:txBody>
      </p:sp>
      <p:pic>
        <p:nvPicPr>
          <p:cNvPr id="7" name="Content Placeholder 6" descr="megaphone-girl.jpg"/>
          <p:cNvPicPr>
            <a:picLocks noGrp="1" noChangeAspect="1"/>
          </p:cNvPicPr>
          <p:nvPr>
            <p:ph sz="half" idx="2"/>
          </p:nvPr>
        </p:nvPicPr>
        <p:blipFill>
          <a:blip r:embed="rId2" cstate="print"/>
          <a:stretch>
            <a:fillRect/>
          </a:stretch>
        </p:blipFill>
        <p:spPr>
          <a:xfrm>
            <a:off x="4648200" y="2516981"/>
            <a:ext cx="4038600" cy="26924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a handout?</a:t>
            </a:r>
            <a:endParaRPr lang="en-US" dirty="0"/>
          </a:p>
        </p:txBody>
      </p:sp>
      <p:sp>
        <p:nvSpPr>
          <p:cNvPr id="3" name="Content Placeholder 2"/>
          <p:cNvSpPr>
            <a:spLocks noGrp="1"/>
          </p:cNvSpPr>
          <p:nvPr>
            <p:ph sz="half" idx="1"/>
          </p:nvPr>
        </p:nvSpPr>
        <p:spPr/>
        <p:txBody>
          <a:bodyPr/>
          <a:lstStyle/>
          <a:p>
            <a:r>
              <a:rPr lang="en-US" dirty="0" smtClean="0"/>
              <a:t>A copy of this power point is available at:</a:t>
            </a:r>
          </a:p>
          <a:p>
            <a:r>
              <a:rPr lang="en-US" sz="1600" dirty="0" smtClean="0"/>
              <a:t>http://faculty.etsu.edu/gannr/handouts.htm</a:t>
            </a:r>
            <a:endParaRPr lang="en-US" sz="1600" dirty="0"/>
          </a:p>
        </p:txBody>
      </p:sp>
      <p:pic>
        <p:nvPicPr>
          <p:cNvPr id="5" name="Content Placeholder 4" descr="hand.jpg"/>
          <p:cNvPicPr>
            <a:picLocks noGrp="1" noChangeAspect="1"/>
          </p:cNvPicPr>
          <p:nvPr>
            <p:ph sz="half" idx="2"/>
          </p:nvPr>
        </p:nvPicPr>
        <p:blipFill>
          <a:blip r:embed="rId2" cstate="print"/>
          <a:stretch>
            <a:fillRect/>
          </a:stretch>
        </p:blipFill>
        <p:spPr>
          <a:xfrm>
            <a:off x="4775200" y="1615281"/>
            <a:ext cx="3784600" cy="4495800"/>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Keep in Touch</a:t>
            </a:r>
            <a:endParaRPr lang="en-US" dirty="0"/>
          </a:p>
        </p:txBody>
      </p:sp>
      <p:sp>
        <p:nvSpPr>
          <p:cNvPr id="46083" name="Content Placeholder 2"/>
          <p:cNvSpPr>
            <a:spLocks noGrp="1"/>
          </p:cNvSpPr>
          <p:nvPr>
            <p:ph idx="1"/>
          </p:nvPr>
        </p:nvSpPr>
        <p:spPr/>
        <p:txBody>
          <a:bodyPr>
            <a:normAutofit fontScale="92500" lnSpcReduction="10000"/>
          </a:bodyPr>
          <a:lstStyle/>
          <a:p>
            <a:r>
              <a:rPr lang="en-US" dirty="0" smtClean="0"/>
              <a:t>Dr. Rosalind R. Gann</a:t>
            </a:r>
          </a:p>
          <a:p>
            <a:pPr>
              <a:buFont typeface="Wingdings" pitchFamily="2" charset="2"/>
              <a:buNone/>
            </a:pPr>
            <a:r>
              <a:rPr lang="en-US" dirty="0" smtClean="0"/>
              <a:t>  Associate Professor of Reading and Language Education </a:t>
            </a:r>
          </a:p>
          <a:p>
            <a:pPr>
              <a:buFont typeface="Wingdings" pitchFamily="2" charset="2"/>
              <a:buNone/>
            </a:pPr>
            <a:r>
              <a:rPr lang="en-US" dirty="0" smtClean="0"/>
              <a:t>	East Tennessee State University</a:t>
            </a:r>
          </a:p>
          <a:p>
            <a:pPr>
              <a:buFont typeface="Wingdings" pitchFamily="2" charset="2"/>
              <a:buNone/>
            </a:pPr>
            <a:r>
              <a:rPr lang="en-US" dirty="0" smtClean="0"/>
              <a:t>   Box 70684, Johnson City TN 37614</a:t>
            </a:r>
          </a:p>
          <a:p>
            <a:pPr>
              <a:buFont typeface="Wingdings" pitchFamily="2" charset="2"/>
              <a:buNone/>
            </a:pPr>
            <a:r>
              <a:rPr lang="en-US" dirty="0" smtClean="0"/>
              <a:t>	</a:t>
            </a:r>
            <a:r>
              <a:rPr lang="en-US" dirty="0" smtClean="0">
                <a:hlinkClick r:id="rId2"/>
              </a:rPr>
              <a:t>gannr@etsu.edu</a:t>
            </a:r>
            <a:endParaRPr lang="en-US" dirty="0" smtClean="0"/>
          </a:p>
          <a:p>
            <a:pPr>
              <a:buFont typeface="Wingdings" pitchFamily="2" charset="2"/>
              <a:buNone/>
            </a:pPr>
            <a:r>
              <a:rPr lang="en-US" dirty="0" smtClean="0"/>
              <a:t>	Office phone: 423-439-7596</a:t>
            </a:r>
          </a:p>
          <a:p>
            <a:pPr>
              <a:buFont typeface="Wingdings" pitchFamily="2" charset="2"/>
              <a:buNone/>
            </a:pPr>
            <a:r>
              <a:rPr lang="en-US" smtClean="0"/>
              <a:t>  Home </a:t>
            </a:r>
            <a:r>
              <a:rPr lang="en-US" dirty="0" smtClean="0"/>
              <a:t>phone: 423-434-0105</a:t>
            </a:r>
          </a:p>
          <a:p>
            <a:pPr>
              <a:buFont typeface="Wingdings" pitchFamily="2" charset="2"/>
              <a:buNone/>
            </a:pPr>
            <a:r>
              <a:rPr lang="en-US" dirty="0" smtClean="0"/>
              <a:t>       </a:t>
            </a:r>
          </a:p>
        </p:txBody>
      </p:sp>
      <p:pic>
        <p:nvPicPr>
          <p:cNvPr id="46084" name="Picture 3" descr="ETSU.jpg"/>
          <p:cNvPicPr>
            <a:picLocks noChangeAspect="1"/>
          </p:cNvPicPr>
          <p:nvPr/>
        </p:nvPicPr>
        <p:blipFill>
          <a:blip r:embed="rId3" cstate="print"/>
          <a:srcRect/>
          <a:stretch>
            <a:fillRect/>
          </a:stretch>
        </p:blipFill>
        <p:spPr bwMode="auto">
          <a:xfrm>
            <a:off x="6705600" y="4953000"/>
            <a:ext cx="2000922" cy="16002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Your experience must be different from mine… so tell me about you!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Where did you go to school?</a:t>
            </a:r>
          </a:p>
          <a:p>
            <a:r>
              <a:rPr lang="en-US" dirty="0" smtClean="0"/>
              <a:t>What grades have you taught and for how long?</a:t>
            </a:r>
          </a:p>
          <a:p>
            <a:r>
              <a:rPr lang="en-US" dirty="0" smtClean="0"/>
              <a:t>What went well this year in the teaching of reading?</a:t>
            </a:r>
          </a:p>
          <a:p>
            <a:r>
              <a:rPr lang="en-US" dirty="0" smtClean="0"/>
              <a:t>What were your frustrations in teaching reading this year?</a:t>
            </a:r>
          </a:p>
          <a:p>
            <a:r>
              <a:rPr lang="en-US" dirty="0" smtClean="0"/>
              <a:t>What do you hope I can help with?</a:t>
            </a:r>
          </a:p>
          <a:p>
            <a:endParaRPr lang="en-US" dirty="0"/>
          </a:p>
        </p:txBody>
      </p:sp>
      <p:pic>
        <p:nvPicPr>
          <p:cNvPr id="5" name="Content Placeholder 4" descr="Picture1.jpg"/>
          <p:cNvPicPr>
            <a:picLocks noGrp="1" noChangeAspect="1"/>
          </p:cNvPicPr>
          <p:nvPr>
            <p:ph sz="half" idx="2"/>
          </p:nvPr>
        </p:nvPicPr>
        <p:blipFill>
          <a:blip r:embed="rId2" cstate="print"/>
          <a:stretch>
            <a:fillRect/>
          </a:stretch>
        </p:blipFill>
        <p:spPr>
          <a:xfrm>
            <a:off x="4648200" y="2345665"/>
            <a:ext cx="4038600" cy="303503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Where is the emphasis in reading instruction?</a:t>
            </a:r>
            <a:endParaRPr lang="en-US" dirty="0"/>
          </a:p>
        </p:txBody>
      </p:sp>
      <p:sp>
        <p:nvSpPr>
          <p:cNvPr id="5" name="Content Placeholder 4"/>
          <p:cNvSpPr>
            <a:spLocks noGrp="1"/>
          </p:cNvSpPr>
          <p:nvPr>
            <p:ph sz="half" idx="1"/>
          </p:nvPr>
        </p:nvSpPr>
        <p:spPr/>
        <p:txBody>
          <a:bodyPr/>
          <a:lstStyle/>
          <a:p>
            <a:endParaRPr lang="en-US" dirty="0" smtClean="0"/>
          </a:p>
          <a:p>
            <a:r>
              <a:rPr lang="en-US" dirty="0" smtClean="0"/>
              <a:t>Content often takes a back seat to decoding.</a:t>
            </a:r>
          </a:p>
          <a:p>
            <a:r>
              <a:rPr lang="en-US" dirty="0" smtClean="0"/>
              <a:t>Textbooks often drive curriculum.</a:t>
            </a:r>
          </a:p>
          <a:p>
            <a:r>
              <a:rPr lang="en-US" dirty="0" smtClean="0"/>
              <a:t>They are often difficult.</a:t>
            </a:r>
          </a:p>
          <a:p>
            <a:pPr>
              <a:buNone/>
            </a:pPr>
            <a:endParaRPr lang="en-US" dirty="0" smtClean="0"/>
          </a:p>
          <a:p>
            <a:endParaRPr lang="en-US" dirty="0" smtClean="0"/>
          </a:p>
          <a:p>
            <a:endParaRPr lang="en-US" dirty="0"/>
          </a:p>
        </p:txBody>
      </p:sp>
      <p:pic>
        <p:nvPicPr>
          <p:cNvPr id="7" name="Content Placeholder 6" descr="textbook.jpg"/>
          <p:cNvPicPr>
            <a:picLocks noGrp="1" noChangeAspect="1"/>
          </p:cNvPicPr>
          <p:nvPr>
            <p:ph sz="half" idx="2"/>
          </p:nvPr>
        </p:nvPicPr>
        <p:blipFill>
          <a:blip r:embed="rId2" cstate="print"/>
          <a:stretch>
            <a:fillRect/>
          </a:stretch>
        </p:blipFill>
        <p:spPr>
          <a:xfrm>
            <a:off x="5476875" y="2572544"/>
            <a:ext cx="2381250" cy="25812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algn="l"/>
            <a:r>
              <a:rPr lang="en-US" sz="2000" b="1" smtClean="0">
                <a:solidFill>
                  <a:srgbClr val="0000FF"/>
                </a:solidFill>
              </a:rPr>
              <a:t>The following passage is in English.  It should therefore be quite simple to 1)- read it and 2)- provide a brief summary of what you read.</a:t>
            </a:r>
          </a:p>
        </p:txBody>
      </p:sp>
      <p:sp>
        <p:nvSpPr>
          <p:cNvPr id="1028" name="Rectangle 3"/>
          <p:cNvSpPr>
            <a:spLocks noGrp="1" noChangeArrowheads="1"/>
          </p:cNvSpPr>
          <p:nvPr>
            <p:ph type="body" sz="half" idx="1"/>
          </p:nvPr>
        </p:nvSpPr>
        <p:spPr>
          <a:xfrm>
            <a:off x="457200" y="1600200"/>
            <a:ext cx="5029200" cy="5029200"/>
          </a:xfrm>
        </p:spPr>
        <p:txBody>
          <a:bodyPr/>
          <a:lstStyle/>
          <a:p>
            <a:pPr>
              <a:lnSpc>
                <a:spcPct val="80000"/>
              </a:lnSpc>
            </a:pPr>
            <a:r>
              <a:rPr lang="en-US" sz="1400" b="1" dirty="0" smtClean="0"/>
              <a:t>In String Theory, the myriad of particle types is replaced by a single fundamental building block, a `string'. These strings can be closed, like loops, or open, like a hair. As the string moves through time it traces out a tube or a sheet, according to whether it is closed or open. Furthermore, the string is free to vibrate, and different </a:t>
            </a:r>
            <a:r>
              <a:rPr lang="en-US" sz="1400" b="1" dirty="0" err="1" smtClean="0"/>
              <a:t>vibrational</a:t>
            </a:r>
            <a:r>
              <a:rPr lang="en-US" sz="1400" b="1" dirty="0" smtClean="0"/>
              <a:t> modes of the string represent the different particle types, since different modes are seen as different masses or spins. One mode of vibration, or `note', makes the string appear as an electron, another as a photon. There is even a mode describing the graviton, the particle carrying the force of gravity, which is an important reason why String Theory has received so much attention. The point is that we can make sense of the interaction of two gravitons in String theory in a way we could not in QFT. There are no infinities! And gravity is not something we put in by hand. It has to be there in a theory of strings. So, the first great achievement of String Theory was to give a consistent theory of quantum gravity, which resembles GR at macroscopic distances. Moreover String Theory also possesses the necessary degrees of freedom to describe the other interactions! At this point a great hope was created that String Theory would be able to unify all the known forces and particles together into a single `Theory of Everything'. </a:t>
            </a:r>
          </a:p>
          <a:p>
            <a:pPr>
              <a:lnSpc>
                <a:spcPct val="80000"/>
              </a:lnSpc>
            </a:pPr>
            <a:endParaRPr lang="en-US" sz="1400" b="1" dirty="0" smtClean="0"/>
          </a:p>
        </p:txBody>
      </p:sp>
      <p:graphicFrame>
        <p:nvGraphicFramePr>
          <p:cNvPr id="1026" name="Object 4"/>
          <p:cNvGraphicFramePr>
            <a:graphicFrameLocks noChangeAspect="1"/>
          </p:cNvGraphicFramePr>
          <p:nvPr>
            <p:ph sz="quarter" idx="2"/>
          </p:nvPr>
        </p:nvGraphicFramePr>
        <p:xfrm>
          <a:off x="4648200" y="2343150"/>
          <a:ext cx="4038600" cy="698500"/>
        </p:xfrm>
        <a:graphic>
          <a:graphicData uri="http://schemas.openxmlformats.org/presentationml/2006/ole">
            <p:oleObj spid="_x0000_s1026" name="Chart" r:id="rId4" imgW="7924990" imgH="1371671" progId="MSGraph.Chart.8">
              <p:embed followColorScheme="full"/>
            </p:oleObj>
          </a:graphicData>
        </a:graphic>
      </p:graphicFrame>
      <p:pic>
        <p:nvPicPr>
          <p:cNvPr id="1029" name="Picture 5" descr="ksmall"/>
          <p:cNvPicPr>
            <a:picLocks noGrp="1" noChangeAspect="1" noChangeArrowheads="1"/>
          </p:cNvPicPr>
          <p:nvPr>
            <p:ph sz="quarter" idx="3"/>
          </p:nvPr>
        </p:nvPicPr>
        <p:blipFill>
          <a:blip r:embed="rId5" cstate="print"/>
          <a:srcRect/>
          <a:stretch>
            <a:fillRect/>
          </a:stretch>
        </p:blipFill>
        <p:spPr>
          <a:xfrm>
            <a:off x="6629400" y="2362200"/>
            <a:ext cx="2128838" cy="27432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that wasn’t hard…</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Provide a summary of the passage you just read.</a:t>
            </a:r>
          </a:p>
          <a:p>
            <a:r>
              <a:rPr lang="en-US" dirty="0" smtClean="0"/>
              <a:t>Answer these questions:</a:t>
            </a:r>
          </a:p>
          <a:p>
            <a:pPr>
              <a:buNone/>
            </a:pPr>
            <a:r>
              <a:rPr lang="en-US" dirty="0" smtClean="0"/>
              <a:t>1. In string theory, what replaces the myriad of particle types?</a:t>
            </a:r>
          </a:p>
          <a:p>
            <a:pPr marL="514350" indent="-514350">
              <a:buNone/>
            </a:pPr>
            <a:r>
              <a:rPr lang="en-US" dirty="0" smtClean="0"/>
              <a:t>2. What does the string do as it moves through time?</a:t>
            </a:r>
          </a:p>
          <a:p>
            <a:pPr marL="514350" indent="-514350">
              <a:buNone/>
            </a:pPr>
            <a:r>
              <a:rPr lang="en-US" dirty="0" smtClean="0"/>
              <a:t>3. What do we call the particle carrying the force of gravity?</a:t>
            </a:r>
          </a:p>
          <a:p>
            <a:pPr marL="514350" indent="-514350">
              <a:buNone/>
            </a:pPr>
            <a:r>
              <a:rPr lang="en-US" dirty="0" smtClean="0"/>
              <a:t>4. What was the first great achievement of string theory?</a:t>
            </a:r>
          </a:p>
          <a:p>
            <a:pPr marL="514350" indent="-514350">
              <a:buAutoNum type="arabicPeriod"/>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normAutofit fontScale="90000"/>
          </a:bodyPr>
          <a:lstStyle/>
          <a:p>
            <a:pPr algn="l"/>
            <a:r>
              <a:rPr lang="en-US" sz="3600" b="1" smtClean="0">
                <a:solidFill>
                  <a:srgbClr val="663300"/>
                </a:solidFill>
              </a:rPr>
              <a:t>If we have not comprehended a passage, have we actually read it?</a:t>
            </a:r>
          </a:p>
        </p:txBody>
      </p:sp>
      <p:pic>
        <p:nvPicPr>
          <p:cNvPr id="47107" name="Picture 4" descr="confused"/>
          <p:cNvPicPr>
            <a:picLocks noGrp="1" noChangeAspect="1" noChangeArrowheads="1"/>
          </p:cNvPicPr>
          <p:nvPr>
            <p:ph sz="half" idx="1"/>
          </p:nvPr>
        </p:nvPicPr>
        <p:blipFill>
          <a:blip r:embed="rId3" cstate="print"/>
          <a:stretch>
            <a:fillRect/>
          </a:stretch>
        </p:blipFill>
        <p:spPr>
          <a:xfrm>
            <a:off x="6019800" y="3733800"/>
            <a:ext cx="2076450" cy="2047875"/>
          </a:xfrm>
        </p:spPr>
      </p:pic>
      <p:sp>
        <p:nvSpPr>
          <p:cNvPr id="5" name="Content Placeholder 4"/>
          <p:cNvSpPr>
            <a:spLocks noGrp="1"/>
          </p:cNvSpPr>
          <p:nvPr>
            <p:ph sz="half" idx="2"/>
          </p:nvPr>
        </p:nvSpPr>
        <p:spPr/>
        <p:txBody>
          <a:bodyPr/>
          <a:lstStyle/>
          <a:p>
            <a:r>
              <a:rPr lang="en-US" dirty="0" smtClean="0"/>
              <a:t>It’s a matter of definitions, but comprehension is hard to evaluate.</a:t>
            </a:r>
            <a:endParaRPr lang="en-US" dirty="0"/>
          </a:p>
        </p:txBody>
      </p:sp>
      <p:pic>
        <p:nvPicPr>
          <p:cNvPr id="47106" name="Picture 3" descr="string%20theory"/>
          <p:cNvPicPr>
            <a:picLocks noChangeAspect="1" noChangeArrowheads="1"/>
          </p:cNvPicPr>
          <p:nvPr/>
        </p:nvPicPr>
        <p:blipFill>
          <a:blip r:embed="rId4" cstate="print"/>
          <a:srcRect/>
          <a:stretch>
            <a:fillRect/>
          </a:stretch>
        </p:blipFill>
        <p:spPr bwMode="auto">
          <a:xfrm>
            <a:off x="914400" y="3429000"/>
            <a:ext cx="3124200" cy="243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Whose responsibility?</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Reading teachers often believe they should stress the PROCESS of reading.</a:t>
            </a:r>
          </a:p>
          <a:p>
            <a:r>
              <a:rPr lang="en-US" dirty="0" smtClean="0"/>
              <a:t>We usually begin with narratives.</a:t>
            </a:r>
          </a:p>
          <a:p>
            <a:r>
              <a:rPr lang="en-US" dirty="0" smtClean="0"/>
              <a:t>Later on, content teachers may think teaching reading is someone else’s job.</a:t>
            </a:r>
          </a:p>
          <a:p>
            <a:r>
              <a:rPr lang="en-US" dirty="0" smtClean="0"/>
              <a:t>Content area reading falls by the wayside.</a:t>
            </a:r>
            <a:endParaRPr lang="en-US" dirty="0"/>
          </a:p>
        </p:txBody>
      </p:sp>
      <p:pic>
        <p:nvPicPr>
          <p:cNvPr id="7" name="Content Placeholder 6" descr="question-mark.jpg"/>
          <p:cNvPicPr>
            <a:picLocks noGrp="1" noChangeAspect="1"/>
          </p:cNvPicPr>
          <p:nvPr>
            <p:ph sz="half" idx="2"/>
          </p:nvPr>
        </p:nvPicPr>
        <p:blipFill>
          <a:blip r:embed="rId2" cstate="print"/>
          <a:stretch>
            <a:fillRect/>
          </a:stretch>
        </p:blipFill>
        <p:spPr>
          <a:xfrm>
            <a:off x="4648200" y="2390427"/>
            <a:ext cx="4038600" cy="2945508"/>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ckyTie">
  <a:themeElements>
    <a:clrScheme name="Lucky Tie">
      <a:dk1>
        <a:sysClr val="windowText" lastClr="000000"/>
      </a:dk1>
      <a:lt1>
        <a:sysClr val="window" lastClr="FFFFFF"/>
      </a:lt1>
      <a:dk2>
        <a:srgbClr val="C80000"/>
      </a:dk2>
      <a:lt2>
        <a:srgbClr val="FFECEC"/>
      </a:lt2>
      <a:accent1>
        <a:srgbClr val="C93131"/>
      </a:accent1>
      <a:accent2>
        <a:srgbClr val="F58C5D"/>
      </a:accent2>
      <a:accent3>
        <a:srgbClr val="EABC33"/>
      </a:accent3>
      <a:accent4>
        <a:srgbClr val="698F9B"/>
      </a:accent4>
      <a:accent5>
        <a:srgbClr val="825397"/>
      </a:accent5>
      <a:accent6>
        <a:srgbClr val="814359"/>
      </a:accent6>
      <a:hlink>
        <a:srgbClr val="03AEC5"/>
      </a:hlink>
      <a:folHlink>
        <a:srgbClr val="8D9B07"/>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cky Tie">
      <a:fillStyleLst>
        <a:solidFill>
          <a:schemeClr val="phClr">
            <a:tint val="100000"/>
            <a:shade val="100000"/>
            <a:hueMod val="100000"/>
            <a:satMod val="100000"/>
          </a:schemeClr>
        </a:solidFill>
        <a:gradFill rotWithShape="1">
          <a:gsLst>
            <a:gs pos="0">
              <a:schemeClr val="phClr">
                <a:tint val="100000"/>
                <a:shade val="50000"/>
                <a:hueMod val="100000"/>
                <a:satMod val="90000"/>
              </a:schemeClr>
            </a:gs>
            <a:gs pos="50000">
              <a:schemeClr val="phClr">
                <a:tint val="50000"/>
                <a:shade val="100000"/>
                <a:hueMod val="100000"/>
                <a:satMod val="100000"/>
              </a:schemeClr>
            </a:gs>
            <a:gs pos="100000">
              <a:schemeClr val="phClr">
                <a:tint val="100000"/>
                <a:shade val="50000"/>
                <a:hueMod val="100000"/>
                <a:satMod val="90000"/>
              </a:schemeClr>
            </a:gs>
          </a:gsLst>
          <a:lin ang="1800000" scaled="1"/>
        </a:gradFill>
        <a:solidFill>
          <a:schemeClr val="phClr">
            <a:tint val="100000"/>
            <a:shade val="100000"/>
            <a:hueMod val="100000"/>
            <a:satMod val="100000"/>
          </a:schemeClr>
        </a:solidFill>
      </a:fillStyleLst>
      <a:lnStyleLst>
        <a:ln w="20000" cap="flat" cmpd="sng" algn="ctr">
          <a:solidFill>
            <a:schemeClr val="phClr"/>
          </a:solidFill>
          <a:prstDash val="solid"/>
        </a:ln>
        <a:ln w="30000" cap="flat" cmpd="sng" algn="ctr">
          <a:solidFill>
            <a:schemeClr val="phClr"/>
          </a:solidFill>
          <a:prstDash val="solid"/>
        </a:ln>
        <a:ln w="40000" cap="flat" cmpd="dbl" algn="ctr">
          <a:solidFill>
            <a:schemeClr val="phClr"/>
          </a:solidFill>
          <a:prstDash val="solid"/>
        </a:ln>
      </a:lnStyleLst>
      <a:effectStyleLst>
        <a:effectStyle>
          <a:effectLst>
            <a:glow rad="12700">
              <a:schemeClr val="phClr">
                <a:tint val="100000"/>
                <a:shade val="100000"/>
                <a:alpha val="50196"/>
                <a:hueMod val="100000"/>
                <a:satMod val="100000"/>
              </a:schemeClr>
            </a:glow>
          </a:effectLst>
        </a:effectStyle>
        <a:effectStyle>
          <a:effectLst>
            <a:innerShdw blurRad="25400" dist="38100" dir="2700000">
              <a:schemeClr val="phClr">
                <a:tint val="90000"/>
                <a:shade val="100000"/>
                <a:hueMod val="100000"/>
                <a:satMod val="100000"/>
              </a:schemeClr>
            </a:innerShdw>
          </a:effectLst>
        </a:effectStyle>
        <a:effectStyle>
          <a:effectLst>
            <a:innerShdw blurRad="25400" dist="38100" dir="2700000">
              <a:schemeClr val="phClr">
                <a:tint val="100000"/>
                <a:shade val="50000"/>
                <a:hueMod val="100000"/>
                <a:satMod val="100000"/>
              </a:schemeClr>
            </a:innerShdw>
          </a:effectLst>
          <a:scene3d>
            <a:camera prst="orthographicFront"/>
            <a:lightRig rig="soft" dir="t"/>
          </a:scene3d>
          <a:sp3d extrusionH="76200" prstMaterial="matte">
            <a:bevelT h="50800"/>
            <a:bevelB w="0" h="0"/>
            <a:extrusionClr>
              <a:schemeClr val="accent3">
                <a:tint val="40000"/>
              </a:schemeClr>
            </a:extrusionClr>
          </a:sp3d>
        </a:effectStyle>
      </a:effectStyleLst>
      <a:bgFillStyleLst>
        <a:gradFill rotWithShape="1">
          <a:gsLst>
            <a:gs pos="0">
              <a:schemeClr val="phClr">
                <a:tint val="100000"/>
                <a:shade val="50000"/>
                <a:hueMod val="100000"/>
                <a:satMod val="100000"/>
              </a:schemeClr>
            </a:gs>
            <a:gs pos="40000">
              <a:schemeClr val="phClr">
                <a:tint val="85000"/>
                <a:shade val="100000"/>
                <a:hueMod val="100000"/>
                <a:satMod val="100000"/>
              </a:schemeClr>
            </a:gs>
            <a:gs pos="100000">
              <a:schemeClr val="phClr">
                <a:tint val="100000"/>
                <a:shade val="50000"/>
                <a:hueMod val="100000"/>
                <a:satMod val="100000"/>
              </a:schemeClr>
            </a:gs>
          </a:gsLst>
          <a:lin ang="2700000" scaled="1"/>
        </a:gradFill>
        <a:blipFill>
          <a:blip xmlns:r="http://schemas.openxmlformats.org/officeDocument/2006/relationships" r:embed="rId1">
            <a:duotone>
              <a:schemeClr val="phClr">
                <a:tint val="100000"/>
                <a:shade val="60000"/>
                <a:hueMod val="100000"/>
                <a:satMod val="100000"/>
              </a:schemeClr>
              <a:schemeClr val="phClr">
                <a:tint val="70000"/>
                <a:shade val="100000"/>
                <a:hueMod val="100000"/>
                <a:satMod val="100000"/>
              </a:schemeClr>
            </a:duotone>
          </a:blip>
          <a:stretch>
            <a:fillRect/>
          </a:stretch>
        </a:blipFill>
        <a:blipFill>
          <a:blip xmlns:r="http://schemas.openxmlformats.org/officeDocument/2006/relationships" r:embed="rId2">
            <a:duotone>
              <a:schemeClr val="phClr">
                <a:tint val="100000"/>
                <a:shade val="60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Lucky Tie</Template>
  <TotalTime>174</TotalTime>
  <Words>1509</Words>
  <Application>Microsoft Office PowerPoint</Application>
  <PresentationFormat>On-screen Show (4:3)</PresentationFormat>
  <Paragraphs>185</Paragraphs>
  <Slides>36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LuckyTie</vt:lpstr>
      <vt:lpstr>Chart</vt:lpstr>
      <vt:lpstr>The Trouble With Textbooks</vt:lpstr>
      <vt:lpstr>Personal notes …</vt:lpstr>
      <vt:lpstr>Once more, I am learning to read and write.</vt:lpstr>
      <vt:lpstr>Your experience must be different from mine… so tell me about you! </vt:lpstr>
      <vt:lpstr>Where is the emphasis in reading instruction?</vt:lpstr>
      <vt:lpstr>The following passage is in English.  It should therefore be quite simple to 1)- read it and 2)- provide a brief summary of what you read.</vt:lpstr>
      <vt:lpstr>Now, that wasn’t hard…</vt:lpstr>
      <vt:lpstr>If we have not comprehended a passage, have we actually read it?</vt:lpstr>
      <vt:lpstr>Whose responsibility?</vt:lpstr>
      <vt:lpstr>Vocabulary</vt:lpstr>
      <vt:lpstr>What makes a textbook accessible?</vt:lpstr>
      <vt:lpstr>Polysemous words and content reading</vt:lpstr>
      <vt:lpstr>Words and Background knowledge</vt:lpstr>
      <vt:lpstr>What are morphemes?</vt:lpstr>
      <vt:lpstr>Use of dictionary</vt:lpstr>
      <vt:lpstr>Readability: how do we define it?</vt:lpstr>
      <vt:lpstr>Slide 17</vt:lpstr>
      <vt:lpstr>Coping with textbooks</vt:lpstr>
      <vt:lpstr>Interdisciplinary model</vt:lpstr>
      <vt:lpstr>Electronic texts</vt:lpstr>
      <vt:lpstr>Previewing</vt:lpstr>
      <vt:lpstr>Guide the reading</vt:lpstr>
      <vt:lpstr>Internet inquiries</vt:lpstr>
      <vt:lpstr>Struggling readers and textbooks</vt:lpstr>
      <vt:lpstr>Vocabulary and comprehension are connected</vt:lpstr>
      <vt:lpstr>Refining concepts</vt:lpstr>
      <vt:lpstr>Also useful to teach how words change form </vt:lpstr>
      <vt:lpstr>Vocabulary in content area &amp; literature</vt:lpstr>
      <vt:lpstr>Bottom line</vt:lpstr>
      <vt:lpstr>Reading is not a political process</vt:lpstr>
      <vt:lpstr>What's the goal of reading?</vt:lpstr>
      <vt:lpstr>Why does this happen?</vt:lpstr>
      <vt:lpstr>21st Century jobs</vt:lpstr>
      <vt:lpstr>Let your voice be heard!</vt:lpstr>
      <vt:lpstr>Want a handout?</vt:lpstr>
      <vt:lpstr>Keep in Touch</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Roz</dc:creator>
  <cp:lastModifiedBy>admin</cp:lastModifiedBy>
  <cp:revision>21</cp:revision>
  <dcterms:created xsi:type="dcterms:W3CDTF">2010-03-22T00:42:18Z</dcterms:created>
  <dcterms:modified xsi:type="dcterms:W3CDTF">2010-05-20T15:12:06Z</dcterms:modified>
</cp:coreProperties>
</file>