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90" r:id="rId3"/>
    <p:sldId id="269" r:id="rId4"/>
    <p:sldId id="277" r:id="rId5"/>
    <p:sldId id="278" r:id="rId6"/>
    <p:sldId id="275" r:id="rId7"/>
    <p:sldId id="257" r:id="rId8"/>
    <p:sldId id="258" r:id="rId9"/>
    <p:sldId id="259" r:id="rId10"/>
    <p:sldId id="260" r:id="rId11"/>
    <p:sldId id="261" r:id="rId12"/>
    <p:sldId id="262" r:id="rId13"/>
    <p:sldId id="263" r:id="rId14"/>
    <p:sldId id="279" r:id="rId15"/>
    <p:sldId id="271" r:id="rId16"/>
    <p:sldId id="266" r:id="rId17"/>
    <p:sldId id="268" r:id="rId18"/>
    <p:sldId id="267" r:id="rId19"/>
    <p:sldId id="280" r:id="rId20"/>
    <p:sldId id="285" r:id="rId21"/>
    <p:sldId id="286" r:id="rId22"/>
    <p:sldId id="287" r:id="rId23"/>
    <p:sldId id="282" r:id="rId24"/>
    <p:sldId id="291" r:id="rId25"/>
    <p:sldId id="293" r:id="rId26"/>
    <p:sldId id="294" r:id="rId27"/>
    <p:sldId id="288" r:id="rId28"/>
    <p:sldId id="295" r:id="rId29"/>
    <p:sldId id="296" r:id="rId30"/>
    <p:sldId id="297" r:id="rId31"/>
    <p:sldId id="298" r:id="rId32"/>
    <p:sldId id="300" r:id="rId33"/>
    <p:sldId id="301" r:id="rId34"/>
    <p:sldId id="273" r:id="rId35"/>
    <p:sldId id="299" r:id="rId36"/>
    <p:sldId id="289" r:id="rId37"/>
    <p:sldId id="302" r:id="rId38"/>
    <p:sldId id="307" r:id="rId39"/>
    <p:sldId id="274" r:id="rId40"/>
    <p:sldId id="308" r:id="rId41"/>
    <p:sldId id="325" r:id="rId42"/>
    <p:sldId id="304" r:id="rId43"/>
    <p:sldId id="305" r:id="rId44"/>
    <p:sldId id="306" r:id="rId45"/>
    <p:sldId id="309" r:id="rId46"/>
    <p:sldId id="310" r:id="rId47"/>
    <p:sldId id="313" r:id="rId48"/>
    <p:sldId id="314" r:id="rId49"/>
    <p:sldId id="315" r:id="rId50"/>
    <p:sldId id="318" r:id="rId51"/>
    <p:sldId id="319" r:id="rId52"/>
    <p:sldId id="320" r:id="rId53"/>
    <p:sldId id="321" r:id="rId54"/>
    <p:sldId id="324" r:id="rId55"/>
    <p:sldId id="322" r:id="rId56"/>
    <p:sldId id="28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92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70" y="-72"/>
      </p:cViewPr>
      <p:guideLst>
        <p:guide orient="horz" pos="2160"/>
        <p:guide pos="2880"/>
      </p:guideLst>
    </p:cSldViewPr>
  </p:slideViewPr>
  <p:notesTextViewPr>
    <p:cViewPr>
      <p:scale>
        <a:sx n="1" d="1"/>
        <a:sy n="1" d="1"/>
      </p:scale>
      <p:origin x="0" y="0"/>
    </p:cViewPr>
  </p:notesTextViewPr>
  <p:sorterViewPr>
    <p:cViewPr>
      <p:scale>
        <a:sx n="100" d="100"/>
        <a:sy n="100" d="100"/>
      </p:scale>
      <p:origin x="0" y="6307"/>
    </p:cViewPr>
  </p:sorterViewPr>
  <p:notesViewPr>
    <p:cSldViewPr>
      <p:cViewPr varScale="1">
        <p:scale>
          <a:sx n="52" d="100"/>
          <a:sy n="52" d="100"/>
        </p:scale>
        <p:origin x="-232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NULL"/><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7.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7.wmf"/><Relationship Id="rId5" Type="http://schemas.openxmlformats.org/officeDocument/2006/relationships/image" Target="../media/image26.wmf"/><Relationship Id="rId4"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27892D-967E-49DB-B8AF-D433534B6ED8}" type="datetimeFigureOut">
              <a:rPr lang="en-US" smtClean="0"/>
              <a:t>1/28/2012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3F8EB5-7726-4D39-903B-1FCB58427CB7}" type="slidenum">
              <a:rPr lang="en-US" smtClean="0"/>
              <a:t>‹#›</a:t>
            </a:fld>
            <a:endParaRPr lang="en-US"/>
          </a:p>
        </p:txBody>
      </p:sp>
    </p:spTree>
    <p:extLst>
      <p:ext uri="{BB962C8B-B14F-4D97-AF65-F5344CB8AC3E}">
        <p14:creationId xmlns:p14="http://schemas.microsoft.com/office/powerpoint/2010/main" val="3680331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9F3849-A703-4C8A-884A-9A0AC10E9300}" type="datetimeFigureOut">
              <a:rPr lang="en-US" smtClean="0"/>
              <a:t>1/28/2012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3AC02-3CA8-4A1A-8D52-959861D67B38}" type="slidenum">
              <a:rPr lang="en-US" smtClean="0"/>
              <a:t>‹#›</a:t>
            </a:fld>
            <a:endParaRPr lang="en-US"/>
          </a:p>
        </p:txBody>
      </p:sp>
    </p:spTree>
    <p:extLst>
      <p:ext uri="{BB962C8B-B14F-4D97-AF65-F5344CB8AC3E}">
        <p14:creationId xmlns:p14="http://schemas.microsoft.com/office/powerpoint/2010/main" val="217061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3AC02-3CA8-4A1A-8D52-959861D67B38}" type="slidenum">
              <a:rPr lang="en-US" smtClean="0"/>
              <a:t>4</a:t>
            </a:fld>
            <a:endParaRPr lang="en-US"/>
          </a:p>
        </p:txBody>
      </p:sp>
    </p:spTree>
    <p:extLst>
      <p:ext uri="{BB962C8B-B14F-4D97-AF65-F5344CB8AC3E}">
        <p14:creationId xmlns:p14="http://schemas.microsoft.com/office/powerpoint/2010/main" val="310308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3AC02-3CA8-4A1A-8D52-959861D67B38}" type="slidenum">
              <a:rPr lang="en-US" smtClean="0"/>
              <a:t>14</a:t>
            </a:fld>
            <a:endParaRPr lang="en-US"/>
          </a:p>
        </p:txBody>
      </p:sp>
    </p:spTree>
    <p:extLst>
      <p:ext uri="{BB962C8B-B14F-4D97-AF65-F5344CB8AC3E}">
        <p14:creationId xmlns:p14="http://schemas.microsoft.com/office/powerpoint/2010/main" val="310308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956AF-056C-4CC0-8478-0CA8900BA173}" type="datetimeFigureOut">
              <a:rPr lang="en-US" smtClean="0"/>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DE7B6-60BC-4291-83FB-5C2F1CF11620}" type="slidenum">
              <a:rPr lang="en-US" smtClean="0"/>
              <a:t>‹#›</a:t>
            </a:fld>
            <a:endParaRPr lang="en-US"/>
          </a:p>
        </p:txBody>
      </p:sp>
    </p:spTree>
    <p:extLst>
      <p:ext uri="{BB962C8B-B14F-4D97-AF65-F5344CB8AC3E}">
        <p14:creationId xmlns:p14="http://schemas.microsoft.com/office/powerpoint/2010/main" val="3642516030"/>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956AF-056C-4CC0-8478-0CA8900BA173}" type="datetimeFigureOut">
              <a:rPr lang="en-US" smtClean="0"/>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DE7B6-60BC-4291-83FB-5C2F1CF11620}" type="slidenum">
              <a:rPr lang="en-US" smtClean="0"/>
              <a:t>‹#›</a:t>
            </a:fld>
            <a:endParaRPr lang="en-US"/>
          </a:p>
        </p:txBody>
      </p:sp>
    </p:spTree>
    <p:extLst>
      <p:ext uri="{BB962C8B-B14F-4D97-AF65-F5344CB8AC3E}">
        <p14:creationId xmlns:p14="http://schemas.microsoft.com/office/powerpoint/2010/main" val="4260007362"/>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956AF-056C-4CC0-8478-0CA8900BA173}" type="datetimeFigureOut">
              <a:rPr lang="en-US" smtClean="0"/>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DE7B6-60BC-4291-83FB-5C2F1CF11620}" type="slidenum">
              <a:rPr lang="en-US" smtClean="0"/>
              <a:t>‹#›</a:t>
            </a:fld>
            <a:endParaRPr lang="en-US"/>
          </a:p>
        </p:txBody>
      </p:sp>
    </p:spTree>
    <p:extLst>
      <p:ext uri="{BB962C8B-B14F-4D97-AF65-F5344CB8AC3E}">
        <p14:creationId xmlns:p14="http://schemas.microsoft.com/office/powerpoint/2010/main" val="578028473"/>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2362200"/>
            <a:ext cx="3770313"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300538"/>
            <a:ext cx="3770313"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438400" y="6248400"/>
            <a:ext cx="2130425" cy="474663"/>
          </a:xfrm>
        </p:spPr>
        <p:txBody>
          <a:bodyPr/>
          <a:lstStyle>
            <a:lvl1pPr>
              <a:defRPr/>
            </a:lvl1pPr>
          </a:lstStyle>
          <a:p>
            <a:endParaRPr lang="en-US"/>
          </a:p>
        </p:txBody>
      </p:sp>
      <p:sp>
        <p:nvSpPr>
          <p:cNvPr id="8" name="Footer Placeholder 7"/>
          <p:cNvSpPr>
            <a:spLocks noGrp="1"/>
          </p:cNvSpPr>
          <p:nvPr>
            <p:ph type="ftr" sz="quarter" idx="11"/>
          </p:nvPr>
        </p:nvSpPr>
        <p:spPr>
          <a:xfrm>
            <a:off x="5791200" y="6248400"/>
            <a:ext cx="2897188" cy="474663"/>
          </a:xfrm>
        </p:spPr>
        <p:txBody>
          <a:bodyPr/>
          <a:lstStyle>
            <a:lvl1pPr>
              <a:defRPr/>
            </a:lvl1pPr>
          </a:lstStyle>
          <a:p>
            <a:endParaRPr lang="en-US"/>
          </a:p>
        </p:txBody>
      </p:sp>
      <p:sp>
        <p:nvSpPr>
          <p:cNvPr id="9" name="Slide Number Placeholder 8"/>
          <p:cNvSpPr>
            <a:spLocks noGrp="1"/>
          </p:cNvSpPr>
          <p:nvPr>
            <p:ph type="sldNum" sz="quarter" idx="12"/>
          </p:nvPr>
        </p:nvSpPr>
        <p:spPr>
          <a:xfrm>
            <a:off x="84138" y="6242050"/>
            <a:ext cx="587375" cy="488950"/>
          </a:xfrm>
        </p:spPr>
        <p:txBody>
          <a:bodyPr/>
          <a:lstStyle>
            <a:lvl1pPr>
              <a:defRPr/>
            </a:lvl1pPr>
          </a:lstStyle>
          <a:p>
            <a:fld id="{02BC6F9D-9728-4962-8F4F-DEDDAF64EB9C}" type="slidenum">
              <a:rPr lang="en-US"/>
              <a:pPr/>
              <a:t>‹#›</a:t>
            </a:fld>
            <a:endParaRPr lang="en-US"/>
          </a:p>
        </p:txBody>
      </p:sp>
    </p:spTree>
    <p:extLst>
      <p:ext uri="{BB962C8B-B14F-4D97-AF65-F5344CB8AC3E}">
        <p14:creationId xmlns:p14="http://schemas.microsoft.com/office/powerpoint/2010/main" val="122911091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956AF-056C-4CC0-8478-0CA8900BA173}" type="datetimeFigureOut">
              <a:rPr lang="en-US" smtClean="0"/>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DE7B6-60BC-4291-83FB-5C2F1CF11620}" type="slidenum">
              <a:rPr lang="en-US" smtClean="0"/>
              <a:t>‹#›</a:t>
            </a:fld>
            <a:endParaRPr lang="en-US"/>
          </a:p>
        </p:txBody>
      </p:sp>
    </p:spTree>
    <p:extLst>
      <p:ext uri="{BB962C8B-B14F-4D97-AF65-F5344CB8AC3E}">
        <p14:creationId xmlns:p14="http://schemas.microsoft.com/office/powerpoint/2010/main" val="355732182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956AF-056C-4CC0-8478-0CA8900BA173}" type="datetimeFigureOut">
              <a:rPr lang="en-US" smtClean="0"/>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DE7B6-60BC-4291-83FB-5C2F1CF11620}" type="slidenum">
              <a:rPr lang="en-US" smtClean="0"/>
              <a:t>‹#›</a:t>
            </a:fld>
            <a:endParaRPr lang="en-US"/>
          </a:p>
        </p:txBody>
      </p:sp>
    </p:spTree>
    <p:extLst>
      <p:ext uri="{BB962C8B-B14F-4D97-AF65-F5344CB8AC3E}">
        <p14:creationId xmlns:p14="http://schemas.microsoft.com/office/powerpoint/2010/main" val="59810047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956AF-056C-4CC0-8478-0CA8900BA173}" type="datetimeFigureOut">
              <a:rPr lang="en-US" smtClean="0"/>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DE7B6-60BC-4291-83FB-5C2F1CF11620}" type="slidenum">
              <a:rPr lang="en-US" smtClean="0"/>
              <a:t>‹#›</a:t>
            </a:fld>
            <a:endParaRPr lang="en-US"/>
          </a:p>
        </p:txBody>
      </p:sp>
    </p:spTree>
    <p:extLst>
      <p:ext uri="{BB962C8B-B14F-4D97-AF65-F5344CB8AC3E}">
        <p14:creationId xmlns:p14="http://schemas.microsoft.com/office/powerpoint/2010/main" val="383925145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956AF-056C-4CC0-8478-0CA8900BA173}" type="datetimeFigureOut">
              <a:rPr lang="en-US" smtClean="0"/>
              <a:t>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DE7B6-60BC-4291-83FB-5C2F1CF11620}" type="slidenum">
              <a:rPr lang="en-US" smtClean="0"/>
              <a:t>‹#›</a:t>
            </a:fld>
            <a:endParaRPr lang="en-US"/>
          </a:p>
        </p:txBody>
      </p:sp>
    </p:spTree>
    <p:extLst>
      <p:ext uri="{BB962C8B-B14F-4D97-AF65-F5344CB8AC3E}">
        <p14:creationId xmlns:p14="http://schemas.microsoft.com/office/powerpoint/2010/main" val="388057780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956AF-056C-4CC0-8478-0CA8900BA173}" type="datetimeFigureOut">
              <a:rPr lang="en-US" smtClean="0"/>
              <a:t>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DE7B6-60BC-4291-83FB-5C2F1CF11620}" type="slidenum">
              <a:rPr lang="en-US" smtClean="0"/>
              <a:t>‹#›</a:t>
            </a:fld>
            <a:endParaRPr lang="en-US"/>
          </a:p>
        </p:txBody>
      </p:sp>
    </p:spTree>
    <p:extLst>
      <p:ext uri="{BB962C8B-B14F-4D97-AF65-F5344CB8AC3E}">
        <p14:creationId xmlns:p14="http://schemas.microsoft.com/office/powerpoint/2010/main" val="130123289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956AF-056C-4CC0-8478-0CA8900BA173}" type="datetimeFigureOut">
              <a:rPr lang="en-US" smtClean="0"/>
              <a:t>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DE7B6-60BC-4291-83FB-5C2F1CF11620}" type="slidenum">
              <a:rPr lang="en-US" smtClean="0"/>
              <a:t>‹#›</a:t>
            </a:fld>
            <a:endParaRPr lang="en-US"/>
          </a:p>
        </p:txBody>
      </p:sp>
    </p:spTree>
    <p:extLst>
      <p:ext uri="{BB962C8B-B14F-4D97-AF65-F5344CB8AC3E}">
        <p14:creationId xmlns:p14="http://schemas.microsoft.com/office/powerpoint/2010/main" val="192055541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956AF-056C-4CC0-8478-0CA8900BA173}" type="datetimeFigureOut">
              <a:rPr lang="en-US" smtClean="0"/>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DE7B6-60BC-4291-83FB-5C2F1CF11620}" type="slidenum">
              <a:rPr lang="en-US" smtClean="0"/>
              <a:t>‹#›</a:t>
            </a:fld>
            <a:endParaRPr lang="en-US"/>
          </a:p>
        </p:txBody>
      </p:sp>
    </p:spTree>
    <p:extLst>
      <p:ext uri="{BB962C8B-B14F-4D97-AF65-F5344CB8AC3E}">
        <p14:creationId xmlns:p14="http://schemas.microsoft.com/office/powerpoint/2010/main" val="836958647"/>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956AF-056C-4CC0-8478-0CA8900BA173}" type="datetimeFigureOut">
              <a:rPr lang="en-US" smtClean="0"/>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DE7B6-60BC-4291-83FB-5C2F1CF11620}" type="slidenum">
              <a:rPr lang="en-US" smtClean="0"/>
              <a:t>‹#›</a:t>
            </a:fld>
            <a:endParaRPr lang="en-US"/>
          </a:p>
        </p:txBody>
      </p:sp>
    </p:spTree>
    <p:extLst>
      <p:ext uri="{BB962C8B-B14F-4D97-AF65-F5344CB8AC3E}">
        <p14:creationId xmlns:p14="http://schemas.microsoft.com/office/powerpoint/2010/main" val="60118080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956AF-056C-4CC0-8478-0CA8900BA173}" type="datetimeFigureOut">
              <a:rPr lang="en-US" smtClean="0"/>
              <a:t>1/28/2012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DE7B6-60BC-4291-83FB-5C2F1CF11620}" type="slidenum">
              <a:rPr lang="en-US" smtClean="0"/>
              <a:t>‹#›</a:t>
            </a:fld>
            <a:endParaRPr lang="en-US"/>
          </a:p>
        </p:txBody>
      </p:sp>
    </p:spTree>
    <p:extLst>
      <p:ext uri="{BB962C8B-B14F-4D97-AF65-F5344CB8AC3E}">
        <p14:creationId xmlns:p14="http://schemas.microsoft.com/office/powerpoint/2010/main" val="244434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19.wmf"/><Relationship Id="rId9"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6.wmf"/><Relationship Id="rId3" Type="http://schemas.openxmlformats.org/officeDocument/2006/relationships/oleObject" Target="../embeddings/oleObject11.bin"/><Relationship Id="rId7" Type="http://schemas.openxmlformats.org/officeDocument/2006/relationships/image" Target="../media/image23.wmf"/><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25.wmf"/><Relationship Id="rId5" Type="http://schemas.openxmlformats.org/officeDocument/2006/relationships/oleObject" Target="../embeddings/oleObject12.bin"/><Relationship Id="rId10" Type="http://schemas.openxmlformats.org/officeDocument/2006/relationships/oleObject" Target="../embeddings/oleObject15.bin"/><Relationship Id="rId4" Type="http://schemas.openxmlformats.org/officeDocument/2006/relationships/image" Target="../media/image7.wmf"/><Relationship Id="rId9" Type="http://schemas.openxmlformats.org/officeDocument/2006/relationships/image" Target="../media/image24.wmf"/></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18.bin"/><Relationship Id="rId4" Type="http://schemas.openxmlformats.org/officeDocument/2006/relationships/image" Target="../media/image7.wmf"/><Relationship Id="rId9"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6.wmf"/><Relationship Id="rId3" Type="http://schemas.openxmlformats.org/officeDocument/2006/relationships/oleObject" Target="../embeddings/oleObject21.bin"/><Relationship Id="rId7" Type="http://schemas.openxmlformats.org/officeDocument/2006/relationships/image" Target="../media/image23.wmf"/><Relationship Id="rId12"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3.bin"/><Relationship Id="rId11" Type="http://schemas.openxmlformats.org/officeDocument/2006/relationships/image" Target="../media/image25.wmf"/><Relationship Id="rId5" Type="http://schemas.openxmlformats.org/officeDocument/2006/relationships/oleObject" Target="../embeddings/oleObject22.bin"/><Relationship Id="rId10" Type="http://schemas.openxmlformats.org/officeDocument/2006/relationships/oleObject" Target="../embeddings/oleObject25.bin"/><Relationship Id="rId4" Type="http://schemas.openxmlformats.org/officeDocument/2006/relationships/image" Target="../media/image7.wmf"/><Relationship Id="rId9" Type="http://schemas.openxmlformats.org/officeDocument/2006/relationships/image" Target="../media/image2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5.png"/><Relationship Id="rId4" Type="http://schemas.openxmlformats.org/officeDocument/2006/relationships/image" Target="../media/image34.jp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oleObject" Target="../embeddings/oleObject3.bin"/><Relationship Id="rId10" Type="http://schemas.openxmlformats.org/officeDocument/2006/relationships/oleObject" Target="../embeddings/oleObject6.bin"/><Relationship Id="rId4" Type="http://schemas.openxmlformats.org/officeDocument/2006/relationships/oleObject" Target="../embeddings/oleObject2.bin"/><Relationship Id="rId9"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Grp="1" noChangeArrowheads="1"/>
          </p:cNvSpPr>
          <p:nvPr>
            <p:ph type="ctrTitle"/>
          </p:nvPr>
        </p:nvSpPr>
        <p:spPr>
          <a:xfrm>
            <a:off x="0" y="-152400"/>
            <a:ext cx="9144000" cy="1905000"/>
          </a:xfrm>
        </p:spPr>
        <p:txBody>
          <a:bodyPr>
            <a:normAutofit/>
          </a:bodyPr>
          <a:lstStyle/>
          <a:p>
            <a:r>
              <a:rPr lang="en-US" sz="4000" dirty="0" smtClean="0">
                <a:latin typeface="Times New Roman" pitchFamily="18" charset="0"/>
              </a:rPr>
              <a:t>What the Hell do Graph Decompositions have to do with Experimental Designs?</a:t>
            </a:r>
            <a:endParaRPr lang="en-US" sz="4000" dirty="0">
              <a:solidFill>
                <a:srgbClr val="0033CC"/>
              </a:solidFill>
              <a:latin typeface="Times New Roman" pitchFamily="18" charset="0"/>
            </a:endParaRPr>
          </a:p>
        </p:txBody>
      </p:sp>
      <p:sp>
        <p:nvSpPr>
          <p:cNvPr id="6" name="TextBox 5"/>
          <p:cNvSpPr txBox="1"/>
          <p:nvPr/>
        </p:nvSpPr>
        <p:spPr>
          <a:xfrm>
            <a:off x="914400" y="1524000"/>
            <a:ext cx="75438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Motivating Graph </a:t>
            </a:r>
            <a:r>
              <a:rPr lang="en-US" dirty="0" err="1" smtClean="0">
                <a:latin typeface="Times New Roman" pitchFamily="18" charset="0"/>
                <a:cs typeface="Times New Roman" pitchFamily="18" charset="0"/>
              </a:rPr>
              <a:t>Packings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and Coverings of Non-Complete Graphs </a:t>
            </a:r>
            <a:endParaRPr lang="en-US" dirty="0">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692" y="2057400"/>
            <a:ext cx="6452616" cy="3319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ounded Rectangle 7"/>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4800" y="6167735"/>
            <a:ext cx="8534400" cy="461665"/>
          </a:xfrm>
          <a:prstGeom prst="rect">
            <a:avLst/>
          </a:prstGeom>
          <a:noFill/>
        </p:spPr>
        <p:txBody>
          <a:bodyPr wrap="square" rtlCol="0">
            <a:spAutoFit/>
          </a:bodyPr>
          <a:lstStyle/>
          <a:p>
            <a:pPr algn="ctr"/>
            <a:r>
              <a:rPr lang="en-US" sz="2400" dirty="0" smtClean="0"/>
              <a:t>“Old Bob” Gardner    Math Department Seminar    January 27, 2012</a:t>
            </a:r>
            <a:endParaRPr lang="en-US" sz="2400" dirty="0"/>
          </a:p>
        </p:txBody>
      </p:sp>
    </p:spTree>
    <p:extLst>
      <p:ext uri="{BB962C8B-B14F-4D97-AF65-F5344CB8AC3E}">
        <p14:creationId xmlns:p14="http://schemas.microsoft.com/office/powerpoint/2010/main" val="3683070270"/>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81000" y="1219200"/>
            <a:ext cx="8610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b="1" dirty="0">
                <a:solidFill>
                  <a:srgbClr val="000000"/>
                </a:solidFill>
                <a:latin typeface="Times New Roman" pitchFamily="18" charset="0"/>
                <a:cs typeface="Times New Roman" pitchFamily="18" charset="0"/>
              </a:rPr>
              <a:t>Definition.</a:t>
            </a:r>
            <a:r>
              <a:rPr lang="en-US" sz="3600" dirty="0">
                <a:solidFill>
                  <a:srgbClr val="000000"/>
                </a:solidFill>
                <a:latin typeface="Times New Roman" pitchFamily="18" charset="0"/>
                <a:cs typeface="Times New Roman" pitchFamily="18" charset="0"/>
              </a:rPr>
              <a:t> A</a:t>
            </a:r>
            <a:r>
              <a:rPr lang="en-US" sz="3600" b="1" dirty="0">
                <a:solidFill>
                  <a:srgbClr val="000000"/>
                </a:solidFill>
                <a:latin typeface="Times New Roman" pitchFamily="18" charset="0"/>
                <a:cs typeface="Times New Roman" pitchFamily="18" charset="0"/>
              </a:rPr>
              <a:t> </a:t>
            </a:r>
            <a:r>
              <a:rPr lang="en-US" sz="3600" i="1" dirty="0">
                <a:solidFill>
                  <a:srgbClr val="000000"/>
                </a:solidFill>
                <a:latin typeface="Times New Roman" pitchFamily="18" charset="0"/>
                <a:cs typeface="Times New Roman" pitchFamily="18" charset="0"/>
              </a:rPr>
              <a:t>Steiner triple system </a:t>
            </a:r>
            <a:r>
              <a:rPr lang="en-US" sz="3600" dirty="0">
                <a:solidFill>
                  <a:srgbClr val="000000"/>
                </a:solidFill>
                <a:latin typeface="Times New Roman" pitchFamily="18" charset="0"/>
                <a:cs typeface="Times New Roman" pitchFamily="18" charset="0"/>
              </a:rPr>
              <a:t> of order </a:t>
            </a:r>
            <a:r>
              <a:rPr lang="en-US" sz="3600" i="1" dirty="0">
                <a:solidFill>
                  <a:srgbClr val="000000"/>
                </a:solidFill>
                <a:latin typeface="Times New Roman" pitchFamily="18" charset="0"/>
                <a:cs typeface="Times New Roman" pitchFamily="18" charset="0"/>
              </a:rPr>
              <a:t>v</a:t>
            </a:r>
            <a:r>
              <a:rPr lang="en-US" sz="3600" dirty="0">
                <a:solidFill>
                  <a:srgbClr val="000000"/>
                </a:solidFill>
                <a:latin typeface="Times New Roman" pitchFamily="18" charset="0"/>
                <a:cs typeface="Times New Roman" pitchFamily="18" charset="0"/>
              </a:rPr>
              <a:t>, </a:t>
            </a:r>
            <a:r>
              <a:rPr lang="en-US" sz="3600" i="1" dirty="0">
                <a:solidFill>
                  <a:srgbClr val="000000"/>
                </a:solidFill>
                <a:latin typeface="Times New Roman" pitchFamily="18" charset="0"/>
                <a:cs typeface="Times New Roman" pitchFamily="18" charset="0"/>
              </a:rPr>
              <a:t>STS</a:t>
            </a:r>
            <a:r>
              <a:rPr lang="en-US" sz="3600" dirty="0">
                <a:solidFill>
                  <a:srgbClr val="000000"/>
                </a:solidFill>
                <a:latin typeface="Times New Roman" pitchFamily="18" charset="0"/>
                <a:cs typeface="Times New Roman" pitchFamily="18" charset="0"/>
              </a:rPr>
              <a:t>(</a:t>
            </a:r>
            <a:r>
              <a:rPr lang="en-US" sz="3600" i="1" dirty="0">
                <a:solidFill>
                  <a:srgbClr val="000000"/>
                </a:solidFill>
                <a:latin typeface="Times New Roman" pitchFamily="18" charset="0"/>
                <a:cs typeface="Times New Roman" pitchFamily="18" charset="0"/>
              </a:rPr>
              <a:t>v</a:t>
            </a:r>
            <a:r>
              <a:rPr lang="en-US" sz="3600" dirty="0">
                <a:solidFill>
                  <a:srgbClr val="000000"/>
                </a:solidFill>
                <a:latin typeface="Times New Roman" pitchFamily="18" charset="0"/>
                <a:cs typeface="Times New Roman" pitchFamily="18" charset="0"/>
              </a:rPr>
              <a:t>),</a:t>
            </a:r>
            <a:r>
              <a:rPr lang="en-US" sz="3600" i="1" dirty="0">
                <a:solidFill>
                  <a:srgbClr val="000000"/>
                </a:solidFill>
                <a:latin typeface="Times New Roman" pitchFamily="18" charset="0"/>
                <a:cs typeface="Times New Roman" pitchFamily="18" charset="0"/>
              </a:rPr>
              <a:t> </a:t>
            </a:r>
            <a:r>
              <a:rPr lang="en-US" sz="3600" dirty="0">
                <a:solidFill>
                  <a:srgbClr val="000000"/>
                </a:solidFill>
                <a:latin typeface="Times New Roman" pitchFamily="18" charset="0"/>
                <a:cs typeface="Times New Roman" pitchFamily="18" charset="0"/>
              </a:rPr>
              <a:t> is a decomposition of the complete graph on </a:t>
            </a:r>
            <a:r>
              <a:rPr lang="en-US" sz="3600" i="1" dirty="0">
                <a:solidFill>
                  <a:srgbClr val="000000"/>
                </a:solidFill>
                <a:latin typeface="Times New Roman" pitchFamily="18" charset="0"/>
                <a:cs typeface="Times New Roman" pitchFamily="18" charset="0"/>
              </a:rPr>
              <a:t>v </a:t>
            </a:r>
            <a:r>
              <a:rPr lang="en-US" sz="3600" dirty="0">
                <a:solidFill>
                  <a:srgbClr val="000000"/>
                </a:solidFill>
                <a:latin typeface="Times New Roman" pitchFamily="18" charset="0"/>
                <a:cs typeface="Times New Roman" pitchFamily="18" charset="0"/>
              </a:rPr>
              <a:t>vertices, </a:t>
            </a:r>
            <a:r>
              <a:rPr lang="en-US" sz="3600" i="1" dirty="0" err="1">
                <a:solidFill>
                  <a:srgbClr val="000000"/>
                </a:solidFill>
                <a:latin typeface="Times New Roman" pitchFamily="18" charset="0"/>
                <a:cs typeface="Times New Roman" pitchFamily="18" charset="0"/>
              </a:rPr>
              <a:t>K</a:t>
            </a:r>
            <a:r>
              <a:rPr lang="en-US" sz="3600" i="1" baseline="-25000" dirty="0" err="1">
                <a:solidFill>
                  <a:srgbClr val="000000"/>
                </a:solidFill>
                <a:latin typeface="Times New Roman" pitchFamily="18" charset="0"/>
                <a:cs typeface="Times New Roman" pitchFamily="18" charset="0"/>
              </a:rPr>
              <a:t>v</a:t>
            </a:r>
            <a:r>
              <a:rPr lang="en-US" sz="3600" i="1" dirty="0">
                <a:solidFill>
                  <a:srgbClr val="000000"/>
                </a:solidFill>
                <a:latin typeface="Times New Roman" pitchFamily="18" charset="0"/>
                <a:cs typeface="Times New Roman" pitchFamily="18" charset="0"/>
              </a:rPr>
              <a:t> , </a:t>
            </a:r>
            <a:r>
              <a:rPr lang="en-US" sz="3600" dirty="0">
                <a:solidFill>
                  <a:srgbClr val="000000"/>
                </a:solidFill>
                <a:latin typeface="Times New Roman" pitchFamily="18" charset="0"/>
                <a:cs typeface="Times New Roman" pitchFamily="18" charset="0"/>
              </a:rPr>
              <a:t>into 3-cycles. </a:t>
            </a:r>
          </a:p>
        </p:txBody>
      </p:sp>
      <p:sp>
        <p:nvSpPr>
          <p:cNvPr id="59395" name="Oval 3"/>
          <p:cNvSpPr>
            <a:spLocks noChangeArrowheads="1"/>
          </p:cNvSpPr>
          <p:nvPr/>
        </p:nvSpPr>
        <p:spPr bwMode="auto">
          <a:xfrm>
            <a:off x="3048000" y="58674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6" name="Oval 4"/>
          <p:cNvSpPr>
            <a:spLocks noChangeArrowheads="1"/>
          </p:cNvSpPr>
          <p:nvPr/>
        </p:nvSpPr>
        <p:spPr bwMode="auto">
          <a:xfrm>
            <a:off x="5334000" y="58674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7" name="Oval 5"/>
          <p:cNvSpPr>
            <a:spLocks noChangeArrowheads="1"/>
          </p:cNvSpPr>
          <p:nvPr/>
        </p:nvSpPr>
        <p:spPr bwMode="auto">
          <a:xfrm>
            <a:off x="4267200" y="39624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8" name="Line 6"/>
          <p:cNvSpPr>
            <a:spLocks noChangeShapeType="1"/>
          </p:cNvSpPr>
          <p:nvPr/>
        </p:nvSpPr>
        <p:spPr bwMode="auto">
          <a:xfrm>
            <a:off x="3200400" y="6019800"/>
            <a:ext cx="22098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9" name="Line 7"/>
          <p:cNvSpPr>
            <a:spLocks noChangeShapeType="1"/>
          </p:cNvSpPr>
          <p:nvPr/>
        </p:nvSpPr>
        <p:spPr bwMode="auto">
          <a:xfrm flipV="1">
            <a:off x="3124200" y="4038600"/>
            <a:ext cx="1295400" cy="1981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0" name="Line 8"/>
          <p:cNvSpPr>
            <a:spLocks noChangeShapeType="1"/>
          </p:cNvSpPr>
          <p:nvPr/>
        </p:nvSpPr>
        <p:spPr bwMode="auto">
          <a:xfrm>
            <a:off x="4343400" y="4038600"/>
            <a:ext cx="1143000" cy="1981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ounded Rectangle 10"/>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566469"/>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Stei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1588140"/>
            <a:ext cx="3403600" cy="4140200"/>
          </a:xfrm>
          <a:prstGeom prst="rect">
            <a:avLst/>
          </a:prstGeom>
          <a:ln>
            <a:solidFill>
              <a:schemeClr val="tx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2773" name="Text Box 5"/>
          <p:cNvSpPr txBox="1">
            <a:spLocks noChangeArrowheads="1"/>
          </p:cNvSpPr>
          <p:nvPr/>
        </p:nvSpPr>
        <p:spPr bwMode="auto">
          <a:xfrm>
            <a:off x="304800" y="4708525"/>
            <a:ext cx="3657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000" dirty="0">
                <a:solidFill>
                  <a:srgbClr val="000000"/>
                </a:solidFill>
                <a:latin typeface="Times New Roman" pitchFamily="18" charset="0"/>
                <a:cs typeface="Times New Roman" pitchFamily="18" charset="0"/>
              </a:rPr>
              <a:t>From the Saint Andrews </a:t>
            </a:r>
            <a:r>
              <a:rPr lang="en-US" sz="2000" dirty="0" err="1">
                <a:solidFill>
                  <a:srgbClr val="000000"/>
                </a:solidFill>
                <a:latin typeface="Times New Roman" pitchFamily="18" charset="0"/>
                <a:cs typeface="Times New Roman" pitchFamily="18" charset="0"/>
              </a:rPr>
              <a:t>MacTutor</a:t>
            </a:r>
            <a:r>
              <a:rPr lang="en-US" sz="2000" dirty="0">
                <a:solidFill>
                  <a:srgbClr val="000000"/>
                </a:solidFill>
                <a:latin typeface="Times New Roman" pitchFamily="18" charset="0"/>
                <a:cs typeface="Times New Roman" pitchFamily="18" charset="0"/>
              </a:rPr>
              <a:t> History of Mathematics website.</a:t>
            </a:r>
          </a:p>
        </p:txBody>
      </p:sp>
      <p:sp>
        <p:nvSpPr>
          <p:cNvPr id="32774" name="Text Box 6"/>
          <p:cNvSpPr txBox="1">
            <a:spLocks noChangeArrowheads="1"/>
          </p:cNvSpPr>
          <p:nvPr/>
        </p:nvSpPr>
        <p:spPr bwMode="auto">
          <a:xfrm>
            <a:off x="990600" y="228600"/>
            <a:ext cx="6553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3200" dirty="0" err="1">
                <a:latin typeface="Times New Roman" pitchFamily="18" charset="0"/>
                <a:cs typeface="Times New Roman" pitchFamily="18" charset="0"/>
              </a:rPr>
              <a:t>Jakob</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Steiner </a:t>
            </a:r>
          </a:p>
          <a:p>
            <a:pPr algn="ctr" eaLnBrk="1" hangingPunct="1"/>
            <a:r>
              <a:rPr lang="en-US" sz="3200" dirty="0" smtClean="0">
                <a:latin typeface="Times New Roman" pitchFamily="18" charset="0"/>
                <a:cs typeface="Times New Roman" pitchFamily="18" charset="0"/>
              </a:rPr>
              <a:t>1796-1863</a:t>
            </a:r>
            <a:endParaRPr lang="en-US" sz="3200" dirty="0">
              <a:latin typeface="Times New Roman" pitchFamily="18" charset="0"/>
              <a:cs typeface="Times New Roman" pitchFamily="18" charset="0"/>
            </a:endParaRPr>
          </a:p>
        </p:txBody>
      </p:sp>
      <p:sp>
        <p:nvSpPr>
          <p:cNvPr id="32776" name="Text Box 8"/>
          <p:cNvSpPr txBox="1">
            <a:spLocks noChangeArrowheads="1"/>
          </p:cNvSpPr>
          <p:nvPr/>
        </p:nvSpPr>
        <p:spPr bwMode="auto">
          <a:xfrm>
            <a:off x="609600" y="5983069"/>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a:solidFill>
                  <a:srgbClr val="000000"/>
                </a:solidFill>
                <a:latin typeface="Times New Roman" pitchFamily="18" charset="0"/>
                <a:cs typeface="Times New Roman" pitchFamily="18" charset="0"/>
              </a:rPr>
              <a:t>J. Steiner, </a:t>
            </a:r>
            <a:r>
              <a:rPr lang="en-US" dirty="0" err="1">
                <a:solidFill>
                  <a:srgbClr val="000000"/>
                </a:solidFill>
                <a:latin typeface="Times New Roman" pitchFamily="18" charset="0"/>
                <a:cs typeface="Times New Roman" pitchFamily="18" charset="0"/>
              </a:rPr>
              <a:t>Combinatorische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Aufgabe</a:t>
            </a:r>
            <a:r>
              <a:rPr lang="en-US" dirty="0">
                <a:solidFill>
                  <a:srgbClr val="000000"/>
                </a:solidFill>
                <a:latin typeface="Times New Roman" pitchFamily="18" charset="0"/>
                <a:cs typeface="Times New Roman" pitchFamily="18" charset="0"/>
              </a:rPr>
              <a:t>, </a:t>
            </a:r>
            <a:r>
              <a:rPr lang="en-US" i="1" dirty="0">
                <a:solidFill>
                  <a:srgbClr val="000000"/>
                </a:solidFill>
                <a:latin typeface="Times New Roman" pitchFamily="18" charset="0"/>
                <a:cs typeface="Times New Roman" pitchFamily="18" charset="0"/>
              </a:rPr>
              <a:t>Journal </a:t>
            </a:r>
            <a:r>
              <a:rPr lang="en-US" i="1" dirty="0" err="1">
                <a:solidFill>
                  <a:srgbClr val="000000"/>
                </a:solidFill>
                <a:latin typeface="Times New Roman" pitchFamily="18" charset="0"/>
                <a:cs typeface="Times New Roman" pitchFamily="18" charset="0"/>
              </a:rPr>
              <a:t>für</a:t>
            </a:r>
            <a:r>
              <a:rPr lang="en-US" i="1" dirty="0">
                <a:solidFill>
                  <a:srgbClr val="000000"/>
                </a:solidFill>
                <a:latin typeface="Times New Roman" pitchFamily="18" charset="0"/>
                <a:cs typeface="Times New Roman" pitchFamily="18" charset="0"/>
              </a:rPr>
              <a:t> die </a:t>
            </a:r>
            <a:r>
              <a:rPr lang="en-US" i="1" dirty="0" err="1">
                <a:solidFill>
                  <a:srgbClr val="000000"/>
                </a:solidFill>
                <a:latin typeface="Times New Roman" pitchFamily="18" charset="0"/>
                <a:cs typeface="Times New Roman" pitchFamily="18" charset="0"/>
              </a:rPr>
              <a:t>Reine</a:t>
            </a:r>
            <a:r>
              <a:rPr lang="en-US" i="1" dirty="0">
                <a:solidFill>
                  <a:srgbClr val="000000"/>
                </a:solidFill>
                <a:latin typeface="Times New Roman" pitchFamily="18" charset="0"/>
                <a:cs typeface="Times New Roman" pitchFamily="18" charset="0"/>
              </a:rPr>
              <a:t> und </a:t>
            </a:r>
            <a:r>
              <a:rPr lang="en-US" i="1" dirty="0" err="1">
                <a:solidFill>
                  <a:srgbClr val="000000"/>
                </a:solidFill>
                <a:latin typeface="Times New Roman" pitchFamily="18" charset="0"/>
                <a:cs typeface="Times New Roman" pitchFamily="18" charset="0"/>
              </a:rPr>
              <a:t>angewandte</a:t>
            </a:r>
            <a:r>
              <a:rPr lang="en-US" i="1"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Mathematik</a:t>
            </a:r>
            <a:r>
              <a:rPr lang="en-US" i="1"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t>
            </a:r>
            <a:r>
              <a:rPr lang="en-US" i="1" dirty="0" err="1">
                <a:solidFill>
                  <a:srgbClr val="000000"/>
                </a:solidFill>
                <a:latin typeface="Times New Roman" pitchFamily="18" charset="0"/>
                <a:cs typeface="Times New Roman" pitchFamily="18" charset="0"/>
              </a:rPr>
              <a:t>Crelle’s</a:t>
            </a:r>
            <a:r>
              <a:rPr lang="en-US" i="1" dirty="0">
                <a:solidFill>
                  <a:srgbClr val="000000"/>
                </a:solidFill>
                <a:latin typeface="Times New Roman" pitchFamily="18" charset="0"/>
                <a:cs typeface="Times New Roman" pitchFamily="18" charset="0"/>
              </a:rPr>
              <a:t> Journal</a:t>
            </a:r>
            <a:r>
              <a:rPr lang="en-US" dirty="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45</a:t>
            </a:r>
            <a:r>
              <a:rPr lang="en-US" dirty="0">
                <a:solidFill>
                  <a:srgbClr val="000000"/>
                </a:solidFill>
                <a:latin typeface="Times New Roman" pitchFamily="18" charset="0"/>
                <a:cs typeface="Times New Roman" pitchFamily="18" charset="0"/>
              </a:rPr>
              <a:t> (1853), 181-182.</a:t>
            </a:r>
          </a:p>
        </p:txBody>
      </p:sp>
      <p:sp>
        <p:nvSpPr>
          <p:cNvPr id="2" name="Rounded Rectangular Callout 1"/>
          <p:cNvSpPr/>
          <p:nvPr/>
        </p:nvSpPr>
        <p:spPr>
          <a:xfrm>
            <a:off x="609600" y="1660525"/>
            <a:ext cx="3505200" cy="1311275"/>
          </a:xfrm>
          <a:prstGeom prst="wedgeRoundRectCallout">
            <a:avLst>
              <a:gd name="adj1" fmla="val 47299"/>
              <a:gd name="adj2" fmla="val 9200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2800" i="1" dirty="0">
                <a:solidFill>
                  <a:schemeClr val="tx1"/>
                </a:solidFill>
                <a:latin typeface="Comic Sans MS" pitchFamily="66" charset="0"/>
                <a:cs typeface="Times New Roman" pitchFamily="18" charset="0"/>
              </a:rPr>
              <a:t>v</a:t>
            </a:r>
            <a:r>
              <a:rPr lang="en-US" sz="2800" dirty="0">
                <a:solidFill>
                  <a:schemeClr val="tx1"/>
                </a:solidFill>
                <a:latin typeface="Comic Sans MS" pitchFamily="66" charset="0"/>
                <a:cs typeface="Times New Roman" pitchFamily="18" charset="0"/>
              </a:rPr>
              <a:t> ≡ 1 or 3 (mod 6) is necessary.</a:t>
            </a:r>
          </a:p>
        </p:txBody>
      </p:sp>
      <p:sp>
        <p:nvSpPr>
          <p:cNvPr id="9" name="Rounded Rectangle 8"/>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678638"/>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914400" y="5401270"/>
            <a:ext cx="7467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a:solidFill>
                  <a:srgbClr val="000000"/>
                </a:solidFill>
                <a:latin typeface="Times New Roman" pitchFamily="18" charset="0"/>
                <a:cs typeface="Times New Roman" pitchFamily="18" charset="0"/>
              </a:rPr>
              <a:t>M. Reiss, </a:t>
            </a:r>
            <a:r>
              <a:rPr lang="en-US" dirty="0" err="1">
                <a:solidFill>
                  <a:srgbClr val="000000"/>
                </a:solidFill>
                <a:latin typeface="Times New Roman" pitchFamily="18" charset="0"/>
                <a:cs typeface="Times New Roman" pitchFamily="18" charset="0"/>
              </a:rPr>
              <a:t>Über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eine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Steinersche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combinatorsche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Aufgabe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welche</a:t>
            </a:r>
            <a:r>
              <a:rPr lang="en-US" dirty="0">
                <a:solidFill>
                  <a:srgbClr val="000000"/>
                </a:solidFill>
                <a:latin typeface="Times New Roman" pitchFamily="18" charset="0"/>
                <a:cs typeface="Times New Roman" pitchFamily="18" charset="0"/>
              </a:rPr>
              <a:t> in 45sten </a:t>
            </a:r>
            <a:r>
              <a:rPr lang="en-US" dirty="0" err="1">
                <a:solidFill>
                  <a:srgbClr val="000000"/>
                </a:solidFill>
                <a:latin typeface="Times New Roman" pitchFamily="18" charset="0"/>
                <a:cs typeface="Times New Roman" pitchFamily="18" charset="0"/>
              </a:rPr>
              <a:t>Bande</a:t>
            </a:r>
            <a:r>
              <a:rPr lang="en-US" dirty="0">
                <a:solidFill>
                  <a:srgbClr val="000000"/>
                </a:solidFill>
                <a:latin typeface="Times New Roman" pitchFamily="18" charset="0"/>
                <a:cs typeface="Times New Roman" pitchFamily="18" charset="0"/>
              </a:rPr>
              <a:t> dieses Journals, </a:t>
            </a:r>
            <a:r>
              <a:rPr lang="en-US" dirty="0" err="1">
                <a:solidFill>
                  <a:srgbClr val="000000"/>
                </a:solidFill>
                <a:latin typeface="Times New Roman" pitchFamily="18" charset="0"/>
                <a:cs typeface="Times New Roman" pitchFamily="18" charset="0"/>
              </a:rPr>
              <a:t>Seite</a:t>
            </a:r>
            <a:r>
              <a:rPr lang="en-US" dirty="0">
                <a:solidFill>
                  <a:srgbClr val="000000"/>
                </a:solidFill>
                <a:latin typeface="Times New Roman" pitchFamily="18" charset="0"/>
                <a:cs typeface="Times New Roman" pitchFamily="18" charset="0"/>
              </a:rPr>
              <a:t> 181, </a:t>
            </a:r>
            <a:r>
              <a:rPr lang="en-US" dirty="0" err="1">
                <a:solidFill>
                  <a:srgbClr val="000000"/>
                </a:solidFill>
                <a:latin typeface="Times New Roman" pitchFamily="18" charset="0"/>
                <a:cs typeface="Times New Roman" pitchFamily="18" charset="0"/>
              </a:rPr>
              <a:t>gestellt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worden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ist</a:t>
            </a:r>
            <a:r>
              <a:rPr lang="en-US" dirty="0">
                <a:solidFill>
                  <a:srgbClr val="000000"/>
                </a:solidFill>
                <a:latin typeface="Times New Roman" pitchFamily="18" charset="0"/>
                <a:cs typeface="Times New Roman" pitchFamily="18" charset="0"/>
              </a:rPr>
              <a:t>, </a:t>
            </a:r>
            <a:r>
              <a:rPr lang="en-US" i="1" dirty="0">
                <a:solidFill>
                  <a:srgbClr val="000000"/>
                </a:solidFill>
                <a:latin typeface="Times New Roman" pitchFamily="18" charset="0"/>
                <a:cs typeface="Times New Roman" pitchFamily="18" charset="0"/>
              </a:rPr>
              <a:t>Journal </a:t>
            </a:r>
            <a:r>
              <a:rPr lang="en-US" i="1" dirty="0" err="1">
                <a:solidFill>
                  <a:srgbClr val="000000"/>
                </a:solidFill>
                <a:latin typeface="Times New Roman" pitchFamily="18" charset="0"/>
                <a:cs typeface="Times New Roman" pitchFamily="18" charset="0"/>
              </a:rPr>
              <a:t>für</a:t>
            </a:r>
            <a:r>
              <a:rPr lang="en-US" i="1" dirty="0">
                <a:solidFill>
                  <a:srgbClr val="000000"/>
                </a:solidFill>
                <a:latin typeface="Times New Roman" pitchFamily="18" charset="0"/>
                <a:cs typeface="Times New Roman" pitchFamily="18" charset="0"/>
              </a:rPr>
              <a:t> die </a:t>
            </a:r>
            <a:r>
              <a:rPr lang="en-US" i="1" dirty="0" err="1">
                <a:solidFill>
                  <a:srgbClr val="000000"/>
                </a:solidFill>
                <a:latin typeface="Times New Roman" pitchFamily="18" charset="0"/>
                <a:cs typeface="Times New Roman" pitchFamily="18" charset="0"/>
              </a:rPr>
              <a:t>Reine</a:t>
            </a:r>
            <a:r>
              <a:rPr lang="en-US" i="1" dirty="0">
                <a:solidFill>
                  <a:srgbClr val="000000"/>
                </a:solidFill>
                <a:latin typeface="Times New Roman" pitchFamily="18" charset="0"/>
                <a:cs typeface="Times New Roman" pitchFamily="18" charset="0"/>
              </a:rPr>
              <a:t> und </a:t>
            </a:r>
            <a:r>
              <a:rPr lang="en-US" i="1" dirty="0" err="1">
                <a:solidFill>
                  <a:srgbClr val="000000"/>
                </a:solidFill>
                <a:latin typeface="Times New Roman" pitchFamily="18" charset="0"/>
                <a:cs typeface="Times New Roman" pitchFamily="18" charset="0"/>
              </a:rPr>
              <a:t>angewandte</a:t>
            </a:r>
            <a:r>
              <a:rPr lang="en-US" i="1"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Mathematik</a:t>
            </a:r>
            <a:r>
              <a:rPr lang="en-US" i="1"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t>
            </a:r>
            <a:r>
              <a:rPr lang="en-US" i="1" dirty="0" err="1">
                <a:solidFill>
                  <a:srgbClr val="000000"/>
                </a:solidFill>
                <a:latin typeface="Times New Roman" pitchFamily="18" charset="0"/>
                <a:cs typeface="Times New Roman" pitchFamily="18" charset="0"/>
              </a:rPr>
              <a:t>Crelle’s</a:t>
            </a:r>
            <a:r>
              <a:rPr lang="en-US" i="1" dirty="0">
                <a:solidFill>
                  <a:srgbClr val="000000"/>
                </a:solidFill>
                <a:latin typeface="Times New Roman" pitchFamily="18" charset="0"/>
                <a:cs typeface="Times New Roman" pitchFamily="18" charset="0"/>
              </a:rPr>
              <a:t> Journal</a:t>
            </a:r>
            <a:r>
              <a:rPr lang="en-US" dirty="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56</a:t>
            </a:r>
            <a:r>
              <a:rPr lang="en-US" dirty="0">
                <a:solidFill>
                  <a:srgbClr val="000000"/>
                </a:solidFill>
                <a:latin typeface="Times New Roman" pitchFamily="18" charset="0"/>
                <a:cs typeface="Times New Roman" pitchFamily="18" charset="0"/>
              </a:rPr>
              <a:t> (1859), 326-344.</a:t>
            </a:r>
          </a:p>
        </p:txBody>
      </p:sp>
      <p:sp>
        <p:nvSpPr>
          <p:cNvPr id="57348" name="Text Box 4"/>
          <p:cNvSpPr txBox="1">
            <a:spLocks noChangeArrowheads="1"/>
          </p:cNvSpPr>
          <p:nvPr/>
        </p:nvSpPr>
        <p:spPr bwMode="auto">
          <a:xfrm>
            <a:off x="838200" y="762000"/>
            <a:ext cx="762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b="1" dirty="0">
                <a:solidFill>
                  <a:srgbClr val="000000"/>
                </a:solidFill>
                <a:latin typeface="Times New Roman" pitchFamily="18" charset="0"/>
                <a:cs typeface="Times New Roman" pitchFamily="18" charset="0"/>
              </a:rPr>
              <a:t>Theorem.</a:t>
            </a:r>
            <a:r>
              <a:rPr lang="en-US" sz="3600" b="1" i="1" dirty="0">
                <a:solidFill>
                  <a:srgbClr val="000000"/>
                </a:solidFill>
                <a:latin typeface="Times New Roman" pitchFamily="18" charset="0"/>
                <a:cs typeface="Times New Roman" pitchFamily="18" charset="0"/>
              </a:rPr>
              <a:t> </a:t>
            </a:r>
            <a:r>
              <a:rPr lang="en-US" sz="3600" dirty="0">
                <a:solidFill>
                  <a:srgbClr val="000000"/>
                </a:solidFill>
                <a:latin typeface="Times New Roman" pitchFamily="18" charset="0"/>
                <a:cs typeface="Times New Roman" pitchFamily="18" charset="0"/>
              </a:rPr>
              <a:t>A </a:t>
            </a:r>
            <a:r>
              <a:rPr lang="en-US" sz="3600" i="1" dirty="0">
                <a:solidFill>
                  <a:srgbClr val="000000"/>
                </a:solidFill>
                <a:latin typeface="Times New Roman" pitchFamily="18" charset="0"/>
                <a:cs typeface="Times New Roman" pitchFamily="18" charset="0"/>
              </a:rPr>
              <a:t>STS</a:t>
            </a:r>
            <a:r>
              <a:rPr lang="en-US" sz="3600" dirty="0">
                <a:solidFill>
                  <a:srgbClr val="000000"/>
                </a:solidFill>
                <a:latin typeface="Times New Roman" pitchFamily="18" charset="0"/>
                <a:cs typeface="Times New Roman" pitchFamily="18" charset="0"/>
              </a:rPr>
              <a:t>(</a:t>
            </a:r>
            <a:r>
              <a:rPr lang="en-US" sz="3600" i="1" dirty="0">
                <a:solidFill>
                  <a:srgbClr val="000000"/>
                </a:solidFill>
                <a:latin typeface="Times New Roman" pitchFamily="18" charset="0"/>
                <a:cs typeface="Times New Roman" pitchFamily="18" charset="0"/>
              </a:rPr>
              <a:t>v</a:t>
            </a:r>
            <a:r>
              <a:rPr lang="en-US" sz="3600" dirty="0">
                <a:solidFill>
                  <a:srgbClr val="000000"/>
                </a:solidFill>
                <a:latin typeface="Times New Roman" pitchFamily="18" charset="0"/>
                <a:cs typeface="Times New Roman" pitchFamily="18" charset="0"/>
              </a:rPr>
              <a:t>) exists if and only if </a:t>
            </a:r>
            <a:r>
              <a:rPr lang="en-US" sz="3600" i="1" dirty="0">
                <a:solidFill>
                  <a:srgbClr val="000000"/>
                </a:solidFill>
                <a:latin typeface="Times New Roman" pitchFamily="18" charset="0"/>
                <a:cs typeface="Times New Roman" pitchFamily="18" charset="0"/>
              </a:rPr>
              <a:t>v</a:t>
            </a:r>
            <a:r>
              <a:rPr lang="en-US" sz="3600" dirty="0">
                <a:solidFill>
                  <a:srgbClr val="000000"/>
                </a:solidFill>
                <a:latin typeface="Times New Roman" pitchFamily="18" charset="0"/>
                <a:cs typeface="Times New Roman" pitchFamily="18" charset="0"/>
              </a:rPr>
              <a:t> ≡ 1 or 3 (mod 6).</a:t>
            </a:r>
          </a:p>
        </p:txBody>
      </p:sp>
      <p:sp>
        <p:nvSpPr>
          <p:cNvPr id="57349" name="Text Box 5"/>
          <p:cNvSpPr txBox="1">
            <a:spLocks noChangeArrowheads="1"/>
          </p:cNvSpPr>
          <p:nvPr/>
        </p:nvSpPr>
        <p:spPr bwMode="auto">
          <a:xfrm>
            <a:off x="914400" y="3154362"/>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000000"/>
                </a:solidFill>
                <a:latin typeface="Times New Roman" pitchFamily="18" charset="0"/>
                <a:cs typeface="Times New Roman" pitchFamily="18" charset="0"/>
              </a:rPr>
              <a:t>Note. </a:t>
            </a:r>
            <a:r>
              <a:rPr lang="en-US" sz="3200" dirty="0">
                <a:solidFill>
                  <a:srgbClr val="000000"/>
                </a:solidFill>
                <a:latin typeface="Times New Roman" pitchFamily="18" charset="0"/>
                <a:cs typeface="Times New Roman" pitchFamily="18" charset="0"/>
              </a:rPr>
              <a:t>Sufficiency follows from Reiss.</a:t>
            </a:r>
          </a:p>
        </p:txBody>
      </p:sp>
      <p:sp>
        <p:nvSpPr>
          <p:cNvPr id="12" name="Rounded Rectangle 11"/>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026998"/>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Kirk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46200"/>
            <a:ext cx="3403600" cy="4140200"/>
          </a:xfrm>
          <a:prstGeom prst="rect">
            <a:avLst/>
          </a:prstGeom>
          <a:ln>
            <a:solidFill>
              <a:schemeClr val="tx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1295400" y="76200"/>
            <a:ext cx="6553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3200" dirty="0">
                <a:latin typeface="Times New Roman" pitchFamily="18" charset="0"/>
                <a:cs typeface="Times New Roman" pitchFamily="18" charset="0"/>
              </a:rPr>
              <a:t>Thomas P. </a:t>
            </a:r>
            <a:r>
              <a:rPr lang="en-US" sz="3200" dirty="0" err="1">
                <a:latin typeface="Times New Roman" pitchFamily="18" charset="0"/>
                <a:cs typeface="Times New Roman" pitchFamily="18" charset="0"/>
              </a:rPr>
              <a:t>Kirkman</a:t>
            </a:r>
            <a:endParaRPr lang="en-US" sz="3200" dirty="0">
              <a:latin typeface="Times New Roman" pitchFamily="18" charset="0"/>
              <a:cs typeface="Times New Roman" pitchFamily="18" charset="0"/>
            </a:endParaRPr>
          </a:p>
          <a:p>
            <a:pPr algn="ctr" eaLnBrk="1" hangingPunct="1"/>
            <a:r>
              <a:rPr lang="en-US" sz="3200" dirty="0">
                <a:latin typeface="Times New Roman" pitchFamily="18" charset="0"/>
                <a:cs typeface="Times New Roman" pitchFamily="18" charset="0"/>
              </a:rPr>
              <a:t>1806-1895</a:t>
            </a:r>
          </a:p>
        </p:txBody>
      </p:sp>
      <p:sp>
        <p:nvSpPr>
          <p:cNvPr id="33798" name="Text Box 6"/>
          <p:cNvSpPr txBox="1">
            <a:spLocks noChangeArrowheads="1"/>
          </p:cNvSpPr>
          <p:nvPr/>
        </p:nvSpPr>
        <p:spPr bwMode="auto">
          <a:xfrm>
            <a:off x="4800600" y="4546937"/>
            <a:ext cx="342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000" dirty="0">
                <a:solidFill>
                  <a:srgbClr val="000000"/>
                </a:solidFill>
                <a:latin typeface="Times New Roman" pitchFamily="18" charset="0"/>
                <a:cs typeface="Times New Roman" pitchFamily="18" charset="0"/>
              </a:rPr>
              <a:t>From the Saint Andrews </a:t>
            </a:r>
            <a:r>
              <a:rPr lang="en-US" sz="2000" dirty="0" err="1">
                <a:solidFill>
                  <a:srgbClr val="000000"/>
                </a:solidFill>
                <a:latin typeface="Times New Roman" pitchFamily="18" charset="0"/>
                <a:cs typeface="Times New Roman" pitchFamily="18" charset="0"/>
              </a:rPr>
              <a:t>MacTutor</a:t>
            </a:r>
            <a:r>
              <a:rPr lang="en-US" sz="2000" dirty="0">
                <a:solidFill>
                  <a:srgbClr val="000000"/>
                </a:solidFill>
                <a:latin typeface="Times New Roman" pitchFamily="18" charset="0"/>
                <a:cs typeface="Times New Roman" pitchFamily="18" charset="0"/>
              </a:rPr>
              <a:t> History of Mathematics website.</a:t>
            </a:r>
          </a:p>
        </p:txBody>
      </p:sp>
      <p:sp>
        <p:nvSpPr>
          <p:cNvPr id="33800" name="Text Box 8"/>
          <p:cNvSpPr txBox="1">
            <a:spLocks noChangeArrowheads="1"/>
          </p:cNvSpPr>
          <p:nvPr/>
        </p:nvSpPr>
        <p:spPr bwMode="auto">
          <a:xfrm>
            <a:off x="381000" y="583565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a:solidFill>
                  <a:srgbClr val="000000"/>
                </a:solidFill>
              </a:rPr>
              <a:t>T. </a:t>
            </a:r>
            <a:r>
              <a:rPr lang="en-US" dirty="0" err="1">
                <a:solidFill>
                  <a:srgbClr val="000000"/>
                </a:solidFill>
              </a:rPr>
              <a:t>Kirkman</a:t>
            </a:r>
            <a:r>
              <a:rPr lang="en-US" dirty="0">
                <a:solidFill>
                  <a:srgbClr val="000000"/>
                </a:solidFill>
              </a:rPr>
              <a:t>, On a problem in combinations, </a:t>
            </a:r>
            <a:r>
              <a:rPr lang="en-US" i="1" dirty="0">
                <a:solidFill>
                  <a:srgbClr val="000000"/>
                </a:solidFill>
              </a:rPr>
              <a:t>Cambridge and Dublin Mathematics Journal</a:t>
            </a:r>
            <a:r>
              <a:rPr lang="en-US" dirty="0">
                <a:solidFill>
                  <a:srgbClr val="000000"/>
                </a:solidFill>
              </a:rPr>
              <a:t>, </a:t>
            </a:r>
            <a:r>
              <a:rPr lang="en-US" b="1" dirty="0">
                <a:solidFill>
                  <a:srgbClr val="000000"/>
                </a:solidFill>
              </a:rPr>
              <a:t>2</a:t>
            </a:r>
            <a:r>
              <a:rPr lang="en-US" dirty="0">
                <a:solidFill>
                  <a:srgbClr val="000000"/>
                </a:solidFill>
              </a:rPr>
              <a:t> (1847), 191-204.</a:t>
            </a:r>
          </a:p>
        </p:txBody>
      </p:sp>
      <p:sp>
        <p:nvSpPr>
          <p:cNvPr id="2" name="Rounded Rectangular Callout 1"/>
          <p:cNvSpPr/>
          <p:nvPr/>
        </p:nvSpPr>
        <p:spPr>
          <a:xfrm>
            <a:off x="5105400" y="1295400"/>
            <a:ext cx="3505200" cy="1371600"/>
          </a:xfrm>
          <a:prstGeom prst="wedgeRoundRectCallout">
            <a:avLst>
              <a:gd name="adj1" fmla="val -47254"/>
              <a:gd name="adj2" fmla="val 9412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3200" i="1" dirty="0">
                <a:solidFill>
                  <a:schemeClr val="tx1"/>
                </a:solidFill>
                <a:latin typeface="Comic Sans MS" pitchFamily="66" charset="0"/>
              </a:rPr>
              <a:t>STS</a:t>
            </a:r>
            <a:r>
              <a:rPr lang="en-US" sz="3200" dirty="0">
                <a:solidFill>
                  <a:schemeClr val="tx1"/>
                </a:solidFill>
                <a:latin typeface="Comic Sans MS" pitchFamily="66" charset="0"/>
              </a:rPr>
              <a:t>(</a:t>
            </a:r>
            <a:r>
              <a:rPr lang="en-US" sz="3200" i="1" dirty="0">
                <a:solidFill>
                  <a:schemeClr val="tx1"/>
                </a:solidFill>
                <a:latin typeface="Comic Sans MS" pitchFamily="66" charset="0"/>
              </a:rPr>
              <a:t>v</a:t>
            </a:r>
            <a:r>
              <a:rPr lang="en-US" sz="3200" dirty="0">
                <a:solidFill>
                  <a:schemeClr val="tx1"/>
                </a:solidFill>
                <a:latin typeface="Comic Sans MS" pitchFamily="66" charset="0"/>
              </a:rPr>
              <a:t>) </a:t>
            </a:r>
            <a:r>
              <a:rPr lang="en-US" sz="3200" dirty="0" err="1">
                <a:solidFill>
                  <a:schemeClr val="tx1"/>
                </a:solidFill>
                <a:latin typeface="Comic Sans MS" pitchFamily="66" charset="0"/>
              </a:rPr>
              <a:t>iff</a:t>
            </a:r>
            <a:r>
              <a:rPr lang="en-US" sz="3200" i="1" dirty="0">
                <a:solidFill>
                  <a:schemeClr val="tx1"/>
                </a:solidFill>
                <a:latin typeface="Comic Sans MS" pitchFamily="66" charset="0"/>
              </a:rPr>
              <a:t> v</a:t>
            </a:r>
            <a:r>
              <a:rPr lang="en-US" sz="3200" dirty="0">
                <a:solidFill>
                  <a:schemeClr val="tx1"/>
                </a:solidFill>
                <a:latin typeface="Comic Sans MS" pitchFamily="66" charset="0"/>
              </a:rPr>
              <a:t> ≡ 1 or 3 (mod 6).</a:t>
            </a:r>
          </a:p>
        </p:txBody>
      </p:sp>
      <p:sp>
        <p:nvSpPr>
          <p:cNvPr id="9" name="Rounded Rectangle 8"/>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879137"/>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8458200" cy="224676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Note.</a:t>
            </a:r>
            <a:r>
              <a:rPr lang="en-US" sz="2800" dirty="0" smtClean="0">
                <a:latin typeface="Times New Roman" pitchFamily="18" charset="0"/>
                <a:cs typeface="Times New Roman" pitchFamily="18" charset="0"/>
              </a:rPr>
              <a:t> So the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Motivationtron</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3000</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can efficiently compare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samples (without duplication or omission) if and only if the number of samples </a:t>
            </a:r>
            <a:r>
              <a:rPr lang="en-US" sz="2800" i="1" dirty="0" smtClean="0">
                <a:latin typeface="Times New Roman" pitchFamily="18" charset="0"/>
                <a:cs typeface="Times New Roman" pitchFamily="18" charset="0"/>
              </a:rPr>
              <a:t>v </a:t>
            </a:r>
            <a:r>
              <a:rPr lang="en-US" sz="2800" dirty="0" smtClean="0">
                <a:latin typeface="Times New Roman" pitchFamily="18" charset="0"/>
                <a:cs typeface="Times New Roman" pitchFamily="18" charset="0"/>
              </a:rPr>
              <a:t>satisfies:  </a:t>
            </a:r>
            <a:r>
              <a:rPr lang="en-US" sz="2800" i="1" dirty="0">
                <a:latin typeface="Times New Roman" pitchFamily="18" charset="0"/>
                <a:cs typeface="Times New Roman" pitchFamily="18" charset="0"/>
              </a:rPr>
              <a:t>v</a:t>
            </a:r>
            <a:r>
              <a:rPr lang="en-US" sz="2800" dirty="0">
                <a:latin typeface="Times New Roman" pitchFamily="18" charset="0"/>
                <a:cs typeface="Times New Roman" pitchFamily="18" charset="0"/>
              </a:rPr>
              <a:t> ≡ 1 or 3 (mod 6).</a:t>
            </a:r>
          </a:p>
          <a:p>
            <a:endParaRPr lang="en-US" sz="2800" dirty="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741003"/>
            <a:ext cx="1516380" cy="1935480"/>
          </a:xfrm>
          <a:prstGeom prst="rect">
            <a:avLst/>
          </a:prstGeom>
        </p:spPr>
      </p:pic>
      <p:sp>
        <p:nvSpPr>
          <p:cNvPr id="2" name="TextBox 1"/>
          <p:cNvSpPr txBox="1"/>
          <p:nvPr/>
        </p:nvSpPr>
        <p:spPr>
          <a:xfrm>
            <a:off x="3962400" y="5722203"/>
            <a:ext cx="2057400"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Motivation-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atron</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3000</a:t>
            </a:r>
            <a:r>
              <a:rPr lang="en-US" sz="1600" baseline="30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1600" baseline="30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737283"/>
            <a:ext cx="1085850" cy="1070520"/>
          </a:xfrm>
          <a:prstGeom prst="rect">
            <a:avLst/>
          </a:prstGeom>
        </p:spPr>
      </p:pic>
      <p:sp>
        <p:nvSpPr>
          <p:cNvPr id="9" name="TextBox 8"/>
          <p:cNvSpPr txBox="1"/>
          <p:nvPr/>
        </p:nvSpPr>
        <p:spPr>
          <a:xfrm>
            <a:off x="1066800" y="3893403"/>
            <a:ext cx="1752600" cy="369332"/>
          </a:xfrm>
          <a:prstGeom prst="rect">
            <a:avLst/>
          </a:prstGeom>
          <a:noFill/>
        </p:spPr>
        <p:txBody>
          <a:bodyPr wrap="square" rtlCol="0">
            <a:spAutoFit/>
          </a:bodyPr>
          <a:lstStyle/>
          <a:p>
            <a:pPr algn="ctr"/>
            <a:r>
              <a:rPr lang="en-US" dirty="0" smtClean="0"/>
              <a:t> 1</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960203"/>
            <a:ext cx="1085850" cy="1070520"/>
          </a:xfrm>
          <a:prstGeom prst="rect">
            <a:avLst/>
          </a:prstGeom>
        </p:spPr>
      </p:pic>
      <p:sp>
        <p:nvSpPr>
          <p:cNvPr id="11" name="TextBox 10"/>
          <p:cNvSpPr txBox="1"/>
          <p:nvPr/>
        </p:nvSpPr>
        <p:spPr>
          <a:xfrm>
            <a:off x="2133600" y="5116323"/>
            <a:ext cx="1752600" cy="369332"/>
          </a:xfrm>
          <a:prstGeom prst="rect">
            <a:avLst/>
          </a:prstGeom>
          <a:noFill/>
        </p:spPr>
        <p:txBody>
          <a:bodyPr wrap="square" rtlCol="0">
            <a:spAutoFit/>
          </a:bodyPr>
          <a:lstStyle/>
          <a:p>
            <a:pPr algn="ctr"/>
            <a:r>
              <a:rPr lang="en-US" dirty="0" smtClean="0"/>
              <a:t> 2</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150" y="4960203"/>
            <a:ext cx="1085850" cy="1070520"/>
          </a:xfrm>
          <a:prstGeom prst="rect">
            <a:avLst/>
          </a:prstGeom>
        </p:spPr>
      </p:pic>
      <p:sp>
        <p:nvSpPr>
          <p:cNvPr id="13" name="TextBox 12"/>
          <p:cNvSpPr txBox="1"/>
          <p:nvPr/>
        </p:nvSpPr>
        <p:spPr>
          <a:xfrm>
            <a:off x="228600" y="5116323"/>
            <a:ext cx="1752600" cy="369332"/>
          </a:xfrm>
          <a:prstGeom prst="rect">
            <a:avLst/>
          </a:prstGeom>
          <a:noFill/>
        </p:spPr>
        <p:txBody>
          <a:bodyPr wrap="square" rtlCol="0">
            <a:spAutoFit/>
          </a:bodyPr>
          <a:lstStyle/>
          <a:p>
            <a:pPr algn="ctr"/>
            <a:r>
              <a:rPr lang="en-US" dirty="0" smtClean="0"/>
              <a:t> 3</a:t>
            </a:r>
            <a:endParaRPr lang="en-US" dirty="0"/>
          </a:p>
        </p:txBody>
      </p:sp>
      <p:sp>
        <p:nvSpPr>
          <p:cNvPr id="4" name="Curved Down Arrow 3"/>
          <p:cNvSpPr/>
          <p:nvPr/>
        </p:nvSpPr>
        <p:spPr>
          <a:xfrm>
            <a:off x="3009900" y="3893403"/>
            <a:ext cx="14859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6"/>
          <p:cNvSpPr>
            <a:spLocks noChangeArrowheads="1"/>
          </p:cNvSpPr>
          <p:nvPr/>
        </p:nvSpPr>
        <p:spPr bwMode="auto">
          <a:xfrm>
            <a:off x="7620000" y="3893403"/>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6"/>
          <p:cNvSpPr>
            <a:spLocks noChangeArrowheads="1"/>
          </p:cNvSpPr>
          <p:nvPr/>
        </p:nvSpPr>
        <p:spPr bwMode="auto">
          <a:xfrm>
            <a:off x="8382000" y="5341203"/>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6"/>
          <p:cNvSpPr>
            <a:spLocks noChangeArrowheads="1"/>
          </p:cNvSpPr>
          <p:nvPr/>
        </p:nvSpPr>
        <p:spPr bwMode="auto">
          <a:xfrm>
            <a:off x="6781800" y="5341203"/>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7" name="Straight Connector 16"/>
          <p:cNvCxnSpPr>
            <a:stCxn id="14" idx="1"/>
            <a:endCxn id="15" idx="5"/>
          </p:cNvCxnSpPr>
          <p:nvPr/>
        </p:nvCxnSpPr>
        <p:spPr>
          <a:xfrm>
            <a:off x="7653478" y="3926881"/>
            <a:ext cx="923644" cy="16094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3"/>
            <a:endCxn id="14" idx="7"/>
          </p:cNvCxnSpPr>
          <p:nvPr/>
        </p:nvCxnSpPr>
        <p:spPr>
          <a:xfrm flipV="1">
            <a:off x="6815278" y="3926881"/>
            <a:ext cx="999844" cy="16094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15278" y="5460125"/>
            <a:ext cx="1681022" cy="334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58000" y="3512403"/>
            <a:ext cx="1752600" cy="369332"/>
          </a:xfrm>
          <a:prstGeom prst="rect">
            <a:avLst/>
          </a:prstGeom>
          <a:noFill/>
        </p:spPr>
        <p:txBody>
          <a:bodyPr wrap="square" rtlCol="0">
            <a:spAutoFit/>
          </a:bodyPr>
          <a:lstStyle/>
          <a:p>
            <a:pPr algn="ctr"/>
            <a:r>
              <a:rPr lang="en-US" dirty="0" smtClean="0"/>
              <a:t> 1</a:t>
            </a:r>
            <a:endParaRPr lang="en-US" dirty="0"/>
          </a:p>
        </p:txBody>
      </p:sp>
      <p:sp>
        <p:nvSpPr>
          <p:cNvPr id="24" name="TextBox 23"/>
          <p:cNvSpPr txBox="1"/>
          <p:nvPr/>
        </p:nvSpPr>
        <p:spPr>
          <a:xfrm>
            <a:off x="7620000" y="5581471"/>
            <a:ext cx="1752600" cy="369332"/>
          </a:xfrm>
          <a:prstGeom prst="rect">
            <a:avLst/>
          </a:prstGeom>
          <a:noFill/>
        </p:spPr>
        <p:txBody>
          <a:bodyPr wrap="square" rtlCol="0">
            <a:spAutoFit/>
          </a:bodyPr>
          <a:lstStyle/>
          <a:p>
            <a:pPr algn="ctr"/>
            <a:r>
              <a:rPr lang="en-US" dirty="0" smtClean="0"/>
              <a:t> 2</a:t>
            </a:r>
            <a:endParaRPr lang="en-US" dirty="0"/>
          </a:p>
        </p:txBody>
      </p:sp>
      <p:sp>
        <p:nvSpPr>
          <p:cNvPr id="25" name="TextBox 24"/>
          <p:cNvSpPr txBox="1"/>
          <p:nvPr/>
        </p:nvSpPr>
        <p:spPr>
          <a:xfrm>
            <a:off x="6019800" y="5581471"/>
            <a:ext cx="1752600" cy="369332"/>
          </a:xfrm>
          <a:prstGeom prst="rect">
            <a:avLst/>
          </a:prstGeom>
          <a:noFill/>
        </p:spPr>
        <p:txBody>
          <a:bodyPr wrap="square" rtlCol="0">
            <a:spAutoFit/>
          </a:bodyPr>
          <a:lstStyle/>
          <a:p>
            <a:pPr algn="ctr"/>
            <a:r>
              <a:rPr lang="en-US" dirty="0" smtClean="0"/>
              <a:t> 3</a:t>
            </a:r>
            <a:endParaRPr lang="en-US" dirty="0"/>
          </a:p>
        </p:txBody>
      </p:sp>
      <p:sp>
        <p:nvSpPr>
          <p:cNvPr id="26" name="Right Arrow 25"/>
          <p:cNvSpPr/>
          <p:nvPr/>
        </p:nvSpPr>
        <p:spPr>
          <a:xfrm>
            <a:off x="6096000" y="4545725"/>
            <a:ext cx="685800" cy="414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478" y="2209800"/>
            <a:ext cx="8348522" cy="954107"/>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THIS IS WHAT DECOMPOSITIONS HAVE TO DO WITH EXPERIMENTAL DESIGNS!!!</a:t>
            </a:r>
            <a:endParaRPr lang="en-US" sz="2800" b="1" dirty="0">
              <a:solidFill>
                <a:srgbClr val="C00000"/>
              </a:solidFill>
              <a:latin typeface="Times New Roman" pitchFamily="18" charset="0"/>
              <a:cs typeface="Times New Roman" pitchFamily="18" charset="0"/>
            </a:endParaRPr>
          </a:p>
        </p:txBody>
      </p:sp>
      <p:sp>
        <p:nvSpPr>
          <p:cNvPr id="28" name="Rounded Rectangle 27"/>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26410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077200" cy="1815882"/>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Note. </a:t>
            </a:r>
            <a:r>
              <a:rPr lang="en-US" sz="2800" dirty="0" smtClean="0">
                <a:latin typeface="Times New Roman" pitchFamily="18" charset="0"/>
                <a:cs typeface="Times New Roman" pitchFamily="18" charset="0"/>
              </a:rPr>
              <a:t>The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Gizmotron</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5000</a:t>
            </a:r>
            <a:r>
              <a:rPr lang="en-US" sz="2800" baseline="30000" dirty="0">
                <a:latin typeface="Times New Roman" pitchFamily="18" charset="0"/>
                <a:cs typeface="Times New Roman" pitchFamily="18" charset="0"/>
              </a:rPr>
              <a:t>®</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smtClean="0">
                <a:latin typeface="Times New Roman" pitchFamily="18" charset="0"/>
                <a:cs typeface="Times New Roman" pitchFamily="18" charset="0"/>
              </a:rPr>
              <a:t>runs with 5 samples inserted, but has the curious property that it does not compare each sample to the others, but instead makes comparisons as given schematically here:  </a:t>
            </a: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733800"/>
            <a:ext cx="2667000" cy="20040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822883"/>
            <a:ext cx="614797" cy="60611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811741"/>
            <a:ext cx="614797" cy="60611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3811740"/>
            <a:ext cx="614797" cy="60611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985" y="4813771"/>
            <a:ext cx="614797" cy="60611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6044401"/>
            <a:ext cx="614797" cy="606117"/>
          </a:xfrm>
          <a:prstGeom prst="rect">
            <a:avLst/>
          </a:prstGeom>
        </p:spPr>
      </p:pic>
      <p:cxnSp>
        <p:nvCxnSpPr>
          <p:cNvPr id="11" name="Straight Connector 10"/>
          <p:cNvCxnSpPr/>
          <p:nvPr/>
        </p:nvCxnSpPr>
        <p:spPr>
          <a:xfrm>
            <a:off x="1910197" y="3429000"/>
            <a:ext cx="299603"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1997" y="4495800"/>
            <a:ext cx="299603"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90600" y="3429000"/>
            <a:ext cx="381000" cy="3827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905000" y="4417860"/>
            <a:ext cx="381000" cy="3827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6400" y="5496088"/>
            <a:ext cx="0" cy="5237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a:off x="2590800" y="2895600"/>
            <a:ext cx="1676400" cy="685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6"/>
          <p:cNvSpPr>
            <a:spLocks noChangeArrowheads="1"/>
          </p:cNvSpPr>
          <p:nvPr/>
        </p:nvSpPr>
        <p:spPr bwMode="auto">
          <a:xfrm>
            <a:off x="7391400" y="28956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6"/>
          <p:cNvSpPr>
            <a:spLocks noChangeArrowheads="1"/>
          </p:cNvSpPr>
          <p:nvPr/>
        </p:nvSpPr>
        <p:spPr bwMode="auto">
          <a:xfrm>
            <a:off x="8305800" y="3893403"/>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6"/>
          <p:cNvSpPr>
            <a:spLocks noChangeArrowheads="1"/>
          </p:cNvSpPr>
          <p:nvPr/>
        </p:nvSpPr>
        <p:spPr bwMode="auto">
          <a:xfrm>
            <a:off x="6400800" y="38862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6"/>
          <p:cNvSpPr>
            <a:spLocks noChangeArrowheads="1"/>
          </p:cNvSpPr>
          <p:nvPr/>
        </p:nvSpPr>
        <p:spPr bwMode="auto">
          <a:xfrm>
            <a:off x="7391400" y="48006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6"/>
          <p:cNvSpPr>
            <a:spLocks noChangeArrowheads="1"/>
          </p:cNvSpPr>
          <p:nvPr/>
        </p:nvSpPr>
        <p:spPr bwMode="auto">
          <a:xfrm>
            <a:off x="7391400" y="6019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5" name="Straight Connector 24"/>
          <p:cNvCxnSpPr>
            <a:endCxn id="23" idx="4"/>
          </p:cNvCxnSpPr>
          <p:nvPr/>
        </p:nvCxnSpPr>
        <p:spPr>
          <a:xfrm>
            <a:off x="7501078" y="4914900"/>
            <a:ext cx="4622" cy="13335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1"/>
            <a:endCxn id="21" idx="5"/>
          </p:cNvCxnSpPr>
          <p:nvPr/>
        </p:nvCxnSpPr>
        <p:spPr>
          <a:xfrm flipH="1" flipV="1">
            <a:off x="6595922" y="4081322"/>
            <a:ext cx="828956" cy="752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0" idx="3"/>
          </p:cNvCxnSpPr>
          <p:nvPr/>
        </p:nvCxnSpPr>
        <p:spPr>
          <a:xfrm flipV="1">
            <a:off x="7501078" y="4088525"/>
            <a:ext cx="838200" cy="8644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1" idx="3"/>
            <a:endCxn id="19" idx="7"/>
          </p:cNvCxnSpPr>
          <p:nvPr/>
        </p:nvCxnSpPr>
        <p:spPr>
          <a:xfrm flipV="1">
            <a:off x="6434278" y="2929078"/>
            <a:ext cx="1152244" cy="11522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9" idx="1"/>
          </p:cNvCxnSpPr>
          <p:nvPr/>
        </p:nvCxnSpPr>
        <p:spPr>
          <a:xfrm>
            <a:off x="7424878" y="2929078"/>
            <a:ext cx="1033322" cy="10405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ight Arrow 46"/>
          <p:cNvSpPr/>
          <p:nvPr/>
        </p:nvSpPr>
        <p:spPr>
          <a:xfrm>
            <a:off x="5715000" y="4545725"/>
            <a:ext cx="685800" cy="414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590800" y="5757944"/>
            <a:ext cx="2971800" cy="369332"/>
          </a:xfrm>
          <a:prstGeom prst="rect">
            <a:avLst/>
          </a:prstGeom>
          <a:noFill/>
        </p:spPr>
        <p:txBody>
          <a:bodyPr wrap="square" rtlCol="0">
            <a:spAutoFit/>
          </a:bodyPr>
          <a:lstStyle/>
          <a:p>
            <a:pPr algn="ctr"/>
            <a:r>
              <a:rPr lang="en-US" dirty="0" err="1">
                <a:effectLst>
                  <a:outerShdw blurRad="38100" dist="38100" dir="2700000" algn="tl">
                    <a:srgbClr val="000000">
                      <a:alpha val="43137"/>
                    </a:srgbClr>
                  </a:outerShdw>
                </a:effectLst>
                <a:latin typeface="Times New Roman" pitchFamily="18" charset="0"/>
                <a:cs typeface="Times New Roman" pitchFamily="18" charset="0"/>
              </a:rPr>
              <a:t>Gizmotron</a:t>
            </a:r>
            <a:r>
              <a:rPr lang="en-US" dirty="0">
                <a:effectLst>
                  <a:outerShdw blurRad="38100" dist="38100" dir="2700000" algn="tl">
                    <a:srgbClr val="000000">
                      <a:alpha val="43137"/>
                    </a:srgbClr>
                  </a:outerShdw>
                </a:effectLst>
                <a:latin typeface="Times New Roman" pitchFamily="18" charset="0"/>
                <a:cs typeface="Times New Roman" pitchFamily="18" charset="0"/>
              </a:rPr>
              <a:t> 5000</a:t>
            </a:r>
            <a:r>
              <a:rPr lang="en-US" baseline="30000" dirty="0">
                <a:latin typeface="Times New Roman" pitchFamily="18" charset="0"/>
                <a:cs typeface="Times New Roman" pitchFamily="18" charset="0"/>
              </a:rPr>
              <a:t>®</a:t>
            </a:r>
            <a:r>
              <a:rPr lang="en-US" dirty="0">
                <a:effectLst>
                  <a:outerShdw blurRad="38100" dist="38100" dir="2700000" algn="tl">
                    <a:srgbClr val="000000">
                      <a:alpha val="43137"/>
                    </a:srgbClr>
                  </a:outerShdw>
                </a:effectLst>
                <a:latin typeface="Times New Roman" pitchFamily="18" charset="0"/>
                <a:cs typeface="Times New Roman" pitchFamily="18" charset="0"/>
              </a:rPr>
              <a:t> </a:t>
            </a:r>
            <a:endParaRPr lang="en-US" dirty="0"/>
          </a:p>
        </p:txBody>
      </p:sp>
      <p:sp>
        <p:nvSpPr>
          <p:cNvPr id="50" name="Rounded Rectangle 49"/>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96932"/>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val 2"/>
          <p:cNvSpPr>
            <a:spLocks noChangeArrowheads="1"/>
          </p:cNvSpPr>
          <p:nvPr/>
        </p:nvSpPr>
        <p:spPr bwMode="auto">
          <a:xfrm>
            <a:off x="1295400" y="3149025"/>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5" name="Oval 3"/>
          <p:cNvSpPr>
            <a:spLocks noChangeArrowheads="1"/>
          </p:cNvSpPr>
          <p:nvPr/>
        </p:nvSpPr>
        <p:spPr bwMode="auto">
          <a:xfrm>
            <a:off x="3657600" y="3149025"/>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6" name="Oval 4"/>
          <p:cNvSpPr>
            <a:spLocks noChangeArrowheads="1"/>
          </p:cNvSpPr>
          <p:nvPr/>
        </p:nvSpPr>
        <p:spPr bwMode="auto">
          <a:xfrm>
            <a:off x="2438400" y="1929825"/>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7" name="Oval 5"/>
          <p:cNvSpPr>
            <a:spLocks noChangeArrowheads="1"/>
          </p:cNvSpPr>
          <p:nvPr/>
        </p:nvSpPr>
        <p:spPr bwMode="auto">
          <a:xfrm>
            <a:off x="2438400" y="4368225"/>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8" name="Oval 6"/>
          <p:cNvSpPr>
            <a:spLocks noChangeArrowheads="1"/>
          </p:cNvSpPr>
          <p:nvPr/>
        </p:nvSpPr>
        <p:spPr bwMode="auto">
          <a:xfrm>
            <a:off x="5562600" y="3149025"/>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9" name="Line 7"/>
          <p:cNvSpPr>
            <a:spLocks noChangeShapeType="1"/>
          </p:cNvSpPr>
          <p:nvPr/>
        </p:nvSpPr>
        <p:spPr bwMode="auto">
          <a:xfrm flipH="1" flipV="1">
            <a:off x="2514600" y="2006025"/>
            <a:ext cx="1219200" cy="12192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0" name="Line 8"/>
          <p:cNvSpPr>
            <a:spLocks noChangeShapeType="1"/>
          </p:cNvSpPr>
          <p:nvPr/>
        </p:nvSpPr>
        <p:spPr bwMode="auto">
          <a:xfrm flipV="1">
            <a:off x="1371600" y="2006025"/>
            <a:ext cx="1143000" cy="12192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1" name="Line 9"/>
          <p:cNvSpPr>
            <a:spLocks noChangeShapeType="1"/>
          </p:cNvSpPr>
          <p:nvPr/>
        </p:nvSpPr>
        <p:spPr bwMode="auto">
          <a:xfrm>
            <a:off x="3733800" y="3225225"/>
            <a:ext cx="1905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2" name="Line 10"/>
          <p:cNvSpPr>
            <a:spLocks noChangeShapeType="1"/>
          </p:cNvSpPr>
          <p:nvPr/>
        </p:nvSpPr>
        <p:spPr bwMode="auto">
          <a:xfrm>
            <a:off x="1371600" y="3225225"/>
            <a:ext cx="1143000" cy="12192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3" name="Line 11"/>
          <p:cNvSpPr>
            <a:spLocks noChangeShapeType="1"/>
          </p:cNvSpPr>
          <p:nvPr/>
        </p:nvSpPr>
        <p:spPr bwMode="auto">
          <a:xfrm flipH="1">
            <a:off x="2514600" y="3225225"/>
            <a:ext cx="1219200" cy="12192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0844" name="Picture 12" descr="BobnDou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86200"/>
            <a:ext cx="2789238" cy="2689225"/>
          </a:xfrm>
          <a:prstGeom prst="rect">
            <a:avLst/>
          </a:prstGeom>
          <a:noFill/>
          <a:extLst>
            <a:ext uri="{909E8E84-426E-40DD-AFC4-6F175D3DCCD1}">
              <a14:hiddenFill xmlns:a14="http://schemas.microsoft.com/office/drawing/2010/main">
                <a:solidFill>
                  <a:srgbClr val="FFFFFF"/>
                </a:solidFill>
              </a14:hiddenFill>
            </a:ext>
          </a:extLst>
        </p:spPr>
      </p:pic>
      <p:pic>
        <p:nvPicPr>
          <p:cNvPr id="120845" name="Picture 13" descr="k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86200"/>
            <a:ext cx="2286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20846" name="Text Box 14"/>
          <p:cNvSpPr txBox="1">
            <a:spLocks noChangeArrowheads="1"/>
          </p:cNvSpPr>
          <p:nvPr/>
        </p:nvSpPr>
        <p:spPr bwMode="auto">
          <a:xfrm>
            <a:off x="228600" y="457200"/>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b="1" dirty="0">
                <a:solidFill>
                  <a:srgbClr val="000000"/>
                </a:solidFill>
                <a:latin typeface="Times New Roman" pitchFamily="18" charset="0"/>
                <a:cs typeface="Times New Roman" pitchFamily="18" charset="0"/>
              </a:rPr>
              <a:t>Definition.</a:t>
            </a:r>
            <a:r>
              <a:rPr lang="en-US" sz="3600" dirty="0">
                <a:solidFill>
                  <a:srgbClr val="000000"/>
                </a:solidFill>
                <a:latin typeface="Times New Roman" pitchFamily="18" charset="0"/>
                <a:cs typeface="Times New Roman" pitchFamily="18" charset="0"/>
              </a:rPr>
              <a:t> The 4-cycle with a pendant edge is denoted </a:t>
            </a:r>
            <a:r>
              <a:rPr lang="en-US" sz="3600" i="1" dirty="0">
                <a:solidFill>
                  <a:srgbClr val="000000"/>
                </a:solidFill>
                <a:latin typeface="Times New Roman" pitchFamily="18" charset="0"/>
                <a:cs typeface="Times New Roman" pitchFamily="18" charset="0"/>
              </a:rPr>
              <a:t>H</a:t>
            </a:r>
            <a:r>
              <a:rPr lang="en-US" sz="3600" dirty="0">
                <a:solidFill>
                  <a:srgbClr val="000000"/>
                </a:solidFill>
                <a:latin typeface="Times New Roman" pitchFamily="18" charset="0"/>
                <a:cs typeface="Times New Roman" pitchFamily="18" charset="0"/>
              </a:rPr>
              <a:t> and is: </a:t>
            </a:r>
          </a:p>
        </p:txBody>
      </p:sp>
      <p:sp>
        <p:nvSpPr>
          <p:cNvPr id="120847" name="Text Box 15"/>
          <p:cNvSpPr txBox="1">
            <a:spLocks noChangeArrowheads="1"/>
          </p:cNvSpPr>
          <p:nvPr/>
        </p:nvSpPr>
        <p:spPr bwMode="auto">
          <a:xfrm>
            <a:off x="6248400" y="2844225"/>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dirty="0">
                <a:solidFill>
                  <a:srgbClr val="000000"/>
                </a:solidFill>
                <a:latin typeface="Times New Roman" pitchFamily="18" charset="0"/>
                <a:cs typeface="Times New Roman" pitchFamily="18" charset="0"/>
              </a:rPr>
              <a:t>=   </a:t>
            </a:r>
            <a:r>
              <a:rPr lang="en-US" sz="4400" i="1" dirty="0">
                <a:solidFill>
                  <a:srgbClr val="000000"/>
                </a:solidFill>
                <a:latin typeface="Times New Roman" pitchFamily="18" charset="0"/>
                <a:cs typeface="Times New Roman" pitchFamily="18" charset="0"/>
              </a:rPr>
              <a:t>H</a:t>
            </a:r>
          </a:p>
        </p:txBody>
      </p:sp>
      <p:sp>
        <p:nvSpPr>
          <p:cNvPr id="120848" name="Text Box 16"/>
          <p:cNvSpPr txBox="1">
            <a:spLocks noChangeArrowheads="1"/>
          </p:cNvSpPr>
          <p:nvPr/>
        </p:nvSpPr>
        <p:spPr bwMode="auto">
          <a:xfrm>
            <a:off x="457200" y="5057775"/>
            <a:ext cx="5715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dirty="0">
                <a:solidFill>
                  <a:srgbClr val="000000"/>
                </a:solidFill>
                <a:latin typeface="Times New Roman" pitchFamily="18" charset="0"/>
                <a:cs typeface="Times New Roman" pitchFamily="18" charset="0"/>
              </a:rPr>
              <a:t>The graph </a:t>
            </a:r>
            <a:r>
              <a:rPr lang="en-US" sz="3600" i="1" dirty="0">
                <a:solidFill>
                  <a:srgbClr val="000000"/>
                </a:solidFill>
                <a:latin typeface="Times New Roman" pitchFamily="18" charset="0"/>
                <a:cs typeface="Times New Roman" pitchFamily="18" charset="0"/>
              </a:rPr>
              <a:t>H</a:t>
            </a:r>
            <a:r>
              <a:rPr lang="en-US" sz="3600" dirty="0">
                <a:solidFill>
                  <a:srgbClr val="000000"/>
                </a:solidFill>
                <a:latin typeface="Times New Roman" pitchFamily="18" charset="0"/>
                <a:cs typeface="Times New Roman" pitchFamily="18" charset="0"/>
              </a:rPr>
              <a:t> is sometimes called a </a:t>
            </a:r>
            <a:r>
              <a:rPr lang="en-US" sz="3600" i="1" dirty="0">
                <a:solidFill>
                  <a:srgbClr val="000000"/>
                </a:solidFill>
                <a:latin typeface="Times New Roman" pitchFamily="18" charset="0"/>
                <a:cs typeface="Times New Roman" pitchFamily="18" charset="0"/>
              </a:rPr>
              <a:t>kite</a:t>
            </a:r>
            <a:r>
              <a:rPr lang="en-US" sz="3600" dirty="0">
                <a:solidFill>
                  <a:srgbClr val="000000"/>
                </a:solidFill>
                <a:latin typeface="Times New Roman" pitchFamily="18" charset="0"/>
                <a:cs typeface="Times New Roman" pitchFamily="18" charset="0"/>
              </a:rPr>
              <a:t>. </a:t>
            </a:r>
          </a:p>
        </p:txBody>
      </p:sp>
      <p:sp>
        <p:nvSpPr>
          <p:cNvPr id="120849" name="Text Box 17"/>
          <p:cNvSpPr txBox="1">
            <a:spLocks noChangeArrowheads="1"/>
          </p:cNvSpPr>
          <p:nvPr/>
        </p:nvSpPr>
        <p:spPr bwMode="auto">
          <a:xfrm>
            <a:off x="457200" y="5105400"/>
            <a:ext cx="5715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dirty="0">
                <a:solidFill>
                  <a:srgbClr val="000000"/>
                </a:solidFill>
                <a:latin typeface="Times New Roman" pitchFamily="18" charset="0"/>
                <a:cs typeface="Times New Roman" pitchFamily="18" charset="0"/>
              </a:rPr>
              <a:t>We call </a:t>
            </a:r>
            <a:r>
              <a:rPr lang="en-US" sz="3600" i="1" dirty="0">
                <a:solidFill>
                  <a:srgbClr val="000000"/>
                </a:solidFill>
                <a:latin typeface="Times New Roman" pitchFamily="18" charset="0"/>
                <a:cs typeface="Times New Roman" pitchFamily="18" charset="0"/>
              </a:rPr>
              <a:t>H</a:t>
            </a:r>
            <a:r>
              <a:rPr lang="en-US" sz="3600" dirty="0">
                <a:solidFill>
                  <a:srgbClr val="000000"/>
                </a:solidFill>
                <a:latin typeface="Times New Roman" pitchFamily="18" charset="0"/>
                <a:cs typeface="Times New Roman" pitchFamily="18" charset="0"/>
              </a:rPr>
              <a:t>, for personal reasons, the </a:t>
            </a:r>
            <a:r>
              <a:rPr lang="en-US" sz="3600" i="1" dirty="0" err="1">
                <a:solidFill>
                  <a:srgbClr val="000000"/>
                </a:solidFill>
                <a:latin typeface="Times New Roman" pitchFamily="18" charset="0"/>
                <a:cs typeface="Times New Roman" pitchFamily="18" charset="0"/>
              </a:rPr>
              <a:t>Hoser</a:t>
            </a:r>
            <a:r>
              <a:rPr lang="en-US" sz="3600" i="1" dirty="0">
                <a:solidFill>
                  <a:srgbClr val="000000"/>
                </a:solidFill>
                <a:latin typeface="Times New Roman" pitchFamily="18" charset="0"/>
                <a:cs typeface="Times New Roman" pitchFamily="18" charset="0"/>
              </a:rPr>
              <a:t> graph</a:t>
            </a:r>
            <a:r>
              <a:rPr lang="en-US" sz="3600" dirty="0">
                <a:solidFill>
                  <a:srgbClr val="000000"/>
                </a:solidFill>
                <a:latin typeface="Times New Roman" pitchFamily="18" charset="0"/>
                <a:cs typeface="Times New Roman" pitchFamily="18" charset="0"/>
              </a:rPr>
              <a:t>. </a:t>
            </a:r>
          </a:p>
        </p:txBody>
      </p:sp>
      <p:sp>
        <p:nvSpPr>
          <p:cNvPr id="2" name="TextBox 1"/>
          <p:cNvSpPr txBox="1"/>
          <p:nvPr/>
        </p:nvSpPr>
        <p:spPr>
          <a:xfrm>
            <a:off x="1066800" y="3173850"/>
            <a:ext cx="762000" cy="58477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c</a:t>
            </a:r>
            <a:endParaRPr lang="en-US" sz="3200" i="1" dirty="0">
              <a:latin typeface="Times New Roman" pitchFamily="18" charset="0"/>
              <a:cs typeface="Times New Roman" pitchFamily="18" charset="0"/>
            </a:endParaRPr>
          </a:p>
        </p:txBody>
      </p:sp>
      <p:sp>
        <p:nvSpPr>
          <p:cNvPr id="19" name="TextBox 18"/>
          <p:cNvSpPr txBox="1"/>
          <p:nvPr/>
        </p:nvSpPr>
        <p:spPr>
          <a:xfrm>
            <a:off x="2057400" y="4292025"/>
            <a:ext cx="762000" cy="58477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b</a:t>
            </a:r>
            <a:endParaRPr lang="en-US" sz="3200" i="1" dirty="0">
              <a:latin typeface="Times New Roman" pitchFamily="18" charset="0"/>
              <a:cs typeface="Times New Roman" pitchFamily="18" charset="0"/>
            </a:endParaRPr>
          </a:p>
        </p:txBody>
      </p:sp>
      <p:sp>
        <p:nvSpPr>
          <p:cNvPr id="20" name="TextBox 19"/>
          <p:cNvSpPr txBox="1"/>
          <p:nvPr/>
        </p:nvSpPr>
        <p:spPr>
          <a:xfrm>
            <a:off x="5486400" y="3173850"/>
            <a:ext cx="762000" cy="58477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e</a:t>
            </a:r>
            <a:endParaRPr lang="en-US" sz="3200" i="1" dirty="0">
              <a:latin typeface="Times New Roman" pitchFamily="18" charset="0"/>
              <a:cs typeface="Times New Roman" pitchFamily="18" charset="0"/>
            </a:endParaRPr>
          </a:p>
        </p:txBody>
      </p:sp>
      <p:sp>
        <p:nvSpPr>
          <p:cNvPr id="21" name="TextBox 20"/>
          <p:cNvSpPr txBox="1"/>
          <p:nvPr/>
        </p:nvSpPr>
        <p:spPr>
          <a:xfrm>
            <a:off x="2057400" y="1625025"/>
            <a:ext cx="762000" cy="58477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d</a:t>
            </a:r>
            <a:endParaRPr lang="en-US" sz="3200" i="1" dirty="0">
              <a:latin typeface="Times New Roman" pitchFamily="18" charset="0"/>
              <a:cs typeface="Times New Roman" pitchFamily="18" charset="0"/>
            </a:endParaRPr>
          </a:p>
        </p:txBody>
      </p:sp>
      <p:sp>
        <p:nvSpPr>
          <p:cNvPr id="22" name="TextBox 21"/>
          <p:cNvSpPr txBox="1"/>
          <p:nvPr/>
        </p:nvSpPr>
        <p:spPr>
          <a:xfrm>
            <a:off x="3657600" y="3173850"/>
            <a:ext cx="762000" cy="58477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a</a:t>
            </a:r>
            <a:endParaRPr lang="en-US" sz="3200" i="1" dirty="0">
              <a:latin typeface="Times New Roman" pitchFamily="18" charset="0"/>
              <a:cs typeface="Times New Roman" pitchFamily="18" charset="0"/>
            </a:endParaRPr>
          </a:p>
        </p:txBody>
      </p:sp>
      <p:sp>
        <p:nvSpPr>
          <p:cNvPr id="3" name="TextBox 2"/>
          <p:cNvSpPr txBox="1"/>
          <p:nvPr/>
        </p:nvSpPr>
        <p:spPr>
          <a:xfrm>
            <a:off x="5334000" y="1929825"/>
            <a:ext cx="33528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a</a:t>
            </a:r>
            <a:r>
              <a:rPr lang="en-US" sz="3200" dirty="0" err="1"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b</a:t>
            </a:r>
            <a:r>
              <a:rPr lang="en-US" sz="3200" dirty="0" err="1"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c</a:t>
            </a:r>
            <a:r>
              <a:rPr lang="en-US" sz="3200" dirty="0" err="1"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d</a:t>
            </a:r>
            <a:r>
              <a:rPr lang="en-US" sz="3200" dirty="0" err="1"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e</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4" name="Rounded Rectangle 23"/>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9762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848"/>
                                        </p:tgtEl>
                                        <p:attrNameLst>
                                          <p:attrName>style.visibility</p:attrName>
                                        </p:attrNameLst>
                                      </p:cBhvr>
                                      <p:to>
                                        <p:strVal val="visible"/>
                                      </p:to>
                                    </p:set>
                                    <p:animEffect transition="in" filter="dissolve">
                                      <p:cBhvr>
                                        <p:cTn id="7" dur="500"/>
                                        <p:tgtEl>
                                          <p:spTgt spid="120848"/>
                                        </p:tgtEl>
                                      </p:cBhvr>
                                    </p:animEffect>
                                  </p:childTnLst>
                                </p:cTn>
                              </p:par>
                              <p:par>
                                <p:cTn id="8" presetID="9" presetClass="entr" presetSubtype="0" fill="hold" nodeType="withEffect">
                                  <p:stCondLst>
                                    <p:cond delay="0"/>
                                  </p:stCondLst>
                                  <p:childTnLst>
                                    <p:set>
                                      <p:cBhvr>
                                        <p:cTn id="9" dur="1" fill="hold">
                                          <p:stCondLst>
                                            <p:cond delay="0"/>
                                          </p:stCondLst>
                                        </p:cTn>
                                        <p:tgtEl>
                                          <p:spTgt spid="120845"/>
                                        </p:tgtEl>
                                        <p:attrNameLst>
                                          <p:attrName>style.visibility</p:attrName>
                                        </p:attrNameLst>
                                      </p:cBhvr>
                                      <p:to>
                                        <p:strVal val="visible"/>
                                      </p:to>
                                    </p:set>
                                    <p:animEffect transition="in" filter="dissolve">
                                      <p:cBhvr>
                                        <p:cTn id="10" dur="500"/>
                                        <p:tgtEl>
                                          <p:spTgt spid="1208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120848"/>
                                        </p:tgtEl>
                                        <p:attrNameLst>
                                          <p:attrName>ppt_x</p:attrName>
                                        </p:attrNameLst>
                                      </p:cBhvr>
                                      <p:tavLst>
                                        <p:tav tm="0">
                                          <p:val>
                                            <p:strVal val="ppt_x"/>
                                          </p:val>
                                        </p:tav>
                                        <p:tav tm="100000">
                                          <p:val>
                                            <p:strVal val="ppt_x"/>
                                          </p:val>
                                        </p:tav>
                                      </p:tavLst>
                                    </p:anim>
                                    <p:anim calcmode="lin" valueType="num">
                                      <p:cBhvr additive="base">
                                        <p:cTn id="15" dur="500"/>
                                        <p:tgtEl>
                                          <p:spTgt spid="120848"/>
                                        </p:tgtEl>
                                        <p:attrNameLst>
                                          <p:attrName>ppt_y</p:attrName>
                                        </p:attrNameLst>
                                      </p:cBhvr>
                                      <p:tavLst>
                                        <p:tav tm="0">
                                          <p:val>
                                            <p:strVal val="ppt_y"/>
                                          </p:val>
                                        </p:tav>
                                        <p:tav tm="100000">
                                          <p:val>
                                            <p:strVal val="1+ppt_h/2"/>
                                          </p:val>
                                        </p:tav>
                                      </p:tavLst>
                                    </p:anim>
                                    <p:set>
                                      <p:cBhvr>
                                        <p:cTn id="16" dur="1" fill="hold">
                                          <p:stCondLst>
                                            <p:cond delay="499"/>
                                          </p:stCondLst>
                                        </p:cTn>
                                        <p:tgtEl>
                                          <p:spTgt spid="120848"/>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120845"/>
                                        </p:tgtEl>
                                        <p:attrNameLst>
                                          <p:attrName>ppt_x</p:attrName>
                                        </p:attrNameLst>
                                      </p:cBhvr>
                                      <p:tavLst>
                                        <p:tav tm="0">
                                          <p:val>
                                            <p:strVal val="ppt_x"/>
                                          </p:val>
                                        </p:tav>
                                        <p:tav tm="100000">
                                          <p:val>
                                            <p:strVal val="ppt_x"/>
                                          </p:val>
                                        </p:tav>
                                      </p:tavLst>
                                    </p:anim>
                                    <p:anim calcmode="lin" valueType="num">
                                      <p:cBhvr additive="base">
                                        <p:cTn id="19" dur="500"/>
                                        <p:tgtEl>
                                          <p:spTgt spid="120845"/>
                                        </p:tgtEl>
                                        <p:attrNameLst>
                                          <p:attrName>ppt_y</p:attrName>
                                        </p:attrNameLst>
                                      </p:cBhvr>
                                      <p:tavLst>
                                        <p:tav tm="0">
                                          <p:val>
                                            <p:strVal val="ppt_y"/>
                                          </p:val>
                                        </p:tav>
                                        <p:tav tm="100000">
                                          <p:val>
                                            <p:strVal val="1+ppt_h/2"/>
                                          </p:val>
                                        </p:tav>
                                      </p:tavLst>
                                    </p:anim>
                                    <p:set>
                                      <p:cBhvr>
                                        <p:cTn id="20" dur="1" fill="hold">
                                          <p:stCondLst>
                                            <p:cond delay="499"/>
                                          </p:stCondLst>
                                        </p:cTn>
                                        <p:tgtEl>
                                          <p:spTgt spid="120845"/>
                                        </p:tgtEl>
                                        <p:attrNameLst>
                                          <p:attrName>style.visibility</p:attrName>
                                        </p:attrNameLst>
                                      </p:cBhvr>
                                      <p:to>
                                        <p:strVal val="hidden"/>
                                      </p:to>
                                    </p:set>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20849"/>
                                        </p:tgtEl>
                                        <p:attrNameLst>
                                          <p:attrName>style.visibility</p:attrName>
                                        </p:attrNameLst>
                                      </p:cBhvr>
                                      <p:to>
                                        <p:strVal val="visible"/>
                                      </p:to>
                                    </p:set>
                                    <p:anim calcmode="lin" valueType="num">
                                      <p:cBhvr additive="base">
                                        <p:cTn id="24" dur="500" fill="hold"/>
                                        <p:tgtEl>
                                          <p:spTgt spid="120849"/>
                                        </p:tgtEl>
                                        <p:attrNameLst>
                                          <p:attrName>ppt_x</p:attrName>
                                        </p:attrNameLst>
                                      </p:cBhvr>
                                      <p:tavLst>
                                        <p:tav tm="0">
                                          <p:val>
                                            <p:strVal val="#ppt_x"/>
                                          </p:val>
                                        </p:tav>
                                        <p:tav tm="100000">
                                          <p:val>
                                            <p:strVal val="#ppt_x"/>
                                          </p:val>
                                        </p:tav>
                                      </p:tavLst>
                                    </p:anim>
                                    <p:anim calcmode="lin" valueType="num">
                                      <p:cBhvr additive="base">
                                        <p:cTn id="25" dur="500" fill="hold"/>
                                        <p:tgtEl>
                                          <p:spTgt spid="12084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0844"/>
                                        </p:tgtEl>
                                        <p:attrNameLst>
                                          <p:attrName>style.visibility</p:attrName>
                                        </p:attrNameLst>
                                      </p:cBhvr>
                                      <p:to>
                                        <p:strVal val="visible"/>
                                      </p:to>
                                    </p:set>
                                    <p:anim calcmode="lin" valueType="num">
                                      <p:cBhvr additive="base">
                                        <p:cTn id="28" dur="500" fill="hold"/>
                                        <p:tgtEl>
                                          <p:spTgt spid="120844"/>
                                        </p:tgtEl>
                                        <p:attrNameLst>
                                          <p:attrName>ppt_x</p:attrName>
                                        </p:attrNameLst>
                                      </p:cBhvr>
                                      <p:tavLst>
                                        <p:tav tm="0">
                                          <p:val>
                                            <p:strVal val="#ppt_x"/>
                                          </p:val>
                                        </p:tav>
                                        <p:tav tm="100000">
                                          <p:val>
                                            <p:strVal val="#ppt_x"/>
                                          </p:val>
                                        </p:tav>
                                      </p:tavLst>
                                    </p:anim>
                                    <p:anim calcmode="lin" valueType="num">
                                      <p:cBhvr additive="base">
                                        <p:cTn id="29" dur="500" fill="hold"/>
                                        <p:tgtEl>
                                          <p:spTgt spid="120844"/>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8" grpId="0"/>
      <p:bldP spid="120848" grpId="1"/>
      <p:bldP spid="120849"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9" name="Line 107"/>
          <p:cNvSpPr>
            <a:spLocks noChangeShapeType="1"/>
          </p:cNvSpPr>
          <p:nvPr/>
        </p:nvSpPr>
        <p:spPr bwMode="auto">
          <a:xfrm>
            <a:off x="4419600" y="2362200"/>
            <a:ext cx="685800" cy="914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794" name="Text Box 2"/>
          <p:cNvSpPr txBox="1">
            <a:spLocks noChangeArrowheads="1"/>
          </p:cNvSpPr>
          <p:nvPr/>
        </p:nvSpPr>
        <p:spPr bwMode="auto">
          <a:xfrm>
            <a:off x="457200" y="381000"/>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latin typeface="Times New Roman" pitchFamily="18" charset="0"/>
                <a:cs typeface="Times New Roman" pitchFamily="18" charset="0"/>
              </a:rPr>
              <a:t>A Cyclic H-Decomposition of </a:t>
            </a:r>
            <a:r>
              <a:rPr lang="en-US" sz="4000" i="1" dirty="0">
                <a:latin typeface="Times New Roman" pitchFamily="18" charset="0"/>
                <a:cs typeface="Times New Roman" pitchFamily="18" charset="0"/>
              </a:rPr>
              <a:t>K</a:t>
            </a:r>
            <a:r>
              <a:rPr lang="en-US" sz="4000" baseline="-25000" dirty="0">
                <a:latin typeface="Times New Roman" pitchFamily="18" charset="0"/>
                <a:cs typeface="Times New Roman" pitchFamily="18" charset="0"/>
              </a:rPr>
              <a:t>11</a:t>
            </a:r>
            <a:endParaRPr lang="en-US" sz="4000" dirty="0">
              <a:latin typeface="Times New Roman" pitchFamily="18" charset="0"/>
              <a:cs typeface="Times New Roman" pitchFamily="18" charset="0"/>
            </a:endParaRPr>
          </a:p>
        </p:txBody>
      </p:sp>
      <p:sp>
        <p:nvSpPr>
          <p:cNvPr id="161796" name="Oval 4"/>
          <p:cNvSpPr>
            <a:spLocks noChangeArrowheads="1"/>
          </p:cNvSpPr>
          <p:nvPr/>
        </p:nvSpPr>
        <p:spPr bwMode="auto">
          <a:xfrm>
            <a:off x="5181600" y="4419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7" name="Oval 5"/>
          <p:cNvSpPr>
            <a:spLocks noChangeArrowheads="1"/>
          </p:cNvSpPr>
          <p:nvPr/>
        </p:nvSpPr>
        <p:spPr bwMode="auto">
          <a:xfrm>
            <a:off x="4648200" y="5486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8" name="Oval 6"/>
          <p:cNvSpPr>
            <a:spLocks noChangeArrowheads="1"/>
          </p:cNvSpPr>
          <p:nvPr/>
        </p:nvSpPr>
        <p:spPr bwMode="auto">
          <a:xfrm>
            <a:off x="609600" y="4419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9" name="Oval 7"/>
          <p:cNvSpPr>
            <a:spLocks noChangeArrowheads="1"/>
          </p:cNvSpPr>
          <p:nvPr/>
        </p:nvSpPr>
        <p:spPr bwMode="auto">
          <a:xfrm>
            <a:off x="5029200" y="3200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0" name="Oval 8"/>
          <p:cNvSpPr>
            <a:spLocks noChangeArrowheads="1"/>
          </p:cNvSpPr>
          <p:nvPr/>
        </p:nvSpPr>
        <p:spPr bwMode="auto">
          <a:xfrm>
            <a:off x="3657600" y="61722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1" name="Oval 9"/>
          <p:cNvSpPr>
            <a:spLocks noChangeArrowheads="1"/>
          </p:cNvSpPr>
          <p:nvPr/>
        </p:nvSpPr>
        <p:spPr bwMode="auto">
          <a:xfrm>
            <a:off x="2895600" y="1752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2" name="Oval 10"/>
          <p:cNvSpPr>
            <a:spLocks noChangeArrowheads="1"/>
          </p:cNvSpPr>
          <p:nvPr/>
        </p:nvSpPr>
        <p:spPr bwMode="auto">
          <a:xfrm>
            <a:off x="762000" y="3200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3" name="Oval 11"/>
          <p:cNvSpPr>
            <a:spLocks noChangeArrowheads="1"/>
          </p:cNvSpPr>
          <p:nvPr/>
        </p:nvSpPr>
        <p:spPr bwMode="auto">
          <a:xfrm>
            <a:off x="1447800" y="22860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4" name="Oval 12"/>
          <p:cNvSpPr>
            <a:spLocks noChangeArrowheads="1"/>
          </p:cNvSpPr>
          <p:nvPr/>
        </p:nvSpPr>
        <p:spPr bwMode="auto">
          <a:xfrm>
            <a:off x="4343400" y="22860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5" name="Oval 13"/>
          <p:cNvSpPr>
            <a:spLocks noChangeArrowheads="1"/>
          </p:cNvSpPr>
          <p:nvPr/>
        </p:nvSpPr>
        <p:spPr bwMode="auto">
          <a:xfrm>
            <a:off x="1066800" y="5486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6" name="Oval 14"/>
          <p:cNvSpPr>
            <a:spLocks noChangeArrowheads="1"/>
          </p:cNvSpPr>
          <p:nvPr/>
        </p:nvSpPr>
        <p:spPr bwMode="auto">
          <a:xfrm>
            <a:off x="2209800" y="61722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7" name="Line 15"/>
          <p:cNvSpPr>
            <a:spLocks noChangeShapeType="1"/>
          </p:cNvSpPr>
          <p:nvPr/>
        </p:nvSpPr>
        <p:spPr bwMode="auto">
          <a:xfrm>
            <a:off x="3048000" y="1828800"/>
            <a:ext cx="13716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08" name="Line 16"/>
          <p:cNvSpPr>
            <a:spLocks noChangeShapeType="1"/>
          </p:cNvSpPr>
          <p:nvPr/>
        </p:nvSpPr>
        <p:spPr bwMode="auto">
          <a:xfrm>
            <a:off x="4419600" y="2362200"/>
            <a:ext cx="68580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09" name="Line 17"/>
          <p:cNvSpPr>
            <a:spLocks noChangeShapeType="1"/>
          </p:cNvSpPr>
          <p:nvPr/>
        </p:nvSpPr>
        <p:spPr bwMode="auto">
          <a:xfrm>
            <a:off x="5105400" y="3352800"/>
            <a:ext cx="15240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1" name="Line 19"/>
          <p:cNvSpPr>
            <a:spLocks noChangeShapeType="1"/>
          </p:cNvSpPr>
          <p:nvPr/>
        </p:nvSpPr>
        <p:spPr bwMode="auto">
          <a:xfrm flipH="1">
            <a:off x="4724400" y="4495800"/>
            <a:ext cx="533400" cy="1066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2" name="Line 20"/>
          <p:cNvSpPr>
            <a:spLocks noChangeShapeType="1"/>
          </p:cNvSpPr>
          <p:nvPr/>
        </p:nvSpPr>
        <p:spPr bwMode="auto">
          <a:xfrm flipH="1">
            <a:off x="3733800" y="5562600"/>
            <a:ext cx="99060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3" name="Line 21"/>
          <p:cNvSpPr>
            <a:spLocks noChangeShapeType="1"/>
          </p:cNvSpPr>
          <p:nvPr/>
        </p:nvSpPr>
        <p:spPr bwMode="auto">
          <a:xfrm flipH="1">
            <a:off x="2286000" y="6248400"/>
            <a:ext cx="144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4" name="Line 22"/>
          <p:cNvSpPr>
            <a:spLocks noChangeShapeType="1"/>
          </p:cNvSpPr>
          <p:nvPr/>
        </p:nvSpPr>
        <p:spPr bwMode="auto">
          <a:xfrm flipH="1" flipV="1">
            <a:off x="1219200" y="5562600"/>
            <a:ext cx="106680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5" name="Line 23"/>
          <p:cNvSpPr>
            <a:spLocks noChangeShapeType="1"/>
          </p:cNvSpPr>
          <p:nvPr/>
        </p:nvSpPr>
        <p:spPr bwMode="auto">
          <a:xfrm flipH="1" flipV="1">
            <a:off x="685800" y="4495800"/>
            <a:ext cx="457200" cy="1066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6" name="Line 24"/>
          <p:cNvSpPr>
            <a:spLocks noChangeShapeType="1"/>
          </p:cNvSpPr>
          <p:nvPr/>
        </p:nvSpPr>
        <p:spPr bwMode="auto">
          <a:xfrm flipV="1">
            <a:off x="685800" y="3276600"/>
            <a:ext cx="152400" cy="1219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8" name="Line 26"/>
          <p:cNvSpPr>
            <a:spLocks noChangeShapeType="1"/>
          </p:cNvSpPr>
          <p:nvPr/>
        </p:nvSpPr>
        <p:spPr bwMode="auto">
          <a:xfrm flipV="1">
            <a:off x="838200" y="2362200"/>
            <a:ext cx="68580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9" name="Line 27"/>
          <p:cNvSpPr>
            <a:spLocks noChangeShapeType="1"/>
          </p:cNvSpPr>
          <p:nvPr/>
        </p:nvSpPr>
        <p:spPr bwMode="auto">
          <a:xfrm flipV="1">
            <a:off x="1524000" y="1828800"/>
            <a:ext cx="14478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0" name="Line 28"/>
          <p:cNvSpPr>
            <a:spLocks noChangeShapeType="1"/>
          </p:cNvSpPr>
          <p:nvPr/>
        </p:nvSpPr>
        <p:spPr bwMode="auto">
          <a:xfrm>
            <a:off x="2971800" y="1828800"/>
            <a:ext cx="2133600" cy="14478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1" name="Line 29"/>
          <p:cNvSpPr>
            <a:spLocks noChangeShapeType="1"/>
          </p:cNvSpPr>
          <p:nvPr/>
        </p:nvSpPr>
        <p:spPr bwMode="auto">
          <a:xfrm>
            <a:off x="4419600" y="2362200"/>
            <a:ext cx="838200" cy="22098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2" name="Line 30"/>
          <p:cNvSpPr>
            <a:spLocks noChangeShapeType="1"/>
          </p:cNvSpPr>
          <p:nvPr/>
        </p:nvSpPr>
        <p:spPr bwMode="auto">
          <a:xfrm flipH="1">
            <a:off x="4724400" y="3276600"/>
            <a:ext cx="381000" cy="22860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3" name="Line 31"/>
          <p:cNvSpPr>
            <a:spLocks noChangeShapeType="1"/>
          </p:cNvSpPr>
          <p:nvPr/>
        </p:nvSpPr>
        <p:spPr bwMode="auto">
          <a:xfrm flipH="1">
            <a:off x="3733800" y="4495800"/>
            <a:ext cx="1524000" cy="16764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4" name="Line 32"/>
          <p:cNvSpPr>
            <a:spLocks noChangeShapeType="1"/>
          </p:cNvSpPr>
          <p:nvPr/>
        </p:nvSpPr>
        <p:spPr bwMode="auto">
          <a:xfrm flipH="1" flipV="1">
            <a:off x="1143000" y="5486400"/>
            <a:ext cx="2590800" cy="7620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5" name="Line 33"/>
          <p:cNvSpPr>
            <a:spLocks noChangeShapeType="1"/>
          </p:cNvSpPr>
          <p:nvPr/>
        </p:nvSpPr>
        <p:spPr bwMode="auto">
          <a:xfrm flipH="1" flipV="1">
            <a:off x="685800" y="4495800"/>
            <a:ext cx="1600200" cy="17526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6" name="Line 34"/>
          <p:cNvSpPr>
            <a:spLocks noChangeShapeType="1"/>
          </p:cNvSpPr>
          <p:nvPr/>
        </p:nvSpPr>
        <p:spPr bwMode="auto">
          <a:xfrm flipH="1" flipV="1">
            <a:off x="838200" y="3276600"/>
            <a:ext cx="304800" cy="22860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7" name="Line 35"/>
          <p:cNvSpPr>
            <a:spLocks noChangeShapeType="1"/>
          </p:cNvSpPr>
          <p:nvPr/>
        </p:nvSpPr>
        <p:spPr bwMode="auto">
          <a:xfrm flipV="1">
            <a:off x="685800" y="2362200"/>
            <a:ext cx="838200" cy="2133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8" name="Line 36"/>
          <p:cNvSpPr>
            <a:spLocks noChangeShapeType="1"/>
          </p:cNvSpPr>
          <p:nvPr/>
        </p:nvSpPr>
        <p:spPr bwMode="auto">
          <a:xfrm flipV="1">
            <a:off x="838200" y="1828800"/>
            <a:ext cx="2133600" cy="14478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9" name="Line 37"/>
          <p:cNvSpPr>
            <a:spLocks noChangeShapeType="1"/>
          </p:cNvSpPr>
          <p:nvPr/>
        </p:nvSpPr>
        <p:spPr bwMode="auto">
          <a:xfrm>
            <a:off x="1524000" y="2362200"/>
            <a:ext cx="2895600"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30" name="Line 38"/>
          <p:cNvSpPr>
            <a:spLocks noChangeShapeType="1"/>
          </p:cNvSpPr>
          <p:nvPr/>
        </p:nvSpPr>
        <p:spPr bwMode="auto">
          <a:xfrm>
            <a:off x="2971800" y="1828800"/>
            <a:ext cx="2286000" cy="26670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31" name="Line 39"/>
          <p:cNvSpPr>
            <a:spLocks noChangeShapeType="1"/>
          </p:cNvSpPr>
          <p:nvPr/>
        </p:nvSpPr>
        <p:spPr bwMode="auto">
          <a:xfrm>
            <a:off x="4419600" y="2362200"/>
            <a:ext cx="304800" cy="32004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32" name="Line 40"/>
          <p:cNvSpPr>
            <a:spLocks noChangeShapeType="1"/>
          </p:cNvSpPr>
          <p:nvPr/>
        </p:nvSpPr>
        <p:spPr bwMode="auto">
          <a:xfrm flipH="1">
            <a:off x="3657600" y="3276600"/>
            <a:ext cx="1447800" cy="29718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33" name="Line 41"/>
          <p:cNvSpPr>
            <a:spLocks noChangeShapeType="1"/>
          </p:cNvSpPr>
          <p:nvPr/>
        </p:nvSpPr>
        <p:spPr bwMode="auto">
          <a:xfrm flipH="1">
            <a:off x="2286000" y="4495800"/>
            <a:ext cx="2971800" cy="17526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34" name="Line 42"/>
          <p:cNvSpPr>
            <a:spLocks noChangeShapeType="1"/>
          </p:cNvSpPr>
          <p:nvPr/>
        </p:nvSpPr>
        <p:spPr bwMode="auto">
          <a:xfrm flipH="1">
            <a:off x="2286000" y="5562600"/>
            <a:ext cx="2438400" cy="6858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35" name="Line 43"/>
          <p:cNvSpPr>
            <a:spLocks noChangeShapeType="1"/>
          </p:cNvSpPr>
          <p:nvPr/>
        </p:nvSpPr>
        <p:spPr bwMode="auto">
          <a:xfrm flipH="1" flipV="1">
            <a:off x="685800" y="4495800"/>
            <a:ext cx="3048000" cy="17526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36" name="Line 44"/>
          <p:cNvSpPr>
            <a:spLocks noChangeShapeType="1"/>
          </p:cNvSpPr>
          <p:nvPr/>
        </p:nvSpPr>
        <p:spPr bwMode="auto">
          <a:xfrm flipH="1" flipV="1">
            <a:off x="838200" y="3276600"/>
            <a:ext cx="1447800" cy="29718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37" name="Line 45"/>
          <p:cNvSpPr>
            <a:spLocks noChangeShapeType="1"/>
          </p:cNvSpPr>
          <p:nvPr/>
        </p:nvSpPr>
        <p:spPr bwMode="auto">
          <a:xfrm flipV="1">
            <a:off x="1143000" y="2362200"/>
            <a:ext cx="381000" cy="32004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38" name="Line 46"/>
          <p:cNvSpPr>
            <a:spLocks noChangeShapeType="1"/>
          </p:cNvSpPr>
          <p:nvPr/>
        </p:nvSpPr>
        <p:spPr bwMode="auto">
          <a:xfrm flipV="1">
            <a:off x="685800" y="1828800"/>
            <a:ext cx="2286000" cy="26670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39" name="Line 47"/>
          <p:cNvSpPr>
            <a:spLocks noChangeShapeType="1"/>
          </p:cNvSpPr>
          <p:nvPr/>
        </p:nvSpPr>
        <p:spPr bwMode="auto">
          <a:xfrm flipV="1">
            <a:off x="838200" y="2362200"/>
            <a:ext cx="3657600" cy="9144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40" name="Line 48"/>
          <p:cNvSpPr>
            <a:spLocks noChangeShapeType="1"/>
          </p:cNvSpPr>
          <p:nvPr/>
        </p:nvSpPr>
        <p:spPr bwMode="auto">
          <a:xfrm>
            <a:off x="1524000" y="2362200"/>
            <a:ext cx="3581400" cy="9144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41" name="Line 49"/>
          <p:cNvSpPr>
            <a:spLocks noChangeShapeType="1"/>
          </p:cNvSpPr>
          <p:nvPr/>
        </p:nvSpPr>
        <p:spPr bwMode="auto">
          <a:xfrm>
            <a:off x="2971800" y="1828800"/>
            <a:ext cx="1752600" cy="3810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42" name="Line 50"/>
          <p:cNvSpPr>
            <a:spLocks noChangeShapeType="1"/>
          </p:cNvSpPr>
          <p:nvPr/>
        </p:nvSpPr>
        <p:spPr bwMode="auto">
          <a:xfrm flipH="1">
            <a:off x="3657600" y="2362200"/>
            <a:ext cx="762000" cy="3886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43" name="Line 51"/>
          <p:cNvSpPr>
            <a:spLocks noChangeShapeType="1"/>
          </p:cNvSpPr>
          <p:nvPr/>
        </p:nvSpPr>
        <p:spPr bwMode="auto">
          <a:xfrm flipH="1">
            <a:off x="2286000" y="3276600"/>
            <a:ext cx="2819400" cy="2971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44" name="Line 52"/>
          <p:cNvSpPr>
            <a:spLocks noChangeShapeType="1"/>
          </p:cNvSpPr>
          <p:nvPr/>
        </p:nvSpPr>
        <p:spPr bwMode="auto">
          <a:xfrm flipH="1">
            <a:off x="1143000" y="4495800"/>
            <a:ext cx="4114800" cy="990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45" name="Line 53"/>
          <p:cNvSpPr>
            <a:spLocks noChangeShapeType="1"/>
          </p:cNvSpPr>
          <p:nvPr/>
        </p:nvSpPr>
        <p:spPr bwMode="auto">
          <a:xfrm flipH="1" flipV="1">
            <a:off x="609600" y="4495800"/>
            <a:ext cx="4114800" cy="1066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46" name="Line 54"/>
          <p:cNvSpPr>
            <a:spLocks noChangeShapeType="1"/>
          </p:cNvSpPr>
          <p:nvPr/>
        </p:nvSpPr>
        <p:spPr bwMode="auto">
          <a:xfrm flipH="1" flipV="1">
            <a:off x="838200" y="3276600"/>
            <a:ext cx="2895600" cy="2971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47" name="Line 55"/>
          <p:cNvSpPr>
            <a:spLocks noChangeShapeType="1"/>
          </p:cNvSpPr>
          <p:nvPr/>
        </p:nvSpPr>
        <p:spPr bwMode="auto">
          <a:xfrm flipH="1" flipV="1">
            <a:off x="1524000" y="2362200"/>
            <a:ext cx="762000" cy="3886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48" name="Line 56"/>
          <p:cNvSpPr>
            <a:spLocks noChangeShapeType="1"/>
          </p:cNvSpPr>
          <p:nvPr/>
        </p:nvSpPr>
        <p:spPr bwMode="auto">
          <a:xfrm flipV="1">
            <a:off x="1143000" y="1828800"/>
            <a:ext cx="1828800" cy="3733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49" name="Line 57"/>
          <p:cNvSpPr>
            <a:spLocks noChangeShapeType="1"/>
          </p:cNvSpPr>
          <p:nvPr/>
        </p:nvSpPr>
        <p:spPr bwMode="auto">
          <a:xfrm flipV="1">
            <a:off x="685800" y="2362200"/>
            <a:ext cx="3733800" cy="2133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50" name="Line 58"/>
          <p:cNvSpPr>
            <a:spLocks noChangeShapeType="1"/>
          </p:cNvSpPr>
          <p:nvPr/>
        </p:nvSpPr>
        <p:spPr bwMode="auto">
          <a:xfrm>
            <a:off x="838200" y="3276600"/>
            <a:ext cx="4267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51" name="Line 59"/>
          <p:cNvSpPr>
            <a:spLocks noChangeShapeType="1"/>
          </p:cNvSpPr>
          <p:nvPr/>
        </p:nvSpPr>
        <p:spPr bwMode="auto">
          <a:xfrm>
            <a:off x="1524000" y="2362200"/>
            <a:ext cx="3733800" cy="2133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52" name="Line 60"/>
          <p:cNvSpPr>
            <a:spLocks noChangeShapeType="1"/>
          </p:cNvSpPr>
          <p:nvPr/>
        </p:nvSpPr>
        <p:spPr bwMode="auto">
          <a:xfrm>
            <a:off x="2971800" y="1828800"/>
            <a:ext cx="685800" cy="44196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53" name="Line 61"/>
          <p:cNvSpPr>
            <a:spLocks noChangeShapeType="1"/>
          </p:cNvSpPr>
          <p:nvPr/>
        </p:nvSpPr>
        <p:spPr bwMode="auto">
          <a:xfrm flipH="1">
            <a:off x="2286000" y="2362200"/>
            <a:ext cx="2133600" cy="38862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54" name="Line 62"/>
          <p:cNvSpPr>
            <a:spLocks noChangeShapeType="1"/>
          </p:cNvSpPr>
          <p:nvPr/>
        </p:nvSpPr>
        <p:spPr bwMode="auto">
          <a:xfrm flipH="1">
            <a:off x="1143000" y="3276600"/>
            <a:ext cx="3962400" cy="22098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55" name="Line 63"/>
          <p:cNvSpPr>
            <a:spLocks noChangeShapeType="1"/>
          </p:cNvSpPr>
          <p:nvPr/>
        </p:nvSpPr>
        <p:spPr bwMode="auto">
          <a:xfrm flipH="1">
            <a:off x="685800" y="4495800"/>
            <a:ext cx="45720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56" name="Line 64"/>
          <p:cNvSpPr>
            <a:spLocks noChangeShapeType="1"/>
          </p:cNvSpPr>
          <p:nvPr/>
        </p:nvSpPr>
        <p:spPr bwMode="auto">
          <a:xfrm flipH="1" flipV="1">
            <a:off x="838200" y="3276600"/>
            <a:ext cx="3886200" cy="22860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57" name="Line 65"/>
          <p:cNvSpPr>
            <a:spLocks noChangeShapeType="1"/>
          </p:cNvSpPr>
          <p:nvPr/>
        </p:nvSpPr>
        <p:spPr bwMode="auto">
          <a:xfrm flipH="1" flipV="1">
            <a:off x="1524000" y="2362200"/>
            <a:ext cx="2209800" cy="39624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58" name="Line 66"/>
          <p:cNvSpPr>
            <a:spLocks noChangeShapeType="1"/>
          </p:cNvSpPr>
          <p:nvPr/>
        </p:nvSpPr>
        <p:spPr bwMode="auto">
          <a:xfrm flipV="1">
            <a:off x="2286000" y="1828800"/>
            <a:ext cx="685800" cy="43434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59" name="Line 67"/>
          <p:cNvSpPr>
            <a:spLocks noChangeShapeType="1"/>
          </p:cNvSpPr>
          <p:nvPr/>
        </p:nvSpPr>
        <p:spPr bwMode="auto">
          <a:xfrm flipV="1">
            <a:off x="1066800" y="2362200"/>
            <a:ext cx="3352800" cy="32004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60" name="Line 68"/>
          <p:cNvSpPr>
            <a:spLocks noChangeShapeType="1"/>
          </p:cNvSpPr>
          <p:nvPr/>
        </p:nvSpPr>
        <p:spPr bwMode="auto">
          <a:xfrm flipV="1">
            <a:off x="685800" y="3276600"/>
            <a:ext cx="4419600" cy="12192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61" name="Line 69"/>
          <p:cNvSpPr>
            <a:spLocks noChangeShapeType="1"/>
          </p:cNvSpPr>
          <p:nvPr/>
        </p:nvSpPr>
        <p:spPr bwMode="auto">
          <a:xfrm>
            <a:off x="838200" y="3276600"/>
            <a:ext cx="4419600" cy="12192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62" name="Line 70"/>
          <p:cNvSpPr>
            <a:spLocks noChangeShapeType="1"/>
          </p:cNvSpPr>
          <p:nvPr/>
        </p:nvSpPr>
        <p:spPr bwMode="auto">
          <a:xfrm>
            <a:off x="1524000" y="2362200"/>
            <a:ext cx="3200400" cy="32004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63" name="Line 71"/>
          <p:cNvSpPr>
            <a:spLocks noChangeShapeType="1"/>
          </p:cNvSpPr>
          <p:nvPr/>
        </p:nvSpPr>
        <p:spPr bwMode="auto">
          <a:xfrm flipH="1" flipV="1">
            <a:off x="1143000" y="5486400"/>
            <a:ext cx="3581400" cy="762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64" name="Text Box 72"/>
          <p:cNvSpPr txBox="1">
            <a:spLocks noChangeArrowheads="1"/>
          </p:cNvSpPr>
          <p:nvPr/>
        </p:nvSpPr>
        <p:spPr bwMode="auto">
          <a:xfrm>
            <a:off x="2743200" y="11430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0</a:t>
            </a:r>
          </a:p>
        </p:txBody>
      </p:sp>
      <p:sp>
        <p:nvSpPr>
          <p:cNvPr id="161865" name="Text Box 73"/>
          <p:cNvSpPr txBox="1">
            <a:spLocks noChangeArrowheads="1"/>
          </p:cNvSpPr>
          <p:nvPr/>
        </p:nvSpPr>
        <p:spPr bwMode="auto">
          <a:xfrm>
            <a:off x="4419600" y="1752600"/>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1</a:t>
            </a:r>
          </a:p>
        </p:txBody>
      </p:sp>
      <p:sp>
        <p:nvSpPr>
          <p:cNvPr id="161866" name="Text Box 74"/>
          <p:cNvSpPr txBox="1">
            <a:spLocks noChangeArrowheads="1"/>
          </p:cNvSpPr>
          <p:nvPr/>
        </p:nvSpPr>
        <p:spPr bwMode="auto">
          <a:xfrm>
            <a:off x="5181600" y="28194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2</a:t>
            </a:r>
          </a:p>
        </p:txBody>
      </p:sp>
      <p:sp>
        <p:nvSpPr>
          <p:cNvPr id="161867" name="Text Box 75"/>
          <p:cNvSpPr txBox="1">
            <a:spLocks noChangeArrowheads="1"/>
          </p:cNvSpPr>
          <p:nvPr/>
        </p:nvSpPr>
        <p:spPr bwMode="auto">
          <a:xfrm>
            <a:off x="5334000" y="411480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3</a:t>
            </a:r>
          </a:p>
        </p:txBody>
      </p:sp>
      <p:sp>
        <p:nvSpPr>
          <p:cNvPr id="161868" name="Text Box 76"/>
          <p:cNvSpPr txBox="1">
            <a:spLocks noChangeArrowheads="1"/>
          </p:cNvSpPr>
          <p:nvPr/>
        </p:nvSpPr>
        <p:spPr bwMode="auto">
          <a:xfrm>
            <a:off x="4800600" y="530225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4</a:t>
            </a:r>
          </a:p>
        </p:txBody>
      </p:sp>
      <p:sp>
        <p:nvSpPr>
          <p:cNvPr id="161869" name="Text Box 77"/>
          <p:cNvSpPr txBox="1">
            <a:spLocks noChangeArrowheads="1"/>
          </p:cNvSpPr>
          <p:nvPr/>
        </p:nvSpPr>
        <p:spPr bwMode="auto">
          <a:xfrm>
            <a:off x="3733800" y="617220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5</a:t>
            </a:r>
          </a:p>
        </p:txBody>
      </p:sp>
      <p:sp>
        <p:nvSpPr>
          <p:cNvPr id="161870" name="Text Box 78"/>
          <p:cNvSpPr txBox="1">
            <a:spLocks noChangeArrowheads="1"/>
          </p:cNvSpPr>
          <p:nvPr/>
        </p:nvSpPr>
        <p:spPr bwMode="auto">
          <a:xfrm>
            <a:off x="1828800" y="617220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6</a:t>
            </a:r>
          </a:p>
        </p:txBody>
      </p:sp>
      <p:sp>
        <p:nvSpPr>
          <p:cNvPr id="161871" name="Text Box 79"/>
          <p:cNvSpPr txBox="1">
            <a:spLocks noChangeArrowheads="1"/>
          </p:cNvSpPr>
          <p:nvPr/>
        </p:nvSpPr>
        <p:spPr bwMode="auto">
          <a:xfrm>
            <a:off x="685800" y="556260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7</a:t>
            </a:r>
          </a:p>
        </p:txBody>
      </p:sp>
      <p:sp>
        <p:nvSpPr>
          <p:cNvPr id="161872" name="Text Box 80"/>
          <p:cNvSpPr txBox="1">
            <a:spLocks noChangeArrowheads="1"/>
          </p:cNvSpPr>
          <p:nvPr/>
        </p:nvSpPr>
        <p:spPr bwMode="auto">
          <a:xfrm>
            <a:off x="152400" y="419100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8</a:t>
            </a:r>
          </a:p>
        </p:txBody>
      </p:sp>
      <p:sp>
        <p:nvSpPr>
          <p:cNvPr id="161873" name="Text Box 81"/>
          <p:cNvSpPr txBox="1">
            <a:spLocks noChangeArrowheads="1"/>
          </p:cNvSpPr>
          <p:nvPr/>
        </p:nvSpPr>
        <p:spPr bwMode="auto">
          <a:xfrm>
            <a:off x="381000" y="281940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9</a:t>
            </a:r>
          </a:p>
        </p:txBody>
      </p:sp>
      <p:sp>
        <p:nvSpPr>
          <p:cNvPr id="161874" name="Text Box 82"/>
          <p:cNvSpPr txBox="1">
            <a:spLocks noChangeArrowheads="1"/>
          </p:cNvSpPr>
          <p:nvPr/>
        </p:nvSpPr>
        <p:spPr bwMode="auto">
          <a:xfrm>
            <a:off x="838200" y="179705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10</a:t>
            </a:r>
          </a:p>
        </p:txBody>
      </p:sp>
      <p:sp>
        <p:nvSpPr>
          <p:cNvPr id="161875" name="Text Box 83"/>
          <p:cNvSpPr txBox="1">
            <a:spLocks noChangeArrowheads="1"/>
          </p:cNvSpPr>
          <p:nvPr/>
        </p:nvSpPr>
        <p:spPr bwMode="auto">
          <a:xfrm>
            <a:off x="5562600" y="1981200"/>
            <a:ext cx="335280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100" dirty="0"/>
              <a:t>(5, 3, 0, </a:t>
            </a:r>
            <a:r>
              <a:rPr lang="en-US" sz="4100" dirty="0" smtClean="0"/>
              <a:t>1; 10)</a:t>
            </a:r>
            <a:endParaRPr lang="en-US" sz="4100" dirty="0"/>
          </a:p>
        </p:txBody>
      </p:sp>
      <p:sp>
        <p:nvSpPr>
          <p:cNvPr id="161878" name="Arc 86"/>
          <p:cNvSpPr>
            <a:spLocks/>
          </p:cNvSpPr>
          <p:nvPr/>
        </p:nvSpPr>
        <p:spPr bwMode="auto">
          <a:xfrm rot="8537042">
            <a:off x="5943600" y="2514600"/>
            <a:ext cx="381000"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79" name="Arc 87"/>
          <p:cNvSpPr>
            <a:spLocks/>
          </p:cNvSpPr>
          <p:nvPr/>
        </p:nvSpPr>
        <p:spPr bwMode="auto">
          <a:xfrm rot="8537042">
            <a:off x="7162800" y="2514600"/>
            <a:ext cx="381000"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80" name="Arc 88"/>
          <p:cNvSpPr>
            <a:spLocks/>
          </p:cNvSpPr>
          <p:nvPr/>
        </p:nvSpPr>
        <p:spPr bwMode="auto">
          <a:xfrm rot="8537042">
            <a:off x="6553200" y="2514600"/>
            <a:ext cx="381000"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81" name="Arc 89"/>
          <p:cNvSpPr>
            <a:spLocks/>
          </p:cNvSpPr>
          <p:nvPr/>
        </p:nvSpPr>
        <p:spPr bwMode="auto">
          <a:xfrm rot="-2123944">
            <a:off x="6097588" y="1687513"/>
            <a:ext cx="1198562" cy="9064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83" name="Arc 91"/>
          <p:cNvSpPr>
            <a:spLocks/>
          </p:cNvSpPr>
          <p:nvPr/>
        </p:nvSpPr>
        <p:spPr bwMode="auto">
          <a:xfrm rot="-2679754">
            <a:off x="6251544" y="1237132"/>
            <a:ext cx="1596496" cy="16330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84" name="Text Box 92"/>
          <p:cNvSpPr txBox="1">
            <a:spLocks noChangeArrowheads="1"/>
          </p:cNvSpPr>
          <p:nvPr/>
        </p:nvSpPr>
        <p:spPr bwMode="auto">
          <a:xfrm>
            <a:off x="5943600" y="2743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33CC"/>
                </a:solidFill>
              </a:rPr>
              <a:t>2     </a:t>
            </a:r>
            <a:r>
              <a:rPr lang="en-US">
                <a:solidFill>
                  <a:srgbClr val="FF9900"/>
                </a:solidFill>
              </a:rPr>
              <a:t>3</a:t>
            </a:r>
            <a:r>
              <a:rPr lang="en-US">
                <a:solidFill>
                  <a:srgbClr val="0033CC"/>
                </a:solidFill>
              </a:rPr>
              <a:t>     </a:t>
            </a:r>
            <a:r>
              <a:rPr lang="en-US">
                <a:solidFill>
                  <a:srgbClr val="000000"/>
                </a:solidFill>
              </a:rPr>
              <a:t>1</a:t>
            </a:r>
          </a:p>
        </p:txBody>
      </p:sp>
      <p:sp>
        <p:nvSpPr>
          <p:cNvPr id="161885" name="Text Box 93"/>
          <p:cNvSpPr txBox="1">
            <a:spLocks noChangeArrowheads="1"/>
          </p:cNvSpPr>
          <p:nvPr/>
        </p:nvSpPr>
        <p:spPr bwMode="auto">
          <a:xfrm>
            <a:off x="7620000" y="1385887"/>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008000"/>
                </a:solidFill>
              </a:rPr>
              <a:t>5</a:t>
            </a:r>
          </a:p>
        </p:txBody>
      </p:sp>
      <p:sp>
        <p:nvSpPr>
          <p:cNvPr id="161886" name="Text Box 94"/>
          <p:cNvSpPr txBox="1">
            <a:spLocks noChangeArrowheads="1"/>
          </p:cNvSpPr>
          <p:nvPr/>
        </p:nvSpPr>
        <p:spPr bwMode="auto">
          <a:xfrm>
            <a:off x="7162800" y="16002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rPr>
              <a:t>4</a:t>
            </a:r>
          </a:p>
        </p:txBody>
      </p:sp>
      <p:sp>
        <p:nvSpPr>
          <p:cNvPr id="161887" name="Oval 95"/>
          <p:cNvSpPr>
            <a:spLocks noChangeArrowheads="1"/>
          </p:cNvSpPr>
          <p:nvPr/>
        </p:nvSpPr>
        <p:spPr bwMode="auto">
          <a:xfrm>
            <a:off x="2895600" y="1752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88" name="Oval 96"/>
          <p:cNvSpPr>
            <a:spLocks noChangeArrowheads="1"/>
          </p:cNvSpPr>
          <p:nvPr/>
        </p:nvSpPr>
        <p:spPr bwMode="auto">
          <a:xfrm>
            <a:off x="4343400" y="22860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89" name="Oval 97"/>
          <p:cNvSpPr>
            <a:spLocks noChangeArrowheads="1"/>
          </p:cNvSpPr>
          <p:nvPr/>
        </p:nvSpPr>
        <p:spPr bwMode="auto">
          <a:xfrm>
            <a:off x="5029200" y="3200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90" name="Oval 98"/>
          <p:cNvSpPr>
            <a:spLocks noChangeArrowheads="1"/>
          </p:cNvSpPr>
          <p:nvPr/>
        </p:nvSpPr>
        <p:spPr bwMode="auto">
          <a:xfrm>
            <a:off x="5181600" y="4419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91" name="Oval 99"/>
          <p:cNvSpPr>
            <a:spLocks noChangeArrowheads="1"/>
          </p:cNvSpPr>
          <p:nvPr/>
        </p:nvSpPr>
        <p:spPr bwMode="auto">
          <a:xfrm>
            <a:off x="4648200" y="5486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92" name="Oval 100"/>
          <p:cNvSpPr>
            <a:spLocks noChangeArrowheads="1"/>
          </p:cNvSpPr>
          <p:nvPr/>
        </p:nvSpPr>
        <p:spPr bwMode="auto">
          <a:xfrm>
            <a:off x="3657600" y="61722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93" name="Oval 101"/>
          <p:cNvSpPr>
            <a:spLocks noChangeArrowheads="1"/>
          </p:cNvSpPr>
          <p:nvPr/>
        </p:nvSpPr>
        <p:spPr bwMode="auto">
          <a:xfrm>
            <a:off x="2209800" y="61722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94" name="Oval 102"/>
          <p:cNvSpPr>
            <a:spLocks noChangeArrowheads="1"/>
          </p:cNvSpPr>
          <p:nvPr/>
        </p:nvSpPr>
        <p:spPr bwMode="auto">
          <a:xfrm>
            <a:off x="1066800" y="5486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95" name="Oval 103"/>
          <p:cNvSpPr>
            <a:spLocks noChangeArrowheads="1"/>
          </p:cNvSpPr>
          <p:nvPr/>
        </p:nvSpPr>
        <p:spPr bwMode="auto">
          <a:xfrm>
            <a:off x="609600" y="4419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96" name="Oval 104"/>
          <p:cNvSpPr>
            <a:spLocks noChangeArrowheads="1"/>
          </p:cNvSpPr>
          <p:nvPr/>
        </p:nvSpPr>
        <p:spPr bwMode="auto">
          <a:xfrm>
            <a:off x="762000" y="3200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97" name="Oval 105"/>
          <p:cNvSpPr>
            <a:spLocks noChangeArrowheads="1"/>
          </p:cNvSpPr>
          <p:nvPr/>
        </p:nvSpPr>
        <p:spPr bwMode="auto">
          <a:xfrm>
            <a:off x="1447800" y="22860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ounded Rectangle 100"/>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078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8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8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8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18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18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18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18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18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18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18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18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18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188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1899"/>
                                        </p:tgtEl>
                                        <p:attrNameLst>
                                          <p:attrName>style.visibility</p:attrName>
                                        </p:attrNameLst>
                                      </p:cBhvr>
                                      <p:to>
                                        <p:strVal val="visible"/>
                                      </p:to>
                                    </p:set>
                                  </p:childTnLst>
                                </p:cTn>
                              </p:par>
                              <p:par>
                                <p:cTn id="37" presetID="1" presetClass="entr" presetSubtype="0" fill="hold" grpId="0" nodeType="withEffect">
                                  <p:stCondLst>
                                    <p:cond delay="500"/>
                                  </p:stCondLst>
                                  <p:childTnLst>
                                    <p:set>
                                      <p:cBhvr>
                                        <p:cTn id="38" dur="1" fill="hold">
                                          <p:stCondLst>
                                            <p:cond delay="0"/>
                                          </p:stCondLst>
                                        </p:cTn>
                                        <p:tgtEl>
                                          <p:spTgt spid="161843"/>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161808"/>
                                        </p:tgtEl>
                                        <p:attrNameLst>
                                          <p:attrName>style.visibility</p:attrName>
                                        </p:attrNameLst>
                                      </p:cBhvr>
                                      <p:to>
                                        <p:strVal val="visible"/>
                                      </p:to>
                                    </p:set>
                                  </p:childTnLst>
                                </p:cTn>
                              </p:par>
                              <p:par>
                                <p:cTn id="41" presetID="1" presetClass="entr" presetSubtype="0" fill="hold" grpId="0" nodeType="withEffect">
                                  <p:stCondLst>
                                    <p:cond delay="500"/>
                                  </p:stCondLst>
                                  <p:childTnLst>
                                    <p:set>
                                      <p:cBhvr>
                                        <p:cTn id="42" dur="1" fill="hold">
                                          <p:stCondLst>
                                            <p:cond delay="0"/>
                                          </p:stCondLst>
                                        </p:cTn>
                                        <p:tgtEl>
                                          <p:spTgt spid="161834"/>
                                        </p:tgtEl>
                                        <p:attrNameLst>
                                          <p:attrName>style.visibility</p:attrName>
                                        </p:attrNameLst>
                                      </p:cBhvr>
                                      <p:to>
                                        <p:strVal val="visible"/>
                                      </p:to>
                                    </p:set>
                                  </p:childTnLst>
                                </p:cTn>
                              </p:par>
                              <p:par>
                                <p:cTn id="43" presetID="1" presetClass="entr" presetSubtype="0" fill="hold" grpId="0" nodeType="withEffect">
                                  <p:stCondLst>
                                    <p:cond delay="500"/>
                                  </p:stCondLst>
                                  <p:childTnLst>
                                    <p:set>
                                      <p:cBhvr>
                                        <p:cTn id="44" dur="1" fill="hold">
                                          <p:stCondLst>
                                            <p:cond delay="0"/>
                                          </p:stCondLst>
                                        </p:cTn>
                                        <p:tgtEl>
                                          <p:spTgt spid="161831"/>
                                        </p:tgtEl>
                                        <p:attrNameLst>
                                          <p:attrName>style.visibility</p:attrName>
                                        </p:attrNameLst>
                                      </p:cBhvr>
                                      <p:to>
                                        <p:strVal val="visible"/>
                                      </p:to>
                                    </p:set>
                                  </p:childTnLst>
                                </p:cTn>
                              </p:par>
                              <p:par>
                                <p:cTn id="45" presetID="1" presetClass="entr" presetSubtype="0" fill="hold" grpId="0" nodeType="withEffect">
                                  <p:stCondLst>
                                    <p:cond delay="500"/>
                                  </p:stCondLst>
                                  <p:childTnLst>
                                    <p:set>
                                      <p:cBhvr>
                                        <p:cTn id="46" dur="1" fill="hold">
                                          <p:stCondLst>
                                            <p:cond delay="0"/>
                                          </p:stCondLst>
                                        </p:cTn>
                                        <p:tgtEl>
                                          <p:spTgt spid="161858"/>
                                        </p:tgtEl>
                                        <p:attrNameLst>
                                          <p:attrName>style.visibility</p:attrName>
                                        </p:attrNameLst>
                                      </p:cBhvr>
                                      <p:to>
                                        <p:strVal val="visible"/>
                                      </p:to>
                                    </p:set>
                                  </p:childTnLst>
                                </p:cTn>
                              </p:par>
                            </p:childTnLst>
                          </p:cTn>
                        </p:par>
                        <p:par>
                          <p:cTn id="47" fill="hold" nodeType="afterGroup">
                            <p:stCondLst>
                              <p:cond delay="500"/>
                            </p:stCondLst>
                            <p:childTnLst>
                              <p:par>
                                <p:cTn id="48" presetID="1" presetClass="entr" presetSubtype="0" fill="hold" grpId="0" nodeType="afterEffect">
                                  <p:stCondLst>
                                    <p:cond delay="500"/>
                                  </p:stCondLst>
                                  <p:childTnLst>
                                    <p:set>
                                      <p:cBhvr>
                                        <p:cTn id="49" dur="1" fill="hold">
                                          <p:stCondLst>
                                            <p:cond delay="0"/>
                                          </p:stCondLst>
                                        </p:cTn>
                                        <p:tgtEl>
                                          <p:spTgt spid="161809"/>
                                        </p:tgtEl>
                                        <p:attrNameLst>
                                          <p:attrName>style.visibility</p:attrName>
                                        </p:attrNameLst>
                                      </p:cBhvr>
                                      <p:to>
                                        <p:strVal val="visible"/>
                                      </p:to>
                                    </p:set>
                                  </p:childTnLst>
                                </p:cTn>
                              </p:par>
                              <p:par>
                                <p:cTn id="50" presetID="1" presetClass="entr" presetSubtype="0" fill="hold" grpId="0" nodeType="withEffect">
                                  <p:stCondLst>
                                    <p:cond delay="500"/>
                                  </p:stCondLst>
                                  <p:childTnLst>
                                    <p:set>
                                      <p:cBhvr>
                                        <p:cTn id="51" dur="1" fill="hold">
                                          <p:stCondLst>
                                            <p:cond delay="0"/>
                                          </p:stCondLst>
                                        </p:cTn>
                                        <p:tgtEl>
                                          <p:spTgt spid="161844"/>
                                        </p:tgtEl>
                                        <p:attrNameLst>
                                          <p:attrName>style.visibility</p:attrName>
                                        </p:attrNameLst>
                                      </p:cBhvr>
                                      <p:to>
                                        <p:strVal val="visible"/>
                                      </p:to>
                                    </p:set>
                                  </p:childTnLst>
                                </p:cTn>
                              </p:par>
                              <p:par>
                                <p:cTn id="52" presetID="1" presetClass="entr" presetSubtype="0" fill="hold" grpId="0" nodeType="withEffect">
                                  <p:stCondLst>
                                    <p:cond delay="500"/>
                                  </p:stCondLst>
                                  <p:childTnLst>
                                    <p:set>
                                      <p:cBhvr>
                                        <p:cTn id="53" dur="1" fill="hold">
                                          <p:stCondLst>
                                            <p:cond delay="0"/>
                                          </p:stCondLst>
                                        </p:cTn>
                                        <p:tgtEl>
                                          <p:spTgt spid="161824"/>
                                        </p:tgtEl>
                                        <p:attrNameLst>
                                          <p:attrName>style.visibility</p:attrName>
                                        </p:attrNameLst>
                                      </p:cBhvr>
                                      <p:to>
                                        <p:strVal val="visible"/>
                                      </p:to>
                                    </p:set>
                                  </p:childTnLst>
                                </p:cTn>
                              </p:par>
                              <p:par>
                                <p:cTn id="54" presetID="1" presetClass="entr" presetSubtype="0" fill="hold" grpId="0" nodeType="withEffect">
                                  <p:stCondLst>
                                    <p:cond delay="500"/>
                                  </p:stCondLst>
                                  <p:childTnLst>
                                    <p:set>
                                      <p:cBhvr>
                                        <p:cTn id="55" dur="1" fill="hold">
                                          <p:stCondLst>
                                            <p:cond delay="0"/>
                                          </p:stCondLst>
                                        </p:cTn>
                                        <p:tgtEl>
                                          <p:spTgt spid="161832"/>
                                        </p:tgtEl>
                                        <p:attrNameLst>
                                          <p:attrName>style.visibility</p:attrName>
                                        </p:attrNameLst>
                                      </p:cBhvr>
                                      <p:to>
                                        <p:strVal val="visible"/>
                                      </p:to>
                                    </p:set>
                                  </p:childTnLst>
                                </p:cTn>
                              </p:par>
                              <p:par>
                                <p:cTn id="56" presetID="1" presetClass="entr" presetSubtype="0" fill="hold" grpId="0" nodeType="withEffect">
                                  <p:stCondLst>
                                    <p:cond delay="500"/>
                                  </p:stCondLst>
                                  <p:childTnLst>
                                    <p:set>
                                      <p:cBhvr>
                                        <p:cTn id="57" dur="1" fill="hold">
                                          <p:stCondLst>
                                            <p:cond delay="0"/>
                                          </p:stCondLst>
                                        </p:cTn>
                                        <p:tgtEl>
                                          <p:spTgt spid="161859"/>
                                        </p:tgtEl>
                                        <p:attrNameLst>
                                          <p:attrName>style.visibility</p:attrName>
                                        </p:attrNameLst>
                                      </p:cBhvr>
                                      <p:to>
                                        <p:strVal val="visible"/>
                                      </p:to>
                                    </p:set>
                                  </p:childTnLst>
                                </p:cTn>
                              </p:par>
                            </p:childTnLst>
                          </p:cTn>
                        </p:par>
                        <p:par>
                          <p:cTn id="58" fill="hold" nodeType="afterGroup">
                            <p:stCondLst>
                              <p:cond delay="1000"/>
                            </p:stCondLst>
                            <p:childTnLst>
                              <p:par>
                                <p:cTn id="59" presetID="1" presetClass="entr" presetSubtype="0" fill="hold" grpId="0" nodeType="afterEffect">
                                  <p:stCondLst>
                                    <p:cond delay="500"/>
                                  </p:stCondLst>
                                  <p:childTnLst>
                                    <p:set>
                                      <p:cBhvr>
                                        <p:cTn id="60" dur="1" fill="hold">
                                          <p:stCondLst>
                                            <p:cond delay="0"/>
                                          </p:stCondLst>
                                        </p:cTn>
                                        <p:tgtEl>
                                          <p:spTgt spid="161811"/>
                                        </p:tgtEl>
                                        <p:attrNameLst>
                                          <p:attrName>style.visibility</p:attrName>
                                        </p:attrNameLst>
                                      </p:cBhvr>
                                      <p:to>
                                        <p:strVal val="visible"/>
                                      </p:to>
                                    </p:set>
                                  </p:childTnLst>
                                </p:cTn>
                              </p:par>
                              <p:par>
                                <p:cTn id="61" presetID="1" presetClass="entr" presetSubtype="0" fill="hold" grpId="0" nodeType="withEffect">
                                  <p:stCondLst>
                                    <p:cond delay="500"/>
                                  </p:stCondLst>
                                  <p:childTnLst>
                                    <p:set>
                                      <p:cBhvr>
                                        <p:cTn id="62" dur="1" fill="hold">
                                          <p:stCondLst>
                                            <p:cond delay="0"/>
                                          </p:stCondLst>
                                        </p:cTn>
                                        <p:tgtEl>
                                          <p:spTgt spid="161845"/>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161825"/>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161833"/>
                                        </p:tgtEl>
                                        <p:attrNameLst>
                                          <p:attrName>style.visibility</p:attrName>
                                        </p:attrNameLst>
                                      </p:cBhvr>
                                      <p:to>
                                        <p:strVal val="visible"/>
                                      </p:to>
                                    </p:set>
                                  </p:childTnLst>
                                </p:cTn>
                              </p:par>
                              <p:par>
                                <p:cTn id="67" presetID="1" presetClass="entr" presetSubtype="0" fill="hold" grpId="0" nodeType="withEffect">
                                  <p:stCondLst>
                                    <p:cond delay="500"/>
                                  </p:stCondLst>
                                  <p:childTnLst>
                                    <p:set>
                                      <p:cBhvr>
                                        <p:cTn id="68" dur="1" fill="hold">
                                          <p:stCondLst>
                                            <p:cond delay="0"/>
                                          </p:stCondLst>
                                        </p:cTn>
                                        <p:tgtEl>
                                          <p:spTgt spid="161860"/>
                                        </p:tgtEl>
                                        <p:attrNameLst>
                                          <p:attrName>style.visibility</p:attrName>
                                        </p:attrNameLst>
                                      </p:cBhvr>
                                      <p:to>
                                        <p:strVal val="visible"/>
                                      </p:to>
                                    </p:set>
                                  </p:childTnLst>
                                </p:cTn>
                              </p:par>
                            </p:childTnLst>
                          </p:cTn>
                        </p:par>
                        <p:par>
                          <p:cTn id="69" fill="hold" nodeType="afterGroup">
                            <p:stCondLst>
                              <p:cond delay="1500"/>
                            </p:stCondLst>
                            <p:childTnLst>
                              <p:par>
                                <p:cTn id="70" presetID="1" presetClass="entr" presetSubtype="0" fill="hold" grpId="0" nodeType="afterEffect">
                                  <p:stCondLst>
                                    <p:cond delay="500"/>
                                  </p:stCondLst>
                                  <p:childTnLst>
                                    <p:set>
                                      <p:cBhvr>
                                        <p:cTn id="71" dur="1" fill="hold">
                                          <p:stCondLst>
                                            <p:cond delay="0"/>
                                          </p:stCondLst>
                                        </p:cTn>
                                        <p:tgtEl>
                                          <p:spTgt spid="161812"/>
                                        </p:tgtEl>
                                        <p:attrNameLst>
                                          <p:attrName>style.visibility</p:attrName>
                                        </p:attrNameLst>
                                      </p:cBhvr>
                                      <p:to>
                                        <p:strVal val="visible"/>
                                      </p:to>
                                    </p:set>
                                  </p:childTnLst>
                                </p:cTn>
                              </p:par>
                              <p:par>
                                <p:cTn id="72" presetID="1" presetClass="entr" presetSubtype="0" fill="hold" grpId="0" nodeType="withEffect">
                                  <p:stCondLst>
                                    <p:cond delay="500"/>
                                  </p:stCondLst>
                                  <p:childTnLst>
                                    <p:set>
                                      <p:cBhvr>
                                        <p:cTn id="73" dur="1" fill="hold">
                                          <p:stCondLst>
                                            <p:cond delay="0"/>
                                          </p:stCondLst>
                                        </p:cTn>
                                        <p:tgtEl>
                                          <p:spTgt spid="161846"/>
                                        </p:tgtEl>
                                        <p:attrNameLst>
                                          <p:attrName>style.visibility</p:attrName>
                                        </p:attrNameLst>
                                      </p:cBhvr>
                                      <p:to>
                                        <p:strVal val="visible"/>
                                      </p:to>
                                    </p:set>
                                  </p:childTnLst>
                                </p:cTn>
                              </p:par>
                              <p:par>
                                <p:cTn id="74" presetID="1" presetClass="entr" presetSubtype="0" fill="hold" grpId="0" nodeType="withEffect">
                                  <p:stCondLst>
                                    <p:cond delay="500"/>
                                  </p:stCondLst>
                                  <p:childTnLst>
                                    <p:set>
                                      <p:cBhvr>
                                        <p:cTn id="75" dur="1" fill="hold">
                                          <p:stCondLst>
                                            <p:cond delay="0"/>
                                          </p:stCondLst>
                                        </p:cTn>
                                        <p:tgtEl>
                                          <p:spTgt spid="161826"/>
                                        </p:tgtEl>
                                        <p:attrNameLst>
                                          <p:attrName>style.visibility</p:attrName>
                                        </p:attrNameLst>
                                      </p:cBhvr>
                                      <p:to>
                                        <p:strVal val="visible"/>
                                      </p:to>
                                    </p:set>
                                  </p:childTnLst>
                                </p:cTn>
                              </p:par>
                              <p:par>
                                <p:cTn id="76" presetID="1" presetClass="entr" presetSubtype="0" fill="hold" grpId="0" nodeType="withEffect">
                                  <p:stCondLst>
                                    <p:cond delay="500"/>
                                  </p:stCondLst>
                                  <p:childTnLst>
                                    <p:set>
                                      <p:cBhvr>
                                        <p:cTn id="77" dur="1" fill="hold">
                                          <p:stCondLst>
                                            <p:cond delay="0"/>
                                          </p:stCondLst>
                                        </p:cTn>
                                        <p:tgtEl>
                                          <p:spTgt spid="161863"/>
                                        </p:tgtEl>
                                        <p:attrNameLst>
                                          <p:attrName>style.visibility</p:attrName>
                                        </p:attrNameLst>
                                      </p:cBhvr>
                                      <p:to>
                                        <p:strVal val="visible"/>
                                      </p:to>
                                    </p:set>
                                  </p:childTnLst>
                                </p:cTn>
                              </p:par>
                              <p:par>
                                <p:cTn id="78" presetID="1" presetClass="entr" presetSubtype="0" fill="hold" grpId="0" nodeType="withEffect">
                                  <p:stCondLst>
                                    <p:cond delay="500"/>
                                  </p:stCondLst>
                                  <p:childTnLst>
                                    <p:set>
                                      <p:cBhvr>
                                        <p:cTn id="79" dur="1" fill="hold">
                                          <p:stCondLst>
                                            <p:cond delay="0"/>
                                          </p:stCondLst>
                                        </p:cTn>
                                        <p:tgtEl>
                                          <p:spTgt spid="161861"/>
                                        </p:tgtEl>
                                        <p:attrNameLst>
                                          <p:attrName>style.visibility</p:attrName>
                                        </p:attrNameLst>
                                      </p:cBhvr>
                                      <p:to>
                                        <p:strVal val="visible"/>
                                      </p:to>
                                    </p:set>
                                  </p:childTnLst>
                                </p:cTn>
                              </p:par>
                            </p:childTnLst>
                          </p:cTn>
                        </p:par>
                        <p:par>
                          <p:cTn id="80" fill="hold" nodeType="afterGroup">
                            <p:stCondLst>
                              <p:cond delay="2000"/>
                            </p:stCondLst>
                            <p:childTnLst>
                              <p:par>
                                <p:cTn id="81" presetID="1" presetClass="entr" presetSubtype="0" fill="hold" grpId="0" nodeType="afterEffect">
                                  <p:stCondLst>
                                    <p:cond delay="500"/>
                                  </p:stCondLst>
                                  <p:childTnLst>
                                    <p:set>
                                      <p:cBhvr>
                                        <p:cTn id="82" dur="1" fill="hold">
                                          <p:stCondLst>
                                            <p:cond delay="0"/>
                                          </p:stCondLst>
                                        </p:cTn>
                                        <p:tgtEl>
                                          <p:spTgt spid="161813"/>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161847"/>
                                        </p:tgtEl>
                                        <p:attrNameLst>
                                          <p:attrName>style.visibility</p:attrName>
                                        </p:attrNameLst>
                                      </p:cBhvr>
                                      <p:to>
                                        <p:strVal val="visible"/>
                                      </p:to>
                                    </p:set>
                                  </p:childTnLst>
                                </p:cTn>
                              </p:par>
                              <p:par>
                                <p:cTn id="85" presetID="1" presetClass="entr" presetSubtype="0" fill="hold" grpId="0" nodeType="withEffect">
                                  <p:stCondLst>
                                    <p:cond delay="500"/>
                                  </p:stCondLst>
                                  <p:childTnLst>
                                    <p:set>
                                      <p:cBhvr>
                                        <p:cTn id="86" dur="1" fill="hold">
                                          <p:stCondLst>
                                            <p:cond delay="0"/>
                                          </p:stCondLst>
                                        </p:cTn>
                                        <p:tgtEl>
                                          <p:spTgt spid="161827"/>
                                        </p:tgtEl>
                                        <p:attrNameLst>
                                          <p:attrName>style.visibility</p:attrName>
                                        </p:attrNameLst>
                                      </p:cBhvr>
                                      <p:to>
                                        <p:strVal val="visible"/>
                                      </p:to>
                                    </p:set>
                                  </p:childTnLst>
                                </p:cTn>
                              </p:par>
                              <p:par>
                                <p:cTn id="87" presetID="1" presetClass="entr" presetSubtype="0" fill="hold" grpId="0" nodeType="withEffect">
                                  <p:stCondLst>
                                    <p:cond delay="500"/>
                                  </p:stCondLst>
                                  <p:childTnLst>
                                    <p:set>
                                      <p:cBhvr>
                                        <p:cTn id="88" dur="1" fill="hold">
                                          <p:stCondLst>
                                            <p:cond delay="0"/>
                                          </p:stCondLst>
                                        </p:cTn>
                                        <p:tgtEl>
                                          <p:spTgt spid="161835"/>
                                        </p:tgtEl>
                                        <p:attrNameLst>
                                          <p:attrName>style.visibility</p:attrName>
                                        </p:attrNameLst>
                                      </p:cBhvr>
                                      <p:to>
                                        <p:strVal val="visible"/>
                                      </p:to>
                                    </p:set>
                                  </p:childTnLst>
                                </p:cTn>
                              </p:par>
                              <p:par>
                                <p:cTn id="89" presetID="1" presetClass="entr" presetSubtype="0" fill="hold" grpId="0" nodeType="withEffect">
                                  <p:stCondLst>
                                    <p:cond delay="500"/>
                                  </p:stCondLst>
                                  <p:childTnLst>
                                    <p:set>
                                      <p:cBhvr>
                                        <p:cTn id="90" dur="1" fill="hold">
                                          <p:stCondLst>
                                            <p:cond delay="0"/>
                                          </p:stCondLst>
                                        </p:cTn>
                                        <p:tgtEl>
                                          <p:spTgt spid="161862"/>
                                        </p:tgtEl>
                                        <p:attrNameLst>
                                          <p:attrName>style.visibility</p:attrName>
                                        </p:attrNameLst>
                                      </p:cBhvr>
                                      <p:to>
                                        <p:strVal val="visible"/>
                                      </p:to>
                                    </p:set>
                                  </p:childTnLst>
                                </p:cTn>
                              </p:par>
                            </p:childTnLst>
                          </p:cTn>
                        </p:par>
                        <p:par>
                          <p:cTn id="91" fill="hold" nodeType="afterGroup">
                            <p:stCondLst>
                              <p:cond delay="2500"/>
                            </p:stCondLst>
                            <p:childTnLst>
                              <p:par>
                                <p:cTn id="92" presetID="1" presetClass="entr" presetSubtype="0" fill="hold" grpId="0" nodeType="afterEffect">
                                  <p:stCondLst>
                                    <p:cond delay="500"/>
                                  </p:stCondLst>
                                  <p:childTnLst>
                                    <p:set>
                                      <p:cBhvr>
                                        <p:cTn id="93" dur="1" fill="hold">
                                          <p:stCondLst>
                                            <p:cond delay="0"/>
                                          </p:stCondLst>
                                        </p:cTn>
                                        <p:tgtEl>
                                          <p:spTgt spid="161814"/>
                                        </p:tgtEl>
                                        <p:attrNameLst>
                                          <p:attrName>style.visibility</p:attrName>
                                        </p:attrNameLst>
                                      </p:cBhvr>
                                      <p:to>
                                        <p:strVal val="visible"/>
                                      </p:to>
                                    </p:set>
                                  </p:childTnLst>
                                </p:cTn>
                              </p:par>
                              <p:par>
                                <p:cTn id="94" presetID="1" presetClass="entr" presetSubtype="0" fill="hold" grpId="0" nodeType="withEffect">
                                  <p:stCondLst>
                                    <p:cond delay="500"/>
                                  </p:stCondLst>
                                  <p:childTnLst>
                                    <p:set>
                                      <p:cBhvr>
                                        <p:cTn id="95" dur="1" fill="hold">
                                          <p:stCondLst>
                                            <p:cond delay="0"/>
                                          </p:stCondLst>
                                        </p:cTn>
                                        <p:tgtEl>
                                          <p:spTgt spid="161848"/>
                                        </p:tgtEl>
                                        <p:attrNameLst>
                                          <p:attrName>style.visibility</p:attrName>
                                        </p:attrNameLst>
                                      </p:cBhvr>
                                      <p:to>
                                        <p:strVal val="visible"/>
                                      </p:to>
                                    </p:set>
                                  </p:childTnLst>
                                </p:cTn>
                              </p:par>
                              <p:par>
                                <p:cTn id="96" presetID="1" presetClass="entr" presetSubtype="0" fill="hold" grpId="0" nodeType="withEffect">
                                  <p:stCondLst>
                                    <p:cond delay="500"/>
                                  </p:stCondLst>
                                  <p:childTnLst>
                                    <p:set>
                                      <p:cBhvr>
                                        <p:cTn id="97" dur="1" fill="hold">
                                          <p:stCondLst>
                                            <p:cond delay="0"/>
                                          </p:stCondLst>
                                        </p:cTn>
                                        <p:tgtEl>
                                          <p:spTgt spid="161828"/>
                                        </p:tgtEl>
                                        <p:attrNameLst>
                                          <p:attrName>style.visibility</p:attrName>
                                        </p:attrNameLst>
                                      </p:cBhvr>
                                      <p:to>
                                        <p:strVal val="visible"/>
                                      </p:to>
                                    </p:set>
                                  </p:childTnLst>
                                </p:cTn>
                              </p:par>
                              <p:par>
                                <p:cTn id="98" presetID="1" presetClass="entr" presetSubtype="0" fill="hold" grpId="0" nodeType="withEffect">
                                  <p:stCondLst>
                                    <p:cond delay="500"/>
                                  </p:stCondLst>
                                  <p:childTnLst>
                                    <p:set>
                                      <p:cBhvr>
                                        <p:cTn id="99" dur="1" fill="hold">
                                          <p:stCondLst>
                                            <p:cond delay="0"/>
                                          </p:stCondLst>
                                        </p:cTn>
                                        <p:tgtEl>
                                          <p:spTgt spid="161836"/>
                                        </p:tgtEl>
                                        <p:attrNameLst>
                                          <p:attrName>style.visibility</p:attrName>
                                        </p:attrNameLst>
                                      </p:cBhvr>
                                      <p:to>
                                        <p:strVal val="visible"/>
                                      </p:to>
                                    </p:set>
                                  </p:childTnLst>
                                </p:cTn>
                              </p:par>
                              <p:par>
                                <p:cTn id="100" presetID="1" presetClass="entr" presetSubtype="0" fill="hold" grpId="0" nodeType="withEffect">
                                  <p:stCondLst>
                                    <p:cond delay="500"/>
                                  </p:stCondLst>
                                  <p:childTnLst>
                                    <p:set>
                                      <p:cBhvr>
                                        <p:cTn id="101" dur="1" fill="hold">
                                          <p:stCondLst>
                                            <p:cond delay="0"/>
                                          </p:stCondLst>
                                        </p:cTn>
                                        <p:tgtEl>
                                          <p:spTgt spid="161852"/>
                                        </p:tgtEl>
                                        <p:attrNameLst>
                                          <p:attrName>style.visibility</p:attrName>
                                        </p:attrNameLst>
                                      </p:cBhvr>
                                      <p:to>
                                        <p:strVal val="visible"/>
                                      </p:to>
                                    </p:set>
                                  </p:childTnLst>
                                </p:cTn>
                              </p:par>
                            </p:childTnLst>
                          </p:cTn>
                        </p:par>
                        <p:par>
                          <p:cTn id="102" fill="hold" nodeType="afterGroup">
                            <p:stCondLst>
                              <p:cond delay="3000"/>
                            </p:stCondLst>
                            <p:childTnLst>
                              <p:par>
                                <p:cTn id="103" presetID="1" presetClass="entr" presetSubtype="0" fill="hold" grpId="0" nodeType="afterEffect">
                                  <p:stCondLst>
                                    <p:cond delay="500"/>
                                  </p:stCondLst>
                                  <p:childTnLst>
                                    <p:set>
                                      <p:cBhvr>
                                        <p:cTn id="104" dur="1" fill="hold">
                                          <p:stCondLst>
                                            <p:cond delay="0"/>
                                          </p:stCondLst>
                                        </p:cTn>
                                        <p:tgtEl>
                                          <p:spTgt spid="161815"/>
                                        </p:tgtEl>
                                        <p:attrNameLst>
                                          <p:attrName>style.visibility</p:attrName>
                                        </p:attrNameLst>
                                      </p:cBhvr>
                                      <p:to>
                                        <p:strVal val="visible"/>
                                      </p:to>
                                    </p:set>
                                  </p:childTnLst>
                                </p:cTn>
                              </p:par>
                              <p:par>
                                <p:cTn id="105" presetID="1" presetClass="entr" presetSubtype="0" fill="hold" grpId="0" nodeType="withEffect">
                                  <p:stCondLst>
                                    <p:cond delay="500"/>
                                  </p:stCondLst>
                                  <p:childTnLst>
                                    <p:set>
                                      <p:cBhvr>
                                        <p:cTn id="106" dur="1" fill="hold">
                                          <p:stCondLst>
                                            <p:cond delay="0"/>
                                          </p:stCondLst>
                                        </p:cTn>
                                        <p:tgtEl>
                                          <p:spTgt spid="161849"/>
                                        </p:tgtEl>
                                        <p:attrNameLst>
                                          <p:attrName>style.visibility</p:attrName>
                                        </p:attrNameLst>
                                      </p:cBhvr>
                                      <p:to>
                                        <p:strVal val="visible"/>
                                      </p:to>
                                    </p:set>
                                  </p:childTnLst>
                                </p:cTn>
                              </p:par>
                              <p:par>
                                <p:cTn id="107" presetID="1" presetClass="entr" presetSubtype="0" fill="hold" grpId="0" nodeType="withEffect">
                                  <p:stCondLst>
                                    <p:cond delay="500"/>
                                  </p:stCondLst>
                                  <p:childTnLst>
                                    <p:set>
                                      <p:cBhvr>
                                        <p:cTn id="108" dur="1" fill="hold">
                                          <p:stCondLst>
                                            <p:cond delay="0"/>
                                          </p:stCondLst>
                                        </p:cTn>
                                        <p:tgtEl>
                                          <p:spTgt spid="161829"/>
                                        </p:tgtEl>
                                        <p:attrNameLst>
                                          <p:attrName>style.visibility</p:attrName>
                                        </p:attrNameLst>
                                      </p:cBhvr>
                                      <p:to>
                                        <p:strVal val="visible"/>
                                      </p:to>
                                    </p:set>
                                  </p:childTnLst>
                                </p:cTn>
                              </p:par>
                              <p:par>
                                <p:cTn id="109" presetID="1" presetClass="entr" presetSubtype="0" fill="hold" grpId="0" nodeType="withEffect">
                                  <p:stCondLst>
                                    <p:cond delay="500"/>
                                  </p:stCondLst>
                                  <p:childTnLst>
                                    <p:set>
                                      <p:cBhvr>
                                        <p:cTn id="110" dur="1" fill="hold">
                                          <p:stCondLst>
                                            <p:cond delay="0"/>
                                          </p:stCondLst>
                                        </p:cTn>
                                        <p:tgtEl>
                                          <p:spTgt spid="161837"/>
                                        </p:tgtEl>
                                        <p:attrNameLst>
                                          <p:attrName>style.visibility</p:attrName>
                                        </p:attrNameLst>
                                      </p:cBhvr>
                                      <p:to>
                                        <p:strVal val="visible"/>
                                      </p:to>
                                    </p:set>
                                  </p:childTnLst>
                                </p:cTn>
                              </p:par>
                              <p:par>
                                <p:cTn id="111" presetID="1" presetClass="entr" presetSubtype="0" fill="hold" grpId="0" nodeType="withEffect">
                                  <p:stCondLst>
                                    <p:cond delay="500"/>
                                  </p:stCondLst>
                                  <p:childTnLst>
                                    <p:set>
                                      <p:cBhvr>
                                        <p:cTn id="112" dur="1" fill="hold">
                                          <p:stCondLst>
                                            <p:cond delay="0"/>
                                          </p:stCondLst>
                                        </p:cTn>
                                        <p:tgtEl>
                                          <p:spTgt spid="161853"/>
                                        </p:tgtEl>
                                        <p:attrNameLst>
                                          <p:attrName>style.visibility</p:attrName>
                                        </p:attrNameLst>
                                      </p:cBhvr>
                                      <p:to>
                                        <p:strVal val="visible"/>
                                      </p:to>
                                    </p:set>
                                  </p:childTnLst>
                                </p:cTn>
                              </p:par>
                            </p:childTnLst>
                          </p:cTn>
                        </p:par>
                        <p:par>
                          <p:cTn id="113" fill="hold" nodeType="afterGroup">
                            <p:stCondLst>
                              <p:cond delay="3500"/>
                            </p:stCondLst>
                            <p:childTnLst>
                              <p:par>
                                <p:cTn id="114" presetID="1" presetClass="entr" presetSubtype="0" fill="hold" grpId="0" nodeType="afterEffect">
                                  <p:stCondLst>
                                    <p:cond delay="500"/>
                                  </p:stCondLst>
                                  <p:childTnLst>
                                    <p:set>
                                      <p:cBhvr>
                                        <p:cTn id="115" dur="1" fill="hold">
                                          <p:stCondLst>
                                            <p:cond delay="0"/>
                                          </p:stCondLst>
                                        </p:cTn>
                                        <p:tgtEl>
                                          <p:spTgt spid="161816"/>
                                        </p:tgtEl>
                                        <p:attrNameLst>
                                          <p:attrName>style.visibility</p:attrName>
                                        </p:attrNameLst>
                                      </p:cBhvr>
                                      <p:to>
                                        <p:strVal val="visible"/>
                                      </p:to>
                                    </p:set>
                                  </p:childTnLst>
                                </p:cTn>
                              </p:par>
                              <p:par>
                                <p:cTn id="116" presetID="1" presetClass="entr" presetSubtype="0" fill="hold" grpId="0" nodeType="withEffect">
                                  <p:stCondLst>
                                    <p:cond delay="500"/>
                                  </p:stCondLst>
                                  <p:childTnLst>
                                    <p:set>
                                      <p:cBhvr>
                                        <p:cTn id="117" dur="1" fill="hold">
                                          <p:stCondLst>
                                            <p:cond delay="0"/>
                                          </p:stCondLst>
                                        </p:cTn>
                                        <p:tgtEl>
                                          <p:spTgt spid="161850"/>
                                        </p:tgtEl>
                                        <p:attrNameLst>
                                          <p:attrName>style.visibility</p:attrName>
                                        </p:attrNameLst>
                                      </p:cBhvr>
                                      <p:to>
                                        <p:strVal val="visible"/>
                                      </p:to>
                                    </p:set>
                                  </p:childTnLst>
                                </p:cTn>
                              </p:par>
                              <p:par>
                                <p:cTn id="118" presetID="1" presetClass="entr" presetSubtype="0" fill="hold" grpId="0" nodeType="withEffect">
                                  <p:stCondLst>
                                    <p:cond delay="500"/>
                                  </p:stCondLst>
                                  <p:childTnLst>
                                    <p:set>
                                      <p:cBhvr>
                                        <p:cTn id="119" dur="1" fill="hold">
                                          <p:stCondLst>
                                            <p:cond delay="0"/>
                                          </p:stCondLst>
                                        </p:cTn>
                                        <p:tgtEl>
                                          <p:spTgt spid="161820"/>
                                        </p:tgtEl>
                                        <p:attrNameLst>
                                          <p:attrName>style.visibility</p:attrName>
                                        </p:attrNameLst>
                                      </p:cBhvr>
                                      <p:to>
                                        <p:strVal val="visible"/>
                                      </p:to>
                                    </p:set>
                                  </p:childTnLst>
                                </p:cTn>
                              </p:par>
                              <p:par>
                                <p:cTn id="120" presetID="1" presetClass="entr" presetSubtype="0" fill="hold" grpId="0" nodeType="withEffect">
                                  <p:stCondLst>
                                    <p:cond delay="500"/>
                                  </p:stCondLst>
                                  <p:childTnLst>
                                    <p:set>
                                      <p:cBhvr>
                                        <p:cTn id="121" dur="1" fill="hold">
                                          <p:stCondLst>
                                            <p:cond delay="0"/>
                                          </p:stCondLst>
                                        </p:cTn>
                                        <p:tgtEl>
                                          <p:spTgt spid="161838"/>
                                        </p:tgtEl>
                                        <p:attrNameLst>
                                          <p:attrName>style.visibility</p:attrName>
                                        </p:attrNameLst>
                                      </p:cBhvr>
                                      <p:to>
                                        <p:strVal val="visible"/>
                                      </p:to>
                                    </p:set>
                                  </p:childTnLst>
                                </p:cTn>
                              </p:par>
                              <p:par>
                                <p:cTn id="122" presetID="1" presetClass="entr" presetSubtype="0" fill="hold" grpId="0" nodeType="withEffect">
                                  <p:stCondLst>
                                    <p:cond delay="500"/>
                                  </p:stCondLst>
                                  <p:childTnLst>
                                    <p:set>
                                      <p:cBhvr>
                                        <p:cTn id="123" dur="1" fill="hold">
                                          <p:stCondLst>
                                            <p:cond delay="0"/>
                                          </p:stCondLst>
                                        </p:cTn>
                                        <p:tgtEl>
                                          <p:spTgt spid="161854"/>
                                        </p:tgtEl>
                                        <p:attrNameLst>
                                          <p:attrName>style.visibility</p:attrName>
                                        </p:attrNameLst>
                                      </p:cBhvr>
                                      <p:to>
                                        <p:strVal val="visible"/>
                                      </p:to>
                                    </p:set>
                                  </p:childTnLst>
                                </p:cTn>
                              </p:par>
                            </p:childTnLst>
                          </p:cTn>
                        </p:par>
                        <p:par>
                          <p:cTn id="124" fill="hold" nodeType="afterGroup">
                            <p:stCondLst>
                              <p:cond delay="4000"/>
                            </p:stCondLst>
                            <p:childTnLst>
                              <p:par>
                                <p:cTn id="125" presetID="1" presetClass="entr" presetSubtype="0" fill="hold" grpId="0" nodeType="afterEffect">
                                  <p:stCondLst>
                                    <p:cond delay="500"/>
                                  </p:stCondLst>
                                  <p:childTnLst>
                                    <p:set>
                                      <p:cBhvr>
                                        <p:cTn id="126" dur="1" fill="hold">
                                          <p:stCondLst>
                                            <p:cond delay="0"/>
                                          </p:stCondLst>
                                        </p:cTn>
                                        <p:tgtEl>
                                          <p:spTgt spid="161818"/>
                                        </p:tgtEl>
                                        <p:attrNameLst>
                                          <p:attrName>style.visibility</p:attrName>
                                        </p:attrNameLst>
                                      </p:cBhvr>
                                      <p:to>
                                        <p:strVal val="visible"/>
                                      </p:to>
                                    </p:set>
                                  </p:childTnLst>
                                </p:cTn>
                              </p:par>
                              <p:par>
                                <p:cTn id="127" presetID="1" presetClass="entr" presetSubtype="0" fill="hold" grpId="0" nodeType="withEffect">
                                  <p:stCondLst>
                                    <p:cond delay="500"/>
                                  </p:stCondLst>
                                  <p:childTnLst>
                                    <p:set>
                                      <p:cBhvr>
                                        <p:cTn id="128" dur="1" fill="hold">
                                          <p:stCondLst>
                                            <p:cond delay="0"/>
                                          </p:stCondLst>
                                        </p:cTn>
                                        <p:tgtEl>
                                          <p:spTgt spid="161851"/>
                                        </p:tgtEl>
                                        <p:attrNameLst>
                                          <p:attrName>style.visibility</p:attrName>
                                        </p:attrNameLst>
                                      </p:cBhvr>
                                      <p:to>
                                        <p:strVal val="visible"/>
                                      </p:to>
                                    </p:set>
                                  </p:childTnLst>
                                </p:cTn>
                              </p:par>
                              <p:par>
                                <p:cTn id="129" presetID="1" presetClass="entr" presetSubtype="0" fill="hold" grpId="0" nodeType="withEffect">
                                  <p:stCondLst>
                                    <p:cond delay="500"/>
                                  </p:stCondLst>
                                  <p:childTnLst>
                                    <p:set>
                                      <p:cBhvr>
                                        <p:cTn id="130" dur="1" fill="hold">
                                          <p:stCondLst>
                                            <p:cond delay="0"/>
                                          </p:stCondLst>
                                        </p:cTn>
                                        <p:tgtEl>
                                          <p:spTgt spid="161821"/>
                                        </p:tgtEl>
                                        <p:attrNameLst>
                                          <p:attrName>style.visibility</p:attrName>
                                        </p:attrNameLst>
                                      </p:cBhvr>
                                      <p:to>
                                        <p:strVal val="visible"/>
                                      </p:to>
                                    </p:set>
                                  </p:childTnLst>
                                </p:cTn>
                              </p:par>
                              <p:par>
                                <p:cTn id="131" presetID="1" presetClass="entr" presetSubtype="0" fill="hold" grpId="0" nodeType="withEffect">
                                  <p:stCondLst>
                                    <p:cond delay="500"/>
                                  </p:stCondLst>
                                  <p:childTnLst>
                                    <p:set>
                                      <p:cBhvr>
                                        <p:cTn id="132" dur="1" fill="hold">
                                          <p:stCondLst>
                                            <p:cond delay="0"/>
                                          </p:stCondLst>
                                        </p:cTn>
                                        <p:tgtEl>
                                          <p:spTgt spid="161839"/>
                                        </p:tgtEl>
                                        <p:attrNameLst>
                                          <p:attrName>style.visibility</p:attrName>
                                        </p:attrNameLst>
                                      </p:cBhvr>
                                      <p:to>
                                        <p:strVal val="visible"/>
                                      </p:to>
                                    </p:set>
                                  </p:childTnLst>
                                </p:cTn>
                              </p:par>
                              <p:par>
                                <p:cTn id="133" presetID="1" presetClass="entr" presetSubtype="0" fill="hold" grpId="0" nodeType="withEffect">
                                  <p:stCondLst>
                                    <p:cond delay="500"/>
                                  </p:stCondLst>
                                  <p:childTnLst>
                                    <p:set>
                                      <p:cBhvr>
                                        <p:cTn id="134" dur="1" fill="hold">
                                          <p:stCondLst>
                                            <p:cond delay="0"/>
                                          </p:stCondLst>
                                        </p:cTn>
                                        <p:tgtEl>
                                          <p:spTgt spid="161855"/>
                                        </p:tgtEl>
                                        <p:attrNameLst>
                                          <p:attrName>style.visibility</p:attrName>
                                        </p:attrNameLst>
                                      </p:cBhvr>
                                      <p:to>
                                        <p:strVal val="visible"/>
                                      </p:to>
                                    </p:set>
                                  </p:childTnLst>
                                </p:cTn>
                              </p:par>
                            </p:childTnLst>
                          </p:cTn>
                        </p:par>
                        <p:par>
                          <p:cTn id="135" fill="hold" nodeType="afterGroup">
                            <p:stCondLst>
                              <p:cond delay="4500"/>
                            </p:stCondLst>
                            <p:childTnLst>
                              <p:par>
                                <p:cTn id="136" presetID="1" presetClass="entr" presetSubtype="0" fill="hold" grpId="0" nodeType="afterEffect">
                                  <p:stCondLst>
                                    <p:cond delay="500"/>
                                  </p:stCondLst>
                                  <p:childTnLst>
                                    <p:set>
                                      <p:cBhvr>
                                        <p:cTn id="137" dur="1" fill="hold">
                                          <p:stCondLst>
                                            <p:cond delay="0"/>
                                          </p:stCondLst>
                                        </p:cTn>
                                        <p:tgtEl>
                                          <p:spTgt spid="161819"/>
                                        </p:tgtEl>
                                        <p:attrNameLst>
                                          <p:attrName>style.visibility</p:attrName>
                                        </p:attrNameLst>
                                      </p:cBhvr>
                                      <p:to>
                                        <p:strVal val="visible"/>
                                      </p:to>
                                    </p:set>
                                  </p:childTnLst>
                                </p:cTn>
                              </p:par>
                              <p:par>
                                <p:cTn id="138" presetID="1" presetClass="entr" presetSubtype="0" fill="hold" grpId="0" nodeType="withEffect">
                                  <p:stCondLst>
                                    <p:cond delay="500"/>
                                  </p:stCondLst>
                                  <p:childTnLst>
                                    <p:set>
                                      <p:cBhvr>
                                        <p:cTn id="139" dur="1" fill="hold">
                                          <p:stCondLst>
                                            <p:cond delay="0"/>
                                          </p:stCondLst>
                                        </p:cTn>
                                        <p:tgtEl>
                                          <p:spTgt spid="161841"/>
                                        </p:tgtEl>
                                        <p:attrNameLst>
                                          <p:attrName>style.visibility</p:attrName>
                                        </p:attrNameLst>
                                      </p:cBhvr>
                                      <p:to>
                                        <p:strVal val="visible"/>
                                      </p:to>
                                    </p:set>
                                  </p:childTnLst>
                                </p:cTn>
                              </p:par>
                              <p:par>
                                <p:cTn id="140" presetID="1" presetClass="entr" presetSubtype="0" fill="hold" grpId="0" nodeType="withEffect">
                                  <p:stCondLst>
                                    <p:cond delay="500"/>
                                  </p:stCondLst>
                                  <p:childTnLst>
                                    <p:set>
                                      <p:cBhvr>
                                        <p:cTn id="141" dur="1" fill="hold">
                                          <p:stCondLst>
                                            <p:cond delay="0"/>
                                          </p:stCondLst>
                                        </p:cTn>
                                        <p:tgtEl>
                                          <p:spTgt spid="161822"/>
                                        </p:tgtEl>
                                        <p:attrNameLst>
                                          <p:attrName>style.visibility</p:attrName>
                                        </p:attrNameLst>
                                      </p:cBhvr>
                                      <p:to>
                                        <p:strVal val="visible"/>
                                      </p:to>
                                    </p:set>
                                  </p:childTnLst>
                                </p:cTn>
                              </p:par>
                              <p:par>
                                <p:cTn id="142" presetID="1" presetClass="entr" presetSubtype="0" fill="hold" grpId="0" nodeType="withEffect">
                                  <p:stCondLst>
                                    <p:cond delay="500"/>
                                  </p:stCondLst>
                                  <p:childTnLst>
                                    <p:set>
                                      <p:cBhvr>
                                        <p:cTn id="143" dur="1" fill="hold">
                                          <p:stCondLst>
                                            <p:cond delay="0"/>
                                          </p:stCondLst>
                                        </p:cTn>
                                        <p:tgtEl>
                                          <p:spTgt spid="161840"/>
                                        </p:tgtEl>
                                        <p:attrNameLst>
                                          <p:attrName>style.visibility</p:attrName>
                                        </p:attrNameLst>
                                      </p:cBhvr>
                                      <p:to>
                                        <p:strVal val="visible"/>
                                      </p:to>
                                    </p:set>
                                  </p:childTnLst>
                                </p:cTn>
                              </p:par>
                              <p:par>
                                <p:cTn id="144" presetID="1" presetClass="entr" presetSubtype="0" fill="hold" grpId="0" nodeType="withEffect">
                                  <p:stCondLst>
                                    <p:cond delay="500"/>
                                  </p:stCondLst>
                                  <p:childTnLst>
                                    <p:set>
                                      <p:cBhvr>
                                        <p:cTn id="145" dur="1" fill="hold">
                                          <p:stCondLst>
                                            <p:cond delay="0"/>
                                          </p:stCondLst>
                                        </p:cTn>
                                        <p:tgtEl>
                                          <p:spTgt spid="161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99" grpId="0" animBg="1"/>
      <p:bldP spid="161807" grpId="0" animBg="1"/>
      <p:bldP spid="161808" grpId="0" animBg="1"/>
      <p:bldP spid="161809" grpId="0" animBg="1"/>
      <p:bldP spid="161811" grpId="0" animBg="1"/>
      <p:bldP spid="161812" grpId="0" animBg="1"/>
      <p:bldP spid="161813" grpId="0" animBg="1"/>
      <p:bldP spid="161814" grpId="0" animBg="1"/>
      <p:bldP spid="161815" grpId="0" animBg="1"/>
      <p:bldP spid="161816" grpId="0" animBg="1"/>
      <p:bldP spid="161818" grpId="0" animBg="1"/>
      <p:bldP spid="161819" grpId="0" animBg="1"/>
      <p:bldP spid="161820" grpId="0" animBg="1"/>
      <p:bldP spid="161821" grpId="0" animBg="1"/>
      <p:bldP spid="161822" grpId="0" animBg="1"/>
      <p:bldP spid="161823" grpId="0" animBg="1"/>
      <p:bldP spid="161824" grpId="0" animBg="1"/>
      <p:bldP spid="161825" grpId="0" animBg="1"/>
      <p:bldP spid="161826" grpId="0" animBg="1"/>
      <p:bldP spid="161827" grpId="0" animBg="1"/>
      <p:bldP spid="161828" grpId="0" animBg="1"/>
      <p:bldP spid="161829" grpId="0" animBg="1"/>
      <p:bldP spid="161830" grpId="0" animBg="1"/>
      <p:bldP spid="161831" grpId="0" animBg="1"/>
      <p:bldP spid="161832" grpId="0" animBg="1"/>
      <p:bldP spid="161833" grpId="0" animBg="1"/>
      <p:bldP spid="161834" grpId="0" animBg="1"/>
      <p:bldP spid="161835" grpId="0" animBg="1"/>
      <p:bldP spid="161836" grpId="0" animBg="1"/>
      <p:bldP spid="161837" grpId="0" animBg="1"/>
      <p:bldP spid="161838" grpId="0" animBg="1"/>
      <p:bldP spid="161839" grpId="0" animBg="1"/>
      <p:bldP spid="161840" grpId="0" animBg="1"/>
      <p:bldP spid="161841" grpId="0" animBg="1"/>
      <p:bldP spid="161842" grpId="0" animBg="1"/>
      <p:bldP spid="161843" grpId="0" animBg="1"/>
      <p:bldP spid="161844" grpId="0" animBg="1"/>
      <p:bldP spid="161845" grpId="0" animBg="1"/>
      <p:bldP spid="161846" grpId="0" animBg="1"/>
      <p:bldP spid="161847" grpId="0" animBg="1"/>
      <p:bldP spid="161848" grpId="0" animBg="1"/>
      <p:bldP spid="161849" grpId="0" animBg="1"/>
      <p:bldP spid="161850" grpId="0" animBg="1"/>
      <p:bldP spid="161851" grpId="0" animBg="1"/>
      <p:bldP spid="161852" grpId="0" animBg="1"/>
      <p:bldP spid="161853" grpId="0" animBg="1"/>
      <p:bldP spid="161854" grpId="0" animBg="1"/>
      <p:bldP spid="161855" grpId="0" animBg="1"/>
      <p:bldP spid="161856" grpId="0" animBg="1"/>
      <p:bldP spid="161857" grpId="0" animBg="1"/>
      <p:bldP spid="161858" grpId="0" animBg="1"/>
      <p:bldP spid="161859" grpId="0" animBg="1"/>
      <p:bldP spid="161860" grpId="0" animBg="1"/>
      <p:bldP spid="161861" grpId="0" animBg="1"/>
      <p:bldP spid="161862" grpId="0" animBg="1"/>
      <p:bldP spid="161863" grpId="0" animBg="1"/>
      <p:bldP spid="161875" grpId="0"/>
      <p:bldP spid="161878" grpId="0" animBg="1"/>
      <p:bldP spid="161879" grpId="0" animBg="1"/>
      <p:bldP spid="161880" grpId="0" animBg="1"/>
      <p:bldP spid="161881" grpId="0" animBg="1"/>
      <p:bldP spid="161883" grpId="0" animBg="1"/>
      <p:bldP spid="161884" grpId="0"/>
      <p:bldP spid="161885" grpId="0"/>
      <p:bldP spid="1618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Text Box 5"/>
          <p:cNvSpPr txBox="1">
            <a:spLocks noChangeArrowheads="1"/>
          </p:cNvSpPr>
          <p:nvPr/>
        </p:nvSpPr>
        <p:spPr bwMode="auto">
          <a:xfrm>
            <a:off x="609600" y="152400"/>
            <a:ext cx="800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b="1" dirty="0">
                <a:solidFill>
                  <a:srgbClr val="000000"/>
                </a:solidFill>
                <a:latin typeface="Times New Roman" pitchFamily="18" charset="0"/>
                <a:cs typeface="Times New Roman" pitchFamily="18" charset="0"/>
              </a:rPr>
              <a:t>Theorem.</a:t>
            </a:r>
            <a:r>
              <a:rPr lang="en-US" sz="3600" b="1" dirty="0">
                <a:solidFill>
                  <a:srgbClr val="0033CC"/>
                </a:solidFill>
                <a:latin typeface="Times New Roman" pitchFamily="18" charset="0"/>
                <a:cs typeface="Times New Roman" pitchFamily="18" charset="0"/>
              </a:rPr>
              <a:t> </a:t>
            </a:r>
            <a:r>
              <a:rPr lang="en-US" sz="3600" dirty="0">
                <a:latin typeface="Times New Roman" pitchFamily="18" charset="0"/>
                <a:cs typeface="Times New Roman" pitchFamily="18" charset="0"/>
              </a:rPr>
              <a:t>An </a:t>
            </a:r>
            <a:r>
              <a:rPr lang="en-US" sz="3600" i="1" dirty="0">
                <a:latin typeface="Times New Roman" pitchFamily="18" charset="0"/>
                <a:cs typeface="Times New Roman" pitchFamily="18" charset="0"/>
              </a:rPr>
              <a:t>H</a:t>
            </a:r>
            <a:r>
              <a:rPr lang="en-US" sz="3600" dirty="0">
                <a:latin typeface="Times New Roman" pitchFamily="18" charset="0"/>
                <a:cs typeface="Times New Roman" pitchFamily="18" charset="0"/>
              </a:rPr>
              <a:t>-decomposition of </a:t>
            </a:r>
            <a:r>
              <a:rPr lang="en-US" sz="3600" i="1" dirty="0" err="1">
                <a:latin typeface="Times New Roman" pitchFamily="18" charset="0"/>
                <a:cs typeface="Times New Roman" pitchFamily="18" charset="0"/>
              </a:rPr>
              <a:t>K</a:t>
            </a:r>
            <a:r>
              <a:rPr lang="en-US" sz="3600" i="1" baseline="-25000" dirty="0" err="1">
                <a:latin typeface="Times New Roman" pitchFamily="18" charset="0"/>
                <a:cs typeface="Times New Roman" pitchFamily="18" charset="0"/>
              </a:rPr>
              <a:t>v</a:t>
            </a:r>
            <a:r>
              <a:rPr lang="en-US" sz="3600" dirty="0">
                <a:latin typeface="Times New Roman" pitchFamily="18" charset="0"/>
                <a:cs typeface="Times New Roman" pitchFamily="18" charset="0"/>
              </a:rPr>
              <a:t> exists if and only if </a:t>
            </a:r>
            <a:r>
              <a:rPr lang="en-US" sz="3600" i="1" dirty="0">
                <a:latin typeface="Times New Roman" pitchFamily="18" charset="0"/>
                <a:cs typeface="Times New Roman" pitchFamily="18" charset="0"/>
              </a:rPr>
              <a:t>v</a:t>
            </a:r>
            <a:r>
              <a:rPr lang="en-US" sz="3600" dirty="0">
                <a:latin typeface="Times New Roman" pitchFamily="18" charset="0"/>
                <a:cs typeface="Times New Roman" pitchFamily="18" charset="0"/>
              </a:rPr>
              <a:t> ≡ 0 or 1 (mod 5) and  </a:t>
            </a:r>
            <a:r>
              <a:rPr lang="en-US" sz="3600" i="1" dirty="0">
                <a:latin typeface="Times New Roman" pitchFamily="18" charset="0"/>
                <a:cs typeface="Times New Roman" pitchFamily="18" charset="0"/>
              </a:rPr>
              <a:t>v</a:t>
            </a:r>
            <a:r>
              <a:rPr lang="en-US" sz="3600" dirty="0">
                <a:latin typeface="Times New Roman" pitchFamily="18" charset="0"/>
                <a:cs typeface="Times New Roman" pitchFamily="18" charset="0"/>
              </a:rPr>
              <a:t> ≥ </a:t>
            </a:r>
            <a:r>
              <a:rPr lang="en-US" sz="3600" dirty="0" smtClean="0">
                <a:latin typeface="Times New Roman" pitchFamily="18" charset="0"/>
                <a:cs typeface="Times New Roman" pitchFamily="18" charset="0"/>
              </a:rPr>
              <a:t>10.</a:t>
            </a:r>
            <a:endParaRPr lang="en-US" sz="3600" dirty="0">
              <a:latin typeface="Times New Roman" pitchFamily="18" charset="0"/>
              <a:cs typeface="Times New Roman" pitchFamily="18" charset="0"/>
            </a:endParaRPr>
          </a:p>
        </p:txBody>
      </p:sp>
      <p:sp>
        <p:nvSpPr>
          <p:cNvPr id="125956" name="Text Box 4"/>
          <p:cNvSpPr txBox="1">
            <a:spLocks noChangeArrowheads="1"/>
          </p:cNvSpPr>
          <p:nvPr/>
        </p:nvSpPr>
        <p:spPr bwMode="auto">
          <a:xfrm>
            <a:off x="609600" y="5629870"/>
            <a:ext cx="8305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dirty="0">
                <a:solidFill>
                  <a:srgbClr val="000000"/>
                </a:solidFill>
                <a:latin typeface="Times New Roman" pitchFamily="18" charset="0"/>
                <a:cs typeface="Times New Roman" pitchFamily="18" charset="0"/>
              </a:rPr>
              <a:t>J. C. </a:t>
            </a:r>
            <a:r>
              <a:rPr lang="en-US" dirty="0" err="1">
                <a:solidFill>
                  <a:srgbClr val="000000"/>
                </a:solidFill>
                <a:latin typeface="Times New Roman" pitchFamily="18" charset="0"/>
                <a:cs typeface="Times New Roman" pitchFamily="18" charset="0"/>
              </a:rPr>
              <a:t>Bermond</a:t>
            </a:r>
            <a:r>
              <a:rPr lang="en-US" dirty="0">
                <a:solidFill>
                  <a:srgbClr val="000000"/>
                </a:solidFill>
                <a:latin typeface="Times New Roman" pitchFamily="18" charset="0"/>
                <a:cs typeface="Times New Roman" pitchFamily="18" charset="0"/>
              </a:rPr>
              <a:t>, C. Huang, A. Rosa, and D. </a:t>
            </a:r>
            <a:r>
              <a:rPr lang="en-US" dirty="0" err="1">
                <a:solidFill>
                  <a:srgbClr val="000000"/>
                </a:solidFill>
                <a:latin typeface="Times New Roman" pitchFamily="18" charset="0"/>
                <a:cs typeface="Times New Roman" pitchFamily="18" charset="0"/>
              </a:rPr>
              <a:t>Sotteau</a:t>
            </a:r>
            <a:r>
              <a:rPr lang="en-US" dirty="0">
                <a:solidFill>
                  <a:srgbClr val="000000"/>
                </a:solidFill>
                <a:latin typeface="Times New Roman" pitchFamily="18" charset="0"/>
                <a:cs typeface="Times New Roman" pitchFamily="18" charset="0"/>
              </a:rPr>
              <a:t>, Decompositions of Complete Graphs into Isomorphic </a:t>
            </a:r>
            <a:r>
              <a:rPr lang="en-US" dirty="0" err="1">
                <a:solidFill>
                  <a:srgbClr val="000000"/>
                </a:solidFill>
                <a:latin typeface="Times New Roman" pitchFamily="18" charset="0"/>
                <a:cs typeface="Times New Roman" pitchFamily="18" charset="0"/>
              </a:rPr>
              <a:t>Subgraphs</a:t>
            </a:r>
            <a:r>
              <a:rPr lang="en-US" dirty="0">
                <a:solidFill>
                  <a:srgbClr val="000000"/>
                </a:solidFill>
                <a:latin typeface="Times New Roman" pitchFamily="18" charset="0"/>
                <a:cs typeface="Times New Roman" pitchFamily="18" charset="0"/>
              </a:rPr>
              <a:t> with Five Vertices, </a:t>
            </a:r>
            <a:r>
              <a:rPr lang="en-US" i="1" dirty="0" err="1">
                <a:solidFill>
                  <a:srgbClr val="000000"/>
                </a:solidFill>
                <a:latin typeface="Times New Roman" pitchFamily="18" charset="0"/>
                <a:cs typeface="Times New Roman" pitchFamily="18" charset="0"/>
              </a:rPr>
              <a:t>Ars</a:t>
            </a:r>
            <a:r>
              <a:rPr lang="en-US" i="1"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Combinatoria</a:t>
            </a:r>
            <a:r>
              <a:rPr lang="en-US" dirty="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10</a:t>
            </a:r>
            <a:r>
              <a:rPr lang="en-US" dirty="0">
                <a:solidFill>
                  <a:srgbClr val="000000"/>
                </a:solidFill>
                <a:latin typeface="Times New Roman" pitchFamily="18" charset="0"/>
                <a:cs typeface="Times New Roman" pitchFamily="18" charset="0"/>
              </a:rPr>
              <a:t> (1980), 211-254.</a:t>
            </a:r>
          </a:p>
        </p:txBody>
      </p:sp>
      <p:sp>
        <p:nvSpPr>
          <p:cNvPr id="125961" name="Text Box 9"/>
          <p:cNvSpPr txBox="1">
            <a:spLocks noChangeArrowheads="1"/>
          </p:cNvSpPr>
          <p:nvPr/>
        </p:nvSpPr>
        <p:spPr bwMode="auto">
          <a:xfrm>
            <a:off x="6781800" y="2514600"/>
            <a:ext cx="236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dirty="0">
                <a:latin typeface="Times New Roman" pitchFamily="18" charset="0"/>
                <a:cs typeface="Times New Roman" pitchFamily="18" charset="0"/>
              </a:rPr>
              <a:t>Dominique </a:t>
            </a:r>
            <a:r>
              <a:rPr lang="en-US" sz="3200" dirty="0" err="1">
                <a:latin typeface="Times New Roman" pitchFamily="18" charset="0"/>
                <a:cs typeface="Times New Roman" pitchFamily="18" charset="0"/>
              </a:rPr>
              <a:t>Sotteau</a:t>
            </a:r>
            <a:endParaRPr lang="en-US" sz="3200" dirty="0">
              <a:latin typeface="Times New Roman" pitchFamily="18" charset="0"/>
              <a:cs typeface="Times New Roman" pitchFamily="18" charset="0"/>
            </a:endParaRPr>
          </a:p>
        </p:txBody>
      </p:sp>
      <p:sp>
        <p:nvSpPr>
          <p:cNvPr id="125964" name="Oval 12"/>
          <p:cNvSpPr>
            <a:spLocks noChangeArrowheads="1"/>
          </p:cNvSpPr>
          <p:nvPr/>
        </p:nvSpPr>
        <p:spPr bwMode="auto">
          <a:xfrm>
            <a:off x="5257800" y="3124200"/>
            <a:ext cx="381000" cy="381000"/>
          </a:xfrm>
          <a:prstGeom prst="ellipse">
            <a:avLst/>
          </a:pr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4" name="Text Box 2"/>
          <p:cNvSpPr txBox="1">
            <a:spLocks noChangeArrowheads="1"/>
          </p:cNvSpPr>
          <p:nvPr/>
        </p:nvSpPr>
        <p:spPr bwMode="auto">
          <a:xfrm>
            <a:off x="228600" y="4267200"/>
            <a:ext cx="891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a:solidFill>
                  <a:srgbClr val="000000"/>
                </a:solidFill>
                <a:latin typeface="Times New Roman" pitchFamily="18" charset="0"/>
                <a:cs typeface="Times New Roman" pitchFamily="18" charset="0"/>
              </a:rPr>
              <a:t>From: </a:t>
            </a:r>
            <a:r>
              <a:rPr lang="en-US" sz="2000" i="1">
                <a:solidFill>
                  <a:srgbClr val="000000"/>
                </a:solidFill>
                <a:latin typeface="Times New Roman" pitchFamily="18" charset="0"/>
                <a:cs typeface="Times New Roman" pitchFamily="18" charset="0"/>
              </a:rPr>
              <a:t>http://www.d.umn.edu/~dfroncek/alex/ </a:t>
            </a:r>
            <a:r>
              <a:rPr lang="en-US" sz="2000">
                <a:solidFill>
                  <a:srgbClr val="000000"/>
                </a:solidFill>
                <a:latin typeface="Times New Roman" pitchFamily="18" charset="0"/>
                <a:cs typeface="Times New Roman" pitchFamily="18" charset="0"/>
              </a:rPr>
              <a:t>and</a:t>
            </a:r>
            <a:r>
              <a:rPr lang="en-US" sz="2000" i="1">
                <a:solidFill>
                  <a:srgbClr val="000000"/>
                </a:solidFill>
                <a:latin typeface="Times New Roman" pitchFamily="18" charset="0"/>
                <a:cs typeface="Times New Roman" pitchFamily="18" charset="0"/>
              </a:rPr>
              <a:t> http://www-direction.inria.fr/international/DS/page_personnelle.html</a:t>
            </a:r>
          </a:p>
        </p:txBody>
      </p:sp>
      <p:sp>
        <p:nvSpPr>
          <p:cNvPr id="125955" name="Text Box 3"/>
          <p:cNvSpPr txBox="1">
            <a:spLocks noChangeArrowheads="1"/>
          </p:cNvSpPr>
          <p:nvPr/>
        </p:nvSpPr>
        <p:spPr bwMode="auto">
          <a:xfrm>
            <a:off x="0" y="2544763"/>
            <a:ext cx="2362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dirty="0">
                <a:latin typeface="Times New Roman" pitchFamily="18" charset="0"/>
                <a:cs typeface="Times New Roman" pitchFamily="18" charset="0"/>
              </a:rPr>
              <a:t>Alex Rosa</a:t>
            </a:r>
          </a:p>
        </p:txBody>
      </p:sp>
      <p:pic>
        <p:nvPicPr>
          <p:cNvPr id="125959" name="Picture 7" descr="R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28800"/>
            <a:ext cx="168592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25960" name="Picture 8" descr="D_Sott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1901825" cy="2197100"/>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523679"/>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524000"/>
            <a:ext cx="7315200" cy="3785652"/>
          </a:xfrm>
          <a:prstGeom prst="rect">
            <a:avLst/>
          </a:prstGeom>
          <a:noFill/>
        </p:spPr>
        <p:txBody>
          <a:bodyPr wrap="square" rtlCol="0">
            <a:spAutoFit/>
          </a:bodyPr>
          <a:lstStyle/>
          <a:p>
            <a:pPr algn="ctr"/>
            <a:r>
              <a:rPr lang="en-US" sz="6000" dirty="0" smtClean="0">
                <a:latin typeface="Times New Roman" pitchFamily="18" charset="0"/>
                <a:cs typeface="Times New Roman" pitchFamily="18" charset="0"/>
              </a:rPr>
              <a:t>Bipartite Graphs:</a:t>
            </a:r>
          </a:p>
          <a:p>
            <a:pPr algn="ctr"/>
            <a:r>
              <a:rPr lang="en-US" sz="6000" dirty="0" smtClean="0">
                <a:latin typeface="Times New Roman" pitchFamily="18" charset="0"/>
                <a:cs typeface="Times New Roman" pitchFamily="18" charset="0"/>
              </a:rPr>
              <a:t> </a:t>
            </a:r>
          </a:p>
          <a:p>
            <a:pPr algn="ctr"/>
            <a:r>
              <a:rPr lang="en-US" sz="6000" dirty="0" smtClean="0">
                <a:latin typeface="Times New Roman" pitchFamily="18" charset="0"/>
                <a:cs typeface="Times New Roman" pitchFamily="18" charset="0"/>
              </a:rPr>
              <a:t>Two </a:t>
            </a:r>
            <a:r>
              <a:rPr lang="en-US" sz="6000" dirty="0">
                <a:latin typeface="Times New Roman" pitchFamily="18" charset="0"/>
                <a:cs typeface="Times New Roman" pitchFamily="18" charset="0"/>
              </a:rPr>
              <a:t>P</a:t>
            </a:r>
            <a:r>
              <a:rPr lang="en-US" sz="6000" dirty="0" smtClean="0">
                <a:latin typeface="Times New Roman" pitchFamily="18" charset="0"/>
                <a:cs typeface="Times New Roman" pitchFamily="18" charset="0"/>
              </a:rPr>
              <a:t>opulations Sampled</a:t>
            </a:r>
            <a:endParaRPr lang="en-US" sz="6000" dirty="0">
              <a:latin typeface="Times New Roman" pitchFamily="18" charset="0"/>
              <a:cs typeface="Times New Roman" pitchFamily="18" charset="0"/>
            </a:endParaRPr>
          </a:p>
        </p:txBody>
      </p:sp>
      <p:sp>
        <p:nvSpPr>
          <p:cNvPr id="4" name="Rounded Rectangle 3"/>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045706"/>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600200"/>
            <a:ext cx="7315200" cy="2862322"/>
          </a:xfrm>
          <a:prstGeom prst="rect">
            <a:avLst/>
          </a:prstGeom>
          <a:noFill/>
        </p:spPr>
        <p:txBody>
          <a:bodyPr wrap="square" rtlCol="0">
            <a:spAutoFit/>
          </a:bodyPr>
          <a:lstStyle/>
          <a:p>
            <a:pPr algn="ctr"/>
            <a:r>
              <a:rPr lang="en-US" sz="6000" dirty="0" smtClean="0">
                <a:latin typeface="Times New Roman" pitchFamily="18" charset="0"/>
                <a:cs typeface="Times New Roman" pitchFamily="18" charset="0"/>
              </a:rPr>
              <a:t>Complete Graphs:</a:t>
            </a:r>
          </a:p>
          <a:p>
            <a:pPr algn="ctr"/>
            <a:endParaRPr lang="en-US" sz="6000" dirty="0" smtClean="0">
              <a:latin typeface="Times New Roman" pitchFamily="18" charset="0"/>
              <a:cs typeface="Times New Roman" pitchFamily="18" charset="0"/>
            </a:endParaRPr>
          </a:p>
          <a:p>
            <a:pPr algn="ctr"/>
            <a:r>
              <a:rPr lang="en-US" sz="6000" dirty="0" smtClean="0">
                <a:latin typeface="Times New Roman" pitchFamily="18" charset="0"/>
                <a:cs typeface="Times New Roman" pitchFamily="18" charset="0"/>
              </a:rPr>
              <a:t>Comparing Samples</a:t>
            </a:r>
            <a:endParaRPr lang="en-US" sz="6000" dirty="0">
              <a:latin typeface="Times New Roman" pitchFamily="18" charset="0"/>
              <a:cs typeface="Times New Roman" pitchFamily="18" charset="0"/>
            </a:endParaRPr>
          </a:p>
        </p:txBody>
      </p:sp>
      <p:sp>
        <p:nvSpPr>
          <p:cNvPr id="4" name="Rounded Rectangle 3"/>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810861"/>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3521" y="3962400"/>
            <a:ext cx="614797" cy="606117"/>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974123"/>
            <a:ext cx="614797" cy="606117"/>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3955951"/>
            <a:ext cx="614797" cy="606117"/>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974123"/>
            <a:ext cx="614797" cy="60611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0797" y="5029200"/>
            <a:ext cx="614797" cy="60611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029199"/>
            <a:ext cx="614797" cy="60611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017477"/>
            <a:ext cx="614797" cy="606117"/>
          </a:xfrm>
          <a:prstGeom prst="rect">
            <a:avLst/>
          </a:prstGeom>
        </p:spPr>
      </p:pic>
      <p:sp>
        <p:nvSpPr>
          <p:cNvPr id="10" name="TextBox 9"/>
          <p:cNvSpPr txBox="1"/>
          <p:nvPr/>
        </p:nvSpPr>
        <p:spPr>
          <a:xfrm>
            <a:off x="4648200" y="3572470"/>
            <a:ext cx="2057400" cy="923330"/>
          </a:xfrm>
          <a:prstGeom prst="rect">
            <a:avLst/>
          </a:prstGeom>
          <a:noFill/>
        </p:spPr>
        <p:txBody>
          <a:bodyPr wrap="square" rtlCol="0">
            <a:spAutoFit/>
          </a:bodyPr>
          <a:lstStyle/>
          <a:p>
            <a:r>
              <a:rPr lang="en-US" sz="5400" dirty="0" smtClean="0"/>
              <a:t>.  .  .</a:t>
            </a:r>
            <a:endParaRPr lang="en-US" sz="5400" dirty="0"/>
          </a:p>
        </p:txBody>
      </p:sp>
      <p:sp>
        <p:nvSpPr>
          <p:cNvPr id="11" name="TextBox 10"/>
          <p:cNvSpPr txBox="1"/>
          <p:nvPr/>
        </p:nvSpPr>
        <p:spPr>
          <a:xfrm>
            <a:off x="3962400" y="4715470"/>
            <a:ext cx="2057400" cy="923330"/>
          </a:xfrm>
          <a:prstGeom prst="rect">
            <a:avLst/>
          </a:prstGeom>
          <a:noFill/>
        </p:spPr>
        <p:txBody>
          <a:bodyPr wrap="square" rtlCol="0">
            <a:spAutoFit/>
          </a:bodyPr>
          <a:lstStyle/>
          <a:p>
            <a:pPr algn="ctr"/>
            <a:r>
              <a:rPr lang="en-US" sz="5400" dirty="0" smtClean="0"/>
              <a:t>. . .</a:t>
            </a:r>
            <a:endParaRPr lang="en-US" sz="5400" dirty="0"/>
          </a:p>
        </p:txBody>
      </p:sp>
      <p:sp>
        <p:nvSpPr>
          <p:cNvPr id="12" name="TextBox 11"/>
          <p:cNvSpPr txBox="1"/>
          <p:nvPr/>
        </p:nvSpPr>
        <p:spPr>
          <a:xfrm>
            <a:off x="457200" y="762000"/>
            <a:ext cx="8458200" cy="267765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Note.</a:t>
            </a:r>
            <a:r>
              <a:rPr lang="en-US" sz="2800" dirty="0" smtClean="0">
                <a:latin typeface="Times New Roman" pitchFamily="18" charset="0"/>
                <a:cs typeface="Times New Roman" pitchFamily="18" charset="0"/>
              </a:rPr>
              <a:t> Suppose you have a collection of </a:t>
            </a:r>
            <a:r>
              <a:rPr lang="en-US" sz="2800" i="1" dirty="0" smtClean="0">
                <a:latin typeface="Times New Roman" pitchFamily="18" charset="0"/>
                <a:cs typeface="Times New Roman" pitchFamily="18" charset="0"/>
              </a:rPr>
              <a:t>m</a:t>
            </a:r>
            <a:r>
              <a:rPr lang="en-US" sz="2800" dirty="0" smtClean="0">
                <a:latin typeface="Times New Roman" pitchFamily="18" charset="0"/>
                <a:cs typeface="Times New Roman" pitchFamily="18" charset="0"/>
              </a:rPr>
              <a:t> samples from one population (say white mice) and a collection of </a:t>
            </a:r>
            <a:r>
              <a:rPr lang="en-US" sz="2800" i="1" dirty="0" smtClean="0">
                <a:latin typeface="Times New Roman" pitchFamily="18" charset="0"/>
                <a:cs typeface="Times New Roman" pitchFamily="18" charset="0"/>
              </a:rPr>
              <a:t>n </a:t>
            </a:r>
            <a:r>
              <a:rPr lang="en-US" sz="2800" dirty="0" smtClean="0">
                <a:latin typeface="Times New Roman" pitchFamily="18" charset="0"/>
                <a:cs typeface="Times New Roman" pitchFamily="18" charset="0"/>
              </a:rPr>
              <a:t>samples from a second population (say brown mice).  You are interested in comparing the two populations and hence in comparing each white mouse to each brown mouse.</a:t>
            </a:r>
            <a:endParaRPr lang="en-US" sz="2800" dirty="0">
              <a:latin typeface="Times New Roman" pitchFamily="18" charset="0"/>
              <a:cs typeface="Times New Roman" pitchFamily="18" charset="0"/>
            </a:endParaRPr>
          </a:p>
        </p:txBody>
      </p:sp>
      <p:sp>
        <p:nvSpPr>
          <p:cNvPr id="14" name="TextBox 13"/>
          <p:cNvSpPr txBox="1"/>
          <p:nvPr/>
        </p:nvSpPr>
        <p:spPr>
          <a:xfrm>
            <a:off x="685800" y="3581400"/>
            <a:ext cx="1752600" cy="369332"/>
          </a:xfrm>
          <a:prstGeom prst="rect">
            <a:avLst/>
          </a:prstGeom>
          <a:noFill/>
        </p:spPr>
        <p:txBody>
          <a:bodyPr wrap="square" rtlCol="0">
            <a:spAutoFit/>
          </a:bodyPr>
          <a:lstStyle/>
          <a:p>
            <a:pPr algn="ctr"/>
            <a:r>
              <a:rPr lang="en-US" dirty="0" smtClean="0"/>
              <a:t> 1</a:t>
            </a:r>
            <a:r>
              <a:rPr lang="en-US" baseline="-25000" dirty="0"/>
              <a:t>1</a:t>
            </a:r>
            <a:endParaRPr lang="en-US" dirty="0"/>
          </a:p>
        </p:txBody>
      </p:sp>
      <p:sp>
        <p:nvSpPr>
          <p:cNvPr id="15" name="TextBox 14"/>
          <p:cNvSpPr txBox="1"/>
          <p:nvPr/>
        </p:nvSpPr>
        <p:spPr>
          <a:xfrm>
            <a:off x="1752600" y="3581400"/>
            <a:ext cx="1752600" cy="369332"/>
          </a:xfrm>
          <a:prstGeom prst="rect">
            <a:avLst/>
          </a:prstGeom>
          <a:noFill/>
        </p:spPr>
        <p:txBody>
          <a:bodyPr wrap="square" rtlCol="0">
            <a:spAutoFit/>
          </a:bodyPr>
          <a:lstStyle/>
          <a:p>
            <a:pPr algn="ctr"/>
            <a:r>
              <a:rPr lang="en-US" dirty="0" smtClean="0"/>
              <a:t> 2</a:t>
            </a:r>
            <a:r>
              <a:rPr lang="en-US" baseline="-25000" dirty="0" smtClean="0"/>
              <a:t>1</a:t>
            </a:r>
            <a:endParaRPr lang="en-US" dirty="0"/>
          </a:p>
        </p:txBody>
      </p:sp>
      <p:sp>
        <p:nvSpPr>
          <p:cNvPr id="16" name="TextBox 15"/>
          <p:cNvSpPr txBox="1"/>
          <p:nvPr/>
        </p:nvSpPr>
        <p:spPr>
          <a:xfrm>
            <a:off x="2743200" y="3581400"/>
            <a:ext cx="1752600" cy="369332"/>
          </a:xfrm>
          <a:prstGeom prst="rect">
            <a:avLst/>
          </a:prstGeom>
          <a:noFill/>
        </p:spPr>
        <p:txBody>
          <a:bodyPr wrap="square" rtlCol="0">
            <a:spAutoFit/>
          </a:bodyPr>
          <a:lstStyle/>
          <a:p>
            <a:pPr algn="ctr"/>
            <a:r>
              <a:rPr lang="en-US" dirty="0" smtClean="0"/>
              <a:t> </a:t>
            </a:r>
            <a:r>
              <a:rPr lang="en-US" dirty="0"/>
              <a:t>3</a:t>
            </a:r>
            <a:r>
              <a:rPr lang="en-US" baseline="-25000" dirty="0" smtClean="0"/>
              <a:t>1</a:t>
            </a:r>
            <a:endParaRPr lang="en-US" dirty="0"/>
          </a:p>
        </p:txBody>
      </p:sp>
      <p:sp>
        <p:nvSpPr>
          <p:cNvPr id="17" name="TextBox 16"/>
          <p:cNvSpPr txBox="1"/>
          <p:nvPr/>
        </p:nvSpPr>
        <p:spPr>
          <a:xfrm>
            <a:off x="6248400" y="3581400"/>
            <a:ext cx="1752600" cy="369332"/>
          </a:xfrm>
          <a:prstGeom prst="rect">
            <a:avLst/>
          </a:prstGeom>
          <a:noFill/>
        </p:spPr>
        <p:txBody>
          <a:bodyPr wrap="square" rtlCol="0">
            <a:spAutoFit/>
          </a:bodyPr>
          <a:lstStyle/>
          <a:p>
            <a:pPr algn="ctr"/>
            <a:r>
              <a:rPr lang="en-US" dirty="0" smtClean="0"/>
              <a:t> </a:t>
            </a:r>
            <a:r>
              <a:rPr lang="en-US" i="1" dirty="0" smtClean="0">
                <a:latin typeface="Times New Roman" pitchFamily="18" charset="0"/>
                <a:cs typeface="Times New Roman" pitchFamily="18" charset="0"/>
              </a:rPr>
              <a:t>m</a:t>
            </a:r>
            <a:r>
              <a:rPr lang="en-US" baseline="-25000" dirty="0" smtClean="0">
                <a:latin typeface="Times New Roman" pitchFamily="18" charset="0"/>
                <a:cs typeface="Times New Roman" pitchFamily="18" charset="0"/>
              </a:rPr>
              <a:t>1</a:t>
            </a:r>
            <a:endParaRPr lang="en-US" i="1" dirty="0">
              <a:latin typeface="Times New Roman" pitchFamily="18" charset="0"/>
              <a:cs typeface="Times New Roman" pitchFamily="18" charset="0"/>
            </a:endParaRPr>
          </a:p>
        </p:txBody>
      </p:sp>
      <p:sp>
        <p:nvSpPr>
          <p:cNvPr id="18" name="TextBox 17"/>
          <p:cNvSpPr txBox="1"/>
          <p:nvPr/>
        </p:nvSpPr>
        <p:spPr>
          <a:xfrm>
            <a:off x="2438400" y="5715000"/>
            <a:ext cx="1752600" cy="369332"/>
          </a:xfrm>
          <a:prstGeom prst="rect">
            <a:avLst/>
          </a:prstGeom>
          <a:noFill/>
        </p:spPr>
        <p:txBody>
          <a:bodyPr wrap="square" rtlCol="0">
            <a:spAutoFit/>
          </a:bodyPr>
          <a:lstStyle/>
          <a:p>
            <a:pPr algn="ctr"/>
            <a:r>
              <a:rPr lang="en-US" dirty="0" smtClean="0"/>
              <a:t> 1</a:t>
            </a:r>
            <a:r>
              <a:rPr lang="en-US" baseline="-25000" dirty="0" smtClean="0"/>
              <a:t>2</a:t>
            </a:r>
            <a:endParaRPr lang="en-US" dirty="0"/>
          </a:p>
        </p:txBody>
      </p:sp>
      <p:sp>
        <p:nvSpPr>
          <p:cNvPr id="19" name="TextBox 18"/>
          <p:cNvSpPr txBox="1"/>
          <p:nvPr/>
        </p:nvSpPr>
        <p:spPr>
          <a:xfrm>
            <a:off x="3276600" y="5715000"/>
            <a:ext cx="1752600" cy="369332"/>
          </a:xfrm>
          <a:prstGeom prst="rect">
            <a:avLst/>
          </a:prstGeom>
          <a:noFill/>
        </p:spPr>
        <p:txBody>
          <a:bodyPr wrap="square" rtlCol="0">
            <a:spAutoFit/>
          </a:bodyPr>
          <a:lstStyle/>
          <a:p>
            <a:pPr algn="ctr"/>
            <a:r>
              <a:rPr lang="en-US" dirty="0" smtClean="0"/>
              <a:t> </a:t>
            </a:r>
            <a:r>
              <a:rPr lang="en-US" dirty="0"/>
              <a:t>2</a:t>
            </a:r>
            <a:r>
              <a:rPr lang="en-US" baseline="-25000" dirty="0" smtClean="0"/>
              <a:t>2</a:t>
            </a:r>
            <a:endParaRPr lang="en-US" dirty="0"/>
          </a:p>
        </p:txBody>
      </p:sp>
      <p:sp>
        <p:nvSpPr>
          <p:cNvPr id="20" name="TextBox 19"/>
          <p:cNvSpPr txBox="1"/>
          <p:nvPr/>
        </p:nvSpPr>
        <p:spPr>
          <a:xfrm>
            <a:off x="4953000" y="5726668"/>
            <a:ext cx="1752600" cy="369332"/>
          </a:xfrm>
          <a:prstGeom prst="rect">
            <a:avLst/>
          </a:prstGeom>
          <a:noFill/>
        </p:spPr>
        <p:txBody>
          <a:bodyPr wrap="square" rtlCol="0">
            <a:spAutoFit/>
          </a:bodyPr>
          <a:lstStyle/>
          <a:p>
            <a:pPr algn="ctr"/>
            <a:r>
              <a:rPr lang="en-US" dirty="0" smtClean="0"/>
              <a:t> </a:t>
            </a:r>
            <a:r>
              <a:rPr lang="en-US" i="1" dirty="0" smtClean="0">
                <a:latin typeface="Times New Roman" pitchFamily="18" charset="0"/>
                <a:cs typeface="Times New Roman" pitchFamily="18" charset="0"/>
              </a:rPr>
              <a:t>n</a:t>
            </a:r>
            <a:r>
              <a:rPr lang="en-US" baseline="-25000" dirty="0" smtClean="0"/>
              <a:t>2</a:t>
            </a:r>
            <a:endParaRPr lang="en-US" i="1"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6062" y="5022370"/>
            <a:ext cx="628650" cy="61977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873" y="5022370"/>
            <a:ext cx="628650" cy="619775"/>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4678" y="5022370"/>
            <a:ext cx="628650" cy="619775"/>
          </a:xfrm>
          <a:prstGeom prst="rect">
            <a:avLst/>
          </a:prstGeom>
        </p:spPr>
      </p:pic>
      <p:sp>
        <p:nvSpPr>
          <p:cNvPr id="24" name="Rounded Rectangle 23"/>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980145"/>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a:stCxn id="8" idx="2"/>
            <a:endCxn id="4" idx="1"/>
          </p:cNvCxnSpPr>
          <p:nvPr/>
        </p:nvCxnSpPr>
        <p:spPr>
          <a:xfrm flipH="1" flipV="1">
            <a:off x="1786078" y="3386278"/>
            <a:ext cx="2176322" cy="9952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6"/>
            <a:endCxn id="6" idx="3"/>
          </p:cNvCxnSpPr>
          <p:nvPr/>
        </p:nvCxnSpPr>
        <p:spPr>
          <a:xfrm flipH="1">
            <a:off x="1786078" y="4381500"/>
            <a:ext cx="2404922" cy="9952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8" idx="6"/>
            <a:endCxn id="5" idx="2"/>
          </p:cNvCxnSpPr>
          <p:nvPr/>
        </p:nvCxnSpPr>
        <p:spPr>
          <a:xfrm flipH="1">
            <a:off x="1752600" y="4381500"/>
            <a:ext cx="24384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6"/>
            <a:endCxn id="6" idx="7"/>
          </p:cNvCxnSpPr>
          <p:nvPr/>
        </p:nvCxnSpPr>
        <p:spPr>
          <a:xfrm flipH="1">
            <a:off x="1947722" y="2552700"/>
            <a:ext cx="2243278" cy="26623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6"/>
            <a:endCxn id="5" idx="3"/>
          </p:cNvCxnSpPr>
          <p:nvPr/>
        </p:nvCxnSpPr>
        <p:spPr>
          <a:xfrm flipH="1">
            <a:off x="1786078" y="2552700"/>
            <a:ext cx="2404922" cy="19096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6"/>
            <a:endCxn id="4" idx="3"/>
          </p:cNvCxnSpPr>
          <p:nvPr/>
        </p:nvCxnSpPr>
        <p:spPr>
          <a:xfrm flipH="1">
            <a:off x="1786078" y="2552700"/>
            <a:ext cx="2404922" cy="9952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 idx="1"/>
            <a:endCxn id="8" idx="5"/>
          </p:cNvCxnSpPr>
          <p:nvPr/>
        </p:nvCxnSpPr>
        <p:spPr>
          <a:xfrm>
            <a:off x="1786078" y="1557478"/>
            <a:ext cx="2371444" cy="29048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1"/>
            <a:endCxn id="8" idx="5"/>
          </p:cNvCxnSpPr>
          <p:nvPr/>
        </p:nvCxnSpPr>
        <p:spPr>
          <a:xfrm>
            <a:off x="1786078" y="2471878"/>
            <a:ext cx="2371444" cy="19904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2"/>
            <a:endCxn id="3" idx="2"/>
          </p:cNvCxnSpPr>
          <p:nvPr/>
        </p:nvCxnSpPr>
        <p:spPr>
          <a:xfrm flipH="1">
            <a:off x="1752600" y="2552700"/>
            <a:ext cx="2209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7" idx="6"/>
          </p:cNvCxnSpPr>
          <p:nvPr/>
        </p:nvCxnSpPr>
        <p:spPr>
          <a:xfrm>
            <a:off x="1866900" y="1638300"/>
            <a:ext cx="2324100" cy="914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752600" y="15240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752600" y="2438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752600" y="33528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52600" y="42672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52600" y="51816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62400" y="2438400"/>
            <a:ext cx="2286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62400" y="4267200"/>
            <a:ext cx="2286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09600" y="1443335"/>
            <a:ext cx="1752600" cy="461665"/>
          </a:xfrm>
          <a:prstGeom prst="rect">
            <a:avLst/>
          </a:prstGeom>
          <a:noFill/>
        </p:spPr>
        <p:txBody>
          <a:bodyPr wrap="square" rtlCol="0">
            <a:spAutoFit/>
          </a:bodyPr>
          <a:lstStyle/>
          <a:p>
            <a:pPr algn="ctr"/>
            <a:r>
              <a:rPr lang="en-US" sz="2400" dirty="0" smtClean="0"/>
              <a:t> 1</a:t>
            </a:r>
            <a:r>
              <a:rPr lang="en-US" sz="2400" baseline="-25000" dirty="0"/>
              <a:t>1</a:t>
            </a:r>
            <a:endParaRPr lang="en-US" sz="2400" dirty="0"/>
          </a:p>
        </p:txBody>
      </p:sp>
      <p:sp>
        <p:nvSpPr>
          <p:cNvPr id="39" name="TextBox 38"/>
          <p:cNvSpPr txBox="1"/>
          <p:nvPr/>
        </p:nvSpPr>
        <p:spPr>
          <a:xfrm>
            <a:off x="609600" y="2357735"/>
            <a:ext cx="1752600" cy="461665"/>
          </a:xfrm>
          <a:prstGeom prst="rect">
            <a:avLst/>
          </a:prstGeom>
          <a:noFill/>
        </p:spPr>
        <p:txBody>
          <a:bodyPr wrap="square" rtlCol="0">
            <a:spAutoFit/>
          </a:bodyPr>
          <a:lstStyle/>
          <a:p>
            <a:pPr algn="ctr"/>
            <a:r>
              <a:rPr lang="en-US" sz="2400" dirty="0" smtClean="0"/>
              <a:t> 2</a:t>
            </a:r>
            <a:r>
              <a:rPr lang="en-US" sz="2400" baseline="-25000" dirty="0" smtClean="0"/>
              <a:t>1</a:t>
            </a:r>
            <a:endParaRPr lang="en-US" sz="2400" dirty="0"/>
          </a:p>
        </p:txBody>
      </p:sp>
      <p:sp>
        <p:nvSpPr>
          <p:cNvPr id="40" name="TextBox 39"/>
          <p:cNvSpPr txBox="1"/>
          <p:nvPr/>
        </p:nvSpPr>
        <p:spPr>
          <a:xfrm>
            <a:off x="609600" y="3272135"/>
            <a:ext cx="1752600" cy="461665"/>
          </a:xfrm>
          <a:prstGeom prst="rect">
            <a:avLst/>
          </a:prstGeom>
          <a:noFill/>
        </p:spPr>
        <p:txBody>
          <a:bodyPr wrap="square" rtlCol="0">
            <a:spAutoFit/>
          </a:bodyPr>
          <a:lstStyle/>
          <a:p>
            <a:pPr algn="ctr"/>
            <a:r>
              <a:rPr lang="en-US" sz="2400" dirty="0" smtClean="0"/>
              <a:t> 3</a:t>
            </a:r>
            <a:r>
              <a:rPr lang="en-US" sz="2400" baseline="-25000" dirty="0" smtClean="0"/>
              <a:t>1</a:t>
            </a:r>
            <a:endParaRPr lang="en-US" sz="2400" dirty="0"/>
          </a:p>
        </p:txBody>
      </p:sp>
      <p:sp>
        <p:nvSpPr>
          <p:cNvPr id="41" name="TextBox 40"/>
          <p:cNvSpPr txBox="1"/>
          <p:nvPr/>
        </p:nvSpPr>
        <p:spPr>
          <a:xfrm>
            <a:off x="609600" y="4186535"/>
            <a:ext cx="1752600" cy="461665"/>
          </a:xfrm>
          <a:prstGeom prst="rect">
            <a:avLst/>
          </a:prstGeom>
          <a:noFill/>
        </p:spPr>
        <p:txBody>
          <a:bodyPr wrap="square" rtlCol="0">
            <a:spAutoFit/>
          </a:bodyPr>
          <a:lstStyle/>
          <a:p>
            <a:pPr algn="ctr"/>
            <a:r>
              <a:rPr lang="en-US" sz="2400" dirty="0" smtClean="0"/>
              <a:t> 4</a:t>
            </a:r>
            <a:r>
              <a:rPr lang="en-US" sz="2400" baseline="-25000" dirty="0" smtClean="0"/>
              <a:t>1</a:t>
            </a:r>
            <a:endParaRPr lang="en-US" sz="2400" dirty="0"/>
          </a:p>
        </p:txBody>
      </p:sp>
      <p:sp>
        <p:nvSpPr>
          <p:cNvPr id="42" name="TextBox 41"/>
          <p:cNvSpPr txBox="1"/>
          <p:nvPr/>
        </p:nvSpPr>
        <p:spPr>
          <a:xfrm>
            <a:off x="609600" y="5100935"/>
            <a:ext cx="1752600" cy="461665"/>
          </a:xfrm>
          <a:prstGeom prst="rect">
            <a:avLst/>
          </a:prstGeom>
          <a:noFill/>
        </p:spPr>
        <p:txBody>
          <a:bodyPr wrap="square" rtlCol="0">
            <a:spAutoFit/>
          </a:bodyPr>
          <a:lstStyle/>
          <a:p>
            <a:pPr algn="ctr"/>
            <a:r>
              <a:rPr lang="en-US" sz="2400" dirty="0" smtClean="0"/>
              <a:t> 5</a:t>
            </a:r>
            <a:r>
              <a:rPr lang="en-US" sz="2400" baseline="-25000" dirty="0" smtClean="0"/>
              <a:t>1</a:t>
            </a:r>
            <a:endParaRPr lang="en-US" sz="2400" dirty="0"/>
          </a:p>
        </p:txBody>
      </p:sp>
      <p:sp>
        <p:nvSpPr>
          <p:cNvPr id="43" name="TextBox 42"/>
          <p:cNvSpPr txBox="1"/>
          <p:nvPr/>
        </p:nvSpPr>
        <p:spPr>
          <a:xfrm>
            <a:off x="3581400" y="2357735"/>
            <a:ext cx="1752600" cy="461665"/>
          </a:xfrm>
          <a:prstGeom prst="rect">
            <a:avLst/>
          </a:prstGeom>
          <a:noFill/>
        </p:spPr>
        <p:txBody>
          <a:bodyPr wrap="square" rtlCol="0">
            <a:spAutoFit/>
          </a:bodyPr>
          <a:lstStyle/>
          <a:p>
            <a:pPr algn="ctr"/>
            <a:r>
              <a:rPr lang="en-US" sz="2400" dirty="0" smtClean="0"/>
              <a:t> 1</a:t>
            </a:r>
            <a:r>
              <a:rPr lang="en-US" sz="2400" baseline="-25000" dirty="0" smtClean="0"/>
              <a:t>2</a:t>
            </a:r>
            <a:endParaRPr lang="en-US" sz="2400" dirty="0"/>
          </a:p>
        </p:txBody>
      </p:sp>
      <p:sp>
        <p:nvSpPr>
          <p:cNvPr id="44" name="TextBox 43"/>
          <p:cNvSpPr txBox="1"/>
          <p:nvPr/>
        </p:nvSpPr>
        <p:spPr>
          <a:xfrm>
            <a:off x="3581400" y="4186535"/>
            <a:ext cx="1752600" cy="461665"/>
          </a:xfrm>
          <a:prstGeom prst="rect">
            <a:avLst/>
          </a:prstGeom>
          <a:noFill/>
        </p:spPr>
        <p:txBody>
          <a:bodyPr wrap="square" rtlCol="0">
            <a:spAutoFit/>
          </a:bodyPr>
          <a:lstStyle/>
          <a:p>
            <a:pPr algn="ctr"/>
            <a:r>
              <a:rPr lang="en-US" sz="2400" dirty="0" smtClean="0"/>
              <a:t> 2</a:t>
            </a:r>
            <a:r>
              <a:rPr lang="en-US" sz="2400" baseline="-25000" dirty="0" smtClean="0"/>
              <a:t>2</a:t>
            </a:r>
            <a:endParaRPr lang="en-US" sz="2400" dirty="0"/>
          </a:p>
        </p:txBody>
      </p:sp>
      <p:sp>
        <p:nvSpPr>
          <p:cNvPr id="45" name="TextBox 44"/>
          <p:cNvSpPr txBox="1"/>
          <p:nvPr/>
        </p:nvSpPr>
        <p:spPr>
          <a:xfrm>
            <a:off x="5943600" y="2677180"/>
            <a:ext cx="2819400" cy="523220"/>
          </a:xfrm>
          <a:prstGeom prst="rect">
            <a:avLst/>
          </a:prstGeom>
          <a:noFill/>
        </p:spPr>
        <p:txBody>
          <a:bodyPr wrap="square" rtlCol="0">
            <a:spAutoFit/>
          </a:bodyPr>
          <a:lstStyle/>
          <a:p>
            <a:r>
              <a:rPr lang="en-US" sz="2800" dirty="0" smtClean="0"/>
              <a:t>(1</a:t>
            </a:r>
            <a:r>
              <a:rPr lang="en-US" sz="2800" baseline="-25000" dirty="0" smtClean="0"/>
              <a:t>2</a:t>
            </a:r>
            <a:r>
              <a:rPr lang="en-US" sz="2800" dirty="0" smtClean="0"/>
              <a:t>, 1</a:t>
            </a:r>
            <a:r>
              <a:rPr lang="en-US" sz="2800" baseline="-25000" dirty="0" smtClean="0"/>
              <a:t>1</a:t>
            </a:r>
            <a:r>
              <a:rPr lang="en-US" sz="2800" dirty="0" smtClean="0"/>
              <a:t>, 2</a:t>
            </a:r>
            <a:r>
              <a:rPr lang="en-US" sz="2800" baseline="-25000" dirty="0" smtClean="0"/>
              <a:t>2 </a:t>
            </a:r>
            <a:r>
              <a:rPr lang="en-US" sz="2800" dirty="0" smtClean="0"/>
              <a:t>, 2</a:t>
            </a:r>
            <a:r>
              <a:rPr lang="en-US" sz="2800" baseline="-25000" dirty="0" smtClean="0"/>
              <a:t>1 </a:t>
            </a:r>
            <a:r>
              <a:rPr lang="en-US" sz="2800" dirty="0" smtClean="0"/>
              <a:t>; 3</a:t>
            </a:r>
            <a:r>
              <a:rPr lang="en-US" sz="2800" baseline="-25000" dirty="0" smtClean="0"/>
              <a:t>1</a:t>
            </a:r>
            <a:r>
              <a:rPr lang="en-US" sz="2800" dirty="0" smtClean="0"/>
              <a:t>)</a:t>
            </a:r>
            <a:endParaRPr lang="en-US" sz="2800" dirty="0"/>
          </a:p>
        </p:txBody>
      </p:sp>
      <p:sp>
        <p:nvSpPr>
          <p:cNvPr id="46" name="TextBox 45"/>
          <p:cNvSpPr txBox="1"/>
          <p:nvPr/>
        </p:nvSpPr>
        <p:spPr>
          <a:xfrm>
            <a:off x="5943600" y="3743980"/>
            <a:ext cx="2819400" cy="523220"/>
          </a:xfrm>
          <a:prstGeom prst="rect">
            <a:avLst/>
          </a:prstGeom>
          <a:noFill/>
        </p:spPr>
        <p:txBody>
          <a:bodyPr wrap="square" rtlCol="0">
            <a:spAutoFit/>
          </a:bodyPr>
          <a:lstStyle/>
          <a:p>
            <a:r>
              <a:rPr lang="en-US" sz="2800" dirty="0" smtClean="0">
                <a:solidFill>
                  <a:srgbClr val="0070C0"/>
                </a:solidFill>
              </a:rPr>
              <a:t>(2</a:t>
            </a:r>
            <a:r>
              <a:rPr lang="en-US" sz="2800" baseline="-25000" dirty="0" smtClean="0">
                <a:solidFill>
                  <a:srgbClr val="0070C0"/>
                </a:solidFill>
              </a:rPr>
              <a:t>2</a:t>
            </a:r>
            <a:r>
              <a:rPr lang="en-US" sz="2800" dirty="0" smtClean="0">
                <a:solidFill>
                  <a:srgbClr val="0070C0"/>
                </a:solidFill>
              </a:rPr>
              <a:t>, 4</a:t>
            </a:r>
            <a:r>
              <a:rPr lang="en-US" sz="2800" baseline="-25000" dirty="0" smtClean="0">
                <a:solidFill>
                  <a:srgbClr val="0070C0"/>
                </a:solidFill>
              </a:rPr>
              <a:t>1</a:t>
            </a:r>
            <a:r>
              <a:rPr lang="en-US" sz="2800" dirty="0" smtClean="0">
                <a:solidFill>
                  <a:srgbClr val="0070C0"/>
                </a:solidFill>
              </a:rPr>
              <a:t>, 1</a:t>
            </a:r>
            <a:r>
              <a:rPr lang="en-US" sz="2800" baseline="-25000" dirty="0" smtClean="0">
                <a:solidFill>
                  <a:srgbClr val="0070C0"/>
                </a:solidFill>
              </a:rPr>
              <a:t>2 </a:t>
            </a:r>
            <a:r>
              <a:rPr lang="en-US" sz="2800" dirty="0" smtClean="0">
                <a:solidFill>
                  <a:srgbClr val="0070C0"/>
                </a:solidFill>
              </a:rPr>
              <a:t>, 5</a:t>
            </a:r>
            <a:r>
              <a:rPr lang="en-US" sz="2800" baseline="-25000" dirty="0" smtClean="0">
                <a:solidFill>
                  <a:srgbClr val="0070C0"/>
                </a:solidFill>
              </a:rPr>
              <a:t>1 </a:t>
            </a:r>
            <a:r>
              <a:rPr lang="en-US" sz="2800" dirty="0" smtClean="0">
                <a:solidFill>
                  <a:srgbClr val="0070C0"/>
                </a:solidFill>
              </a:rPr>
              <a:t>; 3</a:t>
            </a:r>
            <a:r>
              <a:rPr lang="en-US" sz="2800" baseline="-25000" dirty="0" smtClean="0">
                <a:solidFill>
                  <a:srgbClr val="0070C0"/>
                </a:solidFill>
              </a:rPr>
              <a:t>1</a:t>
            </a:r>
            <a:r>
              <a:rPr lang="en-US" sz="2800" dirty="0" smtClean="0">
                <a:solidFill>
                  <a:srgbClr val="0070C0"/>
                </a:solidFill>
              </a:rPr>
              <a:t>)</a:t>
            </a:r>
            <a:endParaRPr lang="en-US" sz="2800" dirty="0">
              <a:solidFill>
                <a:srgbClr val="0070C0"/>
              </a:solidFill>
            </a:endParaRPr>
          </a:p>
        </p:txBody>
      </p:sp>
      <p:sp>
        <p:nvSpPr>
          <p:cNvPr id="47" name="TextBox 46"/>
          <p:cNvSpPr txBox="1"/>
          <p:nvPr/>
        </p:nvSpPr>
        <p:spPr>
          <a:xfrm>
            <a:off x="762000" y="304800"/>
            <a:ext cx="8001000"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Example.</a:t>
            </a:r>
            <a:r>
              <a:rPr lang="en-US" sz="3600" dirty="0" smtClean="0">
                <a:latin typeface="Times New Roman" pitchFamily="18" charset="0"/>
                <a:cs typeface="Times New Roman" pitchFamily="18" charset="0"/>
              </a:rPr>
              <a:t> An </a:t>
            </a:r>
            <a:r>
              <a:rPr lang="en-US" sz="3600" i="1" dirty="0" smtClean="0">
                <a:latin typeface="Times New Roman" pitchFamily="18" charset="0"/>
                <a:cs typeface="Times New Roman" pitchFamily="18" charset="0"/>
              </a:rPr>
              <a:t>H</a:t>
            </a:r>
            <a:r>
              <a:rPr lang="en-US" sz="3600" dirty="0" smtClean="0">
                <a:latin typeface="Times New Roman" pitchFamily="18" charset="0"/>
                <a:cs typeface="Times New Roman" pitchFamily="18" charset="0"/>
              </a:rPr>
              <a:t>-decomposition of </a:t>
            </a:r>
            <a:r>
              <a:rPr lang="en-US" sz="3600" i="1" dirty="0" smtClean="0">
                <a:latin typeface="Times New Roman" pitchFamily="18" charset="0"/>
                <a:cs typeface="Times New Roman" pitchFamily="18" charset="0"/>
              </a:rPr>
              <a:t>K</a:t>
            </a:r>
            <a:r>
              <a:rPr lang="en-US" sz="3600" baseline="-25000" dirty="0" smtClean="0">
                <a:latin typeface="Times New Roman" pitchFamily="18" charset="0"/>
                <a:cs typeface="Times New Roman" pitchFamily="18" charset="0"/>
              </a:rPr>
              <a:t>5,2</a:t>
            </a:r>
            <a:endParaRPr lang="en-US" sz="3600" b="1" dirty="0">
              <a:latin typeface="Times New Roman" pitchFamily="18" charset="0"/>
              <a:cs typeface="Times New Roman" pitchFamily="18" charset="0"/>
            </a:endParaRPr>
          </a:p>
        </p:txBody>
      </p:sp>
      <p:sp>
        <p:nvSpPr>
          <p:cNvPr id="48" name="Rounded Rectangle 47"/>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40848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80010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Theorem. </a:t>
            </a:r>
            <a:r>
              <a:rPr lang="en-US" sz="2800" dirty="0" smtClean="0">
                <a:latin typeface="Times New Roman" pitchFamily="18" charset="0"/>
                <a:cs typeface="Times New Roman" pitchFamily="18" charset="0"/>
              </a:rPr>
              <a:t>An </a:t>
            </a:r>
            <a:r>
              <a:rPr lang="en-US" sz="2800" i="1" dirty="0" smtClean="0">
                <a:latin typeface="Times New Roman" pitchFamily="18" charset="0"/>
                <a:cs typeface="Times New Roman" pitchFamily="18" charset="0"/>
              </a:rPr>
              <a:t>H</a:t>
            </a:r>
            <a:r>
              <a:rPr lang="en-US" sz="2800" dirty="0" smtClean="0">
                <a:latin typeface="Times New Roman" pitchFamily="18" charset="0"/>
                <a:cs typeface="Times New Roman" pitchFamily="18" charset="0"/>
              </a:rPr>
              <a:t>-decomposition </a:t>
            </a:r>
            <a:r>
              <a:rPr lang="en-US" sz="2800" dirty="0">
                <a:latin typeface="Times New Roman" pitchFamily="18" charset="0"/>
                <a:cs typeface="Times New Roman" pitchFamily="18" charset="0"/>
              </a:rPr>
              <a:t>of the complete bipartite graph, </a:t>
            </a:r>
            <a:r>
              <a:rPr lang="en-US" sz="2800" i="1" dirty="0" err="1" smtClean="0">
                <a:latin typeface="Times New Roman" pitchFamily="18" charset="0"/>
                <a:cs typeface="Times New Roman" pitchFamily="18" charset="0"/>
              </a:rPr>
              <a:t>K</a:t>
            </a:r>
            <a:r>
              <a:rPr lang="en-US" sz="2800" i="1" baseline="-25000" dirty="0" err="1" smtClean="0">
                <a:latin typeface="Times New Roman" pitchFamily="18" charset="0"/>
                <a:cs typeface="Times New Roman" pitchFamily="18" charset="0"/>
              </a:rPr>
              <a:t>m,n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exists if and only </a:t>
            </a:r>
            <a:r>
              <a:rPr lang="en-US" sz="2800" dirty="0" smtClean="0">
                <a:latin typeface="Times New Roman" pitchFamily="18" charset="0"/>
                <a:cs typeface="Times New Roman" pitchFamily="18" charset="0"/>
              </a:rPr>
              <a:t>if </a:t>
            </a:r>
            <a:r>
              <a:rPr lang="en-US" sz="2800" i="1" dirty="0" err="1" smtClean="0">
                <a:latin typeface="Times New Roman" pitchFamily="18" charset="0"/>
                <a:cs typeface="Times New Roman" pitchFamily="18" charset="0"/>
              </a:rPr>
              <a:t>mn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0 </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mod 5</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m</a:t>
            </a:r>
            <a:r>
              <a:rPr lang="en-US" sz="2800" dirty="0" smtClean="0">
                <a:latin typeface="Times New Roman" pitchFamily="18" charset="0"/>
                <a:cs typeface="Times New Roman" pitchFamily="18" charset="0"/>
              </a:rPr>
              <a:t> ≥ 5, and </a:t>
            </a:r>
            <a:r>
              <a:rPr lang="en-US" sz="2800" i="1" dirty="0"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 ≥ 2. </a:t>
            </a:r>
            <a:endParaRPr lang="en-US" sz="2800" dirty="0">
              <a:latin typeface="Times New Roman" pitchFamily="18" charset="0"/>
              <a:cs typeface="Times New Roman" pitchFamily="18" charset="0"/>
            </a:endParaRPr>
          </a:p>
        </p:txBody>
      </p:sp>
      <p:sp>
        <p:nvSpPr>
          <p:cNvPr id="3" name="TextBox 2"/>
          <p:cNvSpPr txBox="1"/>
          <p:nvPr/>
        </p:nvSpPr>
        <p:spPr>
          <a:xfrm>
            <a:off x="838200" y="5477470"/>
            <a:ext cx="76200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Brandon </a:t>
            </a:r>
            <a:r>
              <a:rPr lang="en-US" dirty="0">
                <a:latin typeface="Times New Roman" pitchFamily="18" charset="0"/>
                <a:cs typeface="Times New Roman" pitchFamily="18" charset="0"/>
              </a:rPr>
              <a:t>Coker, </a:t>
            </a:r>
            <a:r>
              <a:rPr lang="en-US" dirty="0" smtClean="0">
                <a:latin typeface="Times New Roman" pitchFamily="18" charset="0"/>
                <a:cs typeface="Times New Roman" pitchFamily="18" charset="0"/>
              </a:rPr>
              <a:t>Gary </a:t>
            </a:r>
            <a:r>
              <a:rPr lang="en-US" dirty="0">
                <a:latin typeface="Times New Roman" pitchFamily="18" charset="0"/>
                <a:cs typeface="Times New Roman" pitchFamily="18" charset="0"/>
              </a:rPr>
              <a:t>Coker, and </a:t>
            </a:r>
            <a:r>
              <a:rPr lang="en-US" dirty="0" smtClean="0">
                <a:latin typeface="Times New Roman" pitchFamily="18" charset="0"/>
                <a:cs typeface="Times New Roman" pitchFamily="18" charset="0"/>
              </a:rPr>
              <a:t>Robert </a:t>
            </a:r>
            <a:r>
              <a:rPr lang="en-US" dirty="0">
                <a:latin typeface="Times New Roman" pitchFamily="18" charset="0"/>
                <a:cs typeface="Times New Roman" pitchFamily="18" charset="0"/>
              </a:rPr>
              <a:t>Gardner, Decompositions of Various Complete Graphs into Isomorphic Copies of the 4-Cycle with a Pendant Edge, </a:t>
            </a:r>
            <a:r>
              <a:rPr lang="en-US" dirty="0" smtClean="0">
                <a:latin typeface="Times New Roman" pitchFamily="18" charset="0"/>
                <a:cs typeface="Times New Roman" pitchFamily="18" charset="0"/>
              </a:rPr>
              <a:t>submitted to </a:t>
            </a:r>
            <a:r>
              <a:rPr lang="en-US" i="1" dirty="0" smtClean="0">
                <a:latin typeface="Times New Roman" pitchFamily="18" charset="0"/>
                <a:cs typeface="Times New Roman" pitchFamily="18" charset="0"/>
              </a:rPr>
              <a:t>International Journal of Pure and Applied Mathematics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209800"/>
            <a:ext cx="3488996" cy="3124200"/>
          </a:xfrm>
          <a:prstGeom prst="rect">
            <a:avLst/>
          </a:prstGeom>
          <a:ln>
            <a:noFill/>
          </a:ln>
          <a:effectLst>
            <a:softEdge rad="112500"/>
          </a:effectLst>
        </p:spPr>
      </p:pic>
      <p:sp>
        <p:nvSpPr>
          <p:cNvPr id="7" name="Rounded Rectangle 6"/>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656067"/>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990600"/>
            <a:ext cx="6781800" cy="4708981"/>
          </a:xfrm>
          <a:prstGeom prst="rect">
            <a:avLst/>
          </a:prstGeom>
          <a:noFill/>
        </p:spPr>
        <p:txBody>
          <a:bodyPr wrap="square" rtlCol="0">
            <a:spAutoFit/>
          </a:bodyPr>
          <a:lstStyle/>
          <a:p>
            <a:pPr algn="ctr"/>
            <a:r>
              <a:rPr lang="en-US" sz="6000" dirty="0" smtClean="0">
                <a:latin typeface="Times New Roman" pitchFamily="18" charset="0"/>
                <a:cs typeface="Times New Roman" pitchFamily="18" charset="0"/>
              </a:rPr>
              <a:t>Complete Graph with a Hole: </a:t>
            </a:r>
          </a:p>
          <a:p>
            <a:pPr algn="ctr"/>
            <a:endParaRPr lang="en-US" sz="6000" dirty="0">
              <a:latin typeface="Times New Roman" pitchFamily="18" charset="0"/>
              <a:cs typeface="Times New Roman" pitchFamily="18" charset="0"/>
            </a:endParaRPr>
          </a:p>
          <a:p>
            <a:pPr algn="ctr"/>
            <a:r>
              <a:rPr lang="en-US" sz="6000" dirty="0" smtClean="0">
                <a:latin typeface="Times New Roman" pitchFamily="18" charset="0"/>
                <a:cs typeface="Times New Roman" pitchFamily="18" charset="0"/>
              </a:rPr>
              <a:t> New Samples </a:t>
            </a:r>
            <a:r>
              <a:rPr lang="en-US" sz="6000" dirty="0">
                <a:latin typeface="Times New Roman" pitchFamily="18" charset="0"/>
                <a:cs typeface="Times New Roman" pitchFamily="18" charset="0"/>
              </a:rPr>
              <a:t>A</a:t>
            </a:r>
            <a:r>
              <a:rPr lang="en-US" sz="6000" dirty="0" smtClean="0">
                <a:latin typeface="Times New Roman" pitchFamily="18" charset="0"/>
                <a:cs typeface="Times New Roman" pitchFamily="18" charset="0"/>
              </a:rPr>
              <a:t>dded to Old</a:t>
            </a:r>
            <a:endParaRPr lang="en-US" sz="6000" dirty="0">
              <a:latin typeface="Times New Roman" pitchFamily="18" charset="0"/>
              <a:cs typeface="Times New Roman" pitchFamily="18" charset="0"/>
            </a:endParaRPr>
          </a:p>
        </p:txBody>
      </p:sp>
      <p:sp>
        <p:nvSpPr>
          <p:cNvPr id="4" name="Rounded Rectangle 3"/>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824921"/>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163" y="2895600"/>
            <a:ext cx="628650" cy="619775"/>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550" y="3368006"/>
            <a:ext cx="628650" cy="619775"/>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320534"/>
            <a:ext cx="614797" cy="60611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2321" y="3127683"/>
            <a:ext cx="614797" cy="60611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803" y="3974123"/>
            <a:ext cx="614797" cy="60611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5261283"/>
            <a:ext cx="614797" cy="6061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5566083"/>
            <a:ext cx="614797" cy="60611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4311134"/>
            <a:ext cx="614797" cy="606117"/>
          </a:xfrm>
          <a:prstGeom prst="rect">
            <a:avLst/>
          </a:prstGeom>
        </p:spPr>
      </p:pic>
      <p:sp>
        <p:nvSpPr>
          <p:cNvPr id="12" name="TextBox 11"/>
          <p:cNvSpPr txBox="1"/>
          <p:nvPr/>
        </p:nvSpPr>
        <p:spPr>
          <a:xfrm>
            <a:off x="457200" y="381000"/>
            <a:ext cx="8458200" cy="267765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Note.</a:t>
            </a:r>
            <a:r>
              <a:rPr lang="en-US" sz="2800" dirty="0" smtClean="0">
                <a:latin typeface="Times New Roman" pitchFamily="18" charset="0"/>
                <a:cs typeface="Times New Roman" pitchFamily="18" charset="0"/>
              </a:rPr>
              <a:t> Suppose you have already performed comparisons on a collection of </a:t>
            </a:r>
            <a:r>
              <a:rPr lang="en-US" sz="2800" i="1" dirty="0"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samples and then you get additional samples (say, another </a:t>
            </a:r>
            <a:r>
              <a:rPr lang="en-US" sz="2800" i="1" dirty="0" smtClean="0">
                <a:latin typeface="Times New Roman" pitchFamily="18" charset="0"/>
                <a:cs typeface="Times New Roman" pitchFamily="18" charset="0"/>
              </a:rPr>
              <a:t>v – w</a:t>
            </a:r>
            <a:r>
              <a:rPr lang="en-US" sz="2800" dirty="0" smtClean="0">
                <a:latin typeface="Times New Roman" pitchFamily="18" charset="0"/>
                <a:cs typeface="Times New Roman" pitchFamily="18" charset="0"/>
              </a:rPr>
              <a:t> samples). To analyze the total collection of </a:t>
            </a:r>
            <a:r>
              <a:rPr lang="en-US" sz="2800" i="1" dirty="0" smtClean="0">
                <a:latin typeface="Times New Roman" pitchFamily="18" charset="0"/>
                <a:cs typeface="Times New Roman" pitchFamily="18" charset="0"/>
              </a:rPr>
              <a:t>v </a:t>
            </a:r>
            <a:r>
              <a:rPr lang="en-US" sz="2800" dirty="0" smtClean="0">
                <a:latin typeface="Times New Roman" pitchFamily="18" charset="0"/>
                <a:cs typeface="Times New Roman" pitchFamily="18" charset="0"/>
              </a:rPr>
              <a:t>samples, you need to compare the new samples to the old and compare the new samples to each other.</a:t>
            </a:r>
            <a:endParaRPr lang="en-US" sz="2800" dirty="0">
              <a:latin typeface="Times New Roman" pitchFamily="18" charset="0"/>
              <a:cs typeface="Times New Roman" pitchFamily="18" charset="0"/>
            </a:endParaRPr>
          </a:p>
        </p:txBody>
      </p:sp>
      <p:sp>
        <p:nvSpPr>
          <p:cNvPr id="14" name="TextBox 13"/>
          <p:cNvSpPr txBox="1"/>
          <p:nvPr/>
        </p:nvSpPr>
        <p:spPr>
          <a:xfrm>
            <a:off x="6934200" y="3291751"/>
            <a:ext cx="1752600" cy="369332"/>
          </a:xfrm>
          <a:prstGeom prst="rect">
            <a:avLst/>
          </a:prstGeom>
          <a:noFill/>
        </p:spPr>
        <p:txBody>
          <a:bodyPr wrap="square" rtlCol="0">
            <a:spAutoFit/>
          </a:bodyPr>
          <a:lstStyle/>
          <a:p>
            <a:pPr algn="ctr"/>
            <a:r>
              <a:rPr lang="en-US" dirty="0" smtClean="0"/>
              <a:t> 1</a:t>
            </a:r>
            <a:r>
              <a:rPr lang="en-US" baseline="-25000" dirty="0"/>
              <a:t>1</a:t>
            </a:r>
            <a:endParaRPr lang="en-US" dirty="0"/>
          </a:p>
        </p:txBody>
      </p:sp>
      <p:sp>
        <p:nvSpPr>
          <p:cNvPr id="15" name="TextBox 14"/>
          <p:cNvSpPr txBox="1"/>
          <p:nvPr/>
        </p:nvSpPr>
        <p:spPr>
          <a:xfrm>
            <a:off x="6934200" y="4126468"/>
            <a:ext cx="1752600" cy="369332"/>
          </a:xfrm>
          <a:prstGeom prst="rect">
            <a:avLst/>
          </a:prstGeom>
          <a:noFill/>
        </p:spPr>
        <p:txBody>
          <a:bodyPr wrap="square" rtlCol="0">
            <a:spAutoFit/>
          </a:bodyPr>
          <a:lstStyle/>
          <a:p>
            <a:pPr algn="ctr"/>
            <a:r>
              <a:rPr lang="en-US" dirty="0" smtClean="0"/>
              <a:t> 2</a:t>
            </a:r>
            <a:r>
              <a:rPr lang="en-US" baseline="-25000" dirty="0" smtClean="0"/>
              <a:t>1</a:t>
            </a:r>
            <a:endParaRPr lang="en-US" dirty="0"/>
          </a:p>
        </p:txBody>
      </p:sp>
      <p:sp>
        <p:nvSpPr>
          <p:cNvPr id="16" name="TextBox 15"/>
          <p:cNvSpPr txBox="1"/>
          <p:nvPr/>
        </p:nvSpPr>
        <p:spPr>
          <a:xfrm>
            <a:off x="4343400" y="4191000"/>
            <a:ext cx="1752600" cy="369332"/>
          </a:xfrm>
          <a:prstGeom prst="rect">
            <a:avLst/>
          </a:prstGeom>
          <a:noFill/>
        </p:spPr>
        <p:txBody>
          <a:bodyPr wrap="square" rtlCol="0">
            <a:spAutoFit/>
          </a:bodyPr>
          <a:lstStyle/>
          <a:p>
            <a:pPr algn="ctr"/>
            <a:r>
              <a:rPr lang="en-US" dirty="0" smtClean="0"/>
              <a:t> 3</a:t>
            </a:r>
            <a:r>
              <a:rPr lang="en-US" baseline="-25000" dirty="0" smtClean="0"/>
              <a:t>2</a:t>
            </a:r>
            <a:endParaRPr lang="en-US" dirty="0"/>
          </a:p>
        </p:txBody>
      </p:sp>
      <p:sp>
        <p:nvSpPr>
          <p:cNvPr id="17" name="TextBox 16"/>
          <p:cNvSpPr txBox="1"/>
          <p:nvPr/>
        </p:nvSpPr>
        <p:spPr>
          <a:xfrm>
            <a:off x="6934200" y="5726668"/>
            <a:ext cx="17526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w</a:t>
            </a:r>
            <a:r>
              <a:rPr lang="en-US" sz="2400" baseline="-25000" dirty="0" smtClean="0">
                <a:latin typeface="Times New Roman" pitchFamily="18" charset="0"/>
                <a:cs typeface="Times New Roman" pitchFamily="18" charset="0"/>
              </a:rPr>
              <a:t>1</a:t>
            </a:r>
            <a:endParaRPr lang="en-US" sz="2400" i="1" dirty="0">
              <a:latin typeface="Times New Roman" pitchFamily="18" charset="0"/>
              <a:cs typeface="Times New Roman" pitchFamily="18" charset="0"/>
            </a:endParaRPr>
          </a:p>
        </p:txBody>
      </p:sp>
      <p:sp>
        <p:nvSpPr>
          <p:cNvPr id="18" name="TextBox 17"/>
          <p:cNvSpPr txBox="1"/>
          <p:nvPr/>
        </p:nvSpPr>
        <p:spPr>
          <a:xfrm>
            <a:off x="2743200" y="2667000"/>
            <a:ext cx="1752600" cy="369332"/>
          </a:xfrm>
          <a:prstGeom prst="rect">
            <a:avLst/>
          </a:prstGeom>
          <a:noFill/>
        </p:spPr>
        <p:txBody>
          <a:bodyPr wrap="square" rtlCol="0">
            <a:spAutoFit/>
          </a:bodyPr>
          <a:lstStyle/>
          <a:p>
            <a:pPr algn="ctr"/>
            <a:r>
              <a:rPr lang="en-US" dirty="0" smtClean="0"/>
              <a:t> 1</a:t>
            </a:r>
            <a:r>
              <a:rPr lang="en-US" baseline="-25000" dirty="0" smtClean="0"/>
              <a:t>2</a:t>
            </a:r>
            <a:endParaRPr lang="en-US" dirty="0"/>
          </a:p>
        </p:txBody>
      </p:sp>
      <p:sp>
        <p:nvSpPr>
          <p:cNvPr id="19" name="TextBox 18"/>
          <p:cNvSpPr txBox="1"/>
          <p:nvPr/>
        </p:nvSpPr>
        <p:spPr>
          <a:xfrm>
            <a:off x="3733800" y="3135868"/>
            <a:ext cx="1752600" cy="369332"/>
          </a:xfrm>
          <a:prstGeom prst="rect">
            <a:avLst/>
          </a:prstGeom>
          <a:noFill/>
        </p:spPr>
        <p:txBody>
          <a:bodyPr wrap="square" rtlCol="0">
            <a:spAutoFit/>
          </a:bodyPr>
          <a:lstStyle/>
          <a:p>
            <a:pPr algn="ctr"/>
            <a:r>
              <a:rPr lang="en-US" dirty="0" smtClean="0"/>
              <a:t> </a:t>
            </a:r>
            <a:r>
              <a:rPr lang="en-US" dirty="0"/>
              <a:t>2</a:t>
            </a:r>
            <a:r>
              <a:rPr lang="en-US" baseline="-25000" dirty="0" smtClean="0"/>
              <a:t>2</a:t>
            </a:r>
            <a:endParaRPr lang="en-US" dirty="0"/>
          </a:p>
        </p:txBody>
      </p:sp>
      <p:sp>
        <p:nvSpPr>
          <p:cNvPr id="20" name="TextBox 19"/>
          <p:cNvSpPr txBox="1"/>
          <p:nvPr/>
        </p:nvSpPr>
        <p:spPr>
          <a:xfrm>
            <a:off x="1066800" y="2819400"/>
            <a:ext cx="1752600" cy="461665"/>
          </a:xfrm>
          <a:prstGeom prst="rect">
            <a:avLst/>
          </a:prstGeom>
          <a:noFill/>
        </p:spPr>
        <p:txBody>
          <a:bodyPr wrap="square" rtlCol="0">
            <a:spAutoFit/>
          </a:bodyPr>
          <a:lstStyle/>
          <a:p>
            <a:pPr algn="ctr"/>
            <a:r>
              <a:rPr lang="en-US" dirty="0" smtClean="0"/>
              <a:t> (</a:t>
            </a:r>
            <a:r>
              <a:rPr lang="en-US" sz="2400" i="1" dirty="0" smtClean="0">
                <a:latin typeface="Times New Roman" pitchFamily="18" charset="0"/>
                <a:cs typeface="Times New Roman" pitchFamily="18" charset="0"/>
              </a:rPr>
              <a:t>v-w</a:t>
            </a:r>
            <a:r>
              <a:rPr lang="en-US" sz="2400" dirty="0" smtClean="0">
                <a:latin typeface="Times New Roman" pitchFamily="18" charset="0"/>
                <a:cs typeface="Times New Roman" pitchFamily="18" charset="0"/>
              </a:rPr>
              <a:t>)</a:t>
            </a:r>
            <a:r>
              <a:rPr lang="en-US" sz="2400"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 </a:t>
            </a:r>
            <a:endParaRPr lang="en-US" i="1" dirty="0"/>
          </a:p>
        </p:txBody>
      </p:sp>
      <p:sp>
        <p:nvSpPr>
          <p:cNvPr id="13" name="TextBox 12"/>
          <p:cNvSpPr txBox="1"/>
          <p:nvPr/>
        </p:nvSpPr>
        <p:spPr>
          <a:xfrm rot="5400000">
            <a:off x="6992034" y="4782235"/>
            <a:ext cx="762000" cy="646331"/>
          </a:xfrm>
          <a:prstGeom prst="rect">
            <a:avLst/>
          </a:prstGeom>
          <a:noFill/>
        </p:spPr>
        <p:txBody>
          <a:bodyPr wrap="square" rtlCol="0">
            <a:spAutoFit/>
          </a:bodyPr>
          <a:lstStyle/>
          <a:p>
            <a:r>
              <a:rPr lang="en-US" sz="3600" dirty="0" smtClean="0"/>
              <a:t>. . .</a:t>
            </a:r>
            <a:endParaRPr lang="en-US" sz="3600" dirty="0"/>
          </a:p>
        </p:txBody>
      </p:sp>
      <p:sp>
        <p:nvSpPr>
          <p:cNvPr id="22" name="TextBox 21"/>
          <p:cNvSpPr txBox="1"/>
          <p:nvPr/>
        </p:nvSpPr>
        <p:spPr>
          <a:xfrm>
            <a:off x="4191000" y="5269468"/>
            <a:ext cx="1752600" cy="369332"/>
          </a:xfrm>
          <a:prstGeom prst="rect">
            <a:avLst/>
          </a:prstGeom>
          <a:noFill/>
        </p:spPr>
        <p:txBody>
          <a:bodyPr wrap="square" rtlCol="0">
            <a:spAutoFit/>
          </a:bodyPr>
          <a:lstStyle/>
          <a:p>
            <a:pPr algn="ctr"/>
            <a:r>
              <a:rPr lang="en-US" dirty="0" smtClean="0"/>
              <a:t> 4</a:t>
            </a:r>
            <a:r>
              <a:rPr lang="en-US" baseline="-25000" dirty="0" smtClean="0"/>
              <a:t>2</a:t>
            </a:r>
            <a:endParaRPr lang="en-US" dirty="0"/>
          </a:p>
        </p:txBody>
      </p:sp>
      <p:sp>
        <p:nvSpPr>
          <p:cNvPr id="25" name="Arc 24"/>
          <p:cNvSpPr/>
          <p:nvPr/>
        </p:nvSpPr>
        <p:spPr>
          <a:xfrm rot="12867806">
            <a:off x="1524001" y="3080266"/>
            <a:ext cx="3287658" cy="3320534"/>
          </a:xfrm>
          <a:prstGeom prst="arc">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8110441">
            <a:off x="1506268" y="3089959"/>
            <a:ext cx="3287658" cy="3320534"/>
          </a:xfrm>
          <a:prstGeom prst="arc">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5247625"/>
            <a:ext cx="628650" cy="619775"/>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8873" y="4297476"/>
            <a:ext cx="628650" cy="619775"/>
          </a:xfrm>
          <a:prstGeom prst="rect">
            <a:avLst/>
          </a:prstGeom>
        </p:spPr>
      </p:pic>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3320534"/>
            <a:ext cx="628650" cy="619775"/>
          </a:xfrm>
          <a:prstGeom prst="rect">
            <a:avLst/>
          </a:prstGeom>
        </p:spPr>
      </p:pic>
      <p:sp>
        <p:nvSpPr>
          <p:cNvPr id="32" name="Rounded Rectangle 31"/>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688884"/>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838200"/>
            <a:ext cx="86106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Definition.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complete graph on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vertices with a hole of size </a:t>
            </a:r>
            <a:r>
              <a:rPr lang="en-US" sz="2800" i="1" dirty="0"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is the graph with vertex set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K</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v</a:t>
            </a:r>
            <a:r>
              <a:rPr lang="en-US" sz="2800" dirty="0" err="1"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a:t>
            </a:r>
            <a:r>
              <a:rPr lang="en-US" sz="2800" i="1" baseline="-25000" dirty="0" err="1" smtClean="0">
                <a:latin typeface="Times New Roman" pitchFamily="18" charset="0"/>
                <a:cs typeface="Times New Roman" pitchFamily="18" charset="0"/>
              </a:rPr>
              <a:t>v</a:t>
            </a:r>
            <a:r>
              <a:rPr lang="en-US" sz="2800" i="1" baseline="-25000" dirty="0" smtClean="0">
                <a:latin typeface="Times New Roman" pitchFamily="18" charset="0"/>
                <a:cs typeface="Times New Roman" pitchFamily="18" charset="0"/>
              </a:rPr>
              <a:t>-w</a:t>
            </a:r>
            <a:r>
              <a:rPr lang="en-US" sz="2800" dirty="0">
                <a:latin typeface="Times New Roman" pitchFamily="18" charset="0"/>
                <a:cs typeface="Times New Roman" pitchFamily="18" charset="0"/>
              </a:rPr>
              <a:t> </a:t>
            </a:r>
            <a:r>
              <a:rPr lang="en-US" sz="2800" dirty="0">
                <a:latin typeface="+mj-lt"/>
                <a:cs typeface="Times New Roman" pitchFamily="18" charset="0"/>
              </a:rPr>
              <a:t>U</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a:t>
            </a:r>
            <a:r>
              <a:rPr lang="en-US" sz="2800" i="1" baseline="-25000" dirty="0" err="1"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where </a:t>
            </a:r>
            <a:r>
              <a:rPr lang="en-US" sz="2800" dirty="0" smtClean="0">
                <a:latin typeface="Times New Roman" pitchFamily="18" charset="0"/>
                <a:cs typeface="Times New Roman" pitchFamily="18" charset="0"/>
              </a:rPr>
              <a:t>│</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a:t>
            </a:r>
            <a:r>
              <a:rPr lang="en-US" sz="2800" i="1" baseline="-25000" dirty="0" err="1" smtClean="0">
                <a:latin typeface="Times New Roman" pitchFamily="18" charset="0"/>
                <a:cs typeface="Times New Roman" pitchFamily="18" charset="0"/>
              </a:rPr>
              <a:t>v</a:t>
            </a:r>
            <a:r>
              <a:rPr lang="en-US" sz="2800" i="1" baseline="-25000" dirty="0"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v </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w </a:t>
            </a:r>
            <a:r>
              <a:rPr lang="en-US" sz="2800" dirty="0" smtClean="0">
                <a:latin typeface="Times New Roman" pitchFamily="18" charset="0"/>
                <a:cs typeface="Times New Roman" pitchFamily="18" charset="0"/>
              </a:rPr>
              <a:t>and │</a:t>
            </a:r>
            <a:r>
              <a:rPr lang="en-US" sz="2800" i="1" dirty="0" err="1" smtClean="0">
                <a:latin typeface="Times New Roman" pitchFamily="18" charset="0"/>
                <a:cs typeface="Times New Roman" pitchFamily="18" charset="0"/>
              </a:rPr>
              <a:t>V</a:t>
            </a:r>
            <a:r>
              <a:rPr lang="en-US" sz="2800" i="1" baseline="-25000" dirty="0" err="1"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  </a:t>
            </a:r>
            <a:r>
              <a:rPr lang="en-US" sz="2800" i="1" dirty="0"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edge set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3" name="TextBox 2"/>
          <p:cNvSpPr txBox="1"/>
          <p:nvPr/>
        </p:nvSpPr>
        <p:spPr>
          <a:xfrm>
            <a:off x="762000" y="76200"/>
            <a:ext cx="72390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The Complete Graph with a Hole</a:t>
            </a:r>
            <a:endParaRPr lang="en-US" sz="4000" dirty="0">
              <a:latin typeface="Times New Roman" pitchFamily="18" charset="0"/>
              <a:cs typeface="Times New Roman" pitchFamily="18" charset="0"/>
            </a:endParaRPr>
          </a:p>
        </p:txBody>
      </p:sp>
      <p:sp>
        <p:nvSpPr>
          <p:cNvPr id="4" name="TextBox 3"/>
          <p:cNvSpPr txBox="1"/>
          <p:nvPr/>
        </p:nvSpPr>
        <p:spPr>
          <a:xfrm rot="5400000">
            <a:off x="6965661" y="3041364"/>
            <a:ext cx="1638302" cy="584775"/>
          </a:xfrm>
          <a:prstGeom prst="rect">
            <a:avLst/>
          </a:prstGeom>
          <a:noFill/>
        </p:spPr>
        <p:txBody>
          <a:bodyPr wrap="square" rtlCol="0">
            <a:spAutoFit/>
          </a:bodyPr>
          <a:lstStyle/>
          <a:p>
            <a:r>
              <a:rPr lang="en-US" sz="3200" dirty="0" smtClean="0"/>
              <a:t>U</a:t>
            </a:r>
            <a:endParaRPr lang="en-US" sz="3200" dirty="0"/>
          </a:p>
        </p:txBody>
      </p:sp>
      <p:sp>
        <p:nvSpPr>
          <p:cNvPr id="5" name="TextBox 4"/>
          <p:cNvSpPr txBox="1"/>
          <p:nvPr/>
        </p:nvSpPr>
        <p:spPr>
          <a:xfrm>
            <a:off x="7620000" y="2438638"/>
            <a:ext cx="533400" cy="584775"/>
          </a:xfrm>
          <a:prstGeom prst="rect">
            <a:avLst/>
          </a:prstGeom>
          <a:noFill/>
        </p:spPr>
        <p:txBody>
          <a:bodyPr wrap="square" rtlCol="0">
            <a:spAutoFit/>
          </a:bodyPr>
          <a:lstStyle/>
          <a:p>
            <a:r>
              <a:rPr lang="en-US" sz="3200" dirty="0" smtClean="0"/>
              <a:t>/</a:t>
            </a:r>
            <a:endParaRPr lang="en-US" sz="3200" dirty="0"/>
          </a:p>
        </p:txBody>
      </p:sp>
      <p:sp>
        <p:nvSpPr>
          <p:cNvPr id="6" name="TextBox 5"/>
          <p:cNvSpPr txBox="1"/>
          <p:nvPr/>
        </p:nvSpPr>
        <p:spPr>
          <a:xfrm>
            <a:off x="76200" y="2340114"/>
            <a:ext cx="8991600" cy="707886"/>
          </a:xfrm>
          <a:prstGeom prst="rect">
            <a:avLst/>
          </a:prstGeom>
          <a:noFill/>
        </p:spPr>
        <p:txBody>
          <a:bodyPr wrap="square" rtlCol="0">
            <a:spAutoFit/>
          </a:bodyPr>
          <a:lstStyle/>
          <a:p>
            <a:pPr algn="ctr"/>
            <a:r>
              <a:rPr lang="en-US" sz="3200" i="1" dirty="0" smtClean="0">
                <a:latin typeface="Times New Roman" pitchFamily="18" charset="0"/>
                <a:cs typeface="Times New Roman" pitchFamily="18" charset="0"/>
              </a:rPr>
              <a:t>E</a:t>
            </a: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K</a:t>
            </a:r>
            <a:r>
              <a:rPr lang="en-US" sz="3200" dirty="0"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v</a:t>
            </a:r>
            <a:r>
              <a:rPr lang="en-US" sz="3200" dirty="0" err="1"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w</a:t>
            </a:r>
            <a:r>
              <a:rPr lang="en-US" sz="3200" dirty="0" smtClean="0">
                <a:latin typeface="Times New Roman" pitchFamily="18" charset="0"/>
                <a:cs typeface="Times New Roman" pitchFamily="18" charset="0"/>
              </a:rPr>
              <a:t>)) = </a:t>
            </a:r>
            <a:r>
              <a:rPr lang="en-US" sz="40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a:t>
            </a:r>
            <a:r>
              <a:rPr lang="en-US" sz="3200" i="1" dirty="0" err="1">
                <a:latin typeface="Times New Roman" pitchFamily="18" charset="0"/>
                <a:cs typeface="Times New Roman" pitchFamily="18" charset="0"/>
              </a:rPr>
              <a:t>a</a:t>
            </a:r>
            <a:r>
              <a:rPr lang="en-US" sz="3200" dirty="0" err="1">
                <a:latin typeface="Times New Roman" pitchFamily="18" charset="0"/>
                <a:cs typeface="Times New Roman" pitchFamily="18" charset="0"/>
              </a:rPr>
              <a:t>,</a:t>
            </a:r>
            <a:r>
              <a:rPr lang="en-US" sz="3200" i="1" dirty="0" err="1">
                <a:latin typeface="Times New Roman" pitchFamily="18" charset="0"/>
                <a:cs typeface="Times New Roman" pitchFamily="18" charset="0"/>
              </a:rPr>
              <a:t>b</a:t>
            </a:r>
            <a:r>
              <a:rPr lang="en-US" sz="3200" dirty="0" smtClean="0">
                <a:latin typeface="Times New Roman" pitchFamily="18" charset="0"/>
                <a:cs typeface="Times New Roman" pitchFamily="18" charset="0"/>
              </a:rPr>
              <a:t>) │ </a:t>
            </a:r>
            <a:r>
              <a:rPr lang="en-US" sz="3200" i="1" dirty="0">
                <a:latin typeface="Times New Roman" pitchFamily="18" charset="0"/>
                <a:cs typeface="Times New Roman" pitchFamily="18" charset="0"/>
              </a:rPr>
              <a:t>a</a:t>
            </a:r>
            <a:r>
              <a:rPr lang="en-US" sz="3200" dirty="0">
                <a:latin typeface="Times New Roman" pitchFamily="18" charset="0"/>
                <a:cs typeface="Times New Roman" pitchFamily="18" charset="0"/>
              </a:rPr>
              <a:t>, </a:t>
            </a:r>
            <a:r>
              <a:rPr lang="en-US" sz="3200" i="1" dirty="0" smtClean="0">
                <a:latin typeface="Times New Roman" pitchFamily="18" charset="0"/>
                <a:cs typeface="Times New Roman" pitchFamily="18" charset="0"/>
              </a:rPr>
              <a:t>b </a:t>
            </a:r>
            <a:r>
              <a:rPr lang="el-GR" sz="3200" dirty="0" smtClean="0">
                <a:latin typeface="Times New Roman" pitchFamily="18" charset="0"/>
                <a:cs typeface="Times New Roman" pitchFamily="18" charset="0"/>
              </a:rPr>
              <a:t>ϵ</a:t>
            </a:r>
            <a:r>
              <a:rPr lang="en-US" sz="3200" dirty="0" smtClean="0">
                <a:latin typeface="Times New Roman" pitchFamily="18" charset="0"/>
                <a:cs typeface="Times New Roman" pitchFamily="18" charset="0"/>
              </a:rPr>
              <a:t> </a:t>
            </a:r>
            <a:r>
              <a:rPr lang="en-US" sz="3200" i="1" dirty="0">
                <a:latin typeface="Times New Roman" pitchFamily="18" charset="0"/>
                <a:cs typeface="Times New Roman" pitchFamily="18" charset="0"/>
              </a:rPr>
              <a:t>V</a:t>
            </a:r>
            <a:r>
              <a:rPr lang="en-US" sz="3200" dirty="0">
                <a:latin typeface="Times New Roman" pitchFamily="18" charset="0"/>
                <a:cs typeface="Times New Roman" pitchFamily="18" charset="0"/>
              </a:rPr>
              <a:t>(</a:t>
            </a:r>
            <a:r>
              <a:rPr lang="en-US" sz="3200" i="1" dirty="0">
                <a:latin typeface="Times New Roman" pitchFamily="18" charset="0"/>
                <a:cs typeface="Times New Roman" pitchFamily="18" charset="0"/>
              </a:rPr>
              <a:t>K</a:t>
            </a:r>
            <a:r>
              <a:rPr lang="en-US" sz="3200" dirty="0">
                <a:latin typeface="Times New Roman" pitchFamily="18" charset="0"/>
                <a:cs typeface="Times New Roman" pitchFamily="18" charset="0"/>
              </a:rPr>
              <a:t>(</a:t>
            </a:r>
            <a:r>
              <a:rPr lang="en-US" sz="3200" i="1" dirty="0" err="1">
                <a:latin typeface="Times New Roman" pitchFamily="18" charset="0"/>
                <a:cs typeface="Times New Roman" pitchFamily="18" charset="0"/>
              </a:rPr>
              <a:t>v</a:t>
            </a:r>
            <a:r>
              <a:rPr lang="en-US" sz="3200" dirty="0" err="1">
                <a:latin typeface="Times New Roman" pitchFamily="18" charset="0"/>
                <a:cs typeface="Times New Roman" pitchFamily="18" charset="0"/>
              </a:rPr>
              <a:t>,</a:t>
            </a:r>
            <a:r>
              <a:rPr lang="en-US" sz="3200" i="1" dirty="0" err="1">
                <a:latin typeface="Times New Roman" pitchFamily="18" charset="0"/>
                <a:cs typeface="Times New Roman" pitchFamily="18" charset="0"/>
              </a:rPr>
              <a:t>w</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a</a:t>
            </a:r>
            <a:r>
              <a:rPr lang="en-US" sz="3200" dirty="0" err="1"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b</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V</a:t>
            </a:r>
            <a:r>
              <a:rPr lang="en-US" sz="3200" i="1" baseline="-25000" dirty="0" err="1" smtClean="0">
                <a:latin typeface="Times New Roman" pitchFamily="18" charset="0"/>
                <a:cs typeface="Times New Roman" pitchFamily="18" charset="0"/>
              </a:rPr>
              <a:t>w</a:t>
            </a:r>
            <a:r>
              <a:rPr lang="en-US" sz="3200" i="1" baseline="-25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ounded Rectangle 7"/>
          <p:cNvSpPr/>
          <p:nvPr/>
        </p:nvSpPr>
        <p:spPr>
          <a:xfrm>
            <a:off x="6019800" y="3723121"/>
            <a:ext cx="533400" cy="2381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86000" y="3399272"/>
            <a:ext cx="2781300" cy="2914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5400000">
            <a:off x="6038166" y="4771555"/>
            <a:ext cx="762000" cy="646331"/>
          </a:xfrm>
          <a:prstGeom prst="rect">
            <a:avLst/>
          </a:prstGeom>
          <a:noFill/>
        </p:spPr>
        <p:txBody>
          <a:bodyPr wrap="square" rtlCol="0">
            <a:spAutoFit/>
          </a:bodyPr>
          <a:lstStyle/>
          <a:p>
            <a:r>
              <a:rPr lang="en-US" sz="3600" dirty="0" smtClean="0"/>
              <a:t>. . .</a:t>
            </a:r>
            <a:endParaRPr lang="en-US" sz="3600" dirty="0"/>
          </a:p>
        </p:txBody>
      </p:sp>
      <p:sp>
        <p:nvSpPr>
          <p:cNvPr id="19" name="Oval 6"/>
          <p:cNvSpPr>
            <a:spLocks noChangeArrowheads="1"/>
          </p:cNvSpPr>
          <p:nvPr/>
        </p:nvSpPr>
        <p:spPr bwMode="auto">
          <a:xfrm>
            <a:off x="4114800" y="5704321"/>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rc 20"/>
          <p:cNvSpPr/>
          <p:nvPr/>
        </p:nvSpPr>
        <p:spPr>
          <a:xfrm rot="11255308">
            <a:off x="2713106" y="3981589"/>
            <a:ext cx="1965187" cy="1982655"/>
          </a:xfrm>
          <a:prstGeom prst="arc">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p:cNvCxnSpPr/>
          <p:nvPr/>
        </p:nvCxnSpPr>
        <p:spPr>
          <a:xfrm flipV="1">
            <a:off x="2781300" y="3723121"/>
            <a:ext cx="995222" cy="490678"/>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9" idx="3"/>
          </p:cNvCxnSpPr>
          <p:nvPr/>
        </p:nvCxnSpPr>
        <p:spPr>
          <a:xfrm flipV="1">
            <a:off x="4148278" y="5061243"/>
            <a:ext cx="576122" cy="838200"/>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1"/>
            <a:endCxn id="16" idx="5"/>
          </p:cNvCxnSpPr>
          <p:nvPr/>
        </p:nvCxnSpPr>
        <p:spPr>
          <a:xfrm flipH="1" flipV="1">
            <a:off x="3776522" y="3842043"/>
            <a:ext cx="676556" cy="295556"/>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8" idx="0"/>
          </p:cNvCxnSpPr>
          <p:nvPr/>
        </p:nvCxnSpPr>
        <p:spPr>
          <a:xfrm flipH="1" flipV="1">
            <a:off x="4572000" y="4223043"/>
            <a:ext cx="114300" cy="795478"/>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9" idx="1"/>
          </p:cNvCxnSpPr>
          <p:nvPr/>
        </p:nvCxnSpPr>
        <p:spPr>
          <a:xfrm>
            <a:off x="2743200" y="4213799"/>
            <a:ext cx="1405078" cy="1524000"/>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8" idx="1"/>
          </p:cNvCxnSpPr>
          <p:nvPr/>
        </p:nvCxnSpPr>
        <p:spPr>
          <a:xfrm flipH="1" flipV="1">
            <a:off x="3662222" y="3799321"/>
            <a:ext cx="943256" cy="1252678"/>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9" idx="0"/>
          </p:cNvCxnSpPr>
          <p:nvPr/>
        </p:nvCxnSpPr>
        <p:spPr>
          <a:xfrm flipH="1" flipV="1">
            <a:off x="3662222" y="3799321"/>
            <a:ext cx="566878" cy="1905000"/>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7" idx="6"/>
          </p:cNvCxnSpPr>
          <p:nvPr/>
        </p:nvCxnSpPr>
        <p:spPr>
          <a:xfrm>
            <a:off x="2819400" y="4213799"/>
            <a:ext cx="1828800" cy="4622"/>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8" idx="5"/>
          </p:cNvCxnSpPr>
          <p:nvPr/>
        </p:nvCxnSpPr>
        <p:spPr>
          <a:xfrm>
            <a:off x="2743200" y="4213799"/>
            <a:ext cx="2023922" cy="99984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9" idx="4"/>
          </p:cNvCxnSpPr>
          <p:nvPr/>
        </p:nvCxnSpPr>
        <p:spPr>
          <a:xfrm flipV="1">
            <a:off x="4229100" y="4223043"/>
            <a:ext cx="342900" cy="1709878"/>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10" idx="6"/>
          </p:cNvCxnSpPr>
          <p:nvPr/>
        </p:nvCxnSpPr>
        <p:spPr>
          <a:xfrm>
            <a:off x="3733800" y="3756599"/>
            <a:ext cx="2667000" cy="2332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11" idx="6"/>
          </p:cNvCxnSpPr>
          <p:nvPr/>
        </p:nvCxnSpPr>
        <p:spPr>
          <a:xfrm>
            <a:off x="3733800" y="3723121"/>
            <a:ext cx="2667000" cy="800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6" idx="5"/>
            <a:endCxn id="12" idx="5"/>
          </p:cNvCxnSpPr>
          <p:nvPr/>
        </p:nvCxnSpPr>
        <p:spPr>
          <a:xfrm>
            <a:off x="3776522" y="3842043"/>
            <a:ext cx="259080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12" idx="5"/>
          </p:cNvCxnSpPr>
          <p:nvPr/>
        </p:nvCxnSpPr>
        <p:spPr>
          <a:xfrm>
            <a:off x="4572000" y="4251899"/>
            <a:ext cx="1795322" cy="1495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11" idx="2"/>
          </p:cNvCxnSpPr>
          <p:nvPr/>
        </p:nvCxnSpPr>
        <p:spPr>
          <a:xfrm>
            <a:off x="4572000" y="4251899"/>
            <a:ext cx="1600200" cy="2713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6"/>
            <a:endCxn id="10" idx="2"/>
          </p:cNvCxnSpPr>
          <p:nvPr/>
        </p:nvCxnSpPr>
        <p:spPr>
          <a:xfrm flipV="1">
            <a:off x="4648200" y="3989821"/>
            <a:ext cx="15240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10" idx="3"/>
          </p:cNvCxnSpPr>
          <p:nvPr/>
        </p:nvCxnSpPr>
        <p:spPr>
          <a:xfrm flipV="1">
            <a:off x="4724400" y="4070643"/>
            <a:ext cx="1481278" cy="1095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11" idx="3"/>
          </p:cNvCxnSpPr>
          <p:nvPr/>
        </p:nvCxnSpPr>
        <p:spPr>
          <a:xfrm flipV="1">
            <a:off x="4724400" y="4604043"/>
            <a:ext cx="1481278" cy="562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10" idx="7"/>
          </p:cNvCxnSpPr>
          <p:nvPr/>
        </p:nvCxnSpPr>
        <p:spPr>
          <a:xfrm flipV="1">
            <a:off x="4267200" y="3908999"/>
            <a:ext cx="2100122" cy="1943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11" idx="4"/>
          </p:cNvCxnSpPr>
          <p:nvPr/>
        </p:nvCxnSpPr>
        <p:spPr>
          <a:xfrm flipV="1">
            <a:off x="4267200" y="4637521"/>
            <a:ext cx="2019300" cy="12145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12" idx="5"/>
          </p:cNvCxnSpPr>
          <p:nvPr/>
        </p:nvCxnSpPr>
        <p:spPr>
          <a:xfrm>
            <a:off x="4724400" y="5166299"/>
            <a:ext cx="1642922" cy="5807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12" idx="3"/>
          </p:cNvCxnSpPr>
          <p:nvPr/>
        </p:nvCxnSpPr>
        <p:spPr>
          <a:xfrm flipV="1">
            <a:off x="4267200" y="5747043"/>
            <a:ext cx="1938478" cy="105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Freeform 71"/>
          <p:cNvSpPr/>
          <p:nvPr/>
        </p:nvSpPr>
        <p:spPr>
          <a:xfrm>
            <a:off x="2760785" y="3398361"/>
            <a:ext cx="3563815" cy="834714"/>
          </a:xfrm>
          <a:custGeom>
            <a:avLst/>
            <a:gdLst>
              <a:gd name="connsiteX0" fmla="*/ 0 w 3563815"/>
              <a:gd name="connsiteY0" fmla="*/ 834714 h 834714"/>
              <a:gd name="connsiteX1" fmla="*/ 1008184 w 3563815"/>
              <a:gd name="connsiteY1" fmla="*/ 2375 h 834714"/>
              <a:gd name="connsiteX2" fmla="*/ 3563815 w 3563815"/>
              <a:gd name="connsiteY2" fmla="*/ 565083 h 834714"/>
              <a:gd name="connsiteX3" fmla="*/ 3563815 w 3563815"/>
              <a:gd name="connsiteY3" fmla="*/ 565083 h 834714"/>
            </a:gdLst>
            <a:ahLst/>
            <a:cxnLst>
              <a:cxn ang="0">
                <a:pos x="connsiteX0" y="connsiteY0"/>
              </a:cxn>
              <a:cxn ang="0">
                <a:pos x="connsiteX1" y="connsiteY1"/>
              </a:cxn>
              <a:cxn ang="0">
                <a:pos x="connsiteX2" y="connsiteY2"/>
              </a:cxn>
              <a:cxn ang="0">
                <a:pos x="connsiteX3" y="connsiteY3"/>
              </a:cxn>
            </a:cxnLst>
            <a:rect l="l" t="t" r="r" b="b"/>
            <a:pathLst>
              <a:path w="3563815" h="834714">
                <a:moveTo>
                  <a:pt x="0" y="834714"/>
                </a:moveTo>
                <a:cubicBezTo>
                  <a:pt x="207107" y="441014"/>
                  <a:pt x="414215" y="47314"/>
                  <a:pt x="1008184" y="2375"/>
                </a:cubicBezTo>
                <a:cubicBezTo>
                  <a:pt x="1602153" y="-42564"/>
                  <a:pt x="3563815" y="565083"/>
                  <a:pt x="3563815" y="565083"/>
                </a:cubicBezTo>
                <a:lnTo>
                  <a:pt x="3563815" y="56508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2784231" y="3124200"/>
            <a:ext cx="3801461" cy="1437121"/>
          </a:xfrm>
          <a:custGeom>
            <a:avLst/>
            <a:gdLst>
              <a:gd name="connsiteX0" fmla="*/ 0 w 3801461"/>
              <a:gd name="connsiteY0" fmla="*/ 1108875 h 1437121"/>
              <a:gd name="connsiteX1" fmla="*/ 738554 w 3801461"/>
              <a:gd name="connsiteY1" fmla="*/ 53798 h 1437121"/>
              <a:gd name="connsiteX2" fmla="*/ 3610707 w 3801461"/>
              <a:gd name="connsiteY2" fmla="*/ 288259 h 1437121"/>
              <a:gd name="connsiteX3" fmla="*/ 3540369 w 3801461"/>
              <a:gd name="connsiteY3" fmla="*/ 1437121 h 1437121"/>
              <a:gd name="connsiteX4" fmla="*/ 3540369 w 3801461"/>
              <a:gd name="connsiteY4" fmla="*/ 1437121 h 1437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61" h="1437121">
                <a:moveTo>
                  <a:pt x="0" y="1108875"/>
                </a:moveTo>
                <a:cubicBezTo>
                  <a:pt x="68384" y="649721"/>
                  <a:pt x="136769" y="190567"/>
                  <a:pt x="738554" y="53798"/>
                </a:cubicBezTo>
                <a:cubicBezTo>
                  <a:pt x="1340339" y="-82971"/>
                  <a:pt x="3143738" y="57705"/>
                  <a:pt x="3610707" y="288259"/>
                </a:cubicBezTo>
                <a:cubicBezTo>
                  <a:pt x="4077676" y="518813"/>
                  <a:pt x="3540369" y="1437121"/>
                  <a:pt x="3540369" y="1437121"/>
                </a:cubicBezTo>
                <a:lnTo>
                  <a:pt x="3540369" y="143712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2086826" y="4221352"/>
            <a:ext cx="4214328" cy="2368363"/>
          </a:xfrm>
          <a:custGeom>
            <a:avLst/>
            <a:gdLst>
              <a:gd name="connsiteX0" fmla="*/ 673959 w 4214328"/>
              <a:gd name="connsiteY0" fmla="*/ 0 h 2368363"/>
              <a:gd name="connsiteX1" fmla="*/ 29189 w 4214328"/>
              <a:gd name="connsiteY1" fmla="*/ 1336431 h 2368363"/>
              <a:gd name="connsiteX2" fmla="*/ 1518020 w 4214328"/>
              <a:gd name="connsiteY2" fmla="*/ 2368061 h 2368363"/>
              <a:gd name="connsiteX3" fmla="*/ 4214328 w 4214328"/>
              <a:gd name="connsiteY3" fmla="*/ 1453661 h 2368363"/>
              <a:gd name="connsiteX4" fmla="*/ 4214328 w 4214328"/>
              <a:gd name="connsiteY4" fmla="*/ 1453661 h 236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328" h="2368363">
                <a:moveTo>
                  <a:pt x="673959" y="0"/>
                </a:moveTo>
                <a:cubicBezTo>
                  <a:pt x="281235" y="470877"/>
                  <a:pt x="-111488" y="941754"/>
                  <a:pt x="29189" y="1336431"/>
                </a:cubicBezTo>
                <a:cubicBezTo>
                  <a:pt x="169866" y="1731108"/>
                  <a:pt x="820497" y="2348523"/>
                  <a:pt x="1518020" y="2368061"/>
                </a:cubicBezTo>
                <a:cubicBezTo>
                  <a:pt x="2215543" y="2387599"/>
                  <a:pt x="4214328" y="1453661"/>
                  <a:pt x="4214328" y="1453661"/>
                </a:cubicBezTo>
                <a:lnTo>
                  <a:pt x="4214328" y="145366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6"/>
          <p:cNvSpPr>
            <a:spLocks noChangeArrowheads="1"/>
          </p:cNvSpPr>
          <p:nvPr/>
        </p:nvSpPr>
        <p:spPr bwMode="auto">
          <a:xfrm>
            <a:off x="4114800" y="5704321"/>
            <a:ext cx="228600" cy="228600"/>
          </a:xfrm>
          <a:prstGeom prst="ellipse">
            <a:avLst/>
          </a:prstGeom>
          <a:solidFill>
            <a:srgbClr val="663300"/>
          </a:solidFill>
          <a:ln w="9525">
            <a:solidFill>
              <a:srgbClr val="000000"/>
            </a:solidFill>
            <a:round/>
            <a:headEnd/>
            <a:tailEnd/>
          </a:ln>
          <a:effectLst/>
          <a:extLst/>
        </p:spPr>
        <p:txBody>
          <a:bodyPr wrap="none" anchor="ctr"/>
          <a:lstStyle/>
          <a:p>
            <a:endParaRPr lang="en-US"/>
          </a:p>
        </p:txBody>
      </p:sp>
      <p:sp>
        <p:nvSpPr>
          <p:cNvPr id="12" name="Oval 6"/>
          <p:cNvSpPr>
            <a:spLocks noChangeArrowheads="1"/>
          </p:cNvSpPr>
          <p:nvPr/>
        </p:nvSpPr>
        <p:spPr bwMode="auto">
          <a:xfrm>
            <a:off x="6172200" y="5551921"/>
            <a:ext cx="228600" cy="228600"/>
          </a:xfrm>
          <a:prstGeom prst="ellipse">
            <a:avLst/>
          </a:prstGeom>
          <a:solidFill>
            <a:schemeClr val="bg1"/>
          </a:solidFill>
          <a:ln w="9525">
            <a:solidFill>
              <a:srgbClr val="000000"/>
            </a:solidFill>
            <a:round/>
            <a:headEnd/>
            <a:tailEnd/>
          </a:ln>
          <a:effectLst/>
          <a:extLst/>
        </p:spPr>
        <p:txBody>
          <a:bodyPr wrap="none" anchor="ctr"/>
          <a:lstStyle/>
          <a:p>
            <a:endParaRPr lang="en-US"/>
          </a:p>
        </p:txBody>
      </p:sp>
      <p:sp>
        <p:nvSpPr>
          <p:cNvPr id="11" name="Oval 6"/>
          <p:cNvSpPr>
            <a:spLocks noChangeArrowheads="1"/>
          </p:cNvSpPr>
          <p:nvPr/>
        </p:nvSpPr>
        <p:spPr bwMode="auto">
          <a:xfrm>
            <a:off x="6172200" y="4408921"/>
            <a:ext cx="228600" cy="228600"/>
          </a:xfrm>
          <a:prstGeom prst="ellipse">
            <a:avLst/>
          </a:prstGeom>
          <a:solidFill>
            <a:schemeClr val="bg1"/>
          </a:solidFill>
          <a:ln w="9525">
            <a:solidFill>
              <a:srgbClr val="000000"/>
            </a:solidFill>
            <a:round/>
            <a:headEnd/>
            <a:tailEnd/>
          </a:ln>
          <a:effectLst/>
          <a:extLst/>
        </p:spPr>
        <p:txBody>
          <a:bodyPr wrap="none" anchor="ctr"/>
          <a:lstStyle/>
          <a:p>
            <a:endParaRPr lang="en-US"/>
          </a:p>
        </p:txBody>
      </p:sp>
      <p:sp>
        <p:nvSpPr>
          <p:cNvPr id="10" name="Oval 6"/>
          <p:cNvSpPr>
            <a:spLocks noChangeArrowheads="1"/>
          </p:cNvSpPr>
          <p:nvPr/>
        </p:nvSpPr>
        <p:spPr bwMode="auto">
          <a:xfrm>
            <a:off x="6172200" y="3875521"/>
            <a:ext cx="228600" cy="228600"/>
          </a:xfrm>
          <a:prstGeom prst="ellipse">
            <a:avLst/>
          </a:prstGeom>
          <a:solidFill>
            <a:schemeClr val="bg1"/>
          </a:solidFill>
          <a:ln w="9525">
            <a:solidFill>
              <a:srgbClr val="000000"/>
            </a:solidFill>
            <a:round/>
            <a:headEnd/>
            <a:tailEnd/>
          </a:ln>
          <a:effectLst/>
          <a:extLst/>
        </p:spPr>
        <p:txBody>
          <a:bodyPr wrap="none" anchor="ctr"/>
          <a:lstStyle/>
          <a:p>
            <a:endParaRPr lang="en-US"/>
          </a:p>
        </p:txBody>
      </p:sp>
      <p:sp>
        <p:nvSpPr>
          <p:cNvPr id="20" name="Oval 6"/>
          <p:cNvSpPr>
            <a:spLocks noChangeArrowheads="1"/>
          </p:cNvSpPr>
          <p:nvPr/>
        </p:nvSpPr>
        <p:spPr bwMode="auto">
          <a:xfrm>
            <a:off x="2667000" y="4104121"/>
            <a:ext cx="228600" cy="228600"/>
          </a:xfrm>
          <a:prstGeom prst="ellipse">
            <a:avLst/>
          </a:prstGeom>
          <a:solidFill>
            <a:srgbClr val="663300"/>
          </a:solidFill>
          <a:ln w="9525">
            <a:solidFill>
              <a:schemeClr val="tx1"/>
            </a:solidFill>
            <a:round/>
            <a:headEnd/>
            <a:tailEnd/>
          </a:ln>
          <a:effectLst/>
          <a:extLst/>
        </p:spPr>
        <p:txBody>
          <a:bodyPr wrap="none" anchor="ctr"/>
          <a:lstStyle/>
          <a:p>
            <a:endParaRPr lang="en-US"/>
          </a:p>
        </p:txBody>
      </p:sp>
      <p:sp>
        <p:nvSpPr>
          <p:cNvPr id="16" name="Oval 6"/>
          <p:cNvSpPr>
            <a:spLocks noChangeArrowheads="1"/>
          </p:cNvSpPr>
          <p:nvPr/>
        </p:nvSpPr>
        <p:spPr bwMode="auto">
          <a:xfrm>
            <a:off x="3581400" y="3646921"/>
            <a:ext cx="228600" cy="228600"/>
          </a:xfrm>
          <a:prstGeom prst="ellipse">
            <a:avLst/>
          </a:prstGeom>
          <a:solidFill>
            <a:srgbClr val="663300"/>
          </a:solidFill>
          <a:ln w="9525">
            <a:solidFill>
              <a:srgbClr val="000000"/>
            </a:solidFill>
            <a:round/>
            <a:headEnd/>
            <a:tailEnd/>
          </a:ln>
          <a:effectLst/>
          <a:extLst/>
        </p:spPr>
        <p:txBody>
          <a:bodyPr wrap="none" anchor="ctr"/>
          <a:lstStyle/>
          <a:p>
            <a:endParaRPr lang="en-US"/>
          </a:p>
        </p:txBody>
      </p:sp>
      <p:sp>
        <p:nvSpPr>
          <p:cNvPr id="17" name="Oval 6"/>
          <p:cNvSpPr>
            <a:spLocks noChangeArrowheads="1"/>
          </p:cNvSpPr>
          <p:nvPr/>
        </p:nvSpPr>
        <p:spPr bwMode="auto">
          <a:xfrm>
            <a:off x="4419600" y="4104121"/>
            <a:ext cx="228600" cy="228600"/>
          </a:xfrm>
          <a:prstGeom prst="ellipse">
            <a:avLst/>
          </a:prstGeom>
          <a:solidFill>
            <a:srgbClr val="663300"/>
          </a:solidFill>
          <a:ln w="9525">
            <a:solidFill>
              <a:schemeClr val="tx1"/>
            </a:solidFill>
            <a:round/>
            <a:headEnd/>
            <a:tailEnd/>
          </a:ln>
          <a:effectLst/>
          <a:extLst/>
        </p:spPr>
        <p:txBody>
          <a:bodyPr wrap="none" anchor="ctr"/>
          <a:lstStyle/>
          <a:p>
            <a:endParaRPr lang="en-US"/>
          </a:p>
        </p:txBody>
      </p:sp>
      <p:sp>
        <p:nvSpPr>
          <p:cNvPr id="18" name="Oval 6"/>
          <p:cNvSpPr>
            <a:spLocks noChangeArrowheads="1"/>
          </p:cNvSpPr>
          <p:nvPr/>
        </p:nvSpPr>
        <p:spPr bwMode="auto">
          <a:xfrm>
            <a:off x="4572000" y="5018521"/>
            <a:ext cx="228600" cy="228600"/>
          </a:xfrm>
          <a:prstGeom prst="ellipse">
            <a:avLst/>
          </a:prstGeom>
          <a:solidFill>
            <a:srgbClr val="663300"/>
          </a:solidFill>
          <a:ln w="9525">
            <a:solidFill>
              <a:srgbClr val="000000"/>
            </a:solidFill>
            <a:round/>
            <a:headEnd/>
            <a:tailEnd/>
          </a:ln>
          <a:effectLst/>
          <a:extLst/>
        </p:spPr>
        <p:txBody>
          <a:bodyPr wrap="none" anchor="ctr"/>
          <a:lstStyle/>
          <a:p>
            <a:endParaRPr lang="en-US"/>
          </a:p>
        </p:txBody>
      </p:sp>
      <p:sp>
        <p:nvSpPr>
          <p:cNvPr id="78" name="TextBox 77"/>
          <p:cNvSpPr txBox="1"/>
          <p:nvPr/>
        </p:nvSpPr>
        <p:spPr>
          <a:xfrm>
            <a:off x="6742332" y="5829300"/>
            <a:ext cx="953868" cy="646331"/>
          </a:xfrm>
          <a:prstGeom prst="rect">
            <a:avLst/>
          </a:prstGeom>
          <a:noFill/>
        </p:spPr>
        <p:txBody>
          <a:bodyPr wrap="square" rtlCol="0">
            <a:spAutoFit/>
          </a:bodyPr>
          <a:lstStyle/>
          <a:p>
            <a:r>
              <a:rPr lang="en-US" sz="3600" i="1" dirty="0" err="1">
                <a:latin typeface="Times New Roman" pitchFamily="18" charset="0"/>
                <a:cs typeface="Times New Roman" pitchFamily="18" charset="0"/>
              </a:rPr>
              <a:t>V</a:t>
            </a:r>
            <a:r>
              <a:rPr lang="en-US" sz="3600" i="1" baseline="-25000" dirty="0" err="1">
                <a:latin typeface="Times New Roman" pitchFamily="18" charset="0"/>
                <a:cs typeface="Times New Roman" pitchFamily="18" charset="0"/>
              </a:rPr>
              <a:t>w</a:t>
            </a:r>
            <a:endParaRPr lang="en-US" sz="3600" dirty="0"/>
          </a:p>
        </p:txBody>
      </p:sp>
      <p:sp>
        <p:nvSpPr>
          <p:cNvPr id="79" name="TextBox 78"/>
          <p:cNvSpPr txBox="1"/>
          <p:nvPr/>
        </p:nvSpPr>
        <p:spPr>
          <a:xfrm>
            <a:off x="1342174" y="3570721"/>
            <a:ext cx="1020026" cy="646331"/>
          </a:xfrm>
          <a:prstGeom prst="rect">
            <a:avLst/>
          </a:prstGeom>
          <a:noFill/>
        </p:spPr>
        <p:txBody>
          <a:bodyPr wrap="square" rtlCol="0">
            <a:spAutoFit/>
          </a:bodyPr>
          <a:lstStyle/>
          <a:p>
            <a:r>
              <a:rPr lang="en-US" sz="3600" i="1" dirty="0" err="1">
                <a:latin typeface="Times New Roman" pitchFamily="18" charset="0"/>
                <a:cs typeface="Times New Roman" pitchFamily="18" charset="0"/>
              </a:rPr>
              <a:t>V</a:t>
            </a:r>
            <a:r>
              <a:rPr lang="en-US" sz="3600" i="1" baseline="-25000" dirty="0" err="1">
                <a:latin typeface="Times New Roman" pitchFamily="18" charset="0"/>
                <a:cs typeface="Times New Roman" pitchFamily="18" charset="0"/>
              </a:rPr>
              <a:t>v</a:t>
            </a:r>
            <a:r>
              <a:rPr lang="en-US" sz="3600" i="1" baseline="-25000" dirty="0">
                <a:latin typeface="Times New Roman" pitchFamily="18" charset="0"/>
                <a:cs typeface="Times New Roman" pitchFamily="18" charset="0"/>
              </a:rPr>
              <a:t>-w</a:t>
            </a:r>
            <a:endParaRPr lang="en-US" sz="3600" dirty="0"/>
          </a:p>
        </p:txBody>
      </p:sp>
    </p:spTree>
    <p:extLst>
      <p:ext uri="{BB962C8B-B14F-4D97-AF65-F5344CB8AC3E}">
        <p14:creationId xmlns:p14="http://schemas.microsoft.com/office/powerpoint/2010/main" val="14955485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10"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par>
                                <p:cTn id="61" presetID="10"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500"/>
                                        <p:tgtEl>
                                          <p:spTgt spid="60"/>
                                        </p:tgtEl>
                                      </p:cBhvr>
                                    </p:animEffect>
                                  </p:childTnLst>
                                </p:cTn>
                              </p:par>
                              <p:par>
                                <p:cTn id="67" presetID="10" presetClass="entr" presetSubtype="0"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500"/>
                                        <p:tgtEl>
                                          <p:spTgt spid="64"/>
                                        </p:tgtEl>
                                      </p:cBhvr>
                                    </p:animEffect>
                                  </p:childTnLst>
                                </p:cTn>
                              </p:par>
                              <p:par>
                                <p:cTn id="73" presetID="10" presetClass="entr" presetSubtype="0" fill="hold"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500"/>
                                        <p:tgtEl>
                                          <p:spTgt spid="76"/>
                                        </p:tgtEl>
                                      </p:cBhvr>
                                    </p:animEffect>
                                  </p:childTnLst>
                                </p:cTn>
                              </p:par>
                              <p:par>
                                <p:cTn id="79" presetID="10" presetClass="entr" presetSubtype="0" fill="hold"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8001000"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Example.</a:t>
            </a:r>
            <a:r>
              <a:rPr lang="en-US" sz="3600" dirty="0" smtClean="0">
                <a:latin typeface="Times New Roman" pitchFamily="18" charset="0"/>
                <a:cs typeface="Times New Roman" pitchFamily="18" charset="0"/>
              </a:rPr>
              <a:t> An </a:t>
            </a:r>
            <a:r>
              <a:rPr lang="en-US" sz="3600" i="1" dirty="0" smtClean="0">
                <a:latin typeface="Times New Roman" pitchFamily="18" charset="0"/>
                <a:cs typeface="Times New Roman" pitchFamily="18" charset="0"/>
              </a:rPr>
              <a:t>H</a:t>
            </a:r>
            <a:r>
              <a:rPr lang="en-US" sz="3600" dirty="0" smtClean="0">
                <a:latin typeface="Times New Roman" pitchFamily="18" charset="0"/>
                <a:cs typeface="Times New Roman" pitchFamily="18" charset="0"/>
              </a:rPr>
              <a:t>-decomposition of </a:t>
            </a:r>
            <a:r>
              <a:rPr lang="en-US" sz="3600" i="1" dirty="0" smtClean="0">
                <a:latin typeface="Times New Roman" pitchFamily="18" charset="0"/>
                <a:cs typeface="Times New Roman" pitchFamily="18" charset="0"/>
              </a:rPr>
              <a:t>K</a:t>
            </a:r>
            <a:r>
              <a:rPr lang="en-US" sz="3600" dirty="0" smtClean="0">
                <a:latin typeface="Times New Roman" pitchFamily="18" charset="0"/>
                <a:cs typeface="Times New Roman" pitchFamily="18" charset="0"/>
              </a:rPr>
              <a:t>(7,2).</a:t>
            </a:r>
            <a:endParaRPr lang="en-US" sz="3600" b="1" dirty="0">
              <a:latin typeface="Times New Roman" pitchFamily="18" charset="0"/>
              <a:cs typeface="Times New Roman" pitchFamily="18" charset="0"/>
            </a:endParaRPr>
          </a:p>
        </p:txBody>
      </p:sp>
      <p:sp>
        <p:nvSpPr>
          <p:cNvPr id="11" name="TextBox 10"/>
          <p:cNvSpPr txBox="1"/>
          <p:nvPr/>
        </p:nvSpPr>
        <p:spPr>
          <a:xfrm>
            <a:off x="6629400" y="1752600"/>
            <a:ext cx="609600" cy="369332"/>
          </a:xfrm>
          <a:prstGeom prst="rect">
            <a:avLst/>
          </a:prstGeom>
          <a:noFill/>
        </p:spPr>
        <p:txBody>
          <a:bodyPr wrap="square" rtlCol="0">
            <a:spAutoFit/>
          </a:bodyPr>
          <a:lstStyle/>
          <a:p>
            <a:pPr algn="ctr"/>
            <a:r>
              <a:rPr lang="en-US" dirty="0" smtClean="0"/>
              <a:t> 1</a:t>
            </a:r>
            <a:r>
              <a:rPr lang="en-US" baseline="-25000" dirty="0"/>
              <a:t>1</a:t>
            </a:r>
            <a:endParaRPr lang="en-US" dirty="0"/>
          </a:p>
        </p:txBody>
      </p:sp>
      <p:sp>
        <p:nvSpPr>
          <p:cNvPr id="12" name="TextBox 11"/>
          <p:cNvSpPr txBox="1"/>
          <p:nvPr/>
        </p:nvSpPr>
        <p:spPr>
          <a:xfrm>
            <a:off x="6629400" y="5410200"/>
            <a:ext cx="685800" cy="369332"/>
          </a:xfrm>
          <a:prstGeom prst="rect">
            <a:avLst/>
          </a:prstGeom>
          <a:noFill/>
        </p:spPr>
        <p:txBody>
          <a:bodyPr wrap="square" rtlCol="0">
            <a:spAutoFit/>
          </a:bodyPr>
          <a:lstStyle/>
          <a:p>
            <a:pPr algn="ctr"/>
            <a:r>
              <a:rPr lang="en-US" dirty="0" smtClean="0"/>
              <a:t> 2</a:t>
            </a:r>
            <a:r>
              <a:rPr lang="en-US" baseline="-25000" dirty="0" smtClean="0"/>
              <a:t>1</a:t>
            </a:r>
            <a:endParaRPr lang="en-US" dirty="0"/>
          </a:p>
        </p:txBody>
      </p:sp>
      <p:sp>
        <p:nvSpPr>
          <p:cNvPr id="14" name="TextBox 13"/>
          <p:cNvSpPr txBox="1"/>
          <p:nvPr/>
        </p:nvSpPr>
        <p:spPr>
          <a:xfrm>
            <a:off x="6629400" y="2514600"/>
            <a:ext cx="2590800" cy="461665"/>
          </a:xfrm>
          <a:prstGeom prst="rect">
            <a:avLst/>
          </a:prstGeom>
          <a:noFill/>
        </p:spPr>
        <p:txBody>
          <a:bodyPr wrap="square" rtlCol="0">
            <a:spAutoFit/>
          </a:bodyPr>
          <a:lstStyle/>
          <a:p>
            <a:r>
              <a:rPr lang="en-US" sz="2400" dirty="0" smtClean="0">
                <a:solidFill>
                  <a:srgbClr val="C00000"/>
                </a:solidFill>
              </a:rPr>
              <a:t>(5</a:t>
            </a:r>
            <a:r>
              <a:rPr lang="en-US" sz="2400" baseline="-25000" dirty="0" smtClean="0">
                <a:solidFill>
                  <a:srgbClr val="C00000"/>
                </a:solidFill>
              </a:rPr>
              <a:t>2</a:t>
            </a:r>
            <a:r>
              <a:rPr lang="en-US" sz="2400" dirty="0" smtClean="0">
                <a:solidFill>
                  <a:srgbClr val="C00000"/>
                </a:solidFill>
              </a:rPr>
              <a:t>, 2</a:t>
            </a:r>
            <a:r>
              <a:rPr lang="en-US" sz="2400" baseline="-25000" dirty="0" smtClean="0">
                <a:solidFill>
                  <a:srgbClr val="C00000"/>
                </a:solidFill>
              </a:rPr>
              <a:t>2</a:t>
            </a:r>
            <a:r>
              <a:rPr lang="en-US" sz="2400" dirty="0" smtClean="0">
                <a:solidFill>
                  <a:srgbClr val="C00000"/>
                </a:solidFill>
              </a:rPr>
              <a:t>, 3</a:t>
            </a:r>
            <a:r>
              <a:rPr lang="en-US" sz="2400" baseline="-25000" dirty="0" smtClean="0">
                <a:solidFill>
                  <a:srgbClr val="C00000"/>
                </a:solidFill>
              </a:rPr>
              <a:t>2</a:t>
            </a:r>
            <a:r>
              <a:rPr lang="en-US" sz="2400" dirty="0" smtClean="0">
                <a:solidFill>
                  <a:srgbClr val="C00000"/>
                </a:solidFill>
              </a:rPr>
              <a:t>, 4</a:t>
            </a:r>
            <a:r>
              <a:rPr lang="en-US" sz="2400" baseline="-25000" dirty="0" smtClean="0">
                <a:solidFill>
                  <a:srgbClr val="C00000"/>
                </a:solidFill>
              </a:rPr>
              <a:t>2</a:t>
            </a:r>
            <a:r>
              <a:rPr lang="en-US" sz="2400" dirty="0" smtClean="0">
                <a:solidFill>
                  <a:srgbClr val="C00000"/>
                </a:solidFill>
              </a:rPr>
              <a:t>; 1</a:t>
            </a:r>
            <a:r>
              <a:rPr lang="en-US" sz="2400" baseline="-25000" dirty="0" smtClean="0">
                <a:solidFill>
                  <a:srgbClr val="C00000"/>
                </a:solidFill>
              </a:rPr>
              <a:t>1</a:t>
            </a:r>
            <a:r>
              <a:rPr lang="en-US" sz="2400" dirty="0" smtClean="0">
                <a:solidFill>
                  <a:srgbClr val="C00000"/>
                </a:solidFill>
              </a:rPr>
              <a:t>)</a:t>
            </a:r>
            <a:endParaRPr lang="en-US" sz="2400" dirty="0">
              <a:solidFill>
                <a:srgbClr val="C00000"/>
              </a:solidFill>
            </a:endParaRPr>
          </a:p>
        </p:txBody>
      </p:sp>
      <p:sp>
        <p:nvSpPr>
          <p:cNvPr id="15" name="TextBox 14"/>
          <p:cNvSpPr txBox="1"/>
          <p:nvPr/>
        </p:nvSpPr>
        <p:spPr>
          <a:xfrm>
            <a:off x="6629400" y="3048000"/>
            <a:ext cx="2590800" cy="461665"/>
          </a:xfrm>
          <a:prstGeom prst="rect">
            <a:avLst/>
          </a:prstGeom>
          <a:noFill/>
        </p:spPr>
        <p:txBody>
          <a:bodyPr wrap="square" rtlCol="0">
            <a:spAutoFit/>
          </a:bodyPr>
          <a:lstStyle/>
          <a:p>
            <a:r>
              <a:rPr lang="en-US" sz="2400" dirty="0" smtClean="0">
                <a:solidFill>
                  <a:srgbClr val="00B050"/>
                </a:solidFill>
              </a:rPr>
              <a:t>(1</a:t>
            </a:r>
            <a:r>
              <a:rPr lang="en-US" sz="2400" baseline="-25000" dirty="0" smtClean="0">
                <a:solidFill>
                  <a:srgbClr val="00B050"/>
                </a:solidFill>
              </a:rPr>
              <a:t>2</a:t>
            </a:r>
            <a:r>
              <a:rPr lang="en-US" sz="2400" dirty="0" smtClean="0">
                <a:solidFill>
                  <a:srgbClr val="00B050"/>
                </a:solidFill>
              </a:rPr>
              <a:t>, 2</a:t>
            </a:r>
            <a:r>
              <a:rPr lang="en-US" sz="2400" baseline="-25000" dirty="0" smtClean="0">
                <a:solidFill>
                  <a:srgbClr val="00B050"/>
                </a:solidFill>
              </a:rPr>
              <a:t>2</a:t>
            </a:r>
            <a:r>
              <a:rPr lang="en-US" sz="2400" dirty="0" smtClean="0">
                <a:solidFill>
                  <a:srgbClr val="00B050"/>
                </a:solidFill>
              </a:rPr>
              <a:t>, 4</a:t>
            </a:r>
            <a:r>
              <a:rPr lang="en-US" sz="2400" baseline="-25000" dirty="0" smtClean="0">
                <a:solidFill>
                  <a:srgbClr val="00B050"/>
                </a:solidFill>
              </a:rPr>
              <a:t>2</a:t>
            </a:r>
            <a:r>
              <a:rPr lang="en-US" sz="2400" dirty="0" smtClean="0">
                <a:solidFill>
                  <a:srgbClr val="00B050"/>
                </a:solidFill>
              </a:rPr>
              <a:t>, 1</a:t>
            </a:r>
            <a:r>
              <a:rPr lang="en-US" sz="2400" baseline="-25000" dirty="0" smtClean="0">
                <a:solidFill>
                  <a:srgbClr val="00B050"/>
                </a:solidFill>
              </a:rPr>
              <a:t>1</a:t>
            </a:r>
            <a:r>
              <a:rPr lang="en-US" sz="2400" dirty="0" smtClean="0">
                <a:solidFill>
                  <a:srgbClr val="00B050"/>
                </a:solidFill>
              </a:rPr>
              <a:t>; 2</a:t>
            </a:r>
            <a:r>
              <a:rPr lang="en-US" sz="2400" baseline="-25000" dirty="0" smtClean="0">
                <a:solidFill>
                  <a:srgbClr val="00B050"/>
                </a:solidFill>
              </a:rPr>
              <a:t>1</a:t>
            </a:r>
            <a:r>
              <a:rPr lang="en-US" sz="2400" dirty="0" smtClean="0">
                <a:solidFill>
                  <a:srgbClr val="00B050"/>
                </a:solidFill>
              </a:rPr>
              <a:t>)</a:t>
            </a:r>
            <a:endParaRPr lang="en-US" sz="2400" dirty="0">
              <a:solidFill>
                <a:srgbClr val="00B050"/>
              </a:solidFill>
            </a:endParaRPr>
          </a:p>
        </p:txBody>
      </p:sp>
      <p:sp>
        <p:nvSpPr>
          <p:cNvPr id="16" name="TextBox 15"/>
          <p:cNvSpPr txBox="1"/>
          <p:nvPr/>
        </p:nvSpPr>
        <p:spPr>
          <a:xfrm>
            <a:off x="6629400" y="3581400"/>
            <a:ext cx="2590800" cy="461665"/>
          </a:xfrm>
          <a:prstGeom prst="rect">
            <a:avLst/>
          </a:prstGeom>
          <a:noFill/>
        </p:spPr>
        <p:txBody>
          <a:bodyPr wrap="square" rtlCol="0">
            <a:spAutoFit/>
          </a:bodyPr>
          <a:lstStyle/>
          <a:p>
            <a:r>
              <a:rPr lang="en-US" sz="2400" dirty="0" smtClean="0">
                <a:solidFill>
                  <a:schemeClr val="tx2"/>
                </a:solidFill>
              </a:rPr>
              <a:t>(3</a:t>
            </a:r>
            <a:r>
              <a:rPr lang="en-US" sz="2400" baseline="-25000" dirty="0" smtClean="0">
                <a:solidFill>
                  <a:schemeClr val="tx2"/>
                </a:solidFill>
              </a:rPr>
              <a:t>2</a:t>
            </a:r>
            <a:r>
              <a:rPr lang="en-US" sz="2400" dirty="0" smtClean="0">
                <a:solidFill>
                  <a:schemeClr val="tx2"/>
                </a:solidFill>
              </a:rPr>
              <a:t>, 1</a:t>
            </a:r>
            <a:r>
              <a:rPr lang="en-US" sz="2400" baseline="-25000" dirty="0" smtClean="0">
                <a:solidFill>
                  <a:schemeClr val="tx2"/>
                </a:solidFill>
              </a:rPr>
              <a:t>1</a:t>
            </a:r>
            <a:r>
              <a:rPr lang="en-US" sz="2400" dirty="0" smtClean="0">
                <a:solidFill>
                  <a:schemeClr val="tx2"/>
                </a:solidFill>
              </a:rPr>
              <a:t>, 2</a:t>
            </a:r>
            <a:r>
              <a:rPr lang="en-US" sz="2400" baseline="-25000" dirty="0" smtClean="0">
                <a:solidFill>
                  <a:schemeClr val="tx2"/>
                </a:solidFill>
              </a:rPr>
              <a:t>2</a:t>
            </a:r>
            <a:r>
              <a:rPr lang="en-US" sz="2400" dirty="0" smtClean="0">
                <a:solidFill>
                  <a:schemeClr val="tx2"/>
                </a:solidFill>
              </a:rPr>
              <a:t>, 2</a:t>
            </a:r>
            <a:r>
              <a:rPr lang="en-US" sz="2400" baseline="-25000" dirty="0" smtClean="0">
                <a:solidFill>
                  <a:schemeClr val="tx2"/>
                </a:solidFill>
              </a:rPr>
              <a:t>1</a:t>
            </a:r>
            <a:r>
              <a:rPr lang="en-US" sz="2400" dirty="0" smtClean="0">
                <a:solidFill>
                  <a:schemeClr val="tx2"/>
                </a:solidFill>
              </a:rPr>
              <a:t>; 1</a:t>
            </a:r>
            <a:r>
              <a:rPr lang="en-US" sz="2400" baseline="-25000" dirty="0" smtClean="0">
                <a:solidFill>
                  <a:schemeClr val="tx2"/>
                </a:solidFill>
              </a:rPr>
              <a:t>2</a:t>
            </a:r>
            <a:r>
              <a:rPr lang="en-US" sz="2400" dirty="0" smtClean="0">
                <a:solidFill>
                  <a:schemeClr val="tx2"/>
                </a:solidFill>
              </a:rPr>
              <a:t>)</a:t>
            </a:r>
            <a:endParaRPr lang="en-US" sz="2400" dirty="0">
              <a:solidFill>
                <a:schemeClr val="tx2"/>
              </a:solidFill>
            </a:endParaRPr>
          </a:p>
        </p:txBody>
      </p:sp>
      <p:sp>
        <p:nvSpPr>
          <p:cNvPr id="17" name="TextBox 16"/>
          <p:cNvSpPr txBox="1"/>
          <p:nvPr/>
        </p:nvSpPr>
        <p:spPr>
          <a:xfrm>
            <a:off x="6705600" y="4343400"/>
            <a:ext cx="2590800" cy="461665"/>
          </a:xfrm>
          <a:prstGeom prst="rect">
            <a:avLst/>
          </a:prstGeom>
          <a:noFill/>
        </p:spPr>
        <p:txBody>
          <a:bodyPr wrap="square" rtlCol="0">
            <a:spAutoFit/>
          </a:bodyPr>
          <a:lstStyle/>
          <a:p>
            <a:r>
              <a:rPr lang="en-US" sz="2400" dirty="0" smtClean="0"/>
              <a:t>(5</a:t>
            </a:r>
            <a:r>
              <a:rPr lang="en-US" sz="2400" baseline="-25000" dirty="0" smtClean="0"/>
              <a:t>2</a:t>
            </a:r>
            <a:r>
              <a:rPr lang="en-US" sz="2400" dirty="0" smtClean="0"/>
              <a:t>, 2</a:t>
            </a:r>
            <a:r>
              <a:rPr lang="en-US" sz="2400" baseline="-25000" dirty="0" smtClean="0"/>
              <a:t>1</a:t>
            </a:r>
            <a:r>
              <a:rPr lang="en-US" sz="2400" dirty="0" smtClean="0"/>
              <a:t>, 4</a:t>
            </a:r>
            <a:r>
              <a:rPr lang="en-US" sz="2400" baseline="-25000" dirty="0" smtClean="0"/>
              <a:t>2</a:t>
            </a:r>
            <a:r>
              <a:rPr lang="en-US" sz="2400" dirty="0" smtClean="0"/>
              <a:t>, 1</a:t>
            </a:r>
            <a:r>
              <a:rPr lang="en-US" sz="2400" baseline="-25000" dirty="0" smtClean="0"/>
              <a:t>2</a:t>
            </a:r>
            <a:r>
              <a:rPr lang="en-US" sz="2400" dirty="0" smtClean="0"/>
              <a:t>; 3</a:t>
            </a:r>
            <a:r>
              <a:rPr lang="en-US" sz="2400" baseline="-25000" dirty="0" smtClean="0"/>
              <a:t>2</a:t>
            </a:r>
            <a:r>
              <a:rPr lang="en-US" sz="2400" dirty="0" smtClean="0"/>
              <a:t>)</a:t>
            </a:r>
            <a:endParaRPr lang="en-US" sz="2400" dirty="0"/>
          </a:p>
        </p:txBody>
      </p:sp>
      <p:cxnSp>
        <p:nvCxnSpPr>
          <p:cNvPr id="20" name="Straight Connector 19"/>
          <p:cNvCxnSpPr>
            <a:stCxn id="6" idx="3"/>
            <a:endCxn id="4" idx="3"/>
          </p:cNvCxnSpPr>
          <p:nvPr/>
        </p:nvCxnSpPr>
        <p:spPr>
          <a:xfrm flipV="1">
            <a:off x="1405078" y="2557322"/>
            <a:ext cx="10668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5"/>
          </p:cNvCxnSpPr>
          <p:nvPr/>
        </p:nvCxnSpPr>
        <p:spPr>
          <a:xfrm flipH="1" flipV="1">
            <a:off x="2590800" y="2438400"/>
            <a:ext cx="1185722" cy="10333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7" idx="4"/>
          </p:cNvCxnSpPr>
          <p:nvPr/>
        </p:nvCxnSpPr>
        <p:spPr>
          <a:xfrm>
            <a:off x="1447800" y="3429000"/>
            <a:ext cx="419100" cy="1524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7"/>
          </p:cNvCxnSpPr>
          <p:nvPr/>
        </p:nvCxnSpPr>
        <p:spPr>
          <a:xfrm flipV="1">
            <a:off x="3395522" y="3352800"/>
            <a:ext cx="338278" cy="140507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8" idx="6"/>
          </p:cNvCxnSpPr>
          <p:nvPr/>
        </p:nvCxnSpPr>
        <p:spPr>
          <a:xfrm flipV="1">
            <a:off x="1828800" y="4838700"/>
            <a:ext cx="1600200" cy="381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4"/>
          </p:cNvCxnSpPr>
          <p:nvPr/>
        </p:nvCxnSpPr>
        <p:spPr>
          <a:xfrm flipV="1">
            <a:off x="1866900" y="2514600"/>
            <a:ext cx="647700" cy="2438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5"/>
          </p:cNvCxnSpPr>
          <p:nvPr/>
        </p:nvCxnSpPr>
        <p:spPr>
          <a:xfrm flipH="1" flipV="1">
            <a:off x="2514600" y="2438400"/>
            <a:ext cx="880922" cy="248112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557478" y="3386278"/>
            <a:ext cx="2219044" cy="4272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8" idx="6"/>
          </p:cNvCxnSpPr>
          <p:nvPr/>
        </p:nvCxnSpPr>
        <p:spPr>
          <a:xfrm>
            <a:off x="1447800" y="3395522"/>
            <a:ext cx="1981200" cy="1443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3"/>
          </p:cNvCxnSpPr>
          <p:nvPr/>
        </p:nvCxnSpPr>
        <p:spPr>
          <a:xfrm flipV="1">
            <a:off x="1786078" y="3386278"/>
            <a:ext cx="1956966" cy="153324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685800" y="3429000"/>
            <a:ext cx="5920154" cy="2207183"/>
          </a:xfrm>
          <a:custGeom>
            <a:avLst/>
            <a:gdLst>
              <a:gd name="connsiteX0" fmla="*/ 797240 w 5943671"/>
              <a:gd name="connsiteY0" fmla="*/ 0 h 2259937"/>
              <a:gd name="connsiteX1" fmla="*/ 422102 w 5943671"/>
              <a:gd name="connsiteY1" fmla="*/ 1992923 h 2259937"/>
              <a:gd name="connsiteX2" fmla="*/ 5943671 w 5943671"/>
              <a:gd name="connsiteY2" fmla="*/ 2239108 h 2259937"/>
              <a:gd name="connsiteX3" fmla="*/ 5943671 w 5943671"/>
              <a:gd name="connsiteY3" fmla="*/ 2239108 h 2259937"/>
            </a:gdLst>
            <a:ahLst/>
            <a:cxnLst>
              <a:cxn ang="0">
                <a:pos x="connsiteX0" y="connsiteY0"/>
              </a:cxn>
              <a:cxn ang="0">
                <a:pos x="connsiteX1" y="connsiteY1"/>
              </a:cxn>
              <a:cxn ang="0">
                <a:pos x="connsiteX2" y="connsiteY2"/>
              </a:cxn>
              <a:cxn ang="0">
                <a:pos x="connsiteX3" y="connsiteY3"/>
              </a:cxn>
            </a:cxnLst>
            <a:rect l="l" t="t" r="r" b="b"/>
            <a:pathLst>
              <a:path w="5943671" h="2259937">
                <a:moveTo>
                  <a:pt x="797240" y="0"/>
                </a:moveTo>
                <a:cubicBezTo>
                  <a:pt x="180802" y="809869"/>
                  <a:pt x="-435636" y="1619738"/>
                  <a:pt x="422102" y="1992923"/>
                </a:cubicBezTo>
                <a:cubicBezTo>
                  <a:pt x="1279840" y="2366108"/>
                  <a:pt x="5943671" y="2239108"/>
                  <a:pt x="5943671" y="2239108"/>
                </a:cubicBezTo>
                <a:lnTo>
                  <a:pt x="5943671" y="2239108"/>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1872049" y="4843849"/>
            <a:ext cx="4732637" cy="716692"/>
          </a:xfrm>
          <a:custGeom>
            <a:avLst/>
            <a:gdLst>
              <a:gd name="connsiteX0" fmla="*/ 0 w 4732637"/>
              <a:gd name="connsiteY0" fmla="*/ 0 h 716692"/>
              <a:gd name="connsiteX1" fmla="*/ 1890583 w 4732637"/>
              <a:gd name="connsiteY1" fmla="*/ 568410 h 716692"/>
              <a:gd name="connsiteX2" fmla="*/ 4732637 w 4732637"/>
              <a:gd name="connsiteY2" fmla="*/ 716692 h 716692"/>
              <a:gd name="connsiteX3" fmla="*/ 4732637 w 4732637"/>
              <a:gd name="connsiteY3" fmla="*/ 716692 h 716692"/>
            </a:gdLst>
            <a:ahLst/>
            <a:cxnLst>
              <a:cxn ang="0">
                <a:pos x="connsiteX0" y="connsiteY0"/>
              </a:cxn>
              <a:cxn ang="0">
                <a:pos x="connsiteX1" y="connsiteY1"/>
              </a:cxn>
              <a:cxn ang="0">
                <a:pos x="connsiteX2" y="connsiteY2"/>
              </a:cxn>
              <a:cxn ang="0">
                <a:pos x="connsiteX3" y="connsiteY3"/>
              </a:cxn>
            </a:cxnLst>
            <a:rect l="l" t="t" r="r" b="b"/>
            <a:pathLst>
              <a:path w="4732637" h="716692">
                <a:moveTo>
                  <a:pt x="0" y="0"/>
                </a:moveTo>
                <a:cubicBezTo>
                  <a:pt x="550905" y="224480"/>
                  <a:pt x="1101810" y="448961"/>
                  <a:pt x="1890583" y="568410"/>
                </a:cubicBezTo>
                <a:cubicBezTo>
                  <a:pt x="2679356" y="687859"/>
                  <a:pt x="4732637" y="716692"/>
                  <a:pt x="4732637" y="716692"/>
                </a:cubicBezTo>
                <a:lnTo>
                  <a:pt x="4732637" y="716692"/>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488989" y="1976969"/>
            <a:ext cx="5053914" cy="1408782"/>
          </a:xfrm>
          <a:custGeom>
            <a:avLst/>
            <a:gdLst>
              <a:gd name="connsiteX0" fmla="*/ 0 w 5053914"/>
              <a:gd name="connsiteY0" fmla="*/ 1408782 h 1408782"/>
              <a:gd name="connsiteX1" fmla="*/ 1075038 w 5053914"/>
              <a:gd name="connsiteY1" fmla="*/ 222534 h 1408782"/>
              <a:gd name="connsiteX2" fmla="*/ 5053914 w 5053914"/>
              <a:gd name="connsiteY2" fmla="*/ 112 h 1408782"/>
              <a:gd name="connsiteX3" fmla="*/ 5053914 w 5053914"/>
              <a:gd name="connsiteY3" fmla="*/ 112 h 1408782"/>
            </a:gdLst>
            <a:ahLst/>
            <a:cxnLst>
              <a:cxn ang="0">
                <a:pos x="connsiteX0" y="connsiteY0"/>
              </a:cxn>
              <a:cxn ang="0">
                <a:pos x="connsiteX1" y="connsiteY1"/>
              </a:cxn>
              <a:cxn ang="0">
                <a:pos x="connsiteX2" y="connsiteY2"/>
              </a:cxn>
              <a:cxn ang="0">
                <a:pos x="connsiteX3" y="connsiteY3"/>
              </a:cxn>
            </a:cxnLst>
            <a:rect l="l" t="t" r="r" b="b"/>
            <a:pathLst>
              <a:path w="5053914" h="1408782">
                <a:moveTo>
                  <a:pt x="0" y="1408782"/>
                </a:moveTo>
                <a:cubicBezTo>
                  <a:pt x="116359" y="933047"/>
                  <a:pt x="232719" y="457312"/>
                  <a:pt x="1075038" y="222534"/>
                </a:cubicBezTo>
                <a:cubicBezTo>
                  <a:pt x="1917357" y="-12244"/>
                  <a:pt x="5053914" y="112"/>
                  <a:pt x="5053914" y="112"/>
                </a:cubicBezTo>
                <a:lnTo>
                  <a:pt x="5053914" y="112"/>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94427" y="1890424"/>
            <a:ext cx="6048476" cy="2953425"/>
          </a:xfrm>
          <a:custGeom>
            <a:avLst/>
            <a:gdLst>
              <a:gd name="connsiteX0" fmla="*/ 1377622 w 6048476"/>
              <a:gd name="connsiteY0" fmla="*/ 2953425 h 2953425"/>
              <a:gd name="connsiteX1" fmla="*/ 290227 w 6048476"/>
              <a:gd name="connsiteY1" fmla="*/ 469717 h 2953425"/>
              <a:gd name="connsiteX2" fmla="*/ 6048476 w 6048476"/>
              <a:gd name="connsiteY2" fmla="*/ 160 h 2953425"/>
              <a:gd name="connsiteX3" fmla="*/ 6048476 w 6048476"/>
              <a:gd name="connsiteY3" fmla="*/ 160 h 2953425"/>
            </a:gdLst>
            <a:ahLst/>
            <a:cxnLst>
              <a:cxn ang="0">
                <a:pos x="connsiteX0" y="connsiteY0"/>
              </a:cxn>
              <a:cxn ang="0">
                <a:pos x="connsiteX1" y="connsiteY1"/>
              </a:cxn>
              <a:cxn ang="0">
                <a:pos x="connsiteX2" y="connsiteY2"/>
              </a:cxn>
              <a:cxn ang="0">
                <a:pos x="connsiteX3" y="connsiteY3"/>
              </a:cxn>
            </a:cxnLst>
            <a:rect l="l" t="t" r="r" b="b"/>
            <a:pathLst>
              <a:path w="6048476" h="2953425">
                <a:moveTo>
                  <a:pt x="1377622" y="2953425"/>
                </a:moveTo>
                <a:cubicBezTo>
                  <a:pt x="444686" y="1957676"/>
                  <a:pt x="-488249" y="961928"/>
                  <a:pt x="290227" y="469717"/>
                </a:cubicBezTo>
                <a:cubicBezTo>
                  <a:pt x="1068703" y="-22494"/>
                  <a:pt x="6048476" y="160"/>
                  <a:pt x="6048476" y="160"/>
                </a:cubicBezTo>
                <a:lnTo>
                  <a:pt x="6048476" y="16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2576384" y="2446638"/>
            <a:ext cx="4015946" cy="3113903"/>
          </a:xfrm>
          <a:custGeom>
            <a:avLst/>
            <a:gdLst>
              <a:gd name="connsiteX0" fmla="*/ 0 w 4015946"/>
              <a:gd name="connsiteY0" fmla="*/ 0 h 3113903"/>
              <a:gd name="connsiteX1" fmla="*/ 2421924 w 4015946"/>
              <a:gd name="connsiteY1" fmla="*/ 753762 h 3113903"/>
              <a:gd name="connsiteX2" fmla="*/ 4015946 w 4015946"/>
              <a:gd name="connsiteY2" fmla="*/ 3113903 h 3113903"/>
              <a:gd name="connsiteX3" fmla="*/ 4015946 w 4015946"/>
              <a:gd name="connsiteY3" fmla="*/ 3113903 h 3113903"/>
            </a:gdLst>
            <a:ahLst/>
            <a:cxnLst>
              <a:cxn ang="0">
                <a:pos x="connsiteX0" y="connsiteY0"/>
              </a:cxn>
              <a:cxn ang="0">
                <a:pos x="connsiteX1" y="connsiteY1"/>
              </a:cxn>
              <a:cxn ang="0">
                <a:pos x="connsiteX2" y="connsiteY2"/>
              </a:cxn>
              <a:cxn ang="0">
                <a:pos x="connsiteX3" y="connsiteY3"/>
              </a:cxn>
            </a:cxnLst>
            <a:rect l="l" t="t" r="r" b="b"/>
            <a:pathLst>
              <a:path w="4015946" h="3113903">
                <a:moveTo>
                  <a:pt x="0" y="0"/>
                </a:moveTo>
                <a:cubicBezTo>
                  <a:pt x="876300" y="117389"/>
                  <a:pt x="1752600" y="234778"/>
                  <a:pt x="2421924" y="753762"/>
                </a:cubicBezTo>
                <a:cubicBezTo>
                  <a:pt x="3091248" y="1272746"/>
                  <a:pt x="4015946" y="3113903"/>
                  <a:pt x="4015946" y="3113903"/>
                </a:cubicBezTo>
                <a:lnTo>
                  <a:pt x="4015946" y="3113903"/>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54859" y="2001795"/>
            <a:ext cx="3163330" cy="2854410"/>
          </a:xfrm>
          <a:custGeom>
            <a:avLst/>
            <a:gdLst>
              <a:gd name="connsiteX0" fmla="*/ 0 w 3163330"/>
              <a:gd name="connsiteY0" fmla="*/ 2854410 h 2854410"/>
              <a:gd name="connsiteX1" fmla="*/ 1705233 w 3163330"/>
              <a:gd name="connsiteY1" fmla="*/ 2199502 h 2854410"/>
              <a:gd name="connsiteX2" fmla="*/ 3163330 w 3163330"/>
              <a:gd name="connsiteY2" fmla="*/ 0 h 2854410"/>
              <a:gd name="connsiteX3" fmla="*/ 3163330 w 3163330"/>
              <a:gd name="connsiteY3" fmla="*/ 0 h 2854410"/>
            </a:gdLst>
            <a:ahLst/>
            <a:cxnLst>
              <a:cxn ang="0">
                <a:pos x="connsiteX0" y="connsiteY0"/>
              </a:cxn>
              <a:cxn ang="0">
                <a:pos x="connsiteX1" y="connsiteY1"/>
              </a:cxn>
              <a:cxn ang="0">
                <a:pos x="connsiteX2" y="connsiteY2"/>
              </a:cxn>
              <a:cxn ang="0">
                <a:pos x="connsiteX3" y="connsiteY3"/>
              </a:cxn>
            </a:cxnLst>
            <a:rect l="l" t="t" r="r" b="b"/>
            <a:pathLst>
              <a:path w="3163330" h="2854410">
                <a:moveTo>
                  <a:pt x="0" y="2854410"/>
                </a:moveTo>
                <a:cubicBezTo>
                  <a:pt x="589006" y="2764823"/>
                  <a:pt x="1178012" y="2675237"/>
                  <a:pt x="1705233" y="2199502"/>
                </a:cubicBezTo>
                <a:cubicBezTo>
                  <a:pt x="2232454" y="1723767"/>
                  <a:pt x="3163330" y="0"/>
                  <a:pt x="3163330" y="0"/>
                </a:cubicBezTo>
                <a:lnTo>
                  <a:pt x="3163330" y="0"/>
                </a:lnTo>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4" idx="1"/>
            <a:endCxn id="10" idx="5"/>
          </p:cNvCxnSpPr>
          <p:nvPr/>
        </p:nvCxnSpPr>
        <p:spPr>
          <a:xfrm flipV="1">
            <a:off x="2471878" y="2023922"/>
            <a:ext cx="4124044" cy="3717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 idx="5"/>
            <a:endCxn id="9" idx="7"/>
          </p:cNvCxnSpPr>
          <p:nvPr/>
        </p:nvCxnSpPr>
        <p:spPr>
          <a:xfrm>
            <a:off x="3395522" y="4919522"/>
            <a:ext cx="3276600" cy="60035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 idx="6"/>
            <a:endCxn id="55" idx="2"/>
          </p:cNvCxnSpPr>
          <p:nvPr/>
        </p:nvCxnSpPr>
        <p:spPr>
          <a:xfrm flipV="1">
            <a:off x="3810000" y="2001795"/>
            <a:ext cx="2708189" cy="138910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 idx="1"/>
            <a:endCxn id="12" idx="1"/>
          </p:cNvCxnSpPr>
          <p:nvPr/>
        </p:nvCxnSpPr>
        <p:spPr>
          <a:xfrm>
            <a:off x="3614878" y="3310078"/>
            <a:ext cx="3014522" cy="228478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l 6"/>
          <p:cNvSpPr>
            <a:spLocks noChangeArrowheads="1"/>
          </p:cNvSpPr>
          <p:nvPr/>
        </p:nvSpPr>
        <p:spPr bwMode="auto">
          <a:xfrm>
            <a:off x="6400800" y="1828800"/>
            <a:ext cx="228600" cy="228600"/>
          </a:xfrm>
          <a:prstGeom prst="ellipse">
            <a:avLst/>
          </a:prstGeom>
          <a:solidFill>
            <a:schemeClr val="bg1"/>
          </a:solidFill>
          <a:ln w="9525">
            <a:solidFill>
              <a:srgbClr val="000000"/>
            </a:solidFill>
            <a:round/>
            <a:headEnd/>
            <a:tailEnd/>
          </a:ln>
          <a:effectLst/>
          <a:extLst/>
        </p:spPr>
        <p:txBody>
          <a:bodyPr wrap="none" anchor="ctr"/>
          <a:lstStyle/>
          <a:p>
            <a:endParaRPr lang="en-US"/>
          </a:p>
        </p:txBody>
      </p:sp>
      <p:sp>
        <p:nvSpPr>
          <p:cNvPr id="9" name="Oval 6"/>
          <p:cNvSpPr>
            <a:spLocks noChangeArrowheads="1"/>
          </p:cNvSpPr>
          <p:nvPr/>
        </p:nvSpPr>
        <p:spPr bwMode="auto">
          <a:xfrm>
            <a:off x="6477000" y="5486400"/>
            <a:ext cx="228600" cy="228600"/>
          </a:xfrm>
          <a:prstGeom prst="ellipse">
            <a:avLst/>
          </a:prstGeom>
          <a:solidFill>
            <a:schemeClr val="bg1"/>
          </a:solidFill>
          <a:ln w="9525">
            <a:solidFill>
              <a:srgbClr val="000000"/>
            </a:solidFill>
            <a:round/>
            <a:headEnd/>
            <a:tailEnd/>
          </a:ln>
          <a:effectLst/>
          <a:extLst/>
        </p:spPr>
        <p:txBody>
          <a:bodyPr wrap="none" anchor="ctr"/>
          <a:lstStyle/>
          <a:p>
            <a:endParaRPr lang="en-US"/>
          </a:p>
        </p:txBody>
      </p:sp>
      <p:sp>
        <p:nvSpPr>
          <p:cNvPr id="4" name="Oval 6"/>
          <p:cNvSpPr>
            <a:spLocks noChangeArrowheads="1"/>
          </p:cNvSpPr>
          <p:nvPr/>
        </p:nvSpPr>
        <p:spPr bwMode="auto">
          <a:xfrm>
            <a:off x="2438400" y="2362200"/>
            <a:ext cx="228600" cy="228600"/>
          </a:xfrm>
          <a:prstGeom prst="ellipse">
            <a:avLst/>
          </a:prstGeom>
          <a:solidFill>
            <a:srgbClr val="663300"/>
          </a:solidFill>
          <a:ln w="9525">
            <a:solidFill>
              <a:schemeClr val="tx1"/>
            </a:solidFill>
            <a:round/>
            <a:headEnd/>
            <a:tailEnd/>
          </a:ln>
          <a:effectLst/>
          <a:extLst/>
        </p:spPr>
        <p:txBody>
          <a:bodyPr wrap="none" anchor="ctr"/>
          <a:lstStyle/>
          <a:p>
            <a:endParaRPr lang="en-US"/>
          </a:p>
        </p:txBody>
      </p:sp>
      <p:sp>
        <p:nvSpPr>
          <p:cNvPr id="6" name="Oval 6"/>
          <p:cNvSpPr>
            <a:spLocks noChangeArrowheads="1"/>
          </p:cNvSpPr>
          <p:nvPr/>
        </p:nvSpPr>
        <p:spPr bwMode="auto">
          <a:xfrm>
            <a:off x="1371600" y="3276600"/>
            <a:ext cx="228600" cy="228600"/>
          </a:xfrm>
          <a:prstGeom prst="ellipse">
            <a:avLst/>
          </a:prstGeom>
          <a:solidFill>
            <a:srgbClr val="663300"/>
          </a:solidFill>
          <a:ln w="9525">
            <a:solidFill>
              <a:schemeClr val="tx1"/>
            </a:solidFill>
            <a:round/>
            <a:headEnd/>
            <a:tailEnd/>
          </a:ln>
          <a:effectLst/>
          <a:extLst/>
        </p:spPr>
        <p:txBody>
          <a:bodyPr wrap="none" anchor="ctr"/>
          <a:lstStyle/>
          <a:p>
            <a:endParaRPr lang="en-US"/>
          </a:p>
        </p:txBody>
      </p:sp>
      <p:sp>
        <p:nvSpPr>
          <p:cNvPr id="5" name="Oval 6"/>
          <p:cNvSpPr>
            <a:spLocks noChangeArrowheads="1"/>
          </p:cNvSpPr>
          <p:nvPr/>
        </p:nvSpPr>
        <p:spPr bwMode="auto">
          <a:xfrm>
            <a:off x="3581400" y="3276600"/>
            <a:ext cx="228600" cy="228600"/>
          </a:xfrm>
          <a:prstGeom prst="ellipse">
            <a:avLst/>
          </a:prstGeom>
          <a:solidFill>
            <a:srgbClr val="663300"/>
          </a:solidFill>
          <a:ln w="9525">
            <a:solidFill>
              <a:schemeClr val="tx1"/>
            </a:solidFill>
            <a:round/>
            <a:headEnd/>
            <a:tailEnd/>
          </a:ln>
          <a:effectLst/>
          <a:extLst/>
        </p:spPr>
        <p:txBody>
          <a:bodyPr wrap="none" anchor="ctr"/>
          <a:lstStyle/>
          <a:p>
            <a:endParaRPr lang="en-US"/>
          </a:p>
        </p:txBody>
      </p:sp>
      <p:sp>
        <p:nvSpPr>
          <p:cNvPr id="8" name="Oval 6"/>
          <p:cNvSpPr>
            <a:spLocks noChangeArrowheads="1"/>
          </p:cNvSpPr>
          <p:nvPr/>
        </p:nvSpPr>
        <p:spPr bwMode="auto">
          <a:xfrm>
            <a:off x="3200400" y="4724400"/>
            <a:ext cx="228600" cy="228600"/>
          </a:xfrm>
          <a:prstGeom prst="ellipse">
            <a:avLst/>
          </a:prstGeom>
          <a:solidFill>
            <a:srgbClr val="663300"/>
          </a:solidFill>
          <a:ln w="9525">
            <a:solidFill>
              <a:schemeClr val="tx1"/>
            </a:solidFill>
            <a:round/>
            <a:headEnd/>
            <a:tailEnd/>
          </a:ln>
          <a:effectLst/>
          <a:extLst/>
        </p:spPr>
        <p:txBody>
          <a:bodyPr wrap="none" anchor="ctr"/>
          <a:lstStyle/>
          <a:p>
            <a:endParaRPr lang="en-US"/>
          </a:p>
        </p:txBody>
      </p:sp>
      <p:sp>
        <p:nvSpPr>
          <p:cNvPr id="7" name="Oval 6"/>
          <p:cNvSpPr>
            <a:spLocks noChangeArrowheads="1"/>
          </p:cNvSpPr>
          <p:nvPr/>
        </p:nvSpPr>
        <p:spPr bwMode="auto">
          <a:xfrm>
            <a:off x="1752600" y="4724400"/>
            <a:ext cx="228600" cy="228600"/>
          </a:xfrm>
          <a:prstGeom prst="ellipse">
            <a:avLst/>
          </a:prstGeom>
          <a:solidFill>
            <a:srgbClr val="663300"/>
          </a:solidFill>
          <a:ln w="9525">
            <a:solidFill>
              <a:schemeClr val="tx1"/>
            </a:solidFill>
            <a:round/>
            <a:headEnd/>
            <a:tailEnd/>
          </a:ln>
          <a:effectLst/>
          <a:extLst/>
        </p:spPr>
        <p:txBody>
          <a:bodyPr wrap="none" anchor="ctr"/>
          <a:lstStyle/>
          <a:p>
            <a:endParaRPr lang="en-US"/>
          </a:p>
        </p:txBody>
      </p:sp>
      <p:sp>
        <p:nvSpPr>
          <p:cNvPr id="66" name="TextBox 65"/>
          <p:cNvSpPr txBox="1"/>
          <p:nvPr/>
        </p:nvSpPr>
        <p:spPr>
          <a:xfrm>
            <a:off x="1905000" y="2297668"/>
            <a:ext cx="685800" cy="369332"/>
          </a:xfrm>
          <a:prstGeom prst="rect">
            <a:avLst/>
          </a:prstGeom>
          <a:noFill/>
        </p:spPr>
        <p:txBody>
          <a:bodyPr wrap="square" rtlCol="0">
            <a:spAutoFit/>
          </a:bodyPr>
          <a:lstStyle/>
          <a:p>
            <a:pPr algn="ctr"/>
            <a:r>
              <a:rPr lang="en-US" dirty="0" smtClean="0"/>
              <a:t> 1</a:t>
            </a:r>
            <a:r>
              <a:rPr lang="en-US" baseline="-25000" dirty="0" smtClean="0"/>
              <a:t>2</a:t>
            </a:r>
            <a:endParaRPr lang="en-US" dirty="0"/>
          </a:p>
        </p:txBody>
      </p:sp>
      <p:sp>
        <p:nvSpPr>
          <p:cNvPr id="67" name="TextBox 66"/>
          <p:cNvSpPr txBox="1"/>
          <p:nvPr/>
        </p:nvSpPr>
        <p:spPr>
          <a:xfrm>
            <a:off x="3429000" y="2983468"/>
            <a:ext cx="685800" cy="369332"/>
          </a:xfrm>
          <a:prstGeom prst="rect">
            <a:avLst/>
          </a:prstGeom>
          <a:noFill/>
        </p:spPr>
        <p:txBody>
          <a:bodyPr wrap="square" rtlCol="0">
            <a:spAutoFit/>
          </a:bodyPr>
          <a:lstStyle/>
          <a:p>
            <a:pPr algn="ctr"/>
            <a:r>
              <a:rPr lang="en-US" dirty="0" smtClean="0"/>
              <a:t> 2</a:t>
            </a:r>
            <a:r>
              <a:rPr lang="en-US" baseline="-25000" dirty="0" smtClean="0"/>
              <a:t>2</a:t>
            </a:r>
            <a:endParaRPr lang="en-US" dirty="0"/>
          </a:p>
        </p:txBody>
      </p:sp>
      <p:sp>
        <p:nvSpPr>
          <p:cNvPr id="68" name="TextBox 67"/>
          <p:cNvSpPr txBox="1"/>
          <p:nvPr/>
        </p:nvSpPr>
        <p:spPr>
          <a:xfrm>
            <a:off x="2971800" y="4964668"/>
            <a:ext cx="685800" cy="369332"/>
          </a:xfrm>
          <a:prstGeom prst="rect">
            <a:avLst/>
          </a:prstGeom>
          <a:noFill/>
        </p:spPr>
        <p:txBody>
          <a:bodyPr wrap="square" rtlCol="0">
            <a:spAutoFit/>
          </a:bodyPr>
          <a:lstStyle/>
          <a:p>
            <a:pPr algn="ctr"/>
            <a:r>
              <a:rPr lang="en-US" dirty="0" smtClean="0"/>
              <a:t> 3</a:t>
            </a:r>
            <a:r>
              <a:rPr lang="en-US" baseline="-25000" dirty="0" smtClean="0"/>
              <a:t>2</a:t>
            </a:r>
            <a:endParaRPr lang="en-US" dirty="0"/>
          </a:p>
        </p:txBody>
      </p:sp>
      <p:sp>
        <p:nvSpPr>
          <p:cNvPr id="69" name="TextBox 68"/>
          <p:cNvSpPr txBox="1"/>
          <p:nvPr/>
        </p:nvSpPr>
        <p:spPr>
          <a:xfrm>
            <a:off x="1524000" y="4953000"/>
            <a:ext cx="685800" cy="369332"/>
          </a:xfrm>
          <a:prstGeom prst="rect">
            <a:avLst/>
          </a:prstGeom>
          <a:noFill/>
        </p:spPr>
        <p:txBody>
          <a:bodyPr wrap="square" rtlCol="0">
            <a:spAutoFit/>
          </a:bodyPr>
          <a:lstStyle/>
          <a:p>
            <a:pPr algn="ctr"/>
            <a:r>
              <a:rPr lang="en-US" dirty="0" smtClean="0"/>
              <a:t> 4</a:t>
            </a:r>
            <a:r>
              <a:rPr lang="en-US" baseline="-25000" dirty="0" smtClean="0"/>
              <a:t>2</a:t>
            </a:r>
            <a:endParaRPr lang="en-US" dirty="0"/>
          </a:p>
        </p:txBody>
      </p:sp>
      <p:sp>
        <p:nvSpPr>
          <p:cNvPr id="70" name="TextBox 69"/>
          <p:cNvSpPr txBox="1"/>
          <p:nvPr/>
        </p:nvSpPr>
        <p:spPr>
          <a:xfrm>
            <a:off x="838200" y="3212068"/>
            <a:ext cx="685800" cy="369332"/>
          </a:xfrm>
          <a:prstGeom prst="rect">
            <a:avLst/>
          </a:prstGeom>
          <a:noFill/>
        </p:spPr>
        <p:txBody>
          <a:bodyPr wrap="square" rtlCol="0">
            <a:spAutoFit/>
          </a:bodyPr>
          <a:lstStyle/>
          <a:p>
            <a:pPr algn="ctr"/>
            <a:r>
              <a:rPr lang="en-US" dirty="0" smtClean="0"/>
              <a:t> 5</a:t>
            </a:r>
            <a:r>
              <a:rPr lang="en-US" baseline="-25000" dirty="0" smtClean="0"/>
              <a:t>2</a:t>
            </a:r>
            <a:endParaRPr lang="en-US" dirty="0"/>
          </a:p>
        </p:txBody>
      </p:sp>
      <p:sp>
        <p:nvSpPr>
          <p:cNvPr id="71" name="Rounded Rectangle 70"/>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1026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par>
                                <p:cTn id="57" presetID="10"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40" grpId="0" animBg="1"/>
      <p:bldP spid="48" grpId="0" animBg="1"/>
      <p:bldP spid="49" grpId="0" animBg="1"/>
      <p:bldP spid="53" grpId="0" animBg="1"/>
      <p:bldP spid="54" grpId="0" animBg="1"/>
      <p:bldP spid="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80010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Theorem</a:t>
            </a:r>
            <a:r>
              <a:rPr lang="en-US" sz="2800" b="1"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There </a:t>
            </a:r>
            <a:r>
              <a:rPr lang="en-US" sz="2800" dirty="0">
                <a:latin typeface="Times New Roman" pitchFamily="18" charset="0"/>
                <a:cs typeface="Times New Roman" pitchFamily="18" charset="0"/>
              </a:rPr>
              <a:t>is an </a:t>
            </a:r>
            <a:r>
              <a:rPr lang="en-US" sz="2800" i="1" dirty="0" smtClean="0">
                <a:latin typeface="Times New Roman" pitchFamily="18" charset="0"/>
                <a:cs typeface="Times New Roman" pitchFamily="18" charset="0"/>
              </a:rPr>
              <a:t>H</a:t>
            </a:r>
            <a:r>
              <a:rPr lang="en-US" sz="2800" dirty="0" smtClean="0">
                <a:latin typeface="Times New Roman" pitchFamily="18" charset="0"/>
                <a:cs typeface="Times New Roman" pitchFamily="18" charset="0"/>
              </a:rPr>
              <a:t>-decomposition </a:t>
            </a:r>
            <a:r>
              <a:rPr lang="en-US" sz="2800" dirty="0">
                <a:latin typeface="Times New Roman" pitchFamily="18" charset="0"/>
                <a:cs typeface="Times New Roman" pitchFamily="18" charset="0"/>
              </a:rPr>
              <a:t>of </a:t>
            </a:r>
            <a:r>
              <a:rPr lang="en-US" sz="2800" i="1" dirty="0" smtClean="0">
                <a:latin typeface="Times New Roman" pitchFamily="18" charset="0"/>
                <a:cs typeface="Times New Roman" pitchFamily="18" charset="0"/>
              </a:rPr>
              <a:t>K</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v</a:t>
            </a:r>
            <a:r>
              <a:rPr lang="en-US" sz="2800" dirty="0" err="1"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if and only if </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K</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v</a:t>
            </a:r>
            <a:r>
              <a:rPr lang="en-US" sz="2800" dirty="0" err="1"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0 (mod 5),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 </a:t>
            </a:r>
            <a:r>
              <a:rPr lang="en-US" sz="2800" i="1" dirty="0"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 4, and   (</a:t>
            </a:r>
            <a:r>
              <a:rPr lang="en-US" sz="2800" i="1" dirty="0" err="1" smtClean="0">
                <a:latin typeface="Times New Roman" pitchFamily="18" charset="0"/>
                <a:cs typeface="Times New Roman" pitchFamily="18" charset="0"/>
              </a:rPr>
              <a:t>v</a:t>
            </a:r>
            <a:r>
              <a:rPr lang="en-US" sz="2800" dirty="0" err="1"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ϵ</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5,1</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6,1</a:t>
            </a:r>
            <a:r>
              <a:rPr lang="en-US" sz="2800" dirty="0" smtClean="0">
                <a:latin typeface="Times New Roman" pitchFamily="18" charset="0"/>
                <a:cs typeface="Times New Roman" pitchFamily="18" charset="0"/>
              </a:rPr>
              <a:t>)}. </a:t>
            </a:r>
          </a:p>
        </p:txBody>
      </p:sp>
      <p:sp>
        <p:nvSpPr>
          <p:cNvPr id="3" name="TextBox 2"/>
          <p:cNvSpPr txBox="1"/>
          <p:nvPr/>
        </p:nvSpPr>
        <p:spPr>
          <a:xfrm>
            <a:off x="838200" y="5629870"/>
            <a:ext cx="76200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Brandon </a:t>
            </a:r>
            <a:r>
              <a:rPr lang="en-US" dirty="0">
                <a:latin typeface="Times New Roman" pitchFamily="18" charset="0"/>
                <a:cs typeface="Times New Roman" pitchFamily="18" charset="0"/>
              </a:rPr>
              <a:t>Coker, </a:t>
            </a:r>
            <a:r>
              <a:rPr lang="en-US" dirty="0" smtClean="0">
                <a:latin typeface="Times New Roman" pitchFamily="18" charset="0"/>
                <a:cs typeface="Times New Roman" pitchFamily="18" charset="0"/>
              </a:rPr>
              <a:t>Gary </a:t>
            </a:r>
            <a:r>
              <a:rPr lang="en-US" dirty="0">
                <a:latin typeface="Times New Roman" pitchFamily="18" charset="0"/>
                <a:cs typeface="Times New Roman" pitchFamily="18" charset="0"/>
              </a:rPr>
              <a:t>Coker, and </a:t>
            </a:r>
            <a:r>
              <a:rPr lang="en-US" dirty="0" smtClean="0">
                <a:latin typeface="Times New Roman" pitchFamily="18" charset="0"/>
                <a:cs typeface="Times New Roman" pitchFamily="18" charset="0"/>
              </a:rPr>
              <a:t>Robert </a:t>
            </a:r>
            <a:r>
              <a:rPr lang="en-US" dirty="0">
                <a:latin typeface="Times New Roman" pitchFamily="18" charset="0"/>
                <a:cs typeface="Times New Roman" pitchFamily="18" charset="0"/>
              </a:rPr>
              <a:t>Gardner, Decompositions of Various Complete Graphs into Isomorphic Copies of the 4-Cycle with a Pendant Edge, </a:t>
            </a:r>
            <a:r>
              <a:rPr lang="en-US" dirty="0" smtClean="0">
                <a:latin typeface="Times New Roman" pitchFamily="18" charset="0"/>
                <a:cs typeface="Times New Roman" pitchFamily="18" charset="0"/>
              </a:rPr>
              <a:t>submitted to </a:t>
            </a:r>
            <a:r>
              <a:rPr lang="en-US" i="1" dirty="0" smtClean="0">
                <a:latin typeface="Times New Roman" pitchFamily="18" charset="0"/>
                <a:cs typeface="Times New Roman" pitchFamily="18" charset="0"/>
              </a:rPr>
              <a:t>International Journal of Pure and Applied Mathematics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TextBox 5"/>
          <p:cNvSpPr txBox="1"/>
          <p:nvPr/>
        </p:nvSpPr>
        <p:spPr>
          <a:xfrm>
            <a:off x="1676400" y="1295400"/>
            <a:ext cx="762000" cy="461665"/>
          </a:xfrm>
          <a:prstGeom prst="rect">
            <a:avLst/>
          </a:prstGeom>
          <a:noFill/>
        </p:spPr>
        <p:txBody>
          <a:bodyPr wrap="square" rtlCol="0">
            <a:spAutoFit/>
          </a:bodyPr>
          <a:lstStyle/>
          <a:p>
            <a:r>
              <a:rPr lang="en-US" sz="2400" dirty="0" smtClean="0">
                <a:cs typeface="Times New Roman" pitchFamily="18" charset="0"/>
              </a:rPr>
              <a:t>/</a:t>
            </a:r>
            <a:endParaRPr lang="en-US" sz="2400" dirty="0">
              <a:cs typeface="Times New Roman" pitchFamily="18" charset="0"/>
            </a:endParaRPr>
          </a:p>
        </p:txBody>
      </p:sp>
      <p:sp>
        <p:nvSpPr>
          <p:cNvPr id="8" name="Rounded Rectangle 7"/>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981200"/>
            <a:ext cx="4045415" cy="3252537"/>
          </a:xfrm>
          <a:prstGeom prst="rect">
            <a:avLst/>
          </a:prstGeom>
          <a:ln>
            <a:noFill/>
          </a:ln>
          <a:effectLst>
            <a:softEdge rad="112500"/>
          </a:effectLst>
        </p:spPr>
      </p:pic>
      <p:sp>
        <p:nvSpPr>
          <p:cNvPr id="10" name="TextBox 9"/>
          <p:cNvSpPr txBox="1"/>
          <p:nvPr/>
        </p:nvSpPr>
        <p:spPr>
          <a:xfrm>
            <a:off x="6553200" y="3581400"/>
            <a:ext cx="1676400" cy="523220"/>
          </a:xfrm>
          <a:prstGeom prst="rect">
            <a:avLst/>
          </a:prstGeom>
          <a:noFill/>
        </p:spPr>
        <p:txBody>
          <a:bodyPr wrap="square" rtlCol="0">
            <a:spAutoFit/>
          </a:bodyPr>
          <a:lstStyle/>
          <a:p>
            <a:r>
              <a:rPr lang="en-US" sz="2800" dirty="0" smtClean="0">
                <a:solidFill>
                  <a:schemeClr val="tx2"/>
                </a:solidFill>
                <a:latin typeface="Times New Roman" pitchFamily="18" charset="0"/>
                <a:cs typeface="Times New Roman" pitchFamily="18" charset="0"/>
              </a:rPr>
              <a:t>Dr. Bob</a:t>
            </a:r>
            <a:endParaRPr lang="en-US" sz="2800" dirty="0">
              <a:solidFill>
                <a:schemeClr val="tx2"/>
              </a:solidFill>
              <a:latin typeface="Times New Roman" pitchFamily="18" charset="0"/>
              <a:cs typeface="Times New Roman" pitchFamily="18" charset="0"/>
            </a:endParaRPr>
          </a:p>
        </p:txBody>
      </p:sp>
      <p:sp>
        <p:nvSpPr>
          <p:cNvPr id="11" name="TextBox 10"/>
          <p:cNvSpPr txBox="1"/>
          <p:nvPr/>
        </p:nvSpPr>
        <p:spPr>
          <a:xfrm>
            <a:off x="685800" y="3581400"/>
            <a:ext cx="2133600" cy="523220"/>
          </a:xfrm>
          <a:prstGeom prst="rect">
            <a:avLst/>
          </a:prstGeom>
          <a:noFill/>
        </p:spPr>
        <p:txBody>
          <a:bodyPr wrap="square" rtlCol="0">
            <a:spAutoFit/>
          </a:bodyPr>
          <a:lstStyle/>
          <a:p>
            <a:r>
              <a:rPr lang="en-US" sz="2800" dirty="0" smtClean="0">
                <a:solidFill>
                  <a:schemeClr val="tx2"/>
                </a:solidFill>
                <a:latin typeface="Times New Roman" pitchFamily="18" charset="0"/>
                <a:cs typeface="Times New Roman" pitchFamily="18" charset="0"/>
              </a:rPr>
              <a:t>G.D. Coker</a:t>
            </a:r>
            <a:endParaRPr lang="en-US" sz="2800" dirty="0">
              <a:solidFill>
                <a:schemeClr val="tx2"/>
              </a:solidFill>
              <a:latin typeface="Times New Roman" pitchFamily="18" charset="0"/>
              <a:cs typeface="Times New Roman" pitchFamily="18" charset="0"/>
            </a:endParaRPr>
          </a:p>
        </p:txBody>
      </p:sp>
      <p:sp>
        <p:nvSpPr>
          <p:cNvPr id="12" name="TextBox 11"/>
          <p:cNvSpPr txBox="1"/>
          <p:nvPr/>
        </p:nvSpPr>
        <p:spPr>
          <a:xfrm>
            <a:off x="3581400" y="5181600"/>
            <a:ext cx="2209800" cy="369332"/>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Ron </a:t>
            </a:r>
            <a:r>
              <a:rPr lang="en-US" dirty="0" err="1" smtClean="0">
                <a:solidFill>
                  <a:srgbClr val="C00000"/>
                </a:solidFill>
                <a:latin typeface="Times New Roman" pitchFamily="18" charset="0"/>
                <a:cs typeface="Times New Roman" pitchFamily="18" charset="0"/>
              </a:rPr>
              <a:t>Bollschweiler</a:t>
            </a:r>
            <a:endParaRPr lang="en-US" dirty="0">
              <a:solidFill>
                <a:srgbClr val="C00000"/>
              </a:solidFill>
              <a:latin typeface="Times New Roman" pitchFamily="18" charset="0"/>
              <a:cs typeface="Times New Roman" pitchFamily="18" charset="0"/>
            </a:endParaRPr>
          </a:p>
        </p:txBody>
      </p:sp>
      <p:sp>
        <p:nvSpPr>
          <p:cNvPr id="13" name="TextBox 12"/>
          <p:cNvSpPr txBox="1"/>
          <p:nvPr/>
        </p:nvSpPr>
        <p:spPr>
          <a:xfrm>
            <a:off x="3733800" y="1743670"/>
            <a:ext cx="1600200" cy="923330"/>
          </a:xfrm>
          <a:prstGeom prst="rect">
            <a:avLst/>
          </a:prstGeom>
          <a:noFill/>
        </p:spPr>
        <p:txBody>
          <a:bodyPr wrap="square" rtlCol="0">
            <a:spAutoFit/>
          </a:bodyPr>
          <a:lstStyle/>
          <a:p>
            <a:pPr algn="ctr"/>
            <a:r>
              <a:rPr lang="en-US" dirty="0" smtClean="0">
                <a:solidFill>
                  <a:schemeClr val="accent1"/>
                </a:solidFill>
                <a:latin typeface="Times New Roman" pitchFamily="18" charset="0"/>
                <a:cs typeface="Times New Roman" pitchFamily="18" charset="0"/>
              </a:rPr>
              <a:t>Ronald Reagan’s house</a:t>
            </a:r>
            <a:endParaRPr lang="en-US"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2482117905"/>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600200"/>
            <a:ext cx="7315200" cy="2862322"/>
          </a:xfrm>
          <a:prstGeom prst="rect">
            <a:avLst/>
          </a:prstGeom>
          <a:noFill/>
        </p:spPr>
        <p:txBody>
          <a:bodyPr wrap="square" rtlCol="0">
            <a:spAutoFit/>
          </a:bodyPr>
          <a:lstStyle/>
          <a:p>
            <a:pPr algn="ctr"/>
            <a:r>
              <a:rPr lang="en-US" sz="6000" dirty="0" smtClean="0">
                <a:latin typeface="Times New Roman" pitchFamily="18" charset="0"/>
                <a:cs typeface="Times New Roman" pitchFamily="18" charset="0"/>
              </a:rPr>
              <a:t>What if a Graph Decomposition Does </a:t>
            </a:r>
            <a:r>
              <a:rPr lang="en-US" sz="6000" dirty="0">
                <a:latin typeface="Times New Roman" pitchFamily="18" charset="0"/>
                <a:cs typeface="Times New Roman" pitchFamily="18" charset="0"/>
              </a:rPr>
              <a:t>N</a:t>
            </a:r>
            <a:r>
              <a:rPr lang="en-US" sz="6000" dirty="0" smtClean="0">
                <a:latin typeface="Times New Roman" pitchFamily="18" charset="0"/>
                <a:cs typeface="Times New Roman" pitchFamily="18" charset="0"/>
              </a:rPr>
              <a:t>ot Exist?</a:t>
            </a:r>
            <a:endParaRPr lang="en-US" sz="6000" dirty="0">
              <a:latin typeface="Times New Roman" pitchFamily="18" charset="0"/>
              <a:cs typeface="Times New Roman" pitchFamily="18" charset="0"/>
            </a:endParaRPr>
          </a:p>
        </p:txBody>
      </p:sp>
      <p:sp>
        <p:nvSpPr>
          <p:cNvPr id="3" name="Rounded Rectangle 2"/>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898452"/>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04800" y="4419600"/>
            <a:ext cx="3581400" cy="17982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152400"/>
            <a:ext cx="8610600" cy="1569660"/>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Note. </a:t>
            </a:r>
            <a:r>
              <a:rPr lang="en-US" sz="3200" dirty="0" smtClean="0">
                <a:latin typeface="Times New Roman" pitchFamily="18" charset="0"/>
                <a:cs typeface="Times New Roman" pitchFamily="18" charset="0"/>
              </a:rPr>
              <a:t>If a </a:t>
            </a:r>
            <a:r>
              <a:rPr lang="en-US" sz="3200" i="1" dirty="0" smtClean="0">
                <a:latin typeface="Times New Roman" pitchFamily="18" charset="0"/>
                <a:cs typeface="Times New Roman" pitchFamily="18" charset="0"/>
              </a:rPr>
              <a:t>g</a:t>
            </a:r>
            <a:r>
              <a:rPr lang="en-US" sz="3200" dirty="0" smtClean="0">
                <a:latin typeface="Times New Roman" pitchFamily="18" charset="0"/>
                <a:cs typeface="Times New Roman" pitchFamily="18" charset="0"/>
              </a:rPr>
              <a:t>-decomposition of </a:t>
            </a:r>
            <a:r>
              <a:rPr lang="en-US" sz="3200" i="1" dirty="0" smtClean="0">
                <a:latin typeface="Times New Roman" pitchFamily="18" charset="0"/>
                <a:cs typeface="Times New Roman" pitchFamily="18" charset="0"/>
              </a:rPr>
              <a:t>G</a:t>
            </a:r>
            <a:r>
              <a:rPr lang="en-US" sz="3200" dirty="0" smtClean="0">
                <a:latin typeface="Times New Roman" pitchFamily="18" charset="0"/>
                <a:cs typeface="Times New Roman" pitchFamily="18" charset="0"/>
              </a:rPr>
              <a:t> does not exist, then we can ask: </a:t>
            </a:r>
            <a:r>
              <a:rPr lang="en-US" sz="3200" b="1" dirty="0" smtClean="0">
                <a:latin typeface="Times New Roman" pitchFamily="18" charset="0"/>
                <a:cs typeface="Times New Roman" pitchFamily="18" charset="0"/>
              </a:rPr>
              <a:t>“How close to a decomposition can we get?”</a:t>
            </a:r>
            <a:endParaRPr lang="en-US" sz="3200" b="1" dirty="0">
              <a:latin typeface="Times New Roman" pitchFamily="18" charset="0"/>
              <a:cs typeface="Times New Roman" pitchFamily="18" charset="0"/>
            </a:endParaRPr>
          </a:p>
        </p:txBody>
      </p:sp>
      <p:sp>
        <p:nvSpPr>
          <p:cNvPr id="4" name="TextBox 3"/>
          <p:cNvSpPr txBox="1"/>
          <p:nvPr/>
        </p:nvSpPr>
        <p:spPr>
          <a:xfrm>
            <a:off x="228600" y="1905000"/>
            <a:ext cx="8839200" cy="2554545"/>
          </a:xfrm>
          <a:prstGeom prst="rect">
            <a:avLst/>
          </a:prstGeom>
          <a:noFill/>
        </p:spPr>
        <p:txBody>
          <a:bodyPr wrap="square" rtlCol="0">
            <a:spAutoFit/>
          </a:bodyPr>
          <a:lstStyle/>
          <a:p>
            <a:r>
              <a:rPr lang="en-US" sz="3200" dirty="0" smtClean="0">
                <a:latin typeface="Times New Roman" pitchFamily="18" charset="0"/>
                <a:cs typeface="Times New Roman" pitchFamily="18" charset="0"/>
              </a:rPr>
              <a:t>For example, the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Motivationtron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3000</a:t>
            </a:r>
            <a:r>
              <a:rPr lang="en-US" sz="3200" baseline="300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latin typeface="Times New Roman" pitchFamily="18" charset="0"/>
                <a:cs typeface="Times New Roman" pitchFamily="18" charset="0"/>
              </a:rPr>
              <a:t>can only be efficiently used to compare </a:t>
            </a:r>
            <a:r>
              <a:rPr lang="en-US" sz="3200" i="1" dirty="0" smtClean="0">
                <a:latin typeface="Times New Roman" pitchFamily="18" charset="0"/>
                <a:cs typeface="Times New Roman" pitchFamily="18" charset="0"/>
              </a:rPr>
              <a:t>v</a:t>
            </a:r>
            <a:r>
              <a:rPr lang="en-US" sz="3200" dirty="0" smtClean="0">
                <a:latin typeface="Times New Roman" pitchFamily="18" charset="0"/>
                <a:cs typeface="Times New Roman" pitchFamily="18" charset="0"/>
              </a:rPr>
              <a:t> samples if there exists a Steiner triple system of order </a:t>
            </a:r>
            <a:r>
              <a:rPr lang="en-US" sz="3200" i="1" dirty="0" smtClean="0">
                <a:latin typeface="Times New Roman" pitchFamily="18" charset="0"/>
                <a:cs typeface="Times New Roman" pitchFamily="18" charset="0"/>
              </a:rPr>
              <a:t>v</a:t>
            </a:r>
            <a:r>
              <a:rPr lang="en-US" sz="3200" dirty="0">
                <a:latin typeface="Times New Roman" pitchFamily="18" charset="0"/>
                <a:cs typeface="Times New Roman" pitchFamily="18" charset="0"/>
              </a:rPr>
              <a:t> </a:t>
            </a:r>
            <a:r>
              <a:rPr lang="en-US" sz="3200"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that is, if </a:t>
            </a:r>
            <a:r>
              <a:rPr lang="en-US" sz="3200" i="1" dirty="0">
                <a:latin typeface="Times New Roman" pitchFamily="18" charset="0"/>
                <a:cs typeface="Times New Roman" pitchFamily="18" charset="0"/>
              </a:rPr>
              <a:t>v</a:t>
            </a:r>
            <a:r>
              <a:rPr lang="en-US" sz="3200" dirty="0">
                <a:latin typeface="Times New Roman" pitchFamily="18" charset="0"/>
                <a:cs typeface="Times New Roman" pitchFamily="18" charset="0"/>
              </a:rPr>
              <a:t> ≡ 1 or 3 (mod 6</a:t>
            </a:r>
            <a:r>
              <a:rPr lang="en-US" sz="3200" dirty="0" smtClean="0">
                <a:latin typeface="Times New Roman" pitchFamily="18" charset="0"/>
                <a:cs typeface="Times New Roman" pitchFamily="18" charset="0"/>
              </a:rPr>
              <a:t>). What should we do with, say, 8  samples?</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199" y="5489883"/>
            <a:ext cx="614797" cy="60611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799" y="5489883"/>
            <a:ext cx="614797" cy="60611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5489883"/>
            <a:ext cx="614797" cy="60611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489883"/>
            <a:ext cx="614797" cy="60611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587206"/>
            <a:ext cx="614797" cy="606117"/>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4585462"/>
            <a:ext cx="614797" cy="606117"/>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4585463"/>
            <a:ext cx="614797" cy="606117"/>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585464"/>
            <a:ext cx="614797" cy="60611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617720"/>
            <a:ext cx="1516380" cy="1935480"/>
          </a:xfrm>
          <a:prstGeom prst="rect">
            <a:avLst/>
          </a:prstGeom>
        </p:spPr>
      </p:pic>
      <p:sp>
        <p:nvSpPr>
          <p:cNvPr id="16" name="Curved Down Arrow 15"/>
          <p:cNvSpPr/>
          <p:nvPr/>
        </p:nvSpPr>
        <p:spPr>
          <a:xfrm>
            <a:off x="4000500" y="4572000"/>
            <a:ext cx="14859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ight Arrow 16"/>
          <p:cNvSpPr/>
          <p:nvPr/>
        </p:nvSpPr>
        <p:spPr>
          <a:xfrm>
            <a:off x="7010400" y="5170982"/>
            <a:ext cx="685800" cy="414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077200" y="4526340"/>
            <a:ext cx="990600" cy="1569660"/>
          </a:xfrm>
          <a:prstGeom prst="rect">
            <a:avLst/>
          </a:prstGeom>
          <a:noFill/>
        </p:spPr>
        <p:txBody>
          <a:bodyPr wrap="square" rtlCol="0">
            <a:spAutoFit/>
          </a:bodyPr>
          <a:lstStyle/>
          <a:p>
            <a:r>
              <a:rPr lang="en-US" sz="9600" dirty="0">
                <a:solidFill>
                  <a:srgbClr val="C00000"/>
                </a:solidFill>
                <a:latin typeface="Algerian" pitchFamily="82" charset="0"/>
              </a:rPr>
              <a:t>?</a:t>
            </a:r>
          </a:p>
        </p:txBody>
      </p:sp>
      <p:sp>
        <p:nvSpPr>
          <p:cNvPr id="20" name="Rounded Rectangle 19"/>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138688"/>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04800" y="5257800"/>
            <a:ext cx="8458200" cy="115193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609600"/>
            <a:ext cx="8458200"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Note. </a:t>
            </a:r>
            <a:r>
              <a:rPr lang="en-US" sz="2800" dirty="0" smtClean="0">
                <a:latin typeface="Times New Roman" pitchFamily="18" charset="0"/>
                <a:cs typeface="Times New Roman" pitchFamily="18" charset="0"/>
              </a:rPr>
              <a:t>Suppose you have a collection of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samples and you wish to compare a property of the samples.  </a:t>
            </a:r>
            <a:endParaRPr lang="en-US" sz="2800" dirty="0">
              <a:latin typeface="Times New Roman" pitchFamily="18" charset="0"/>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350" y="2663280"/>
            <a:ext cx="1085850" cy="1070520"/>
          </a:xfrm>
          <a:prstGeom prst="rect">
            <a:avLst/>
          </a:prstGeom>
        </p:spPr>
      </p:pic>
      <p:sp>
        <p:nvSpPr>
          <p:cNvPr id="9" name="TextBox 8"/>
          <p:cNvSpPr txBox="1"/>
          <p:nvPr/>
        </p:nvSpPr>
        <p:spPr>
          <a:xfrm>
            <a:off x="685800" y="2819400"/>
            <a:ext cx="1752600" cy="369332"/>
          </a:xfrm>
          <a:prstGeom prst="rect">
            <a:avLst/>
          </a:prstGeom>
          <a:noFill/>
        </p:spPr>
        <p:txBody>
          <a:bodyPr wrap="square" rtlCol="0">
            <a:spAutoFit/>
          </a:bodyPr>
          <a:lstStyle/>
          <a:p>
            <a:pPr algn="ctr"/>
            <a:r>
              <a:rPr lang="en-US" dirty="0" smtClean="0"/>
              <a:t> 1</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950" y="2663280"/>
            <a:ext cx="1085850" cy="1070520"/>
          </a:xfrm>
          <a:prstGeom prst="rect">
            <a:avLst/>
          </a:prstGeom>
        </p:spPr>
      </p:pic>
      <p:sp>
        <p:nvSpPr>
          <p:cNvPr id="11" name="TextBox 10"/>
          <p:cNvSpPr txBox="1"/>
          <p:nvPr/>
        </p:nvSpPr>
        <p:spPr>
          <a:xfrm>
            <a:off x="2057400" y="2819400"/>
            <a:ext cx="1752600" cy="369332"/>
          </a:xfrm>
          <a:prstGeom prst="rect">
            <a:avLst/>
          </a:prstGeom>
          <a:noFill/>
        </p:spPr>
        <p:txBody>
          <a:bodyPr wrap="square" rtlCol="0">
            <a:spAutoFit/>
          </a:bodyPr>
          <a:lstStyle/>
          <a:p>
            <a:pPr algn="ctr"/>
            <a:r>
              <a:rPr lang="en-US" dirty="0" smtClean="0"/>
              <a:t> 2</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150" y="2663280"/>
            <a:ext cx="1085850" cy="1070520"/>
          </a:xfrm>
          <a:prstGeom prst="rect">
            <a:avLst/>
          </a:prstGeom>
        </p:spPr>
      </p:pic>
      <p:sp>
        <p:nvSpPr>
          <p:cNvPr id="13" name="TextBox 12"/>
          <p:cNvSpPr txBox="1"/>
          <p:nvPr/>
        </p:nvSpPr>
        <p:spPr>
          <a:xfrm>
            <a:off x="3276600" y="2819400"/>
            <a:ext cx="1752600" cy="369332"/>
          </a:xfrm>
          <a:prstGeom prst="rect">
            <a:avLst/>
          </a:prstGeom>
          <a:noFill/>
        </p:spPr>
        <p:txBody>
          <a:bodyPr wrap="square" rtlCol="0">
            <a:spAutoFit/>
          </a:bodyPr>
          <a:lstStyle/>
          <a:p>
            <a:pPr algn="ctr"/>
            <a:r>
              <a:rPr lang="en-US" dirty="0" smtClean="0"/>
              <a:t> 3</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2659560"/>
            <a:ext cx="1085850" cy="1070520"/>
          </a:xfrm>
          <a:prstGeom prst="rect">
            <a:avLst/>
          </a:prstGeom>
        </p:spPr>
      </p:pic>
      <p:sp>
        <p:nvSpPr>
          <p:cNvPr id="15" name="TextBox 14"/>
          <p:cNvSpPr txBox="1"/>
          <p:nvPr/>
        </p:nvSpPr>
        <p:spPr>
          <a:xfrm>
            <a:off x="6553200" y="2815680"/>
            <a:ext cx="17526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v</a:t>
            </a:r>
            <a:endParaRPr lang="en-US" dirty="0">
              <a:latin typeface="Times New Roman" pitchFamily="18" charset="0"/>
              <a:cs typeface="Times New Roman" pitchFamily="18" charset="0"/>
            </a:endParaRPr>
          </a:p>
        </p:txBody>
      </p:sp>
      <p:sp>
        <p:nvSpPr>
          <p:cNvPr id="4" name="TextBox 3"/>
          <p:cNvSpPr txBox="1"/>
          <p:nvPr/>
        </p:nvSpPr>
        <p:spPr>
          <a:xfrm>
            <a:off x="5029200" y="2286000"/>
            <a:ext cx="1676400" cy="1323439"/>
          </a:xfrm>
          <a:prstGeom prst="rect">
            <a:avLst/>
          </a:prstGeom>
          <a:noFill/>
        </p:spPr>
        <p:txBody>
          <a:bodyPr wrap="square" rtlCol="0">
            <a:spAutoFit/>
          </a:bodyPr>
          <a:lstStyle/>
          <a:p>
            <a:r>
              <a:rPr lang="en-US" sz="8000" dirty="0" smtClean="0"/>
              <a:t>. . .</a:t>
            </a:r>
            <a:endParaRPr lang="en-US" sz="8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406430"/>
            <a:ext cx="3873500" cy="850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533400" y="5342930"/>
            <a:ext cx="38100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A special thanks to the Institute of Quantitative Biology for the use of several hypothetical mice!</a:t>
            </a:r>
            <a:endParaRPr lang="en-US" dirty="0">
              <a:latin typeface="Times New Roman" pitchFamily="18" charset="0"/>
              <a:cs typeface="Times New Roman" pitchFamily="18" charset="0"/>
            </a:endParaRPr>
          </a:p>
        </p:txBody>
      </p:sp>
      <p:sp>
        <p:nvSpPr>
          <p:cNvPr id="19" name="Rounded Rectangle 18"/>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028588"/>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62085"/>
            <a:ext cx="7924800" cy="452431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Note.</a:t>
            </a:r>
            <a:r>
              <a:rPr lang="en-US" sz="3200" dirty="0" smtClean="0">
                <a:latin typeface="Times New Roman" pitchFamily="18" charset="0"/>
                <a:cs typeface="Times New Roman" pitchFamily="18" charset="0"/>
              </a:rPr>
              <a:t> Since we know there is no Steiner triple system of order 8, we know that we will need to either:</a:t>
            </a:r>
          </a:p>
          <a:p>
            <a:endParaRPr lang="en-US" sz="3200" dirty="0" smtClean="0">
              <a:latin typeface="Times New Roman" pitchFamily="18" charset="0"/>
              <a:cs typeface="Times New Roman" pitchFamily="18" charset="0"/>
            </a:endParaRPr>
          </a:p>
          <a:p>
            <a:pPr marL="514350" indent="-514350">
              <a:buFont typeface="+mj-lt"/>
              <a:buAutoNum type="arabicPeriod"/>
            </a:pPr>
            <a:r>
              <a:rPr lang="en-US" sz="3200" dirty="0" smtClean="0">
                <a:latin typeface="Times New Roman" pitchFamily="18" charset="0"/>
                <a:cs typeface="Times New Roman" pitchFamily="18" charset="0"/>
              </a:rPr>
              <a:t> Omit some comparisons of samples, or </a:t>
            </a:r>
          </a:p>
          <a:p>
            <a:pPr marL="514350" indent="-514350">
              <a:buFont typeface="+mj-lt"/>
              <a:buAutoNum type="arabicPeriod"/>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Repeat some comparisons.  </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This leads us correspondingly to two ideas related to graph decompositions.</a:t>
            </a:r>
            <a:endParaRPr lang="en-US" sz="3200" dirty="0">
              <a:latin typeface="Times New Roman" pitchFamily="18" charset="0"/>
              <a:cs typeface="Times New Roman" pitchFamily="18" charset="0"/>
            </a:endParaRPr>
          </a:p>
        </p:txBody>
      </p:sp>
      <p:sp>
        <p:nvSpPr>
          <p:cNvPr id="3" name="Rounded Rectangle 2"/>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269759"/>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70770"/>
            <a:ext cx="8001000" cy="353943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Note. </a:t>
            </a:r>
            <a:r>
              <a:rPr lang="en-US" sz="2800" dirty="0" smtClean="0">
                <a:latin typeface="Times New Roman" pitchFamily="18" charset="0"/>
                <a:cs typeface="Times New Roman" pitchFamily="18" charset="0"/>
              </a:rPr>
              <a:t>In our </a:t>
            </a:r>
            <a:r>
              <a:rPr lang="en-US" sz="2800" i="1" dirty="0">
                <a:latin typeface="Times New Roman" pitchFamily="18" charset="0"/>
                <a:cs typeface="Times New Roman" pitchFamily="18" charset="0"/>
              </a:rPr>
              <a:t>first approach</a:t>
            </a:r>
            <a:r>
              <a:rPr lang="en-US" sz="2800" dirty="0">
                <a:latin typeface="Times New Roman" pitchFamily="18" charset="0"/>
                <a:cs typeface="Times New Roman" pitchFamily="18" charset="0"/>
              </a:rPr>
              <a:t>, we can try comparing as many of the samples as possible, without repetition of comparisons (it might be that running the </a:t>
            </a:r>
            <a:r>
              <a:rPr lang="en-US" sz="2800" dirty="0" err="1">
                <a:effectLst>
                  <a:outerShdw blurRad="38100" dist="38100" dir="2700000" algn="tl">
                    <a:srgbClr val="000000">
                      <a:alpha val="43137"/>
                    </a:srgbClr>
                  </a:outerShdw>
                </a:effectLst>
                <a:latin typeface="Times New Roman" pitchFamily="18" charset="0"/>
                <a:cs typeface="Times New Roman" pitchFamily="18" charset="0"/>
              </a:rPr>
              <a:t>Motivationtron</a:t>
            </a:r>
            <a:r>
              <a:rPr lang="en-US" sz="2800" dirty="0">
                <a:effectLst>
                  <a:outerShdw blurRad="38100" dist="38100" dir="2700000" algn="tl">
                    <a:srgbClr val="000000">
                      <a:alpha val="43137"/>
                    </a:srgbClr>
                  </a:outerShdw>
                </a:effectLst>
                <a:latin typeface="Times New Roman" pitchFamily="18" charset="0"/>
                <a:cs typeface="Times New Roman" pitchFamily="18" charset="0"/>
              </a:rPr>
              <a:t> 3000</a:t>
            </a:r>
            <a:r>
              <a:rPr lang="en-US" sz="2800" baseline="30000" dirty="0">
                <a:effectLst>
                  <a:outerShdw blurRad="38100" dist="38100" dir="2700000" algn="tl">
                    <a:srgbClr val="000000">
                      <a:alpha val="43137"/>
                    </a:srgbClr>
                  </a:outerShdw>
                </a:effectLst>
                <a:latin typeface="Times New Roman" pitchFamily="18" charset="0"/>
                <a:cs typeface="Times New Roman" pitchFamily="18" charset="0"/>
              </a:rPr>
              <a:t>®</a:t>
            </a:r>
            <a:r>
              <a:rPr lang="en-US" sz="2800"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expensive</a:t>
            </a:r>
            <a:r>
              <a:rPr lang="en-US" sz="2800" dirty="0" smtClean="0">
                <a:latin typeface="Times New Roman" pitchFamily="18" charset="0"/>
                <a:cs typeface="Times New Roman" pitchFamily="18" charset="0"/>
              </a:rPr>
              <a:t>). In terms of the associated graph theory problem, this means getting as many copies of </a:t>
            </a:r>
            <a:r>
              <a:rPr lang="en-US" sz="2800" i="1"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as possible (based on a vertex set of size 8) without repeating edges. This leads to a packing of </a:t>
            </a:r>
            <a:r>
              <a:rPr lang="en-US" sz="2800" i="1"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8</a:t>
            </a:r>
            <a:r>
              <a:rPr lang="en-US" sz="2800" dirty="0" smtClean="0">
                <a:latin typeface="Times New Roman" pitchFamily="18" charset="0"/>
                <a:cs typeface="Times New Roman" pitchFamily="18" charset="0"/>
              </a:rPr>
              <a:t> with copies of </a:t>
            </a:r>
            <a:r>
              <a:rPr lang="en-US" sz="2800" i="1"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 name="TextBox 2"/>
          <p:cNvSpPr txBox="1"/>
          <p:nvPr/>
        </p:nvSpPr>
        <p:spPr>
          <a:xfrm>
            <a:off x="990600" y="381000"/>
            <a:ext cx="7315200"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Graph Packing</a:t>
            </a:r>
            <a:endParaRPr lang="en-US" sz="4800" dirty="0">
              <a:latin typeface="Times New Roman" pitchFamily="18" charset="0"/>
              <a:cs typeface="Times New Roman" pitchFamily="18" charset="0"/>
            </a:endParaRPr>
          </a:p>
        </p:txBody>
      </p:sp>
      <p:sp>
        <p:nvSpPr>
          <p:cNvPr id="4" name="Rounded Rectangle 3"/>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590030"/>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Example</a:t>
            </a:r>
            <a:r>
              <a:rPr lang="en-US" sz="3600" dirty="0" smtClean="0">
                <a:latin typeface="Times New Roman" pitchFamily="18" charset="0"/>
                <a:cs typeface="Times New Roman" pitchFamily="18" charset="0"/>
              </a:rPr>
              <a:t>. A Maximal </a:t>
            </a:r>
            <a:r>
              <a:rPr lang="en-US" sz="3600" i="1" dirty="0" smtClean="0">
                <a:latin typeface="Times New Roman" pitchFamily="18" charset="0"/>
                <a:cs typeface="Times New Roman" pitchFamily="18" charset="0"/>
              </a:rPr>
              <a:t>K</a:t>
            </a:r>
            <a:r>
              <a:rPr lang="en-US" sz="3600" baseline="-25000" dirty="0" smtClean="0">
                <a:latin typeface="Times New Roman" pitchFamily="18" charset="0"/>
                <a:cs typeface="Times New Roman" pitchFamily="18" charset="0"/>
              </a:rPr>
              <a:t>3</a:t>
            </a:r>
            <a:r>
              <a:rPr lang="en-US" sz="3600" dirty="0" smtClean="0">
                <a:latin typeface="Times New Roman" pitchFamily="18" charset="0"/>
                <a:cs typeface="Times New Roman" pitchFamily="18" charset="0"/>
              </a:rPr>
              <a:t>-packing of </a:t>
            </a:r>
            <a:r>
              <a:rPr lang="en-US" sz="3600" i="1" dirty="0" smtClean="0">
                <a:latin typeface="Times New Roman" pitchFamily="18" charset="0"/>
                <a:cs typeface="Times New Roman" pitchFamily="18" charset="0"/>
              </a:rPr>
              <a:t>K</a:t>
            </a:r>
            <a:r>
              <a:rPr lang="en-US" sz="3600" baseline="-25000" dirty="0" smtClean="0">
                <a:latin typeface="Times New Roman" pitchFamily="18" charset="0"/>
                <a:cs typeface="Times New Roman" pitchFamily="18" charset="0"/>
              </a:rPr>
              <a:t>8</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 name="TextBox 2"/>
          <p:cNvSpPr txBox="1"/>
          <p:nvPr/>
        </p:nvSpPr>
        <p:spPr>
          <a:xfrm>
            <a:off x="381000" y="1524000"/>
            <a:ext cx="7848600" cy="2062103"/>
          </a:xfrm>
          <a:prstGeom prst="rect">
            <a:avLst/>
          </a:prstGeom>
          <a:noFill/>
        </p:spPr>
        <p:txBody>
          <a:bodyPr wrap="square" rtlCol="0">
            <a:spAutoFit/>
          </a:bodyPr>
          <a:lstStyle/>
          <a:p>
            <a:r>
              <a:rPr lang="en-US" sz="3200" dirty="0" smtClean="0">
                <a:latin typeface="Times New Roman" pitchFamily="18" charset="0"/>
                <a:cs typeface="Times New Roman" pitchFamily="18" charset="0"/>
              </a:rPr>
              <a:t>Notice that each vertex of </a:t>
            </a:r>
            <a:r>
              <a:rPr lang="en-US" sz="3200" i="1" dirty="0" smtClean="0">
                <a:latin typeface="Times New Roman" pitchFamily="18" charset="0"/>
                <a:cs typeface="Times New Roman" pitchFamily="18" charset="0"/>
              </a:rPr>
              <a:t>K</a:t>
            </a:r>
            <a:r>
              <a:rPr lang="en-US" sz="3200" baseline="-25000" dirty="0" smtClean="0">
                <a:latin typeface="Times New Roman" pitchFamily="18" charset="0"/>
                <a:cs typeface="Times New Roman" pitchFamily="18" charset="0"/>
              </a:rPr>
              <a:t>8</a:t>
            </a:r>
            <a:r>
              <a:rPr lang="en-US" sz="3200" dirty="0" smtClean="0">
                <a:latin typeface="Times New Roman" pitchFamily="18" charset="0"/>
                <a:cs typeface="Times New Roman" pitchFamily="18" charset="0"/>
              </a:rPr>
              <a:t> is of degree 7 (odd) whereas each vertex of  </a:t>
            </a:r>
            <a:r>
              <a:rPr lang="en-US" sz="3200" i="1" dirty="0" smtClean="0">
                <a:latin typeface="Times New Roman" pitchFamily="18" charset="0"/>
                <a:cs typeface="Times New Roman" pitchFamily="18" charset="0"/>
              </a:rPr>
              <a:t>K</a:t>
            </a:r>
            <a:r>
              <a:rPr lang="en-US" sz="3200" baseline="-250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 is of degree 2 (even). So in any union of </a:t>
            </a:r>
            <a:r>
              <a:rPr lang="en-US" sz="3200" i="1" dirty="0" smtClean="0">
                <a:latin typeface="Times New Roman" pitchFamily="18" charset="0"/>
                <a:cs typeface="Times New Roman" pitchFamily="18" charset="0"/>
              </a:rPr>
              <a:t>K</a:t>
            </a:r>
            <a:r>
              <a:rPr lang="en-US" sz="3200" baseline="-250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’s, each vertex will be of even degree:  </a:t>
            </a:r>
            <a:endParaRPr lang="en-US" sz="3200" dirty="0">
              <a:latin typeface="Times New Roman" pitchFamily="18" charset="0"/>
              <a:cs typeface="Times New Roman" pitchFamily="18" charset="0"/>
            </a:endParaRPr>
          </a:p>
        </p:txBody>
      </p:sp>
      <p:sp>
        <p:nvSpPr>
          <p:cNvPr id="5" name="Oval 10"/>
          <p:cNvSpPr>
            <a:spLocks noChangeArrowheads="1"/>
          </p:cNvSpPr>
          <p:nvPr/>
        </p:nvSpPr>
        <p:spPr bwMode="auto">
          <a:xfrm>
            <a:off x="4457700" y="4876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Box 5"/>
          <p:cNvSpPr txBox="1"/>
          <p:nvPr/>
        </p:nvSpPr>
        <p:spPr>
          <a:xfrm>
            <a:off x="2095500" y="4800600"/>
            <a:ext cx="1752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DEGREE:</a:t>
            </a:r>
            <a:endParaRPr lang="en-US" sz="2800" dirty="0">
              <a:latin typeface="Times New Roman" pitchFamily="18" charset="0"/>
              <a:cs typeface="Times New Roman" pitchFamily="18" charset="0"/>
            </a:endParaRPr>
          </a:p>
        </p:txBody>
      </p:sp>
      <p:sp>
        <p:nvSpPr>
          <p:cNvPr id="7" name="TextBox 6"/>
          <p:cNvSpPr txBox="1"/>
          <p:nvPr/>
        </p:nvSpPr>
        <p:spPr>
          <a:xfrm>
            <a:off x="3657600" y="4800600"/>
            <a:ext cx="4191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a:t>
            </a:r>
            <a:endParaRPr lang="en-US" sz="2800" dirty="0">
              <a:latin typeface="Times New Roman" pitchFamily="18" charset="0"/>
              <a:cs typeface="Times New Roman" pitchFamily="18" charset="0"/>
            </a:endParaRPr>
          </a:p>
        </p:txBody>
      </p:sp>
      <p:cxnSp>
        <p:nvCxnSpPr>
          <p:cNvPr id="9" name="Straight Connector 8"/>
          <p:cNvCxnSpPr>
            <a:stCxn id="5" idx="3"/>
          </p:cNvCxnSpPr>
          <p:nvPr/>
        </p:nvCxnSpPr>
        <p:spPr>
          <a:xfrm flipV="1">
            <a:off x="4491178" y="3886200"/>
            <a:ext cx="1261922" cy="11857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33900" y="4479061"/>
            <a:ext cx="1485900" cy="5166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53100" y="3886200"/>
            <a:ext cx="266700" cy="6096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7600" y="4800600"/>
            <a:ext cx="4191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2</a:t>
            </a:r>
            <a:endParaRPr lang="en-US" sz="2800" dirty="0">
              <a:latin typeface="Times New Roman" pitchFamily="18" charset="0"/>
              <a:cs typeface="Times New Roman" pitchFamily="18" charset="0"/>
            </a:endParaRPr>
          </a:p>
        </p:txBody>
      </p:sp>
      <p:sp>
        <p:nvSpPr>
          <p:cNvPr id="18" name="Oval 10"/>
          <p:cNvSpPr>
            <a:spLocks noChangeArrowheads="1"/>
          </p:cNvSpPr>
          <p:nvPr/>
        </p:nvSpPr>
        <p:spPr bwMode="auto">
          <a:xfrm>
            <a:off x="4457700" y="4876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9" name="Straight Connector 18"/>
          <p:cNvCxnSpPr>
            <a:stCxn id="18" idx="2"/>
          </p:cNvCxnSpPr>
          <p:nvPr/>
        </p:nvCxnSpPr>
        <p:spPr>
          <a:xfrm flipV="1">
            <a:off x="4457700" y="4876800"/>
            <a:ext cx="1752600" cy="114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33900" y="4995723"/>
            <a:ext cx="1676400" cy="3814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10300" y="4876800"/>
            <a:ext cx="0" cy="500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657600" y="4800600"/>
            <a:ext cx="4191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4</a:t>
            </a:r>
            <a:endParaRPr lang="en-US" sz="2800" dirty="0">
              <a:latin typeface="Times New Roman" pitchFamily="18" charset="0"/>
              <a:cs typeface="Times New Roman" pitchFamily="18" charset="0"/>
            </a:endParaRPr>
          </a:p>
        </p:txBody>
      </p:sp>
      <p:sp>
        <p:nvSpPr>
          <p:cNvPr id="35" name="TextBox 34"/>
          <p:cNvSpPr txBox="1"/>
          <p:nvPr/>
        </p:nvSpPr>
        <p:spPr>
          <a:xfrm>
            <a:off x="3657600" y="4800600"/>
            <a:ext cx="419100" cy="523220"/>
          </a:xfrm>
          <a:prstGeom prst="rect">
            <a:avLst/>
          </a:prstGeom>
          <a:noFill/>
        </p:spPr>
        <p:txBody>
          <a:bodyPr wrap="square" rtlCol="0">
            <a:spAutoFit/>
          </a:bodyPr>
          <a:lstStyle/>
          <a:p>
            <a:r>
              <a:rPr lang="en-US" sz="2800" dirty="0">
                <a:latin typeface="Times New Roman" pitchFamily="18" charset="0"/>
                <a:cs typeface="Times New Roman" pitchFamily="18" charset="0"/>
              </a:rPr>
              <a:t>6</a:t>
            </a:r>
          </a:p>
        </p:txBody>
      </p:sp>
      <p:sp>
        <p:nvSpPr>
          <p:cNvPr id="36" name="Oval 10"/>
          <p:cNvSpPr>
            <a:spLocks noChangeArrowheads="1"/>
          </p:cNvSpPr>
          <p:nvPr/>
        </p:nvSpPr>
        <p:spPr bwMode="auto">
          <a:xfrm>
            <a:off x="4457700" y="4876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0"/>
          <p:cNvSpPr>
            <a:spLocks noChangeArrowheads="1"/>
          </p:cNvSpPr>
          <p:nvPr/>
        </p:nvSpPr>
        <p:spPr bwMode="auto">
          <a:xfrm>
            <a:off x="4457700" y="4876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8" name="Straight Connector 37"/>
          <p:cNvCxnSpPr>
            <a:stCxn id="37" idx="1"/>
          </p:cNvCxnSpPr>
          <p:nvPr/>
        </p:nvCxnSpPr>
        <p:spPr>
          <a:xfrm>
            <a:off x="4491178" y="4910278"/>
            <a:ext cx="1395272" cy="10333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33900" y="4995723"/>
            <a:ext cx="990600" cy="14050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524500" y="5943600"/>
            <a:ext cx="361950"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10"/>
          <p:cNvSpPr>
            <a:spLocks noChangeArrowheads="1"/>
          </p:cNvSpPr>
          <p:nvPr/>
        </p:nvSpPr>
        <p:spPr bwMode="auto">
          <a:xfrm>
            <a:off x="5981700" y="4457700"/>
            <a:ext cx="114300" cy="1143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10"/>
          <p:cNvSpPr>
            <a:spLocks noChangeArrowheads="1"/>
          </p:cNvSpPr>
          <p:nvPr/>
        </p:nvSpPr>
        <p:spPr bwMode="auto">
          <a:xfrm>
            <a:off x="5715000" y="3848100"/>
            <a:ext cx="114300" cy="1143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10"/>
          <p:cNvSpPr>
            <a:spLocks noChangeArrowheads="1"/>
          </p:cNvSpPr>
          <p:nvPr/>
        </p:nvSpPr>
        <p:spPr bwMode="auto">
          <a:xfrm>
            <a:off x="6134100" y="4838700"/>
            <a:ext cx="114300" cy="1143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10"/>
          <p:cNvSpPr>
            <a:spLocks noChangeArrowheads="1"/>
          </p:cNvSpPr>
          <p:nvPr/>
        </p:nvSpPr>
        <p:spPr bwMode="auto">
          <a:xfrm>
            <a:off x="6134100" y="5295900"/>
            <a:ext cx="114300" cy="1143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0"/>
          <p:cNvSpPr>
            <a:spLocks noChangeArrowheads="1"/>
          </p:cNvSpPr>
          <p:nvPr/>
        </p:nvSpPr>
        <p:spPr bwMode="auto">
          <a:xfrm>
            <a:off x="5829300" y="5905500"/>
            <a:ext cx="114300" cy="1143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10"/>
          <p:cNvSpPr>
            <a:spLocks noChangeArrowheads="1"/>
          </p:cNvSpPr>
          <p:nvPr/>
        </p:nvSpPr>
        <p:spPr bwMode="auto">
          <a:xfrm>
            <a:off x="5486400" y="6324600"/>
            <a:ext cx="114300" cy="1143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ounded Rectangle 60"/>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1507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xit" presetSubtype="0" fill="hold" grpId="1"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10" presetClass="entr" presetSubtype="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7" grpId="1"/>
      <p:bldP spid="34" grpId="0"/>
      <p:bldP spid="34" grpId="1"/>
      <p:bldP spid="35" grpId="0"/>
      <p:bldP spid="55" grpId="0" animBg="1"/>
      <p:bldP spid="56" grpId="0" animBg="1"/>
      <p:bldP spid="57" grpId="0" animBg="1"/>
      <p:bldP spid="58" grpId="0" animBg="1"/>
      <p:bldP spid="59" grpId="0" animBg="1"/>
      <p:bldP spid="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81097"/>
            <a:ext cx="7848600" cy="5509200"/>
          </a:xfrm>
          <a:prstGeom prst="rect">
            <a:avLst/>
          </a:prstGeom>
          <a:noFill/>
        </p:spPr>
        <p:txBody>
          <a:bodyPr wrap="square" rtlCol="0">
            <a:spAutoFit/>
          </a:bodyPr>
          <a:lstStyle/>
          <a:p>
            <a:r>
              <a:rPr lang="en-US" sz="3200" dirty="0" smtClean="0">
                <a:latin typeface="Times New Roman" pitchFamily="18" charset="0"/>
                <a:cs typeface="Times New Roman" pitchFamily="18" charset="0"/>
              </a:rPr>
              <a:t>Therefore, as we pack copies of </a:t>
            </a:r>
            <a:r>
              <a:rPr lang="en-US" sz="3200" i="1" dirty="0" smtClean="0">
                <a:latin typeface="Times New Roman" pitchFamily="18" charset="0"/>
                <a:cs typeface="Times New Roman" pitchFamily="18" charset="0"/>
              </a:rPr>
              <a:t>K</a:t>
            </a:r>
            <a:r>
              <a:rPr lang="en-US" sz="3200" baseline="-250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 into </a:t>
            </a:r>
            <a:r>
              <a:rPr lang="en-US" sz="3200" i="1" dirty="0" smtClean="0">
                <a:latin typeface="Times New Roman" pitchFamily="18" charset="0"/>
                <a:cs typeface="Times New Roman" pitchFamily="18" charset="0"/>
              </a:rPr>
              <a:t>K</a:t>
            </a:r>
            <a:r>
              <a:rPr lang="en-US" sz="3200" baseline="-25000" dirty="0" smtClean="0">
                <a:latin typeface="Times New Roman" pitchFamily="18" charset="0"/>
                <a:cs typeface="Times New Roman" pitchFamily="18" charset="0"/>
              </a:rPr>
              <a:t>8</a:t>
            </a:r>
            <a:r>
              <a:rPr lang="en-US" sz="3200" dirty="0" smtClean="0">
                <a:latin typeface="Times New Roman" pitchFamily="18" charset="0"/>
                <a:cs typeface="Times New Roman" pitchFamily="18" charset="0"/>
              </a:rPr>
              <a:t> (in which each vertex is of odd degree 7), we will have at least one edge absent from each vertex in the collection of </a:t>
            </a:r>
            <a:r>
              <a:rPr lang="en-US" sz="3200" i="1" dirty="0" smtClean="0">
                <a:latin typeface="Times New Roman" pitchFamily="18" charset="0"/>
                <a:cs typeface="Times New Roman" pitchFamily="18" charset="0"/>
              </a:rPr>
              <a:t>K</a:t>
            </a:r>
            <a:r>
              <a:rPr lang="en-US" sz="3200" baseline="-250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’s. This collection of “missing” edges form the </a:t>
            </a:r>
            <a:r>
              <a:rPr lang="en-US" sz="3200" i="1" dirty="0" smtClean="0">
                <a:latin typeface="Times New Roman" pitchFamily="18" charset="0"/>
                <a:cs typeface="Times New Roman" pitchFamily="18" charset="0"/>
              </a:rPr>
              <a:t>leave</a:t>
            </a:r>
            <a:r>
              <a:rPr lang="en-US" sz="3200" dirty="0" smtClean="0">
                <a:latin typeface="Times New Roman" pitchFamily="18" charset="0"/>
                <a:cs typeface="Times New Roman" pitchFamily="18" charset="0"/>
              </a:rPr>
              <a:t>  of the packing. Since each vertex must be an element of at least one edge in the leave, then the leave must consist of at least 4 edges.  If we are lucky, the leave of this packing will form a perfect matching of </a:t>
            </a:r>
            <a:r>
              <a:rPr lang="en-US" sz="3200" i="1" dirty="0">
                <a:latin typeface="Times New Roman" pitchFamily="18" charset="0"/>
                <a:cs typeface="Times New Roman" pitchFamily="18" charset="0"/>
              </a:rPr>
              <a:t>K</a:t>
            </a:r>
            <a:r>
              <a:rPr lang="en-US" sz="3200" baseline="-25000" dirty="0">
                <a:latin typeface="Times New Roman" pitchFamily="18" charset="0"/>
                <a:cs typeface="Times New Roman" pitchFamily="18" charset="0"/>
              </a:rPr>
              <a:t>8</a:t>
            </a:r>
            <a:r>
              <a:rPr lang="en-US" sz="3200" dirty="0" smtClean="0">
                <a:latin typeface="Times New Roman" pitchFamily="18" charset="0"/>
                <a:cs typeface="Times New Roman" pitchFamily="18" charset="0"/>
              </a:rPr>
              <a:t>. Here is such a packing:</a:t>
            </a:r>
            <a:endParaRPr lang="en-US" sz="3200" dirty="0">
              <a:latin typeface="Times New Roman" pitchFamily="18" charset="0"/>
              <a:cs typeface="Times New Roman" pitchFamily="18" charset="0"/>
            </a:endParaRPr>
          </a:p>
        </p:txBody>
      </p:sp>
      <p:sp>
        <p:nvSpPr>
          <p:cNvPr id="5" name="Rounded Rectangle 4"/>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967969"/>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Connector 113"/>
          <p:cNvCxnSpPr/>
          <p:nvPr/>
        </p:nvCxnSpPr>
        <p:spPr>
          <a:xfrm flipH="1">
            <a:off x="914400" y="2339181"/>
            <a:ext cx="4800600" cy="2301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63" idx="3"/>
            <a:endCxn id="3" idx="7"/>
          </p:cNvCxnSpPr>
          <p:nvPr/>
        </p:nvCxnSpPr>
        <p:spPr>
          <a:xfrm flipV="1">
            <a:off x="795478" y="871678"/>
            <a:ext cx="3590644" cy="38422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 idx="4"/>
            <a:endCxn id="61" idx="4"/>
          </p:cNvCxnSpPr>
          <p:nvPr/>
        </p:nvCxnSpPr>
        <p:spPr>
          <a:xfrm flipV="1">
            <a:off x="2247900" y="1047976"/>
            <a:ext cx="7101" cy="50480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6" idx="6"/>
            <a:endCxn id="63" idx="6"/>
          </p:cNvCxnSpPr>
          <p:nvPr/>
        </p:nvCxnSpPr>
        <p:spPr>
          <a:xfrm flipH="1">
            <a:off x="990600" y="4610100"/>
            <a:ext cx="4800600" cy="2301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4" idx="6"/>
            <a:endCxn id="8" idx="4"/>
          </p:cNvCxnSpPr>
          <p:nvPr/>
        </p:nvCxnSpPr>
        <p:spPr>
          <a:xfrm flipH="1">
            <a:off x="2247900" y="2324100"/>
            <a:ext cx="3543300" cy="37719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3" idx="0"/>
            <a:endCxn id="9" idx="4"/>
          </p:cNvCxnSpPr>
          <p:nvPr/>
        </p:nvCxnSpPr>
        <p:spPr>
          <a:xfrm>
            <a:off x="4305300" y="838200"/>
            <a:ext cx="0" cy="5257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61" idx="1"/>
            <a:endCxn id="6" idx="5"/>
          </p:cNvCxnSpPr>
          <p:nvPr/>
        </p:nvCxnSpPr>
        <p:spPr>
          <a:xfrm>
            <a:off x="2174179" y="852854"/>
            <a:ext cx="3583543" cy="383806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3" idx="3"/>
            <a:endCxn id="62" idx="3"/>
          </p:cNvCxnSpPr>
          <p:nvPr/>
        </p:nvCxnSpPr>
        <p:spPr>
          <a:xfrm flipH="1">
            <a:off x="795478" y="1033322"/>
            <a:ext cx="3429000" cy="13716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63" idx="7"/>
            <a:endCxn id="61" idx="4"/>
          </p:cNvCxnSpPr>
          <p:nvPr/>
        </p:nvCxnSpPr>
        <p:spPr>
          <a:xfrm flipV="1">
            <a:off x="957122" y="1047976"/>
            <a:ext cx="1297879" cy="350432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 idx="5"/>
            <a:endCxn id="62" idx="5"/>
          </p:cNvCxnSpPr>
          <p:nvPr/>
        </p:nvCxnSpPr>
        <p:spPr>
          <a:xfrm flipH="1" flipV="1">
            <a:off x="957122" y="2404922"/>
            <a:ext cx="1371600" cy="36576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 idx="1"/>
            <a:endCxn id="63" idx="1"/>
          </p:cNvCxnSpPr>
          <p:nvPr/>
        </p:nvCxnSpPr>
        <p:spPr>
          <a:xfrm flipH="1" flipV="1">
            <a:off x="795478" y="4552297"/>
            <a:ext cx="3429000" cy="134858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 idx="3"/>
            <a:endCxn id="8" idx="3"/>
          </p:cNvCxnSpPr>
          <p:nvPr/>
        </p:nvCxnSpPr>
        <p:spPr>
          <a:xfrm flipH="1">
            <a:off x="2167078" y="4690922"/>
            <a:ext cx="3429000" cy="13716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 idx="7"/>
            <a:endCxn id="9" idx="4"/>
          </p:cNvCxnSpPr>
          <p:nvPr/>
        </p:nvCxnSpPr>
        <p:spPr>
          <a:xfrm flipH="1">
            <a:off x="4305300" y="2243278"/>
            <a:ext cx="1452422" cy="385272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3" idx="1"/>
            <a:endCxn id="6" idx="4"/>
          </p:cNvCxnSpPr>
          <p:nvPr/>
        </p:nvCxnSpPr>
        <p:spPr>
          <a:xfrm>
            <a:off x="4224478" y="871678"/>
            <a:ext cx="1452422" cy="385272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1" idx="2"/>
            <a:endCxn id="4" idx="6"/>
          </p:cNvCxnSpPr>
          <p:nvPr/>
        </p:nvCxnSpPr>
        <p:spPr>
          <a:xfrm>
            <a:off x="2140701" y="933676"/>
            <a:ext cx="3650499" cy="139042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Oval 10"/>
          <p:cNvSpPr>
            <a:spLocks noChangeArrowheads="1"/>
          </p:cNvSpPr>
          <p:nvPr/>
        </p:nvSpPr>
        <p:spPr bwMode="auto">
          <a:xfrm>
            <a:off x="2133600" y="8382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Oval 10"/>
          <p:cNvSpPr>
            <a:spLocks noChangeArrowheads="1"/>
          </p:cNvSpPr>
          <p:nvPr/>
        </p:nvSpPr>
        <p:spPr bwMode="auto">
          <a:xfrm>
            <a:off x="762000" y="2209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762000" y="4495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11"/>
          <p:cNvSpPr txBox="1">
            <a:spLocks noChangeArrowheads="1"/>
          </p:cNvSpPr>
          <p:nvPr/>
        </p:nvSpPr>
        <p:spPr bwMode="auto">
          <a:xfrm>
            <a:off x="2057400" y="3048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a:solidFill>
                  <a:srgbClr val="000000"/>
                </a:solidFill>
                <a:latin typeface="Arial" charset="0"/>
              </a:rPr>
              <a:t>0</a:t>
            </a:r>
          </a:p>
        </p:txBody>
      </p:sp>
      <p:sp>
        <p:nvSpPr>
          <p:cNvPr id="12" name="Text Box 11"/>
          <p:cNvSpPr txBox="1">
            <a:spLocks noChangeArrowheads="1"/>
          </p:cNvSpPr>
          <p:nvPr/>
        </p:nvSpPr>
        <p:spPr bwMode="auto">
          <a:xfrm>
            <a:off x="4114800" y="3048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a:solidFill>
                  <a:srgbClr val="000000"/>
                </a:solidFill>
                <a:latin typeface="Arial" charset="0"/>
              </a:rPr>
              <a:t>1</a:t>
            </a:r>
          </a:p>
        </p:txBody>
      </p:sp>
      <p:sp>
        <p:nvSpPr>
          <p:cNvPr id="13" name="Text Box 11"/>
          <p:cNvSpPr txBox="1">
            <a:spLocks noChangeArrowheads="1"/>
          </p:cNvSpPr>
          <p:nvPr/>
        </p:nvSpPr>
        <p:spPr bwMode="auto">
          <a:xfrm>
            <a:off x="6019800" y="2087562"/>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a:solidFill>
                  <a:srgbClr val="000000"/>
                </a:solidFill>
                <a:latin typeface="Arial" charset="0"/>
              </a:rPr>
              <a:t>2</a:t>
            </a:r>
          </a:p>
        </p:txBody>
      </p:sp>
      <p:sp>
        <p:nvSpPr>
          <p:cNvPr id="14" name="Text Box 11"/>
          <p:cNvSpPr txBox="1">
            <a:spLocks noChangeArrowheads="1"/>
          </p:cNvSpPr>
          <p:nvPr/>
        </p:nvSpPr>
        <p:spPr bwMode="auto">
          <a:xfrm>
            <a:off x="6019800" y="43434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a:solidFill>
                  <a:srgbClr val="000000"/>
                </a:solidFill>
                <a:latin typeface="Arial" charset="0"/>
              </a:rPr>
              <a:t>3</a:t>
            </a:r>
          </a:p>
        </p:txBody>
      </p:sp>
      <p:sp>
        <p:nvSpPr>
          <p:cNvPr id="15" name="Text Box 11"/>
          <p:cNvSpPr txBox="1">
            <a:spLocks noChangeArrowheads="1"/>
          </p:cNvSpPr>
          <p:nvPr/>
        </p:nvSpPr>
        <p:spPr bwMode="auto">
          <a:xfrm>
            <a:off x="4114800" y="60960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a:solidFill>
                  <a:srgbClr val="000000"/>
                </a:solidFill>
                <a:latin typeface="Arial" charset="0"/>
              </a:rPr>
              <a:t>4</a:t>
            </a:r>
          </a:p>
        </p:txBody>
      </p:sp>
      <p:sp>
        <p:nvSpPr>
          <p:cNvPr id="16" name="Text Box 11"/>
          <p:cNvSpPr txBox="1">
            <a:spLocks noChangeArrowheads="1"/>
          </p:cNvSpPr>
          <p:nvPr/>
        </p:nvSpPr>
        <p:spPr bwMode="auto">
          <a:xfrm>
            <a:off x="2057400" y="60960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a:solidFill>
                  <a:srgbClr val="000000"/>
                </a:solidFill>
                <a:latin typeface="Arial" charset="0"/>
              </a:rPr>
              <a:t>5</a:t>
            </a:r>
          </a:p>
        </p:txBody>
      </p:sp>
      <p:sp>
        <p:nvSpPr>
          <p:cNvPr id="17" name="Text Box 11"/>
          <p:cNvSpPr txBox="1">
            <a:spLocks noChangeArrowheads="1"/>
          </p:cNvSpPr>
          <p:nvPr/>
        </p:nvSpPr>
        <p:spPr bwMode="auto">
          <a:xfrm>
            <a:off x="304800" y="43434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smtClean="0">
                <a:solidFill>
                  <a:srgbClr val="000000"/>
                </a:solidFill>
                <a:latin typeface="Arial" charset="0"/>
              </a:rPr>
              <a:t>6</a:t>
            </a:r>
            <a:endParaRPr lang="en-US" sz="3200" dirty="0">
              <a:solidFill>
                <a:srgbClr val="000000"/>
              </a:solidFill>
              <a:latin typeface="Arial" charset="0"/>
            </a:endParaRPr>
          </a:p>
        </p:txBody>
      </p:sp>
      <p:sp>
        <p:nvSpPr>
          <p:cNvPr id="18" name="Text Box 11"/>
          <p:cNvSpPr txBox="1">
            <a:spLocks noChangeArrowheads="1"/>
          </p:cNvSpPr>
          <p:nvPr/>
        </p:nvSpPr>
        <p:spPr bwMode="auto">
          <a:xfrm>
            <a:off x="228600" y="20574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smtClean="0">
                <a:solidFill>
                  <a:srgbClr val="000000"/>
                </a:solidFill>
                <a:latin typeface="Arial" charset="0"/>
              </a:rPr>
              <a:t>7</a:t>
            </a:r>
            <a:endParaRPr lang="en-US" sz="3200" dirty="0">
              <a:solidFill>
                <a:srgbClr val="000000"/>
              </a:solidFill>
              <a:latin typeface="Arial" charset="0"/>
            </a:endParaRPr>
          </a:p>
        </p:txBody>
      </p:sp>
      <p:cxnSp>
        <p:nvCxnSpPr>
          <p:cNvPr id="34" name="Straight Connector 33"/>
          <p:cNvCxnSpPr>
            <a:stCxn id="2" idx="2"/>
            <a:endCxn id="3" idx="2"/>
          </p:cNvCxnSpPr>
          <p:nvPr/>
        </p:nvCxnSpPr>
        <p:spPr>
          <a:xfrm>
            <a:off x="2133600" y="952500"/>
            <a:ext cx="2057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 idx="5"/>
            <a:endCxn id="4" idx="1"/>
          </p:cNvCxnSpPr>
          <p:nvPr/>
        </p:nvCxnSpPr>
        <p:spPr>
          <a:xfrm>
            <a:off x="4386122" y="1033322"/>
            <a:ext cx="1209956" cy="12099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 idx="4"/>
            <a:endCxn id="6" idx="4"/>
          </p:cNvCxnSpPr>
          <p:nvPr/>
        </p:nvCxnSpPr>
        <p:spPr>
          <a:xfrm>
            <a:off x="5676900" y="2438400"/>
            <a:ext cx="0" cy="2286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6" idx="4"/>
            <a:endCxn id="9" idx="7"/>
          </p:cNvCxnSpPr>
          <p:nvPr/>
        </p:nvCxnSpPr>
        <p:spPr>
          <a:xfrm flipH="1">
            <a:off x="4386122" y="4724400"/>
            <a:ext cx="1290778" cy="11764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9" idx="6"/>
            <a:endCxn id="8" idx="2"/>
          </p:cNvCxnSpPr>
          <p:nvPr/>
        </p:nvCxnSpPr>
        <p:spPr>
          <a:xfrm flipH="1">
            <a:off x="2133600" y="5981700"/>
            <a:ext cx="2286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8" idx="1"/>
          </p:cNvCxnSpPr>
          <p:nvPr/>
        </p:nvCxnSpPr>
        <p:spPr>
          <a:xfrm flipH="1" flipV="1">
            <a:off x="876300" y="4610100"/>
            <a:ext cx="1290778" cy="12907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76300" y="2347119"/>
            <a:ext cx="0" cy="226298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 idx="7"/>
          </p:cNvCxnSpPr>
          <p:nvPr/>
        </p:nvCxnSpPr>
        <p:spPr>
          <a:xfrm flipV="1">
            <a:off x="876300" y="871678"/>
            <a:ext cx="1452422" cy="14524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10"/>
          <p:cNvSpPr>
            <a:spLocks noChangeArrowheads="1"/>
          </p:cNvSpPr>
          <p:nvPr/>
        </p:nvSpPr>
        <p:spPr bwMode="auto">
          <a:xfrm>
            <a:off x="4191000" y="8382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0"/>
          <p:cNvSpPr>
            <a:spLocks noChangeArrowheads="1"/>
          </p:cNvSpPr>
          <p:nvPr/>
        </p:nvSpPr>
        <p:spPr bwMode="auto">
          <a:xfrm>
            <a:off x="5562600" y="2209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10"/>
          <p:cNvSpPr>
            <a:spLocks noChangeArrowheads="1"/>
          </p:cNvSpPr>
          <p:nvPr/>
        </p:nvSpPr>
        <p:spPr bwMode="auto">
          <a:xfrm>
            <a:off x="5562600" y="4495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0"/>
          <p:cNvSpPr>
            <a:spLocks noChangeArrowheads="1"/>
          </p:cNvSpPr>
          <p:nvPr/>
        </p:nvSpPr>
        <p:spPr bwMode="auto">
          <a:xfrm>
            <a:off x="4191000" y="58674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0"/>
          <p:cNvSpPr>
            <a:spLocks noChangeArrowheads="1"/>
          </p:cNvSpPr>
          <p:nvPr/>
        </p:nvSpPr>
        <p:spPr bwMode="auto">
          <a:xfrm>
            <a:off x="2133600" y="58674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10"/>
          <p:cNvSpPr>
            <a:spLocks noChangeArrowheads="1"/>
          </p:cNvSpPr>
          <p:nvPr/>
        </p:nvSpPr>
        <p:spPr bwMode="auto">
          <a:xfrm>
            <a:off x="762000" y="2209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10"/>
          <p:cNvSpPr>
            <a:spLocks noChangeArrowheads="1"/>
          </p:cNvSpPr>
          <p:nvPr/>
        </p:nvSpPr>
        <p:spPr bwMode="auto">
          <a:xfrm>
            <a:off x="762000" y="4518819"/>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10"/>
          <p:cNvSpPr>
            <a:spLocks noChangeArrowheads="1"/>
          </p:cNvSpPr>
          <p:nvPr/>
        </p:nvSpPr>
        <p:spPr bwMode="auto">
          <a:xfrm>
            <a:off x="2140701" y="819376"/>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07" name="Straight Connector 106"/>
          <p:cNvCxnSpPr>
            <a:stCxn id="9" idx="1"/>
            <a:endCxn id="62" idx="5"/>
          </p:cNvCxnSpPr>
          <p:nvPr/>
        </p:nvCxnSpPr>
        <p:spPr>
          <a:xfrm flipH="1" flipV="1">
            <a:off x="957122" y="2404922"/>
            <a:ext cx="3267356" cy="349595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 idx="5"/>
            <a:endCxn id="9" idx="5"/>
          </p:cNvCxnSpPr>
          <p:nvPr/>
        </p:nvCxnSpPr>
        <p:spPr>
          <a:xfrm>
            <a:off x="2328722" y="1033322"/>
            <a:ext cx="205740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 idx="4"/>
            <a:endCxn id="8" idx="4"/>
          </p:cNvCxnSpPr>
          <p:nvPr/>
        </p:nvCxnSpPr>
        <p:spPr>
          <a:xfrm flipH="1">
            <a:off x="2247900" y="1066800"/>
            <a:ext cx="205740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6"/>
          </p:cNvCxnSpPr>
          <p:nvPr/>
        </p:nvCxnSpPr>
        <p:spPr>
          <a:xfrm flipH="1">
            <a:off x="876300" y="2324100"/>
            <a:ext cx="4914900" cy="23090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 idx="5"/>
          </p:cNvCxnSpPr>
          <p:nvPr/>
        </p:nvCxnSpPr>
        <p:spPr>
          <a:xfrm flipH="1" flipV="1">
            <a:off x="876300" y="2324100"/>
            <a:ext cx="4881422" cy="236682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7200900" y="685800"/>
            <a:ext cx="876300" cy="461665"/>
          </a:xfrm>
          <a:prstGeom prst="rect">
            <a:avLst/>
          </a:prstGeom>
          <a:noFill/>
        </p:spPr>
        <p:txBody>
          <a:bodyPr wrap="square" rtlCol="0">
            <a:spAutoFit/>
          </a:bodyPr>
          <a:lstStyle/>
          <a:p>
            <a:r>
              <a:rPr lang="en-US" sz="2400" dirty="0" smtClean="0"/>
              <a:t>(0,4)</a:t>
            </a:r>
            <a:endParaRPr lang="en-US" sz="2400" dirty="0"/>
          </a:p>
        </p:txBody>
      </p:sp>
      <p:sp>
        <p:nvSpPr>
          <p:cNvPr id="116" name="TextBox 115"/>
          <p:cNvSpPr txBox="1"/>
          <p:nvPr/>
        </p:nvSpPr>
        <p:spPr>
          <a:xfrm>
            <a:off x="7200900" y="1062335"/>
            <a:ext cx="876300" cy="461665"/>
          </a:xfrm>
          <a:prstGeom prst="rect">
            <a:avLst/>
          </a:prstGeom>
          <a:noFill/>
        </p:spPr>
        <p:txBody>
          <a:bodyPr wrap="square" rtlCol="0">
            <a:spAutoFit/>
          </a:bodyPr>
          <a:lstStyle/>
          <a:p>
            <a:r>
              <a:rPr lang="en-US" sz="2400" dirty="0" smtClean="0"/>
              <a:t>(1,5)</a:t>
            </a:r>
            <a:endParaRPr lang="en-US" sz="2400" dirty="0"/>
          </a:p>
        </p:txBody>
      </p:sp>
      <p:sp>
        <p:nvSpPr>
          <p:cNvPr id="117" name="TextBox 116"/>
          <p:cNvSpPr txBox="1"/>
          <p:nvPr/>
        </p:nvSpPr>
        <p:spPr>
          <a:xfrm>
            <a:off x="7200900" y="1447800"/>
            <a:ext cx="876300" cy="461665"/>
          </a:xfrm>
          <a:prstGeom prst="rect">
            <a:avLst/>
          </a:prstGeom>
          <a:noFill/>
        </p:spPr>
        <p:txBody>
          <a:bodyPr wrap="square" rtlCol="0">
            <a:spAutoFit/>
          </a:bodyPr>
          <a:lstStyle/>
          <a:p>
            <a:r>
              <a:rPr lang="en-US" sz="2400" dirty="0" smtClean="0"/>
              <a:t>(2,6)</a:t>
            </a:r>
            <a:endParaRPr lang="en-US" sz="2400" dirty="0"/>
          </a:p>
        </p:txBody>
      </p:sp>
      <p:sp>
        <p:nvSpPr>
          <p:cNvPr id="118" name="TextBox 117"/>
          <p:cNvSpPr txBox="1"/>
          <p:nvPr/>
        </p:nvSpPr>
        <p:spPr>
          <a:xfrm>
            <a:off x="7200900" y="1828800"/>
            <a:ext cx="876300" cy="461665"/>
          </a:xfrm>
          <a:prstGeom prst="rect">
            <a:avLst/>
          </a:prstGeom>
          <a:noFill/>
        </p:spPr>
        <p:txBody>
          <a:bodyPr wrap="square" rtlCol="0">
            <a:spAutoFit/>
          </a:bodyPr>
          <a:lstStyle/>
          <a:p>
            <a:r>
              <a:rPr lang="en-US" sz="2400" dirty="0" smtClean="0"/>
              <a:t>(3,7)</a:t>
            </a:r>
            <a:endParaRPr lang="en-US" sz="2400" dirty="0"/>
          </a:p>
        </p:txBody>
      </p:sp>
      <p:sp>
        <p:nvSpPr>
          <p:cNvPr id="119" name="TextBox 118"/>
          <p:cNvSpPr txBox="1"/>
          <p:nvPr/>
        </p:nvSpPr>
        <p:spPr>
          <a:xfrm>
            <a:off x="7200900" y="3048000"/>
            <a:ext cx="1181100" cy="461665"/>
          </a:xfrm>
          <a:prstGeom prst="rect">
            <a:avLst/>
          </a:prstGeom>
          <a:noFill/>
        </p:spPr>
        <p:txBody>
          <a:bodyPr wrap="square" rtlCol="0">
            <a:spAutoFit/>
          </a:bodyPr>
          <a:lstStyle/>
          <a:p>
            <a:r>
              <a:rPr lang="en-US" sz="2400" dirty="0" smtClean="0"/>
              <a:t>(0,1,3)</a:t>
            </a:r>
            <a:endParaRPr lang="en-US" sz="2400" dirty="0"/>
          </a:p>
        </p:txBody>
      </p:sp>
      <p:sp>
        <p:nvSpPr>
          <p:cNvPr id="120" name="TextBox 119"/>
          <p:cNvSpPr txBox="1"/>
          <p:nvPr/>
        </p:nvSpPr>
        <p:spPr>
          <a:xfrm>
            <a:off x="7200900" y="3424535"/>
            <a:ext cx="1181100" cy="461665"/>
          </a:xfrm>
          <a:prstGeom prst="rect">
            <a:avLst/>
          </a:prstGeom>
          <a:noFill/>
        </p:spPr>
        <p:txBody>
          <a:bodyPr wrap="square" rtlCol="0">
            <a:spAutoFit/>
          </a:bodyPr>
          <a:lstStyle/>
          <a:p>
            <a:r>
              <a:rPr lang="en-US" sz="2400" dirty="0" smtClean="0"/>
              <a:t>(1,2,4)</a:t>
            </a:r>
            <a:endParaRPr lang="en-US" sz="2400" dirty="0"/>
          </a:p>
        </p:txBody>
      </p:sp>
      <p:sp>
        <p:nvSpPr>
          <p:cNvPr id="121" name="TextBox 120"/>
          <p:cNvSpPr txBox="1"/>
          <p:nvPr/>
        </p:nvSpPr>
        <p:spPr>
          <a:xfrm>
            <a:off x="7200900" y="3805535"/>
            <a:ext cx="1181100" cy="461665"/>
          </a:xfrm>
          <a:prstGeom prst="rect">
            <a:avLst/>
          </a:prstGeom>
          <a:noFill/>
        </p:spPr>
        <p:txBody>
          <a:bodyPr wrap="square" rtlCol="0">
            <a:spAutoFit/>
          </a:bodyPr>
          <a:lstStyle/>
          <a:p>
            <a:r>
              <a:rPr lang="en-US" sz="2400" dirty="0" smtClean="0"/>
              <a:t>(2,3,5)</a:t>
            </a:r>
            <a:endParaRPr lang="en-US" sz="2400" dirty="0"/>
          </a:p>
        </p:txBody>
      </p:sp>
      <p:sp>
        <p:nvSpPr>
          <p:cNvPr id="122" name="TextBox 121"/>
          <p:cNvSpPr txBox="1"/>
          <p:nvPr/>
        </p:nvSpPr>
        <p:spPr>
          <a:xfrm>
            <a:off x="7200900" y="4186535"/>
            <a:ext cx="1181100" cy="461665"/>
          </a:xfrm>
          <a:prstGeom prst="rect">
            <a:avLst/>
          </a:prstGeom>
          <a:noFill/>
        </p:spPr>
        <p:txBody>
          <a:bodyPr wrap="square" rtlCol="0">
            <a:spAutoFit/>
          </a:bodyPr>
          <a:lstStyle/>
          <a:p>
            <a:r>
              <a:rPr lang="en-US" sz="2400" dirty="0" smtClean="0"/>
              <a:t>(3,4,6)</a:t>
            </a:r>
            <a:endParaRPr lang="en-US" sz="2400" dirty="0"/>
          </a:p>
        </p:txBody>
      </p:sp>
      <p:sp>
        <p:nvSpPr>
          <p:cNvPr id="123" name="TextBox 122"/>
          <p:cNvSpPr txBox="1"/>
          <p:nvPr/>
        </p:nvSpPr>
        <p:spPr>
          <a:xfrm>
            <a:off x="7200900" y="4567535"/>
            <a:ext cx="1181100" cy="461665"/>
          </a:xfrm>
          <a:prstGeom prst="rect">
            <a:avLst/>
          </a:prstGeom>
          <a:noFill/>
        </p:spPr>
        <p:txBody>
          <a:bodyPr wrap="square" rtlCol="0">
            <a:spAutoFit/>
          </a:bodyPr>
          <a:lstStyle/>
          <a:p>
            <a:r>
              <a:rPr lang="en-US" sz="2400" dirty="0" smtClean="0"/>
              <a:t>(4,5,7)</a:t>
            </a:r>
            <a:endParaRPr lang="en-US" sz="2400" dirty="0"/>
          </a:p>
        </p:txBody>
      </p:sp>
      <p:sp>
        <p:nvSpPr>
          <p:cNvPr id="124" name="TextBox 123"/>
          <p:cNvSpPr txBox="1"/>
          <p:nvPr/>
        </p:nvSpPr>
        <p:spPr>
          <a:xfrm>
            <a:off x="7200900" y="4948535"/>
            <a:ext cx="1181100" cy="461665"/>
          </a:xfrm>
          <a:prstGeom prst="rect">
            <a:avLst/>
          </a:prstGeom>
          <a:noFill/>
        </p:spPr>
        <p:txBody>
          <a:bodyPr wrap="square" rtlCol="0">
            <a:spAutoFit/>
          </a:bodyPr>
          <a:lstStyle/>
          <a:p>
            <a:r>
              <a:rPr lang="en-US" sz="2400" dirty="0" smtClean="0"/>
              <a:t>(5,6,0)</a:t>
            </a:r>
            <a:endParaRPr lang="en-US" sz="2400" dirty="0"/>
          </a:p>
        </p:txBody>
      </p:sp>
      <p:sp>
        <p:nvSpPr>
          <p:cNvPr id="125" name="TextBox 124"/>
          <p:cNvSpPr txBox="1"/>
          <p:nvPr/>
        </p:nvSpPr>
        <p:spPr>
          <a:xfrm>
            <a:off x="7200900" y="5329535"/>
            <a:ext cx="1181100" cy="461665"/>
          </a:xfrm>
          <a:prstGeom prst="rect">
            <a:avLst/>
          </a:prstGeom>
          <a:noFill/>
        </p:spPr>
        <p:txBody>
          <a:bodyPr wrap="square" rtlCol="0">
            <a:spAutoFit/>
          </a:bodyPr>
          <a:lstStyle/>
          <a:p>
            <a:r>
              <a:rPr lang="en-US" sz="2400" dirty="0" smtClean="0"/>
              <a:t>(6,7,1)</a:t>
            </a:r>
            <a:endParaRPr lang="en-US" sz="2400" dirty="0"/>
          </a:p>
        </p:txBody>
      </p:sp>
      <p:sp>
        <p:nvSpPr>
          <p:cNvPr id="126" name="TextBox 125"/>
          <p:cNvSpPr txBox="1"/>
          <p:nvPr/>
        </p:nvSpPr>
        <p:spPr>
          <a:xfrm>
            <a:off x="7200900" y="5710535"/>
            <a:ext cx="1181100" cy="461665"/>
          </a:xfrm>
          <a:prstGeom prst="rect">
            <a:avLst/>
          </a:prstGeom>
          <a:noFill/>
        </p:spPr>
        <p:txBody>
          <a:bodyPr wrap="square" rtlCol="0">
            <a:spAutoFit/>
          </a:bodyPr>
          <a:lstStyle/>
          <a:p>
            <a:r>
              <a:rPr lang="en-US" sz="2400" dirty="0" smtClean="0"/>
              <a:t>(7,0,2)</a:t>
            </a:r>
            <a:endParaRPr lang="en-US" sz="2400" dirty="0"/>
          </a:p>
        </p:txBody>
      </p:sp>
      <p:sp>
        <p:nvSpPr>
          <p:cNvPr id="127" name="TextBox 126"/>
          <p:cNvSpPr txBox="1"/>
          <p:nvPr/>
        </p:nvSpPr>
        <p:spPr>
          <a:xfrm>
            <a:off x="6324600" y="152400"/>
            <a:ext cx="2667000" cy="584775"/>
          </a:xfrm>
          <a:prstGeom prst="rect">
            <a:avLst/>
          </a:prstGeom>
          <a:noFill/>
        </p:spPr>
        <p:txBody>
          <a:bodyPr wrap="square" rtlCol="0">
            <a:spAutoFit/>
          </a:bodyPr>
          <a:lstStyle/>
          <a:p>
            <a:pPr algn="ctr"/>
            <a:r>
              <a:rPr lang="en-US" sz="3200" dirty="0" smtClean="0"/>
              <a:t>Leave</a:t>
            </a:r>
            <a:endParaRPr lang="en-US" sz="3200" dirty="0"/>
          </a:p>
        </p:txBody>
      </p:sp>
      <p:sp>
        <p:nvSpPr>
          <p:cNvPr id="128" name="TextBox 127"/>
          <p:cNvSpPr txBox="1"/>
          <p:nvPr/>
        </p:nvSpPr>
        <p:spPr>
          <a:xfrm>
            <a:off x="6248400" y="2463225"/>
            <a:ext cx="2667000" cy="584775"/>
          </a:xfrm>
          <a:prstGeom prst="rect">
            <a:avLst/>
          </a:prstGeom>
          <a:noFill/>
        </p:spPr>
        <p:txBody>
          <a:bodyPr wrap="square" rtlCol="0">
            <a:spAutoFit/>
          </a:bodyPr>
          <a:lstStyle/>
          <a:p>
            <a:pPr algn="ctr"/>
            <a:r>
              <a:rPr lang="en-US" sz="3200" dirty="0" smtClean="0"/>
              <a:t>Packing</a:t>
            </a:r>
            <a:endParaRPr lang="en-US" sz="3200" dirty="0"/>
          </a:p>
        </p:txBody>
      </p:sp>
      <p:sp>
        <p:nvSpPr>
          <p:cNvPr id="64" name="Rounded Rectangle 63"/>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0979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500"/>
                                        <p:tgtEl>
                                          <p:spTgt spid="118"/>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9"/>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par>
                                <p:cTn id="41" presetID="10"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0"/>
                                        </p:tgtEl>
                                        <p:attrNameLst>
                                          <p:attrName>style.visibility</p:attrName>
                                        </p:attrNameLst>
                                      </p:cBhvr>
                                      <p:to>
                                        <p:strVal val="visible"/>
                                      </p:to>
                                    </p:set>
                                    <p:animEffect transition="in" filter="fade">
                                      <p:cBhvr>
                                        <p:cTn id="48" dur="500"/>
                                        <p:tgtEl>
                                          <p:spTgt spid="120"/>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nodeType="with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fade">
                                      <p:cBhvr>
                                        <p:cTn id="54" dur="500"/>
                                        <p:tgtEl>
                                          <p:spTgt spid="72"/>
                                        </p:tgtEl>
                                      </p:cBhvr>
                                    </p:animEffect>
                                  </p:childTnLst>
                                </p:cTn>
                              </p:par>
                              <p:par>
                                <p:cTn id="55" presetID="10"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21"/>
                                        </p:tgtEl>
                                        <p:attrNameLst>
                                          <p:attrName>style.visibility</p:attrName>
                                        </p:attrNameLst>
                                      </p:cBhvr>
                                      <p:to>
                                        <p:strVal val="visible"/>
                                      </p:to>
                                    </p:set>
                                    <p:animEffect transition="in" filter="fade">
                                      <p:cBhvr>
                                        <p:cTn id="61" dur="500"/>
                                        <p:tgtEl>
                                          <p:spTgt spid="121"/>
                                        </p:tgtEl>
                                      </p:cBhvr>
                                    </p:animEffect>
                                  </p:childTnLst>
                                </p:cTn>
                              </p:par>
                              <p:par>
                                <p:cTn id="62" presetID="10" presetClass="entr" presetSubtype="0"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par>
                                <p:cTn id="68" presetID="10" presetClass="entr" presetSubtype="0" fill="hold"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500"/>
                                        <p:tgtEl>
                                          <p:spTgt spid="99"/>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122"/>
                                        </p:tgtEl>
                                        <p:attrNameLst>
                                          <p:attrName>style.visibility</p:attrName>
                                        </p:attrNameLst>
                                      </p:cBhvr>
                                      <p:to>
                                        <p:strVal val="visible"/>
                                      </p:to>
                                    </p:set>
                                    <p:animEffect transition="in" filter="fade">
                                      <p:cBhvr>
                                        <p:cTn id="74" dur="500"/>
                                        <p:tgtEl>
                                          <p:spTgt spid="122"/>
                                        </p:tgtEl>
                                      </p:cBhvr>
                                    </p:animEffect>
                                  </p:childTnLst>
                                </p:cTn>
                              </p:par>
                              <p:par>
                                <p:cTn id="75" presetID="10" presetClass="entr" presetSubtype="0" fill="hold"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par>
                                <p:cTn id="78" presetID="10" presetClass="entr" presetSubtype="0" fill="hold"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500"/>
                                        <p:tgtEl>
                                          <p:spTgt spid="80"/>
                                        </p:tgtEl>
                                      </p:cBhvr>
                                    </p:animEffect>
                                  </p:childTnLst>
                                </p:cTn>
                              </p:par>
                              <p:par>
                                <p:cTn id="81" presetID="10" presetClass="entr" presetSubtype="0" fill="hold" nodeType="with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500"/>
                                        <p:tgtEl>
                                          <p:spTgt spid="102"/>
                                        </p:tgtEl>
                                      </p:cBhvr>
                                    </p:animEffect>
                                  </p:childTnLst>
                                </p:cTn>
                              </p:par>
                            </p:childTnLst>
                          </p:cTn>
                        </p:par>
                        <p:par>
                          <p:cTn id="84" fill="hold">
                            <p:stCondLst>
                              <p:cond delay="1500"/>
                            </p:stCondLst>
                            <p:childTnLst>
                              <p:par>
                                <p:cTn id="85" presetID="10" presetClass="entr" presetSubtype="0" fill="hold" grpId="0" nodeType="afterEffect">
                                  <p:stCondLst>
                                    <p:cond delay="0"/>
                                  </p:stCondLst>
                                  <p:childTnLst>
                                    <p:set>
                                      <p:cBhvr>
                                        <p:cTn id="86" dur="1" fill="hold">
                                          <p:stCondLst>
                                            <p:cond delay="0"/>
                                          </p:stCondLst>
                                        </p:cTn>
                                        <p:tgtEl>
                                          <p:spTgt spid="123"/>
                                        </p:tgtEl>
                                        <p:attrNameLst>
                                          <p:attrName>style.visibility</p:attrName>
                                        </p:attrNameLst>
                                      </p:cBhvr>
                                      <p:to>
                                        <p:strVal val="visible"/>
                                      </p:to>
                                    </p:set>
                                    <p:animEffect transition="in" filter="fade">
                                      <p:cBhvr>
                                        <p:cTn id="87" dur="500"/>
                                        <p:tgtEl>
                                          <p:spTgt spid="123"/>
                                        </p:tgtEl>
                                      </p:cBhvr>
                                    </p:animEffect>
                                  </p:childTnLst>
                                </p:cTn>
                              </p:par>
                              <p:par>
                                <p:cTn id="88" presetID="10" presetClass="entr" presetSubtype="0" fill="hold"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par>
                                <p:cTn id="91" presetID="10" presetClass="entr" presetSubtype="0" fill="hold" nodeType="withEffect">
                                  <p:stCondLst>
                                    <p:cond delay="0"/>
                                  </p:stCondLst>
                                  <p:childTnLst>
                                    <p:set>
                                      <p:cBhvr>
                                        <p:cTn id="92" dur="1" fill="hold">
                                          <p:stCondLst>
                                            <p:cond delay="0"/>
                                          </p:stCondLst>
                                        </p:cTn>
                                        <p:tgtEl>
                                          <p:spTgt spid="82"/>
                                        </p:tgtEl>
                                        <p:attrNameLst>
                                          <p:attrName>style.visibility</p:attrName>
                                        </p:attrNameLst>
                                      </p:cBhvr>
                                      <p:to>
                                        <p:strVal val="visible"/>
                                      </p:to>
                                    </p:set>
                                    <p:animEffect transition="in" filter="fade">
                                      <p:cBhvr>
                                        <p:cTn id="93" dur="500"/>
                                        <p:tgtEl>
                                          <p:spTgt spid="82"/>
                                        </p:tgtEl>
                                      </p:cBhvr>
                                    </p:animEffect>
                                  </p:childTnLst>
                                </p:cTn>
                              </p:par>
                              <p:par>
                                <p:cTn id="94" presetID="10" presetClass="entr" presetSubtype="0" fill="hold" nodeType="withEffect">
                                  <p:stCondLst>
                                    <p:cond delay="0"/>
                                  </p:stCondLst>
                                  <p:childTnLst>
                                    <p:set>
                                      <p:cBhvr>
                                        <p:cTn id="95" dur="1" fill="hold">
                                          <p:stCondLst>
                                            <p:cond delay="0"/>
                                          </p:stCondLst>
                                        </p:cTn>
                                        <p:tgtEl>
                                          <p:spTgt spid="107"/>
                                        </p:tgtEl>
                                        <p:attrNameLst>
                                          <p:attrName>style.visibility</p:attrName>
                                        </p:attrNameLst>
                                      </p:cBhvr>
                                      <p:to>
                                        <p:strVal val="visible"/>
                                      </p:to>
                                    </p:set>
                                    <p:animEffect transition="in" filter="fade">
                                      <p:cBhvr>
                                        <p:cTn id="96" dur="500"/>
                                        <p:tgtEl>
                                          <p:spTgt spid="107"/>
                                        </p:tgtEl>
                                      </p:cBhvr>
                                    </p:animEffect>
                                  </p:childTnLst>
                                </p:cTn>
                              </p:par>
                            </p:childTnLst>
                          </p:cTn>
                        </p:par>
                        <p:par>
                          <p:cTn id="97" fill="hold">
                            <p:stCondLst>
                              <p:cond delay="2000"/>
                            </p:stCondLst>
                            <p:childTnLst>
                              <p:par>
                                <p:cTn id="98" presetID="10" presetClass="entr" presetSubtype="0" fill="hold" grpId="0" nodeType="afterEffect">
                                  <p:stCondLst>
                                    <p:cond delay="0"/>
                                  </p:stCondLst>
                                  <p:childTnLst>
                                    <p:set>
                                      <p:cBhvr>
                                        <p:cTn id="99" dur="1" fill="hold">
                                          <p:stCondLst>
                                            <p:cond delay="0"/>
                                          </p:stCondLst>
                                        </p:cTn>
                                        <p:tgtEl>
                                          <p:spTgt spid="124"/>
                                        </p:tgtEl>
                                        <p:attrNameLst>
                                          <p:attrName>style.visibility</p:attrName>
                                        </p:attrNameLst>
                                      </p:cBhvr>
                                      <p:to>
                                        <p:strVal val="visible"/>
                                      </p:to>
                                    </p:set>
                                    <p:animEffect transition="in" filter="fade">
                                      <p:cBhvr>
                                        <p:cTn id="100" dur="500"/>
                                        <p:tgtEl>
                                          <p:spTgt spid="124"/>
                                        </p:tgtEl>
                                      </p:cBhvr>
                                    </p:animEffect>
                                  </p:childTnLst>
                                </p:cTn>
                              </p:par>
                              <p:par>
                                <p:cTn id="101" presetID="10" presetClass="entr" presetSubtype="0" fill="hold" nodeType="with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fade">
                                      <p:cBhvr>
                                        <p:cTn id="103" dur="500"/>
                                        <p:tgtEl>
                                          <p:spTgt spid="54"/>
                                        </p:tgtEl>
                                      </p:cBhvr>
                                    </p:animEffect>
                                  </p:childTnLst>
                                </p:cTn>
                              </p:par>
                              <p:par>
                                <p:cTn id="104" presetID="10" presetClass="entr" presetSubtype="0" fill="hold" nodeType="withEffect">
                                  <p:stCondLst>
                                    <p:cond delay="0"/>
                                  </p:stCondLst>
                                  <p:childTnLst>
                                    <p:set>
                                      <p:cBhvr>
                                        <p:cTn id="105" dur="1" fill="hold">
                                          <p:stCondLst>
                                            <p:cond delay="0"/>
                                          </p:stCondLst>
                                        </p:cTn>
                                        <p:tgtEl>
                                          <p:spTgt spid="86"/>
                                        </p:tgtEl>
                                        <p:attrNameLst>
                                          <p:attrName>style.visibility</p:attrName>
                                        </p:attrNameLst>
                                      </p:cBhvr>
                                      <p:to>
                                        <p:strVal val="visible"/>
                                      </p:to>
                                    </p:set>
                                    <p:animEffect transition="in" filter="fade">
                                      <p:cBhvr>
                                        <p:cTn id="106" dur="500"/>
                                        <p:tgtEl>
                                          <p:spTgt spid="86"/>
                                        </p:tgtEl>
                                      </p:cBhvr>
                                    </p:animEffect>
                                  </p:childTnLst>
                                </p:cTn>
                              </p:par>
                              <p:par>
                                <p:cTn id="107" presetID="10" presetClass="entr" presetSubtype="0" fill="hold" nodeType="withEffect">
                                  <p:stCondLst>
                                    <p:cond delay="0"/>
                                  </p:stCondLst>
                                  <p:childTnLst>
                                    <p:set>
                                      <p:cBhvr>
                                        <p:cTn id="108" dur="1" fill="hold">
                                          <p:stCondLst>
                                            <p:cond delay="0"/>
                                          </p:stCondLst>
                                        </p:cTn>
                                        <p:tgtEl>
                                          <p:spTgt spid="109"/>
                                        </p:tgtEl>
                                        <p:attrNameLst>
                                          <p:attrName>style.visibility</p:attrName>
                                        </p:attrNameLst>
                                      </p:cBhvr>
                                      <p:to>
                                        <p:strVal val="visible"/>
                                      </p:to>
                                    </p:set>
                                    <p:animEffect transition="in" filter="fade">
                                      <p:cBhvr>
                                        <p:cTn id="109" dur="500"/>
                                        <p:tgtEl>
                                          <p:spTgt spid="109"/>
                                        </p:tgtEl>
                                      </p:cBhvr>
                                    </p:animEffect>
                                  </p:childTnLst>
                                </p:cTn>
                              </p:par>
                            </p:childTnLst>
                          </p:cTn>
                        </p:par>
                        <p:par>
                          <p:cTn id="110" fill="hold">
                            <p:stCondLst>
                              <p:cond delay="2500"/>
                            </p:stCondLst>
                            <p:childTnLst>
                              <p:par>
                                <p:cTn id="111" presetID="10" presetClass="entr" presetSubtype="0" fill="hold" grpId="0" nodeType="afterEffect">
                                  <p:stCondLst>
                                    <p:cond delay="0"/>
                                  </p:stCondLst>
                                  <p:childTnLst>
                                    <p:set>
                                      <p:cBhvr>
                                        <p:cTn id="112" dur="1" fill="hold">
                                          <p:stCondLst>
                                            <p:cond delay="0"/>
                                          </p:stCondLst>
                                        </p:cTn>
                                        <p:tgtEl>
                                          <p:spTgt spid="125"/>
                                        </p:tgtEl>
                                        <p:attrNameLst>
                                          <p:attrName>style.visibility</p:attrName>
                                        </p:attrNameLst>
                                      </p:cBhvr>
                                      <p:to>
                                        <p:strVal val="visible"/>
                                      </p:to>
                                    </p:set>
                                    <p:animEffect transition="in" filter="fade">
                                      <p:cBhvr>
                                        <p:cTn id="113" dur="500"/>
                                        <p:tgtEl>
                                          <p:spTgt spid="125"/>
                                        </p:tgtEl>
                                      </p:cBhvr>
                                    </p:animEffect>
                                  </p:childTnLst>
                                </p:cTn>
                              </p:par>
                              <p:par>
                                <p:cTn id="114" presetID="10" presetClass="entr" presetSubtype="0" fill="hold" nodeType="with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500"/>
                                        <p:tgtEl>
                                          <p:spTgt spid="56"/>
                                        </p:tgtEl>
                                      </p:cBhvr>
                                    </p:animEffect>
                                  </p:childTnLst>
                                </p:cTn>
                              </p:par>
                              <p:par>
                                <p:cTn id="117" presetID="10" presetClass="entr" presetSubtype="0"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fade">
                                      <p:cBhvr>
                                        <p:cTn id="119" dur="500"/>
                                        <p:tgtEl>
                                          <p:spTgt spid="89"/>
                                        </p:tgtEl>
                                      </p:cBhvr>
                                    </p:animEffect>
                                  </p:childTnLst>
                                </p:cTn>
                              </p:par>
                              <p:par>
                                <p:cTn id="120" presetID="10" presetClass="entr" presetSubtype="0"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childTnLst>
                          </p:cTn>
                        </p:par>
                        <p:par>
                          <p:cTn id="123" fill="hold">
                            <p:stCondLst>
                              <p:cond delay="3000"/>
                            </p:stCondLst>
                            <p:childTnLst>
                              <p:par>
                                <p:cTn id="124" presetID="10" presetClass="entr" presetSubtype="0" fill="hold" grpId="0" nodeType="afterEffect">
                                  <p:stCondLst>
                                    <p:cond delay="0"/>
                                  </p:stCondLst>
                                  <p:childTnLst>
                                    <p:set>
                                      <p:cBhvr>
                                        <p:cTn id="125" dur="1" fill="hold">
                                          <p:stCondLst>
                                            <p:cond delay="0"/>
                                          </p:stCondLst>
                                        </p:cTn>
                                        <p:tgtEl>
                                          <p:spTgt spid="126"/>
                                        </p:tgtEl>
                                        <p:attrNameLst>
                                          <p:attrName>style.visibility</p:attrName>
                                        </p:attrNameLst>
                                      </p:cBhvr>
                                      <p:to>
                                        <p:strVal val="visible"/>
                                      </p:to>
                                    </p:set>
                                    <p:animEffect transition="in" filter="fade">
                                      <p:cBhvr>
                                        <p:cTn id="126" dur="500"/>
                                        <p:tgtEl>
                                          <p:spTgt spid="126"/>
                                        </p:tgtEl>
                                      </p:cBhvr>
                                    </p:animEffect>
                                  </p:childTnLst>
                                </p:cTn>
                              </p:par>
                              <p:par>
                                <p:cTn id="127" presetID="10" presetClass="entr" presetSubtype="0" fill="hold" nodeType="with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fade">
                                      <p:cBhvr>
                                        <p:cTn id="129" dur="500"/>
                                        <p:tgtEl>
                                          <p:spTgt spid="60"/>
                                        </p:tgtEl>
                                      </p:cBhvr>
                                    </p:animEffect>
                                  </p:childTnLst>
                                </p:cTn>
                              </p:par>
                              <p:par>
                                <p:cTn id="130" presetID="10" presetClass="entr" presetSubtype="0" fill="hold" nodeType="with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fade">
                                      <p:cBhvr>
                                        <p:cTn id="132" dur="500"/>
                                        <p:tgtEl>
                                          <p:spTgt spid="65"/>
                                        </p:tgtEl>
                                      </p:cBhvr>
                                    </p:animEffect>
                                  </p:childTnLst>
                                </p:cTn>
                              </p:par>
                              <p:par>
                                <p:cTn id="133" presetID="10" presetClass="entr" presetSubtype="0" fill="hold" nodeType="withEffect">
                                  <p:stCondLst>
                                    <p:cond delay="0"/>
                                  </p:stCondLst>
                                  <p:childTnLst>
                                    <p:set>
                                      <p:cBhvr>
                                        <p:cTn id="134" dur="1" fill="hold">
                                          <p:stCondLst>
                                            <p:cond delay="0"/>
                                          </p:stCondLst>
                                        </p:cTn>
                                        <p:tgtEl>
                                          <p:spTgt spid="114"/>
                                        </p:tgtEl>
                                        <p:attrNameLst>
                                          <p:attrName>style.visibility</p:attrName>
                                        </p:attrNameLst>
                                      </p:cBhvr>
                                      <p:to>
                                        <p:strVal val="visible"/>
                                      </p:to>
                                    </p:set>
                                    <p:animEffect transition="in" filter="fade">
                                      <p:cBhvr>
                                        <p:cTn id="13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0" grpId="0"/>
      <p:bldP spid="121" grpId="0"/>
      <p:bldP spid="122" grpId="0"/>
      <p:bldP spid="123" grpId="0"/>
      <p:bldP spid="124" grpId="0"/>
      <p:bldP spid="125" grpId="0"/>
      <p:bldP spid="1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05800" cy="464742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Definition. </a:t>
            </a:r>
            <a:r>
              <a:rPr lang="en-US" sz="2800" dirty="0" smtClean="0">
                <a:latin typeface="Times New Roman" pitchFamily="18" charset="0"/>
                <a:cs typeface="Times New Roman" pitchFamily="18" charset="0"/>
              </a:rPr>
              <a:t>A </a:t>
            </a:r>
            <a:r>
              <a:rPr lang="en-US" sz="2800" i="1" dirty="0" smtClean="0">
                <a:latin typeface="Times New Roman" pitchFamily="18" charset="0"/>
                <a:cs typeface="Times New Roman" pitchFamily="18" charset="0"/>
              </a:rPr>
              <a:t>maximal packing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of a </a:t>
            </a:r>
            <a:r>
              <a:rPr lang="en-US" sz="2800" dirty="0" smtClean="0">
                <a:latin typeface="Times New Roman" pitchFamily="18" charset="0"/>
                <a:cs typeface="Times New Roman" pitchFamily="18" charset="0"/>
              </a:rPr>
              <a:t>graph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with isomorphic copies of a </a:t>
            </a:r>
            <a:r>
              <a:rPr lang="en-US" sz="2800" dirty="0" smtClean="0">
                <a:latin typeface="Times New Roman" pitchFamily="18" charset="0"/>
                <a:cs typeface="Times New Roman" pitchFamily="18" charset="0"/>
              </a:rPr>
              <a:t>graph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is a set </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g</a:t>
            </a:r>
            <a:r>
              <a:rPr lang="en-US" sz="2800" baseline="-25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g</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  </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where </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for all </a:t>
            </a:r>
            <a:r>
              <a:rPr lang="en-US" sz="2800" i="1"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 </a:t>
            </a:r>
            <a:r>
              <a:rPr lang="en-US" sz="2800" i="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j</a:t>
            </a:r>
            <a:r>
              <a:rPr lang="en-US" sz="2800" dirty="0" smtClean="0">
                <a:latin typeface="Times New Roman" pitchFamily="18" charset="0"/>
                <a:cs typeface="Times New Roman" pitchFamily="18" charset="0"/>
              </a:rPr>
              <a:t>) = Ø for </a:t>
            </a:r>
            <a:r>
              <a:rPr lang="en-US" sz="2800" i="1" dirty="0" err="1" smtClean="0">
                <a:latin typeface="Times New Roman" pitchFamily="18" charset="0"/>
                <a:cs typeface="Times New Roman" pitchFamily="18" charset="0"/>
              </a:rPr>
              <a:t>i</a:t>
            </a:r>
            <a:r>
              <a:rPr lang="en-US" sz="2800" i="1" dirty="0" smtClean="0">
                <a:latin typeface="Times New Roman" pitchFamily="18" charset="0"/>
                <a:cs typeface="Times New Roman" pitchFamily="18" charset="0"/>
              </a:rPr>
              <a:t> ≠  j, </a:t>
            </a:r>
            <a:r>
              <a:rPr lang="en-US" sz="2800" dirty="0" smtClean="0">
                <a:latin typeface="Times New Roman" pitchFamily="18" charset="0"/>
                <a:cs typeface="Times New Roman" pitchFamily="18" charset="0"/>
              </a:rPr>
              <a:t> </a:t>
            </a:r>
          </a:p>
          <a:p>
            <a:r>
              <a:rPr lang="en-US" sz="2800" dirty="0">
                <a:solidFill>
                  <a:srgbClr val="000000"/>
                </a:solidFill>
                <a:latin typeface="Times New Roman" pitchFamily="18" charset="0"/>
                <a:cs typeface="Times New Roman" pitchFamily="18" charset="0"/>
              </a:rPr>
              <a:t> </a:t>
            </a:r>
            <a:r>
              <a:rPr lang="en-US" sz="3600" i="1" dirty="0" smtClean="0">
                <a:solidFill>
                  <a:srgbClr val="000000"/>
                </a:solidFill>
                <a:latin typeface="Times New Roman" pitchFamily="18" charset="0"/>
                <a:cs typeface="Times New Roman" pitchFamily="18" charset="0"/>
              </a:rPr>
              <a:t>                                </a:t>
            </a:r>
            <a:r>
              <a:rPr lang="en-US" sz="3600" i="1" dirty="0" err="1" smtClean="0">
                <a:solidFill>
                  <a:srgbClr val="000000"/>
                </a:solidFill>
                <a:latin typeface="Times New Roman" pitchFamily="18" charset="0"/>
                <a:cs typeface="Times New Roman" pitchFamily="18" charset="0"/>
              </a:rPr>
              <a:t>g</a:t>
            </a:r>
            <a:r>
              <a:rPr lang="en-US" sz="4400" i="1" baseline="-25000" dirty="0" err="1" smtClean="0">
                <a:solidFill>
                  <a:srgbClr val="000000"/>
                </a:solidFill>
                <a:latin typeface="Times New Roman" pitchFamily="18" charset="0"/>
                <a:cs typeface="Times New Roman" pitchFamily="18" charset="0"/>
              </a:rPr>
              <a:t>i</a:t>
            </a:r>
            <a:r>
              <a:rPr lang="en-US" sz="4400" dirty="0" smtClean="0">
                <a:solidFill>
                  <a:srgbClr val="000000"/>
                </a:solidFill>
                <a:latin typeface="Times New Roman" pitchFamily="18" charset="0"/>
                <a:cs typeface="Times New Roman" pitchFamily="18" charset="0"/>
              </a:rPr>
              <a:t> </a:t>
            </a:r>
            <a:r>
              <a:rPr lang="en-US" sz="4400" dirty="0">
                <a:solidFill>
                  <a:srgbClr val="000000"/>
                </a:solidFill>
                <a:latin typeface="Times New Roman" pitchFamily="18" charset="0"/>
                <a:cs typeface="Times New Roman" pitchFamily="18" charset="0"/>
              </a:rPr>
              <a:t> </a:t>
            </a:r>
            <a:r>
              <a:rPr lang="en-US" sz="4400" dirty="0" smtClean="0">
                <a:solidFill>
                  <a:srgbClr val="000000"/>
                </a:solidFill>
                <a:latin typeface="Times New Roman" pitchFamily="18" charset="0"/>
                <a:cs typeface="Times New Roman" pitchFamily="18" charset="0"/>
              </a:rPr>
              <a:t>  </a:t>
            </a:r>
            <a:r>
              <a:rPr lang="en-US" sz="4400" i="1" dirty="0" smtClean="0">
                <a:solidFill>
                  <a:srgbClr val="000000"/>
                </a:solidFill>
                <a:latin typeface="Times New Roman" pitchFamily="18" charset="0"/>
                <a:cs typeface="Times New Roman" pitchFamily="18" charset="0"/>
              </a:rPr>
              <a:t>G,</a:t>
            </a:r>
            <a:endParaRPr lang="en-US" sz="4400" i="1" dirty="0">
              <a:solidFill>
                <a:srgbClr val="0000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and </a:t>
            </a: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minimal</a:t>
            </a:r>
            <a:r>
              <a:rPr lang="en-US" sz="2800" dirty="0" smtClean="0">
                <a:latin typeface="Times New Roman" pitchFamily="18" charset="0"/>
                <a:cs typeface="Times New Roman" pitchFamily="18" charset="0"/>
              </a:rPr>
              <a:t>. The edges of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not in any </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i="1" baseline="-25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form the </a:t>
            </a:r>
            <a:r>
              <a:rPr lang="en-US" sz="2800" i="1" dirty="0" smtClean="0">
                <a:latin typeface="Times New Roman" pitchFamily="18" charset="0"/>
                <a:cs typeface="Times New Roman" pitchFamily="18" charset="0"/>
              </a:rPr>
              <a:t>leave</a:t>
            </a:r>
            <a:r>
              <a:rPr lang="en-US" sz="2800" dirty="0" smtClean="0">
                <a:latin typeface="Times New Roman" pitchFamily="18" charset="0"/>
                <a:cs typeface="Times New Roman" pitchFamily="18" charset="0"/>
              </a:rPr>
              <a:t> of the packing.</a:t>
            </a:r>
            <a:endParaRPr lang="en-US" sz="2800" i="1" baseline="-25000" dirty="0" smtClean="0">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15181915"/>
              </p:ext>
            </p:extLst>
          </p:nvPr>
        </p:nvGraphicFramePr>
        <p:xfrm>
          <a:off x="3429000" y="2286000"/>
          <a:ext cx="990600" cy="766763"/>
        </p:xfrm>
        <a:graphic>
          <a:graphicData uri="http://schemas.openxmlformats.org/presentationml/2006/ole">
            <mc:AlternateContent xmlns:mc="http://schemas.openxmlformats.org/markup-compatibility/2006">
              <mc:Choice xmlns:v="urn:schemas-microsoft-com:vml" Requires="v">
                <p:oleObj spid="_x0000_s2153" name="Equation" r:id="rId3" imgW="393480" imgH="304560" progId="Equation.3">
                  <p:embed/>
                </p:oleObj>
              </mc:Choice>
              <mc:Fallback>
                <p:oleObj name="Equation" r:id="rId3" imgW="393480" imgH="304560" progId="Equation.3">
                  <p:embed/>
                  <p:pic>
                    <p:nvPicPr>
                      <p:cNvPr id="0" name="Object 12"/>
                      <p:cNvPicPr>
                        <a:picLocks noChangeAspect="1" noChangeArrowheads="1"/>
                      </p:cNvPicPr>
                      <p:nvPr/>
                    </p:nvPicPr>
                    <p:blipFill>
                      <a:blip r:embed="rId4"/>
                      <a:srcRect/>
                      <a:stretch>
                        <a:fillRect/>
                      </a:stretch>
                    </p:blipFill>
                    <p:spPr bwMode="auto">
                      <a:xfrm>
                        <a:off x="3429000" y="2286000"/>
                        <a:ext cx="990600"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78821894"/>
              </p:ext>
            </p:extLst>
          </p:nvPr>
        </p:nvGraphicFramePr>
        <p:xfrm>
          <a:off x="3030538" y="3251200"/>
          <a:ext cx="3509962" cy="1092200"/>
        </p:xfrm>
        <a:graphic>
          <a:graphicData uri="http://schemas.openxmlformats.org/presentationml/2006/ole">
            <mc:AlternateContent xmlns:mc="http://schemas.openxmlformats.org/markup-compatibility/2006">
              <mc:Choice xmlns:v="urn:schemas-microsoft-com:vml" Requires="v">
                <p:oleObj spid="_x0000_s2154" name="Equation" r:id="rId5" imgW="1143000" imgH="355320" progId="Equation.3">
                  <p:embed/>
                </p:oleObj>
              </mc:Choice>
              <mc:Fallback>
                <p:oleObj name="Equation" r:id="rId5" imgW="1143000" imgH="355320" progId="Equation.3">
                  <p:embed/>
                  <p:pic>
                    <p:nvPicPr>
                      <p:cNvPr id="0" name=""/>
                      <p:cNvPicPr/>
                      <p:nvPr/>
                    </p:nvPicPr>
                    <p:blipFill>
                      <a:blip r:embed="rId6"/>
                      <a:stretch>
                        <a:fillRect/>
                      </a:stretch>
                    </p:blipFill>
                    <p:spPr>
                      <a:xfrm>
                        <a:off x="3030538" y="3251200"/>
                        <a:ext cx="3509962" cy="1092200"/>
                      </a:xfrm>
                      <a:prstGeom prst="rect">
                        <a:avLst/>
                      </a:prstGeom>
                    </p:spPr>
                  </p:pic>
                </p:oleObj>
              </mc:Fallback>
            </mc:AlternateContent>
          </a:graphicData>
        </a:graphic>
      </p:graphicFrame>
      <p:sp>
        <p:nvSpPr>
          <p:cNvPr id="5" name="Rounded Rectangle 4"/>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89458248"/>
              </p:ext>
            </p:extLst>
          </p:nvPr>
        </p:nvGraphicFramePr>
        <p:xfrm>
          <a:off x="3733800" y="1524000"/>
          <a:ext cx="457200" cy="381000"/>
        </p:xfrm>
        <a:graphic>
          <a:graphicData uri="http://schemas.openxmlformats.org/presentationml/2006/ole">
            <mc:AlternateContent xmlns:mc="http://schemas.openxmlformats.org/markup-compatibility/2006">
              <mc:Choice xmlns:v="urn:schemas-microsoft-com:vml" Requires="v">
                <p:oleObj spid="_x0000_s2155" name="Equation" r:id="rId7" imgW="152202" imgH="126835" progId="Equation.3">
                  <p:embed/>
                </p:oleObj>
              </mc:Choice>
              <mc:Fallback>
                <p:oleObj name="Equation" r:id="rId7" imgW="152202" imgH="126835"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524000"/>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05678263"/>
              </p:ext>
            </p:extLst>
          </p:nvPr>
        </p:nvGraphicFramePr>
        <p:xfrm>
          <a:off x="4572000" y="2514600"/>
          <a:ext cx="457200" cy="381000"/>
        </p:xfrm>
        <a:graphic>
          <a:graphicData uri="http://schemas.openxmlformats.org/presentationml/2006/ole">
            <mc:AlternateContent xmlns:mc="http://schemas.openxmlformats.org/markup-compatibility/2006">
              <mc:Choice xmlns:v="urn:schemas-microsoft-com:vml" Requires="v">
                <p:oleObj spid="_x0000_s2156" name="Equation" r:id="rId9" imgW="152202" imgH="126835" progId="Equation.3">
                  <p:embed/>
                </p:oleObj>
              </mc:Choice>
              <mc:Fallback>
                <p:oleObj name="Equation" r:id="rId9" imgW="152202" imgH="126835"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514600"/>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31053682"/>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80010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Theorem</a:t>
            </a:r>
            <a:r>
              <a:rPr lang="en-US" sz="2800" b="1"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 </a:t>
            </a:r>
            <a:r>
              <a:rPr lang="en-US" sz="2800" dirty="0">
                <a:latin typeface="Times New Roman" pitchFamily="18" charset="0"/>
                <a:cs typeface="Times New Roman" pitchFamily="18" charset="0"/>
              </a:rPr>
              <a:t>maximal </a:t>
            </a:r>
            <a:r>
              <a:rPr lang="en-US" sz="2800" i="1" dirty="0" smtClean="0">
                <a:latin typeface="Times New Roman" pitchFamily="18" charset="0"/>
                <a:cs typeface="Times New Roman" pitchFamily="18" charset="0"/>
              </a:rPr>
              <a:t>H</a:t>
            </a:r>
            <a:r>
              <a:rPr lang="en-US" sz="2800" dirty="0" smtClean="0">
                <a:latin typeface="Times New Roman" pitchFamily="18" charset="0"/>
                <a:cs typeface="Times New Roman" pitchFamily="18" charset="0"/>
              </a:rPr>
              <a:t>-packing of </a:t>
            </a:r>
            <a:r>
              <a:rPr lang="en-US" sz="2800" i="1" dirty="0" err="1" smtClean="0">
                <a:latin typeface="Times New Roman" pitchFamily="18" charset="0"/>
                <a:cs typeface="Times New Roman" pitchFamily="18" charset="0"/>
              </a:rPr>
              <a:t>K</a:t>
            </a:r>
            <a:r>
              <a:rPr lang="en-US" sz="2800" i="1" baseline="-25000" dirty="0" err="1" smtClean="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 5, has </a:t>
            </a:r>
            <a:r>
              <a:rPr lang="en-US" sz="2800" dirty="0">
                <a:latin typeface="Times New Roman" pitchFamily="18" charset="0"/>
                <a:cs typeface="Times New Roman" pitchFamily="18" charset="0"/>
              </a:rPr>
              <a:t>leave </a:t>
            </a:r>
            <a:r>
              <a:rPr lang="en-US" sz="2800" i="1" dirty="0" smtClean="0">
                <a:latin typeface="Times New Roman" pitchFamily="18" charset="0"/>
                <a:cs typeface="Times New Roman" pitchFamily="18" charset="0"/>
              </a:rPr>
              <a:t>L</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where </a:t>
            </a:r>
            <a:r>
              <a:rPr lang="en-US" sz="2800" i="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L</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t>
            </a:r>
            <a:r>
              <a:rPr lang="en-US" sz="2800" i="1" dirty="0">
                <a:latin typeface="Times New Roman" pitchFamily="18" charset="0"/>
                <a:cs typeface="Times New Roman" pitchFamily="18" charset="0"/>
              </a:rPr>
              <a:t>E</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K</a:t>
            </a:r>
            <a:r>
              <a:rPr lang="en-US" sz="2800" i="1" baseline="-25000" dirty="0" err="1"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(mod 5),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except when </a:t>
            </a:r>
            <a:r>
              <a:rPr lang="en-US" sz="2800" i="1" dirty="0" smtClean="0">
                <a:latin typeface="Times New Roman" pitchFamily="18" charset="0"/>
                <a:cs typeface="Times New Roman" pitchFamily="18" charset="0"/>
              </a:rPr>
              <a:t>v </a:t>
            </a:r>
            <a:r>
              <a:rPr lang="el-GR" sz="2800" dirty="0" smtClean="0">
                <a:latin typeface="Times New Roman" pitchFamily="18" charset="0"/>
                <a:cs typeface="Times New Roman" pitchFamily="18" charset="0"/>
              </a:rPr>
              <a:t>ϵ</a:t>
            </a:r>
            <a:r>
              <a:rPr lang="en-US" sz="2800" dirty="0" smtClean="0">
                <a:latin typeface="Times New Roman" pitchFamily="18" charset="0"/>
                <a:cs typeface="Times New Roman" pitchFamily="18" charset="0"/>
              </a:rPr>
              <a:t>  {5,6} </a:t>
            </a:r>
            <a:r>
              <a:rPr lang="en-US" sz="2800" dirty="0">
                <a:latin typeface="Times New Roman" pitchFamily="18" charset="0"/>
                <a:cs typeface="Times New Roman" pitchFamily="18" charset="0"/>
              </a:rPr>
              <a:t>in which cases </a:t>
            </a:r>
            <a:r>
              <a:rPr lang="en-US" sz="2800" i="1" dirty="0">
                <a:latin typeface="Times New Roman" pitchFamily="18" charset="0"/>
                <a:cs typeface="Times New Roman" pitchFamily="18" charset="0"/>
              </a:rPr>
              <a:t>│E</a:t>
            </a:r>
            <a:r>
              <a:rPr lang="en-US" sz="2800" dirty="0">
                <a:latin typeface="Times New Roman" pitchFamily="18" charset="0"/>
                <a:cs typeface="Times New Roman" pitchFamily="18" charset="0"/>
              </a:rPr>
              <a:t>(</a:t>
            </a:r>
            <a:r>
              <a:rPr lang="en-US" sz="2800" i="1" dirty="0">
                <a:latin typeface="Times New Roman" pitchFamily="18" charset="0"/>
                <a:cs typeface="Times New Roman" pitchFamily="18" charset="0"/>
              </a:rPr>
              <a:t>L</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5.</a:t>
            </a:r>
          </a:p>
        </p:txBody>
      </p:sp>
      <p:sp>
        <p:nvSpPr>
          <p:cNvPr id="3" name="TextBox 2"/>
          <p:cNvSpPr txBox="1"/>
          <p:nvPr/>
        </p:nvSpPr>
        <p:spPr>
          <a:xfrm>
            <a:off x="838200" y="5678269"/>
            <a:ext cx="76200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Brandon </a:t>
            </a:r>
            <a:r>
              <a:rPr lang="en-US" dirty="0">
                <a:latin typeface="Times New Roman" pitchFamily="18" charset="0"/>
                <a:cs typeface="Times New Roman" pitchFamily="18" charset="0"/>
              </a:rPr>
              <a:t>Coker, </a:t>
            </a:r>
            <a:r>
              <a:rPr lang="en-US" dirty="0" smtClean="0">
                <a:latin typeface="Times New Roman" pitchFamily="18" charset="0"/>
                <a:cs typeface="Times New Roman" pitchFamily="18" charset="0"/>
              </a:rPr>
              <a:t>Gary </a:t>
            </a:r>
            <a:r>
              <a:rPr lang="en-US" dirty="0">
                <a:latin typeface="Times New Roman" pitchFamily="18" charset="0"/>
                <a:cs typeface="Times New Roman" pitchFamily="18" charset="0"/>
              </a:rPr>
              <a:t>Coker, and </a:t>
            </a:r>
            <a:r>
              <a:rPr lang="en-US" dirty="0" smtClean="0">
                <a:latin typeface="Times New Roman" pitchFamily="18" charset="0"/>
                <a:cs typeface="Times New Roman" pitchFamily="18" charset="0"/>
              </a:rPr>
              <a:t>Robert </a:t>
            </a:r>
            <a:r>
              <a:rPr lang="en-US" dirty="0">
                <a:latin typeface="Times New Roman" pitchFamily="18" charset="0"/>
                <a:cs typeface="Times New Roman" pitchFamily="18" charset="0"/>
              </a:rPr>
              <a:t>Gardner, </a:t>
            </a:r>
            <a:r>
              <a:rPr lang="en-US" dirty="0" err="1">
                <a:latin typeface="Times New Roman" pitchFamily="18" charset="0"/>
                <a:cs typeface="Times New Roman" pitchFamily="18" charset="0"/>
              </a:rPr>
              <a:t>Packings</a:t>
            </a:r>
            <a:r>
              <a:rPr lang="en-US" dirty="0">
                <a:latin typeface="Times New Roman" pitchFamily="18" charset="0"/>
                <a:cs typeface="Times New Roman" pitchFamily="18" charset="0"/>
              </a:rPr>
              <a:t> and Coverings of Various Complete Graphs </a:t>
            </a:r>
            <a:r>
              <a:rPr lang="en-US" dirty="0" smtClean="0">
                <a:latin typeface="Times New Roman" pitchFamily="18" charset="0"/>
                <a:cs typeface="Times New Roman" pitchFamily="18" charset="0"/>
              </a:rPr>
              <a:t>with</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4-Cycle with a Pendant </a:t>
            </a:r>
            <a:r>
              <a:rPr lang="en-US" dirty="0" smtClean="0">
                <a:latin typeface="Times New Roman" pitchFamily="18" charset="0"/>
                <a:cs typeface="Times New Roman" pitchFamily="18" charset="0"/>
              </a:rPr>
              <a:t>Edge, in preparation.  </a:t>
            </a:r>
            <a:endParaRPr lang="en-US" dirty="0">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57400"/>
            <a:ext cx="3488996" cy="3124200"/>
          </a:xfrm>
          <a:prstGeom prst="rect">
            <a:avLst/>
          </a:prstGeom>
          <a:ln>
            <a:noFill/>
          </a:ln>
          <a:effectLst>
            <a:softEdge rad="112500"/>
          </a:effectLst>
        </p:spPr>
      </p:pic>
      <p:sp>
        <p:nvSpPr>
          <p:cNvPr id="8" name="Rounded Rectangle 7"/>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325" y="2362200"/>
            <a:ext cx="4714875" cy="2514600"/>
          </a:xfrm>
          <a:prstGeom prst="rect">
            <a:avLst/>
          </a:prstGeom>
          <a:ln>
            <a:noFill/>
          </a:ln>
          <a:effectLst>
            <a:softEdge rad="112500"/>
          </a:effectLst>
        </p:spPr>
      </p:pic>
    </p:spTree>
    <p:extLst>
      <p:ext uri="{BB962C8B-B14F-4D97-AF65-F5344CB8AC3E}">
        <p14:creationId xmlns:p14="http://schemas.microsoft.com/office/powerpoint/2010/main" val="2389704561"/>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23" y="2209800"/>
            <a:ext cx="4254873" cy="3810000"/>
          </a:xfrm>
          <a:prstGeom prst="rect">
            <a:avLst/>
          </a:prstGeom>
          <a:ln>
            <a:noFill/>
          </a:ln>
          <a:effectLst>
            <a:softEdge rad="112500"/>
          </a:effectLst>
        </p:spPr>
      </p:pic>
      <p:sp>
        <p:nvSpPr>
          <p:cNvPr id="2" name="TextBox 1"/>
          <p:cNvSpPr txBox="1"/>
          <p:nvPr/>
        </p:nvSpPr>
        <p:spPr>
          <a:xfrm>
            <a:off x="4800600" y="4694872"/>
            <a:ext cx="3810000"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Brandon </a:t>
            </a:r>
            <a:r>
              <a:rPr lang="en-US" dirty="0">
                <a:latin typeface="Times New Roman" pitchFamily="18" charset="0"/>
                <a:cs typeface="Times New Roman" pitchFamily="18" charset="0"/>
              </a:rPr>
              <a:t>Coker, </a:t>
            </a:r>
            <a:r>
              <a:rPr lang="en-US" dirty="0" smtClean="0">
                <a:latin typeface="Times New Roman" pitchFamily="18" charset="0"/>
                <a:cs typeface="Times New Roman" pitchFamily="18" charset="0"/>
              </a:rPr>
              <a:t>Gary </a:t>
            </a:r>
            <a:r>
              <a:rPr lang="en-US" dirty="0">
                <a:latin typeface="Times New Roman" pitchFamily="18" charset="0"/>
                <a:cs typeface="Times New Roman" pitchFamily="18" charset="0"/>
              </a:rPr>
              <a:t>Coker, and </a:t>
            </a:r>
            <a:r>
              <a:rPr lang="en-US" dirty="0" smtClean="0">
                <a:latin typeface="Times New Roman" pitchFamily="18" charset="0"/>
                <a:cs typeface="Times New Roman" pitchFamily="18" charset="0"/>
              </a:rPr>
              <a:t>Robert </a:t>
            </a:r>
            <a:r>
              <a:rPr lang="en-US" dirty="0">
                <a:latin typeface="Times New Roman" pitchFamily="18" charset="0"/>
                <a:cs typeface="Times New Roman" pitchFamily="18" charset="0"/>
              </a:rPr>
              <a:t>Gardner, </a:t>
            </a:r>
            <a:r>
              <a:rPr lang="en-US" dirty="0" err="1">
                <a:latin typeface="Times New Roman" pitchFamily="18" charset="0"/>
                <a:cs typeface="Times New Roman" pitchFamily="18" charset="0"/>
              </a:rPr>
              <a:t>Packings</a:t>
            </a:r>
            <a:r>
              <a:rPr lang="en-US" dirty="0">
                <a:latin typeface="Times New Roman" pitchFamily="18" charset="0"/>
                <a:cs typeface="Times New Roman" pitchFamily="18" charset="0"/>
              </a:rPr>
              <a:t> and Coverings of Various Complete Graphs </a:t>
            </a:r>
            <a:r>
              <a:rPr lang="en-US" dirty="0" smtClean="0">
                <a:latin typeface="Times New Roman" pitchFamily="18" charset="0"/>
                <a:cs typeface="Times New Roman" pitchFamily="18" charset="0"/>
              </a:rPr>
              <a:t>with</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4-Cycle with a Pendant </a:t>
            </a:r>
            <a:r>
              <a:rPr lang="en-US" dirty="0" smtClean="0">
                <a:latin typeface="Times New Roman" pitchFamily="18" charset="0"/>
                <a:cs typeface="Times New Roman" pitchFamily="18" charset="0"/>
              </a:rPr>
              <a:t>Edge, in preparation.  </a:t>
            </a:r>
            <a:endParaRPr lang="en-US" dirty="0">
              <a:latin typeface="Times New Roman" pitchFamily="18" charset="0"/>
              <a:cs typeface="Times New Roman" pitchFamily="18" charset="0"/>
            </a:endParaRPr>
          </a:p>
        </p:txBody>
      </p:sp>
      <p:sp>
        <p:nvSpPr>
          <p:cNvPr id="5" name="Rounded Rectangular Callout 4"/>
          <p:cNvSpPr/>
          <p:nvPr/>
        </p:nvSpPr>
        <p:spPr>
          <a:xfrm>
            <a:off x="3962400" y="152400"/>
            <a:ext cx="4876800" cy="2743200"/>
          </a:xfrm>
          <a:prstGeom prst="wedgeRoundRectCallout">
            <a:avLst>
              <a:gd name="adj1" fmla="val -46314"/>
              <a:gd name="adj2" fmla="val 68654"/>
              <a:gd name="adj3" fmla="val 16667"/>
            </a:avLst>
          </a:prstGeom>
          <a:solidFill>
            <a:srgbClr val="DBE9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Comic Sans MS" pitchFamily="66" charset="0"/>
                <a:cs typeface="Times New Roman" pitchFamily="18" charset="0"/>
              </a:rPr>
              <a:t>We are also exploring H-</a:t>
            </a:r>
            <a:r>
              <a:rPr lang="en-US" sz="2800" dirty="0" err="1">
                <a:solidFill>
                  <a:schemeClr val="tx1"/>
                </a:solidFill>
                <a:latin typeface="Comic Sans MS" pitchFamily="66" charset="0"/>
                <a:cs typeface="Times New Roman" pitchFamily="18" charset="0"/>
              </a:rPr>
              <a:t>packings</a:t>
            </a:r>
            <a:r>
              <a:rPr lang="en-US" sz="2800" dirty="0">
                <a:solidFill>
                  <a:schemeClr val="tx1"/>
                </a:solidFill>
                <a:latin typeface="Comic Sans MS" pitchFamily="66" charset="0"/>
                <a:cs typeface="Times New Roman" pitchFamily="18" charset="0"/>
              </a:rPr>
              <a:t> </a:t>
            </a:r>
            <a:r>
              <a:rPr lang="en-US" sz="2800" dirty="0" smtClean="0">
                <a:solidFill>
                  <a:schemeClr val="tx1"/>
                </a:solidFill>
                <a:latin typeface="Comic Sans MS" pitchFamily="66" charset="0"/>
                <a:cs typeface="Times New Roman" pitchFamily="18" charset="0"/>
              </a:rPr>
              <a:t>of </a:t>
            </a:r>
            <a:r>
              <a:rPr lang="en-US" sz="2800" dirty="0">
                <a:solidFill>
                  <a:schemeClr val="tx1"/>
                </a:solidFill>
                <a:latin typeface="Comic Sans MS" pitchFamily="66" charset="0"/>
                <a:cs typeface="Times New Roman" pitchFamily="18" charset="0"/>
              </a:rPr>
              <a:t>complete bipartite graphs and complete graphs with a hole.</a:t>
            </a:r>
          </a:p>
        </p:txBody>
      </p:sp>
      <p:sp>
        <p:nvSpPr>
          <p:cNvPr id="7" name="Rounded Rectangle 6"/>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17476"/>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90221"/>
            <a:ext cx="8229600" cy="4832092"/>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Note. </a:t>
            </a:r>
            <a:r>
              <a:rPr lang="en-US" sz="2800" dirty="0" smtClean="0">
                <a:latin typeface="Times New Roman" pitchFamily="18" charset="0"/>
                <a:cs typeface="Times New Roman" pitchFamily="18" charset="0"/>
              </a:rPr>
              <a:t>In our </a:t>
            </a:r>
            <a:r>
              <a:rPr lang="en-US" sz="2800" i="1" dirty="0" smtClean="0">
                <a:latin typeface="Times New Roman" pitchFamily="18" charset="0"/>
                <a:cs typeface="Times New Roman" pitchFamily="18" charset="0"/>
              </a:rPr>
              <a:t>second </a:t>
            </a:r>
            <a:r>
              <a:rPr lang="en-US" sz="2800" i="1" dirty="0">
                <a:latin typeface="Times New Roman" pitchFamily="18" charset="0"/>
                <a:cs typeface="Times New Roman" pitchFamily="18" charset="0"/>
              </a:rPr>
              <a:t>approach</a:t>
            </a:r>
            <a:r>
              <a:rPr lang="en-US" sz="2800" dirty="0">
                <a:latin typeface="Times New Roman" pitchFamily="18" charset="0"/>
                <a:cs typeface="Times New Roman" pitchFamily="18" charset="0"/>
              </a:rPr>
              <a:t>, we </a:t>
            </a:r>
            <a:r>
              <a:rPr lang="en-US" sz="2800" dirty="0" smtClean="0">
                <a:latin typeface="Times New Roman" pitchFamily="18" charset="0"/>
                <a:cs typeface="Times New Roman" pitchFamily="18" charset="0"/>
              </a:rPr>
              <a:t>insist on comparing </a:t>
            </a:r>
            <a:r>
              <a:rPr lang="en-US" sz="2800" i="1" dirty="0" smtClean="0">
                <a:latin typeface="Times New Roman" pitchFamily="18" charset="0"/>
                <a:cs typeface="Times New Roman" pitchFamily="18" charset="0"/>
              </a:rPr>
              <a:t>every</a:t>
            </a:r>
            <a:r>
              <a:rPr lang="en-US" sz="2800" dirty="0" smtClean="0">
                <a:latin typeface="Times New Roman" pitchFamily="18" charset="0"/>
                <a:cs typeface="Times New Roman" pitchFamily="18" charset="0"/>
              </a:rPr>
              <a:t> pair of samples. In the event that there is not a decomposition of the corresponding graph, this will require the repetition of some comparisons. We want to minimize the repeated comparisons. In terms of the associated graph theory problem, this means finding a collection of copies of </a:t>
            </a:r>
            <a:r>
              <a:rPr lang="en-US" sz="2800" i="1"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which include all edges of </a:t>
            </a:r>
            <a:r>
              <a:rPr lang="en-US" sz="2800" i="1" dirty="0" err="1" smtClean="0">
                <a:latin typeface="Times New Roman" pitchFamily="18" charset="0"/>
                <a:cs typeface="Times New Roman" pitchFamily="18" charset="0"/>
              </a:rPr>
              <a:t>K</a:t>
            </a:r>
            <a:r>
              <a:rPr lang="en-US" sz="2800" i="1" baseline="-25000" dirty="0" err="1"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and for which the number of repeated edges is minimized. For example, suppose we want to compare 6 samples on the </a:t>
            </a:r>
            <a:r>
              <a:rPr lang="en-US" sz="2800" dirty="0" err="1">
                <a:effectLst>
                  <a:outerShdw blurRad="38100" dist="38100" dir="2700000" algn="tl">
                    <a:srgbClr val="000000">
                      <a:alpha val="43137"/>
                    </a:srgbClr>
                  </a:outerShdw>
                </a:effectLst>
                <a:latin typeface="Times New Roman" pitchFamily="18" charset="0"/>
                <a:cs typeface="Times New Roman" pitchFamily="18" charset="0"/>
              </a:rPr>
              <a:t>Motivationtron</a:t>
            </a:r>
            <a:r>
              <a:rPr lang="en-US" sz="2800" dirty="0">
                <a:effectLst>
                  <a:outerShdw blurRad="38100" dist="38100" dir="2700000" algn="tl">
                    <a:srgbClr val="000000">
                      <a:alpha val="43137"/>
                    </a:srgbClr>
                  </a:outerShdw>
                </a:effectLst>
                <a:latin typeface="Times New Roman" pitchFamily="18" charset="0"/>
                <a:cs typeface="Times New Roman" pitchFamily="18" charset="0"/>
              </a:rPr>
              <a:t> 3000</a:t>
            </a:r>
            <a:r>
              <a:rPr lang="en-US" sz="2800" baseline="300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800" dirty="0" smtClean="0">
                <a:latin typeface="Times New Roman" pitchFamily="18" charset="0"/>
                <a:cs typeface="Times New Roman" pitchFamily="18" charset="0"/>
              </a:rPr>
              <a:t>.  This leads to a </a:t>
            </a:r>
            <a:r>
              <a:rPr lang="en-US" sz="2800" i="1" dirty="0">
                <a:latin typeface="Times New Roman" pitchFamily="18" charset="0"/>
                <a:cs typeface="Times New Roman" pitchFamily="18" charset="0"/>
              </a:rPr>
              <a:t>K</a:t>
            </a:r>
            <a:r>
              <a:rPr lang="en-US" sz="2800" baseline="-25000" dirty="0">
                <a:latin typeface="Times New Roman" pitchFamily="18" charset="0"/>
                <a:cs typeface="Times New Roman" pitchFamily="18" charset="0"/>
              </a:rPr>
              <a:t>3 </a:t>
            </a:r>
            <a:r>
              <a:rPr lang="en-US" sz="2800" dirty="0" smtClean="0">
                <a:latin typeface="Times New Roman" pitchFamily="18" charset="0"/>
                <a:cs typeface="Times New Roman" pitchFamily="18" charset="0"/>
              </a:rPr>
              <a:t> covering of </a:t>
            </a:r>
            <a:r>
              <a:rPr lang="en-US" sz="2800" i="1"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as follows:</a:t>
            </a:r>
            <a:endParaRPr lang="en-US" sz="2800" dirty="0">
              <a:latin typeface="Times New Roman" pitchFamily="18" charset="0"/>
              <a:cs typeface="Times New Roman" pitchFamily="18" charset="0"/>
            </a:endParaRPr>
          </a:p>
        </p:txBody>
      </p:sp>
      <p:sp>
        <p:nvSpPr>
          <p:cNvPr id="3" name="TextBox 2"/>
          <p:cNvSpPr txBox="1"/>
          <p:nvPr/>
        </p:nvSpPr>
        <p:spPr>
          <a:xfrm>
            <a:off x="990600" y="312003"/>
            <a:ext cx="7315200"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Graph Covering</a:t>
            </a:r>
            <a:endParaRPr lang="en-US" sz="4800" dirty="0">
              <a:latin typeface="Times New Roman" pitchFamily="18" charset="0"/>
              <a:cs typeface="Times New Roman" pitchFamily="18" charset="0"/>
            </a:endParaRPr>
          </a:p>
        </p:txBody>
      </p:sp>
      <p:sp>
        <p:nvSpPr>
          <p:cNvPr id="4" name="Rounded Rectangle 3"/>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705743"/>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a:endCxn id="19" idx="4"/>
          </p:cNvCxnSpPr>
          <p:nvPr/>
        </p:nvCxnSpPr>
        <p:spPr>
          <a:xfrm flipV="1">
            <a:off x="914400" y="775675"/>
            <a:ext cx="4200532" cy="275883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 idx="0"/>
            <a:endCxn id="3" idx="4"/>
          </p:cNvCxnSpPr>
          <p:nvPr/>
        </p:nvCxnSpPr>
        <p:spPr>
          <a:xfrm flipV="1">
            <a:off x="2315699" y="876300"/>
            <a:ext cx="8401" cy="538740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7" idx="0"/>
          </p:cNvCxnSpPr>
          <p:nvPr/>
        </p:nvCxnSpPr>
        <p:spPr>
          <a:xfrm flipH="1" flipV="1">
            <a:off x="914400" y="3534507"/>
            <a:ext cx="4273063" cy="280181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20" idx="2"/>
            <a:endCxn id="19" idx="0"/>
          </p:cNvCxnSpPr>
          <p:nvPr/>
        </p:nvCxnSpPr>
        <p:spPr>
          <a:xfrm flipH="1">
            <a:off x="2315699" y="3507433"/>
            <a:ext cx="4237829" cy="275627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rot="6964491">
            <a:off x="2477852" y="1041443"/>
            <a:ext cx="2516637" cy="5051508"/>
          </a:xfrm>
          <a:custGeom>
            <a:avLst/>
            <a:gdLst>
              <a:gd name="connsiteX0" fmla="*/ 0 w 2825262"/>
              <a:gd name="connsiteY0" fmla="*/ 0 h 5498123"/>
              <a:gd name="connsiteX1" fmla="*/ 1863970 w 2825262"/>
              <a:gd name="connsiteY1" fmla="*/ 2602523 h 5498123"/>
              <a:gd name="connsiteX2" fmla="*/ 2825262 w 2825262"/>
              <a:gd name="connsiteY2" fmla="*/ 5498123 h 5498123"/>
              <a:gd name="connsiteX3" fmla="*/ 2825262 w 2825262"/>
              <a:gd name="connsiteY3" fmla="*/ 5498123 h 5498123"/>
              <a:gd name="connsiteX4" fmla="*/ 2825262 w 2825262"/>
              <a:gd name="connsiteY4" fmla="*/ 5474677 h 549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262" h="5498123">
                <a:moveTo>
                  <a:pt x="0" y="0"/>
                </a:moveTo>
                <a:cubicBezTo>
                  <a:pt x="696546" y="843084"/>
                  <a:pt x="1393093" y="1686169"/>
                  <a:pt x="1863970" y="2602523"/>
                </a:cubicBezTo>
                <a:cubicBezTo>
                  <a:pt x="2334847" y="3518877"/>
                  <a:pt x="2825262" y="5498123"/>
                  <a:pt x="2825262" y="5498123"/>
                </a:cubicBezTo>
                <a:lnTo>
                  <a:pt x="2825262" y="5498123"/>
                </a:lnTo>
                <a:lnTo>
                  <a:pt x="2825262" y="5474677"/>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3284530">
            <a:off x="2325392" y="854024"/>
            <a:ext cx="2825262" cy="5498123"/>
          </a:xfrm>
          <a:custGeom>
            <a:avLst/>
            <a:gdLst>
              <a:gd name="connsiteX0" fmla="*/ 0 w 2825262"/>
              <a:gd name="connsiteY0" fmla="*/ 0 h 5498123"/>
              <a:gd name="connsiteX1" fmla="*/ 1863970 w 2825262"/>
              <a:gd name="connsiteY1" fmla="*/ 2602523 h 5498123"/>
              <a:gd name="connsiteX2" fmla="*/ 2825262 w 2825262"/>
              <a:gd name="connsiteY2" fmla="*/ 5498123 h 5498123"/>
              <a:gd name="connsiteX3" fmla="*/ 2825262 w 2825262"/>
              <a:gd name="connsiteY3" fmla="*/ 5498123 h 5498123"/>
              <a:gd name="connsiteX4" fmla="*/ 2825262 w 2825262"/>
              <a:gd name="connsiteY4" fmla="*/ 5474677 h 549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262" h="5498123">
                <a:moveTo>
                  <a:pt x="0" y="0"/>
                </a:moveTo>
                <a:cubicBezTo>
                  <a:pt x="696546" y="843084"/>
                  <a:pt x="1393093" y="1686169"/>
                  <a:pt x="1863970" y="2602523"/>
                </a:cubicBezTo>
                <a:cubicBezTo>
                  <a:pt x="2334847" y="3518877"/>
                  <a:pt x="2825262" y="5498123"/>
                  <a:pt x="2825262" y="5498123"/>
                </a:cubicBezTo>
                <a:lnTo>
                  <a:pt x="2825262" y="5498123"/>
                </a:lnTo>
                <a:lnTo>
                  <a:pt x="2825262" y="5474677"/>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356338" y="785446"/>
            <a:ext cx="2825262" cy="5498123"/>
          </a:xfrm>
          <a:custGeom>
            <a:avLst/>
            <a:gdLst>
              <a:gd name="connsiteX0" fmla="*/ 0 w 2825262"/>
              <a:gd name="connsiteY0" fmla="*/ 0 h 5498123"/>
              <a:gd name="connsiteX1" fmla="*/ 1863970 w 2825262"/>
              <a:gd name="connsiteY1" fmla="*/ 2602523 h 5498123"/>
              <a:gd name="connsiteX2" fmla="*/ 2825262 w 2825262"/>
              <a:gd name="connsiteY2" fmla="*/ 5498123 h 5498123"/>
              <a:gd name="connsiteX3" fmla="*/ 2825262 w 2825262"/>
              <a:gd name="connsiteY3" fmla="*/ 5498123 h 5498123"/>
              <a:gd name="connsiteX4" fmla="*/ 2825262 w 2825262"/>
              <a:gd name="connsiteY4" fmla="*/ 5474677 h 549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262" h="5498123">
                <a:moveTo>
                  <a:pt x="0" y="0"/>
                </a:moveTo>
                <a:cubicBezTo>
                  <a:pt x="696546" y="843084"/>
                  <a:pt x="1393093" y="1686169"/>
                  <a:pt x="1863970" y="2602523"/>
                </a:cubicBezTo>
                <a:cubicBezTo>
                  <a:pt x="2334847" y="3518877"/>
                  <a:pt x="2825262" y="5498123"/>
                  <a:pt x="2825262" y="5498123"/>
                </a:cubicBezTo>
                <a:lnTo>
                  <a:pt x="2825262" y="5498123"/>
                </a:lnTo>
                <a:lnTo>
                  <a:pt x="2825262" y="5474677"/>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5172077" y="762000"/>
            <a:ext cx="9523" cy="56007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 idx="1"/>
            <a:endCxn id="5" idx="5"/>
          </p:cNvCxnSpPr>
          <p:nvPr/>
        </p:nvCxnSpPr>
        <p:spPr>
          <a:xfrm>
            <a:off x="2243278" y="681178"/>
            <a:ext cx="4390744" cy="290484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3" idx="3"/>
          </p:cNvCxnSpPr>
          <p:nvPr/>
        </p:nvCxnSpPr>
        <p:spPr>
          <a:xfrm flipV="1">
            <a:off x="914400" y="842822"/>
            <a:ext cx="1328878" cy="266237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4"/>
          </p:cNvCxnSpPr>
          <p:nvPr/>
        </p:nvCxnSpPr>
        <p:spPr>
          <a:xfrm flipH="1" flipV="1">
            <a:off x="914400" y="3560884"/>
            <a:ext cx="1413438" cy="27690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2404922" y="6248400"/>
            <a:ext cx="2782541" cy="710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0" idx="2"/>
            <a:endCxn id="17" idx="0"/>
          </p:cNvCxnSpPr>
          <p:nvPr/>
        </p:nvCxnSpPr>
        <p:spPr>
          <a:xfrm flipH="1">
            <a:off x="5187463" y="3507433"/>
            <a:ext cx="1366065" cy="28288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9" idx="2"/>
            <a:endCxn id="20" idx="2"/>
          </p:cNvCxnSpPr>
          <p:nvPr/>
        </p:nvCxnSpPr>
        <p:spPr>
          <a:xfrm>
            <a:off x="5133977" y="762000"/>
            <a:ext cx="1419551" cy="27454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43278" y="759069"/>
            <a:ext cx="2981044" cy="29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10"/>
          <p:cNvSpPr>
            <a:spLocks noChangeArrowheads="1"/>
          </p:cNvSpPr>
          <p:nvPr/>
        </p:nvSpPr>
        <p:spPr bwMode="auto">
          <a:xfrm>
            <a:off x="2209800" y="6477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0"/>
          <p:cNvSpPr>
            <a:spLocks noChangeArrowheads="1"/>
          </p:cNvSpPr>
          <p:nvPr/>
        </p:nvSpPr>
        <p:spPr bwMode="auto">
          <a:xfrm>
            <a:off x="5029200" y="650631"/>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Oval 10"/>
          <p:cNvSpPr>
            <a:spLocks noChangeArrowheads="1"/>
          </p:cNvSpPr>
          <p:nvPr/>
        </p:nvSpPr>
        <p:spPr bwMode="auto">
          <a:xfrm>
            <a:off x="6438900" y="33909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10"/>
          <p:cNvSpPr>
            <a:spLocks noChangeArrowheads="1"/>
          </p:cNvSpPr>
          <p:nvPr/>
        </p:nvSpPr>
        <p:spPr bwMode="auto">
          <a:xfrm>
            <a:off x="800100" y="3393831"/>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2209800" y="61341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0"/>
          <p:cNvSpPr>
            <a:spLocks noChangeArrowheads="1"/>
          </p:cNvSpPr>
          <p:nvPr/>
        </p:nvSpPr>
        <p:spPr bwMode="auto">
          <a:xfrm>
            <a:off x="5029200" y="61341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6"/>
          <p:cNvSpPr/>
          <p:nvPr/>
        </p:nvSpPr>
        <p:spPr>
          <a:xfrm rot="10800000">
            <a:off x="2362201" y="838200"/>
            <a:ext cx="2825262" cy="5498123"/>
          </a:xfrm>
          <a:custGeom>
            <a:avLst/>
            <a:gdLst>
              <a:gd name="connsiteX0" fmla="*/ 0 w 2825262"/>
              <a:gd name="connsiteY0" fmla="*/ 0 h 5498123"/>
              <a:gd name="connsiteX1" fmla="*/ 1863970 w 2825262"/>
              <a:gd name="connsiteY1" fmla="*/ 2602523 h 5498123"/>
              <a:gd name="connsiteX2" fmla="*/ 2825262 w 2825262"/>
              <a:gd name="connsiteY2" fmla="*/ 5498123 h 5498123"/>
              <a:gd name="connsiteX3" fmla="*/ 2825262 w 2825262"/>
              <a:gd name="connsiteY3" fmla="*/ 5498123 h 5498123"/>
              <a:gd name="connsiteX4" fmla="*/ 2825262 w 2825262"/>
              <a:gd name="connsiteY4" fmla="*/ 5474677 h 549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262" h="5498123">
                <a:moveTo>
                  <a:pt x="0" y="0"/>
                </a:moveTo>
                <a:cubicBezTo>
                  <a:pt x="696546" y="843084"/>
                  <a:pt x="1393093" y="1686169"/>
                  <a:pt x="1863970" y="2602523"/>
                </a:cubicBezTo>
                <a:cubicBezTo>
                  <a:pt x="2334847" y="3518877"/>
                  <a:pt x="2825262" y="5498123"/>
                  <a:pt x="2825262" y="5498123"/>
                </a:cubicBezTo>
                <a:lnTo>
                  <a:pt x="2825262" y="5498123"/>
                </a:lnTo>
                <a:lnTo>
                  <a:pt x="2825262" y="5474677"/>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4059249">
            <a:off x="2312207" y="763792"/>
            <a:ext cx="2825262" cy="5498123"/>
          </a:xfrm>
          <a:custGeom>
            <a:avLst/>
            <a:gdLst>
              <a:gd name="connsiteX0" fmla="*/ 0 w 2825262"/>
              <a:gd name="connsiteY0" fmla="*/ 0 h 5498123"/>
              <a:gd name="connsiteX1" fmla="*/ 1863970 w 2825262"/>
              <a:gd name="connsiteY1" fmla="*/ 2602523 h 5498123"/>
              <a:gd name="connsiteX2" fmla="*/ 2825262 w 2825262"/>
              <a:gd name="connsiteY2" fmla="*/ 5498123 h 5498123"/>
              <a:gd name="connsiteX3" fmla="*/ 2825262 w 2825262"/>
              <a:gd name="connsiteY3" fmla="*/ 5498123 h 5498123"/>
              <a:gd name="connsiteX4" fmla="*/ 2825262 w 2825262"/>
              <a:gd name="connsiteY4" fmla="*/ 5474677 h 549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262" h="5498123">
                <a:moveTo>
                  <a:pt x="0" y="0"/>
                </a:moveTo>
                <a:cubicBezTo>
                  <a:pt x="696546" y="843084"/>
                  <a:pt x="1393093" y="1686169"/>
                  <a:pt x="1863970" y="2602523"/>
                </a:cubicBezTo>
                <a:cubicBezTo>
                  <a:pt x="2334847" y="3518877"/>
                  <a:pt x="2825262" y="5498123"/>
                  <a:pt x="2825262" y="5498123"/>
                </a:cubicBezTo>
                <a:lnTo>
                  <a:pt x="2825262" y="5498123"/>
                </a:lnTo>
                <a:lnTo>
                  <a:pt x="2825262" y="5474677"/>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7791814">
            <a:off x="2417961" y="942221"/>
            <a:ext cx="2549102" cy="5122870"/>
          </a:xfrm>
          <a:custGeom>
            <a:avLst/>
            <a:gdLst>
              <a:gd name="connsiteX0" fmla="*/ 0 w 2825262"/>
              <a:gd name="connsiteY0" fmla="*/ 0 h 5498123"/>
              <a:gd name="connsiteX1" fmla="*/ 1863970 w 2825262"/>
              <a:gd name="connsiteY1" fmla="*/ 2602523 h 5498123"/>
              <a:gd name="connsiteX2" fmla="*/ 2825262 w 2825262"/>
              <a:gd name="connsiteY2" fmla="*/ 5498123 h 5498123"/>
              <a:gd name="connsiteX3" fmla="*/ 2825262 w 2825262"/>
              <a:gd name="connsiteY3" fmla="*/ 5498123 h 5498123"/>
              <a:gd name="connsiteX4" fmla="*/ 2825262 w 2825262"/>
              <a:gd name="connsiteY4" fmla="*/ 5474677 h 549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262" h="5498123">
                <a:moveTo>
                  <a:pt x="0" y="0"/>
                </a:moveTo>
                <a:cubicBezTo>
                  <a:pt x="696546" y="843084"/>
                  <a:pt x="1393093" y="1686169"/>
                  <a:pt x="1863970" y="2602523"/>
                </a:cubicBezTo>
                <a:cubicBezTo>
                  <a:pt x="2334847" y="3518877"/>
                  <a:pt x="2825262" y="5498123"/>
                  <a:pt x="2825262" y="5498123"/>
                </a:cubicBezTo>
                <a:lnTo>
                  <a:pt x="2825262" y="5498123"/>
                </a:lnTo>
                <a:lnTo>
                  <a:pt x="2825262" y="5474677"/>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16" idx="0"/>
            <a:endCxn id="17" idx="0"/>
          </p:cNvCxnSpPr>
          <p:nvPr/>
        </p:nvCxnSpPr>
        <p:spPr>
          <a:xfrm>
            <a:off x="2356338" y="785446"/>
            <a:ext cx="2831125" cy="55508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7"/>
            <a:endCxn id="19" idx="0"/>
          </p:cNvCxnSpPr>
          <p:nvPr/>
        </p:nvCxnSpPr>
        <p:spPr>
          <a:xfrm flipH="1">
            <a:off x="2315699" y="684109"/>
            <a:ext cx="2908623" cy="55795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36030" y="3505200"/>
            <a:ext cx="57219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58000" y="152400"/>
            <a:ext cx="2667000" cy="584775"/>
          </a:xfrm>
          <a:prstGeom prst="rect">
            <a:avLst/>
          </a:prstGeom>
          <a:noFill/>
        </p:spPr>
        <p:txBody>
          <a:bodyPr wrap="square" rtlCol="0">
            <a:spAutoFit/>
          </a:bodyPr>
          <a:lstStyle/>
          <a:p>
            <a:pPr algn="ctr"/>
            <a:r>
              <a:rPr lang="en-US" sz="3200" dirty="0" smtClean="0"/>
              <a:t>Padding</a:t>
            </a:r>
            <a:endParaRPr lang="en-US" sz="3200" dirty="0"/>
          </a:p>
        </p:txBody>
      </p:sp>
      <p:sp>
        <p:nvSpPr>
          <p:cNvPr id="32" name="Text Box 11"/>
          <p:cNvSpPr txBox="1">
            <a:spLocks noChangeArrowheads="1"/>
          </p:cNvSpPr>
          <p:nvPr/>
        </p:nvSpPr>
        <p:spPr bwMode="auto">
          <a:xfrm>
            <a:off x="1828800" y="3810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a:solidFill>
                  <a:srgbClr val="000000"/>
                </a:solidFill>
                <a:latin typeface="Arial" charset="0"/>
              </a:rPr>
              <a:t>0</a:t>
            </a:r>
          </a:p>
        </p:txBody>
      </p:sp>
      <p:sp>
        <p:nvSpPr>
          <p:cNvPr id="33" name="Text Box 11"/>
          <p:cNvSpPr txBox="1">
            <a:spLocks noChangeArrowheads="1"/>
          </p:cNvSpPr>
          <p:nvPr/>
        </p:nvSpPr>
        <p:spPr bwMode="auto">
          <a:xfrm>
            <a:off x="5334000" y="334962"/>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smtClean="0">
                <a:solidFill>
                  <a:srgbClr val="000000"/>
                </a:solidFill>
                <a:latin typeface="Arial" charset="0"/>
              </a:rPr>
              <a:t>1</a:t>
            </a:r>
            <a:endParaRPr lang="en-US" sz="3200" dirty="0">
              <a:solidFill>
                <a:srgbClr val="000000"/>
              </a:solidFill>
              <a:latin typeface="Arial" charset="0"/>
            </a:endParaRPr>
          </a:p>
        </p:txBody>
      </p:sp>
      <p:sp>
        <p:nvSpPr>
          <p:cNvPr id="34" name="Text Box 11"/>
          <p:cNvSpPr txBox="1">
            <a:spLocks noChangeArrowheads="1"/>
          </p:cNvSpPr>
          <p:nvPr/>
        </p:nvSpPr>
        <p:spPr bwMode="auto">
          <a:xfrm>
            <a:off x="6781800" y="3230562"/>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a:solidFill>
                  <a:srgbClr val="000000"/>
                </a:solidFill>
                <a:latin typeface="Arial" charset="0"/>
              </a:rPr>
              <a:t>2</a:t>
            </a:r>
          </a:p>
        </p:txBody>
      </p:sp>
      <p:sp>
        <p:nvSpPr>
          <p:cNvPr id="35" name="Text Box 11"/>
          <p:cNvSpPr txBox="1">
            <a:spLocks noChangeArrowheads="1"/>
          </p:cNvSpPr>
          <p:nvPr/>
        </p:nvSpPr>
        <p:spPr bwMode="auto">
          <a:xfrm>
            <a:off x="304800" y="3230562"/>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smtClean="0">
                <a:solidFill>
                  <a:srgbClr val="000000"/>
                </a:solidFill>
                <a:latin typeface="Arial" charset="0"/>
              </a:rPr>
              <a:t>5</a:t>
            </a:r>
            <a:endParaRPr lang="en-US" sz="3200" dirty="0">
              <a:solidFill>
                <a:srgbClr val="000000"/>
              </a:solidFill>
              <a:latin typeface="Arial" charset="0"/>
            </a:endParaRPr>
          </a:p>
        </p:txBody>
      </p:sp>
      <p:sp>
        <p:nvSpPr>
          <p:cNvPr id="36" name="Text Box 11"/>
          <p:cNvSpPr txBox="1">
            <a:spLocks noChangeArrowheads="1"/>
          </p:cNvSpPr>
          <p:nvPr/>
        </p:nvSpPr>
        <p:spPr bwMode="auto">
          <a:xfrm>
            <a:off x="5257800" y="60960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smtClean="0">
                <a:solidFill>
                  <a:srgbClr val="000000"/>
                </a:solidFill>
                <a:latin typeface="Arial" charset="0"/>
              </a:rPr>
              <a:t>3</a:t>
            </a:r>
            <a:endParaRPr lang="en-US" sz="3200" dirty="0">
              <a:solidFill>
                <a:srgbClr val="000000"/>
              </a:solidFill>
              <a:latin typeface="Arial" charset="0"/>
            </a:endParaRPr>
          </a:p>
        </p:txBody>
      </p:sp>
      <p:sp>
        <p:nvSpPr>
          <p:cNvPr id="37" name="Text Box 11"/>
          <p:cNvSpPr txBox="1">
            <a:spLocks noChangeArrowheads="1"/>
          </p:cNvSpPr>
          <p:nvPr/>
        </p:nvSpPr>
        <p:spPr bwMode="auto">
          <a:xfrm>
            <a:off x="1752600" y="60960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smtClean="0">
                <a:solidFill>
                  <a:srgbClr val="000000"/>
                </a:solidFill>
                <a:latin typeface="Arial" charset="0"/>
              </a:rPr>
              <a:t>4</a:t>
            </a:r>
            <a:endParaRPr lang="en-US" sz="3200" dirty="0">
              <a:solidFill>
                <a:srgbClr val="000000"/>
              </a:solidFill>
              <a:latin typeface="Arial" charset="0"/>
            </a:endParaRPr>
          </a:p>
        </p:txBody>
      </p:sp>
      <p:sp>
        <p:nvSpPr>
          <p:cNvPr id="38" name="TextBox 37"/>
          <p:cNvSpPr txBox="1"/>
          <p:nvPr/>
        </p:nvSpPr>
        <p:spPr>
          <a:xfrm>
            <a:off x="7810500" y="685800"/>
            <a:ext cx="876300" cy="461665"/>
          </a:xfrm>
          <a:prstGeom prst="rect">
            <a:avLst/>
          </a:prstGeom>
          <a:noFill/>
        </p:spPr>
        <p:txBody>
          <a:bodyPr wrap="square" rtlCol="0">
            <a:spAutoFit/>
          </a:bodyPr>
          <a:lstStyle/>
          <a:p>
            <a:r>
              <a:rPr lang="en-US" sz="2400" dirty="0" smtClean="0"/>
              <a:t>(0,3)</a:t>
            </a:r>
            <a:endParaRPr lang="en-US" sz="2400" dirty="0"/>
          </a:p>
        </p:txBody>
      </p:sp>
      <p:sp>
        <p:nvSpPr>
          <p:cNvPr id="39" name="TextBox 38"/>
          <p:cNvSpPr txBox="1"/>
          <p:nvPr/>
        </p:nvSpPr>
        <p:spPr>
          <a:xfrm>
            <a:off x="7810500" y="1062335"/>
            <a:ext cx="876300" cy="461665"/>
          </a:xfrm>
          <a:prstGeom prst="rect">
            <a:avLst/>
          </a:prstGeom>
          <a:noFill/>
        </p:spPr>
        <p:txBody>
          <a:bodyPr wrap="square" rtlCol="0">
            <a:spAutoFit/>
          </a:bodyPr>
          <a:lstStyle/>
          <a:p>
            <a:r>
              <a:rPr lang="en-US" sz="2400" dirty="0" smtClean="0"/>
              <a:t>(1,4)</a:t>
            </a:r>
            <a:endParaRPr lang="en-US" sz="2400" dirty="0"/>
          </a:p>
        </p:txBody>
      </p:sp>
      <p:sp>
        <p:nvSpPr>
          <p:cNvPr id="40" name="TextBox 39"/>
          <p:cNvSpPr txBox="1"/>
          <p:nvPr/>
        </p:nvSpPr>
        <p:spPr>
          <a:xfrm>
            <a:off x="7810500" y="1443335"/>
            <a:ext cx="876300" cy="461665"/>
          </a:xfrm>
          <a:prstGeom prst="rect">
            <a:avLst/>
          </a:prstGeom>
          <a:noFill/>
        </p:spPr>
        <p:txBody>
          <a:bodyPr wrap="square" rtlCol="0">
            <a:spAutoFit/>
          </a:bodyPr>
          <a:lstStyle/>
          <a:p>
            <a:r>
              <a:rPr lang="en-US" sz="2400" dirty="0" smtClean="0"/>
              <a:t>(2,5)</a:t>
            </a:r>
            <a:endParaRPr lang="en-US" sz="2400" dirty="0"/>
          </a:p>
        </p:txBody>
      </p:sp>
      <p:sp>
        <p:nvSpPr>
          <p:cNvPr id="67" name="TextBox 66"/>
          <p:cNvSpPr txBox="1"/>
          <p:nvPr/>
        </p:nvSpPr>
        <p:spPr>
          <a:xfrm>
            <a:off x="6858000" y="2310825"/>
            <a:ext cx="2667000" cy="584775"/>
          </a:xfrm>
          <a:prstGeom prst="rect">
            <a:avLst/>
          </a:prstGeom>
          <a:noFill/>
        </p:spPr>
        <p:txBody>
          <a:bodyPr wrap="square" rtlCol="0">
            <a:spAutoFit/>
          </a:bodyPr>
          <a:lstStyle/>
          <a:p>
            <a:pPr algn="ctr"/>
            <a:r>
              <a:rPr lang="en-US" sz="3200" dirty="0" smtClean="0"/>
              <a:t>Covering</a:t>
            </a:r>
            <a:endParaRPr lang="en-US" sz="3200" dirty="0"/>
          </a:p>
        </p:txBody>
      </p:sp>
      <p:sp>
        <p:nvSpPr>
          <p:cNvPr id="68" name="TextBox 67"/>
          <p:cNvSpPr txBox="1"/>
          <p:nvPr/>
        </p:nvSpPr>
        <p:spPr>
          <a:xfrm>
            <a:off x="7658100" y="2891135"/>
            <a:ext cx="1104900" cy="461665"/>
          </a:xfrm>
          <a:prstGeom prst="rect">
            <a:avLst/>
          </a:prstGeom>
          <a:noFill/>
        </p:spPr>
        <p:txBody>
          <a:bodyPr wrap="square" rtlCol="0">
            <a:spAutoFit/>
          </a:bodyPr>
          <a:lstStyle/>
          <a:p>
            <a:r>
              <a:rPr lang="en-US" sz="2400" dirty="0" smtClean="0"/>
              <a:t>(0,1,3)</a:t>
            </a:r>
            <a:endParaRPr lang="en-US" sz="2400" dirty="0"/>
          </a:p>
        </p:txBody>
      </p:sp>
      <p:sp>
        <p:nvSpPr>
          <p:cNvPr id="69" name="TextBox 68"/>
          <p:cNvSpPr txBox="1"/>
          <p:nvPr/>
        </p:nvSpPr>
        <p:spPr>
          <a:xfrm>
            <a:off x="7658100" y="3272135"/>
            <a:ext cx="1104900" cy="461665"/>
          </a:xfrm>
          <a:prstGeom prst="rect">
            <a:avLst/>
          </a:prstGeom>
          <a:noFill/>
        </p:spPr>
        <p:txBody>
          <a:bodyPr wrap="square" rtlCol="0">
            <a:spAutoFit/>
          </a:bodyPr>
          <a:lstStyle/>
          <a:p>
            <a:r>
              <a:rPr lang="en-US" sz="2400" dirty="0" smtClean="0"/>
              <a:t>(1,2,4)</a:t>
            </a:r>
            <a:endParaRPr lang="en-US" sz="2400" dirty="0"/>
          </a:p>
        </p:txBody>
      </p:sp>
      <p:sp>
        <p:nvSpPr>
          <p:cNvPr id="70" name="TextBox 69"/>
          <p:cNvSpPr txBox="1"/>
          <p:nvPr/>
        </p:nvSpPr>
        <p:spPr>
          <a:xfrm>
            <a:off x="7658100" y="3653135"/>
            <a:ext cx="1104900" cy="461665"/>
          </a:xfrm>
          <a:prstGeom prst="rect">
            <a:avLst/>
          </a:prstGeom>
          <a:noFill/>
        </p:spPr>
        <p:txBody>
          <a:bodyPr wrap="square" rtlCol="0">
            <a:spAutoFit/>
          </a:bodyPr>
          <a:lstStyle/>
          <a:p>
            <a:r>
              <a:rPr lang="en-US" sz="2400" dirty="0" smtClean="0"/>
              <a:t>(2,3,5)</a:t>
            </a:r>
            <a:endParaRPr lang="en-US" sz="2400" dirty="0"/>
          </a:p>
        </p:txBody>
      </p:sp>
      <p:sp>
        <p:nvSpPr>
          <p:cNvPr id="71" name="TextBox 70"/>
          <p:cNvSpPr txBox="1"/>
          <p:nvPr/>
        </p:nvSpPr>
        <p:spPr>
          <a:xfrm>
            <a:off x="7658100" y="4796135"/>
            <a:ext cx="1104900" cy="461665"/>
          </a:xfrm>
          <a:prstGeom prst="rect">
            <a:avLst/>
          </a:prstGeom>
          <a:noFill/>
        </p:spPr>
        <p:txBody>
          <a:bodyPr wrap="square" rtlCol="0">
            <a:spAutoFit/>
          </a:bodyPr>
          <a:lstStyle/>
          <a:p>
            <a:r>
              <a:rPr lang="en-US" sz="2400" dirty="0" smtClean="0"/>
              <a:t>(5,0,2)</a:t>
            </a:r>
            <a:endParaRPr lang="en-US" sz="2400" dirty="0"/>
          </a:p>
        </p:txBody>
      </p:sp>
      <p:sp>
        <p:nvSpPr>
          <p:cNvPr id="72" name="TextBox 71"/>
          <p:cNvSpPr txBox="1"/>
          <p:nvPr/>
        </p:nvSpPr>
        <p:spPr>
          <a:xfrm>
            <a:off x="7658100" y="4415135"/>
            <a:ext cx="1104900" cy="461665"/>
          </a:xfrm>
          <a:prstGeom prst="rect">
            <a:avLst/>
          </a:prstGeom>
          <a:noFill/>
        </p:spPr>
        <p:txBody>
          <a:bodyPr wrap="square" rtlCol="0">
            <a:spAutoFit/>
          </a:bodyPr>
          <a:lstStyle/>
          <a:p>
            <a:r>
              <a:rPr lang="en-US" sz="2400" dirty="0" smtClean="0"/>
              <a:t>(4,5,1)</a:t>
            </a:r>
            <a:endParaRPr lang="en-US" sz="2400" dirty="0"/>
          </a:p>
        </p:txBody>
      </p:sp>
      <p:sp>
        <p:nvSpPr>
          <p:cNvPr id="73" name="TextBox 72"/>
          <p:cNvSpPr txBox="1"/>
          <p:nvPr/>
        </p:nvSpPr>
        <p:spPr>
          <a:xfrm>
            <a:off x="7658100" y="4034135"/>
            <a:ext cx="1104900" cy="461665"/>
          </a:xfrm>
          <a:prstGeom prst="rect">
            <a:avLst/>
          </a:prstGeom>
          <a:noFill/>
        </p:spPr>
        <p:txBody>
          <a:bodyPr wrap="square" rtlCol="0">
            <a:spAutoFit/>
          </a:bodyPr>
          <a:lstStyle/>
          <a:p>
            <a:r>
              <a:rPr lang="en-US" sz="2400" dirty="0" smtClean="0"/>
              <a:t>(3,4,0)</a:t>
            </a:r>
            <a:endParaRPr lang="en-US" sz="2400" dirty="0"/>
          </a:p>
        </p:txBody>
      </p:sp>
      <p:sp>
        <p:nvSpPr>
          <p:cNvPr id="46" name="Rounded Rectangle 45"/>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64606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1" fill="hold" nodeType="clickEffect">
                                  <p:stCondLst>
                                    <p:cond delay="0"/>
                                  </p:stCondLst>
                                  <p:childTnLst>
                                    <p:animEffect transition="out" filter="wipe(up)">
                                      <p:cBhvr>
                                        <p:cTn id="28" dur="1000"/>
                                        <p:tgtEl>
                                          <p:spTgt spid="23"/>
                                        </p:tgtEl>
                                      </p:cBhvr>
                                    </p:animEffect>
                                    <p:set>
                                      <p:cBhvr>
                                        <p:cTn id="29" dur="1" fill="hold">
                                          <p:stCondLst>
                                            <p:cond delay="999"/>
                                          </p:stCondLst>
                                        </p:cTn>
                                        <p:tgtEl>
                                          <p:spTgt spid="23"/>
                                        </p:tgtEl>
                                        <p:attrNameLst>
                                          <p:attrName>style.visibility</p:attrName>
                                        </p:attrNameLst>
                                      </p:cBhvr>
                                      <p:to>
                                        <p:strVal val="hidden"/>
                                      </p:to>
                                    </p:se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1000"/>
                                        <p:tgtEl>
                                          <p:spTgt spid="1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1000"/>
                                        <p:tgtEl>
                                          <p:spTgt spid="17"/>
                                        </p:tgtEl>
                                      </p:cBhvr>
                                    </p:animEffect>
                                  </p:childTnLst>
                                </p:cTn>
                              </p:par>
                            </p:childTnLst>
                          </p:cTn>
                        </p:par>
                        <p:par>
                          <p:cTn id="36" fill="hold">
                            <p:stCondLst>
                              <p:cond delay="1000"/>
                            </p:stCondLst>
                            <p:childTnLst>
                              <p:par>
                                <p:cTn id="37" presetID="22" presetClass="exit" presetSubtype="1" fill="hold" nodeType="afterEffect">
                                  <p:stCondLst>
                                    <p:cond delay="0"/>
                                  </p:stCondLst>
                                  <p:childTnLst>
                                    <p:animEffect transition="out" filter="wipe(up)">
                                      <p:cBhvr>
                                        <p:cTn id="38" dur="1000"/>
                                        <p:tgtEl>
                                          <p:spTgt spid="27"/>
                                        </p:tgtEl>
                                      </p:cBhvr>
                                    </p:animEffect>
                                    <p:set>
                                      <p:cBhvr>
                                        <p:cTn id="39" dur="1" fill="hold">
                                          <p:stCondLst>
                                            <p:cond delay="999"/>
                                          </p:stCondLst>
                                        </p:cTn>
                                        <p:tgtEl>
                                          <p:spTgt spid="27"/>
                                        </p:tgtEl>
                                        <p:attrNameLst>
                                          <p:attrName>style.visibility</p:attrName>
                                        </p:attrNameLst>
                                      </p:cBhvr>
                                      <p:to>
                                        <p:strVal val="hidden"/>
                                      </p:to>
                                    </p:set>
                                  </p:childTnLst>
                                </p:cTn>
                              </p:par>
                              <p:par>
                                <p:cTn id="40" presetID="22" presetClass="entr" presetSubtype="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1000"/>
                                        <p:tgtEl>
                                          <p:spTgt spid="1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1000"/>
                                        <p:tgtEl>
                                          <p:spTgt spid="19"/>
                                        </p:tgtEl>
                                      </p:cBhvr>
                                    </p:animEffect>
                                  </p:childTnLst>
                                </p:cTn>
                              </p:par>
                            </p:childTnLst>
                          </p:cTn>
                        </p:par>
                        <p:par>
                          <p:cTn id="46" fill="hold">
                            <p:stCondLst>
                              <p:cond delay="2000"/>
                            </p:stCondLst>
                            <p:childTnLst>
                              <p:par>
                                <p:cTn id="47" presetID="22" presetClass="exit" presetSubtype="2" fill="hold" nodeType="afterEffect">
                                  <p:stCondLst>
                                    <p:cond delay="0"/>
                                  </p:stCondLst>
                                  <p:childTnLst>
                                    <p:animEffect transition="out" filter="wipe(right)">
                                      <p:cBhvr>
                                        <p:cTn id="48" dur="1000"/>
                                        <p:tgtEl>
                                          <p:spTgt spid="30"/>
                                        </p:tgtEl>
                                      </p:cBhvr>
                                    </p:animEffect>
                                    <p:set>
                                      <p:cBhvr>
                                        <p:cTn id="49" dur="1" fill="hold">
                                          <p:stCondLst>
                                            <p:cond delay="999"/>
                                          </p:stCondLst>
                                        </p:cTn>
                                        <p:tgtEl>
                                          <p:spTgt spid="30"/>
                                        </p:tgtEl>
                                        <p:attrNameLst>
                                          <p:attrName>style.visibility</p:attrName>
                                        </p:attrNameLst>
                                      </p:cBhvr>
                                      <p:to>
                                        <p:strVal val="hidden"/>
                                      </p:to>
                                    </p:set>
                                  </p:childTnLst>
                                </p:cTn>
                              </p:par>
                              <p:par>
                                <p:cTn id="50" presetID="22" presetClass="entr" presetSubtype="2"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1000"/>
                                        <p:tgtEl>
                                          <p:spTgt spid="2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1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par>
                                <p:cTn id="81" presetID="10"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par>
                                <p:cTn id="84" presetID="10" presetClass="entr" presetSubtype="0"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grpId="2"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fade">
                                      <p:cBhvr>
                                        <p:cTn id="94" dur="500"/>
                                        <p:tgtEl>
                                          <p:spTgt spid="69"/>
                                        </p:tgtEl>
                                      </p:cBhvr>
                                    </p:animEffect>
                                  </p:childTnLst>
                                </p:cTn>
                              </p:par>
                              <p:par>
                                <p:cTn id="95" presetID="10" presetClass="entr" presetSubtype="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500"/>
                                        <p:tgtEl>
                                          <p:spTgt spid="44"/>
                                        </p:tgtEl>
                                      </p:cBhvr>
                                    </p:animEffect>
                                  </p:childTnLst>
                                </p:cTn>
                              </p:par>
                              <p:par>
                                <p:cTn id="98" presetID="10" presetClass="entr" presetSubtype="0" fill="hold"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500"/>
                                        <p:tgtEl>
                                          <p:spTgt spid="60"/>
                                        </p:tgtEl>
                                      </p:cBhvr>
                                    </p:animEffect>
                                  </p:childTnLst>
                                </p:cTn>
                              </p:par>
                              <p:par>
                                <p:cTn id="101" presetID="10" presetClass="entr" presetSubtype="0" fill="hold" grpId="2"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fade">
                                      <p:cBhvr>
                                        <p:cTn id="107" dur="500"/>
                                        <p:tgtEl>
                                          <p:spTgt spid="70"/>
                                        </p:tgtEl>
                                      </p:cBhvr>
                                    </p:animEffect>
                                  </p:childTnLst>
                                </p:cTn>
                              </p:par>
                              <p:par>
                                <p:cTn id="108" presetID="10" presetClass="entr" presetSubtype="0"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500"/>
                                        <p:tgtEl>
                                          <p:spTgt spid="47"/>
                                        </p:tgtEl>
                                      </p:cBhvr>
                                    </p:animEffect>
                                  </p:childTnLst>
                                </p:cTn>
                              </p:par>
                              <p:par>
                                <p:cTn id="111" presetID="10" presetClass="entr" presetSubtype="0" fill="hold" nodeType="with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500"/>
                                        <p:tgtEl>
                                          <p:spTgt spid="62"/>
                                        </p:tgtEl>
                                      </p:cBhvr>
                                    </p:animEffect>
                                  </p:childTnLst>
                                </p:cTn>
                              </p:par>
                              <p:par>
                                <p:cTn id="114" presetID="10" presetClass="entr" presetSubtype="0" fill="hold" grpId="2" nodeType="with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fade">
                                      <p:cBhvr>
                                        <p:cTn id="116" dur="500"/>
                                        <p:tgtEl>
                                          <p:spTgt spid="21"/>
                                        </p:tgtEl>
                                      </p:cBhvr>
                                    </p:animEffect>
                                  </p:childTnLst>
                                </p:cTn>
                              </p:par>
                            </p:childTnLst>
                          </p:cTn>
                        </p:par>
                        <p:par>
                          <p:cTn id="117" fill="hold">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500"/>
                                        <p:tgtEl>
                                          <p:spTgt spid="73"/>
                                        </p:tgtEl>
                                      </p:cBhvr>
                                    </p:animEffect>
                                  </p:childTnLst>
                                </p:cTn>
                              </p:par>
                              <p:par>
                                <p:cTn id="121" presetID="10" presetClass="entr" presetSubtype="0" fill="hold" nodeType="with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childTnLst>
                                </p:cTn>
                              </p:par>
                              <p:par>
                                <p:cTn id="124" presetID="10" presetClass="entr" presetSubtype="0" fill="hold" nodeType="withEffect">
                                  <p:stCondLst>
                                    <p:cond delay="0"/>
                                  </p:stCondLst>
                                  <p:childTnLst>
                                    <p:set>
                                      <p:cBhvr>
                                        <p:cTn id="125" dur="1" fill="hold">
                                          <p:stCondLst>
                                            <p:cond delay="0"/>
                                          </p:stCondLst>
                                        </p:cTn>
                                        <p:tgtEl>
                                          <p:spTgt spid="64"/>
                                        </p:tgtEl>
                                        <p:attrNameLst>
                                          <p:attrName>style.visibility</p:attrName>
                                        </p:attrNameLst>
                                      </p:cBhvr>
                                      <p:to>
                                        <p:strVal val="visible"/>
                                      </p:to>
                                    </p:set>
                                    <p:animEffect transition="in" filter="fade">
                                      <p:cBhvr>
                                        <p:cTn id="126" dur="500"/>
                                        <p:tgtEl>
                                          <p:spTgt spid="64"/>
                                        </p:tgtEl>
                                      </p:cBhvr>
                                    </p:animEffect>
                                  </p:childTnLst>
                                </p:cTn>
                              </p:par>
                              <p:par>
                                <p:cTn id="127" presetID="10" presetClass="entr" presetSubtype="0" fill="hold" grpId="2" nodeType="with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fade">
                                      <p:cBhvr>
                                        <p:cTn id="129" dur="500"/>
                                        <p:tgtEl>
                                          <p:spTgt spid="17"/>
                                        </p:tgtEl>
                                      </p:cBhvr>
                                    </p:animEffect>
                                  </p:childTnLst>
                                </p:cTn>
                              </p:par>
                            </p:childTnLst>
                          </p:cTn>
                        </p:par>
                        <p:par>
                          <p:cTn id="130" fill="hold">
                            <p:stCondLst>
                              <p:cond delay="1500"/>
                            </p:stCondLst>
                            <p:childTnLst>
                              <p:par>
                                <p:cTn id="131" presetID="10" presetClass="entr" presetSubtype="0" fill="hold" grpId="0" nodeType="after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fade">
                                      <p:cBhvr>
                                        <p:cTn id="133" dur="500"/>
                                        <p:tgtEl>
                                          <p:spTgt spid="72"/>
                                        </p:tgtEl>
                                      </p:cBhvr>
                                    </p:animEffect>
                                  </p:childTnLst>
                                </p:cTn>
                              </p:par>
                              <p:par>
                                <p:cTn id="134" presetID="10" presetClass="entr" presetSubtype="0" fill="hold"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500"/>
                                        <p:tgtEl>
                                          <p:spTgt spid="51"/>
                                        </p:tgtEl>
                                      </p:cBhvr>
                                    </p:animEffect>
                                  </p:childTnLst>
                                </p:cTn>
                              </p:par>
                              <p:par>
                                <p:cTn id="137" presetID="10" presetClass="entr" presetSubtype="0" fill="hold" nodeType="with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fade">
                                      <p:cBhvr>
                                        <p:cTn id="139" dur="500"/>
                                        <p:tgtEl>
                                          <p:spTgt spid="66"/>
                                        </p:tgtEl>
                                      </p:cBhvr>
                                    </p:animEffect>
                                  </p:childTnLst>
                                </p:cTn>
                              </p:par>
                              <p:par>
                                <p:cTn id="140" presetID="10" presetClass="entr" presetSubtype="0" fill="hold" grpId="2" nodeType="with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fade">
                                      <p:cBhvr>
                                        <p:cTn id="142" dur="500"/>
                                        <p:tgtEl>
                                          <p:spTgt spid="19"/>
                                        </p:tgtEl>
                                      </p:cBhvr>
                                    </p:animEffect>
                                  </p:childTnLst>
                                </p:cTn>
                              </p:par>
                            </p:childTnLst>
                          </p:cTn>
                        </p:par>
                        <p:par>
                          <p:cTn id="143" fill="hold">
                            <p:stCondLst>
                              <p:cond delay="2000"/>
                            </p:stCondLst>
                            <p:childTnLst>
                              <p:par>
                                <p:cTn id="144" presetID="10" presetClass="entr" presetSubtype="0" fill="hold" grpId="0" nodeType="afterEffect">
                                  <p:stCondLst>
                                    <p:cond delay="0"/>
                                  </p:stCondLst>
                                  <p:childTnLst>
                                    <p:set>
                                      <p:cBhvr>
                                        <p:cTn id="145" dur="1" fill="hold">
                                          <p:stCondLst>
                                            <p:cond delay="0"/>
                                          </p:stCondLst>
                                        </p:cTn>
                                        <p:tgtEl>
                                          <p:spTgt spid="71"/>
                                        </p:tgtEl>
                                        <p:attrNameLst>
                                          <p:attrName>style.visibility</p:attrName>
                                        </p:attrNameLst>
                                      </p:cBhvr>
                                      <p:to>
                                        <p:strVal val="visible"/>
                                      </p:to>
                                    </p:set>
                                    <p:animEffect transition="in" filter="fade">
                                      <p:cBhvr>
                                        <p:cTn id="146" dur="500"/>
                                        <p:tgtEl>
                                          <p:spTgt spid="71"/>
                                        </p:tgtEl>
                                      </p:cBhvr>
                                    </p:animEffect>
                                  </p:childTnLst>
                                </p:cTn>
                              </p:par>
                              <p:par>
                                <p:cTn id="147" presetID="10" presetClass="entr" presetSubtype="0" fill="hold" nodeType="with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fade">
                                      <p:cBhvr>
                                        <p:cTn id="149" dur="500"/>
                                        <p:tgtEl>
                                          <p:spTgt spid="53"/>
                                        </p:tgtEl>
                                      </p:cBhvr>
                                    </p:animEffect>
                                  </p:childTnLst>
                                </p:cTn>
                              </p:par>
                              <p:par>
                                <p:cTn id="150" presetID="10" presetClass="entr" presetSubtype="0" fill="hold" nodeType="with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fade">
                                      <p:cBhvr>
                                        <p:cTn id="152" dur="500"/>
                                        <p:tgtEl>
                                          <p:spTgt spid="55"/>
                                        </p:tgtEl>
                                      </p:cBhvr>
                                    </p:animEffect>
                                  </p:childTnLst>
                                </p:cTn>
                              </p:par>
                              <p:par>
                                <p:cTn id="153" presetID="10" presetClass="entr" presetSubtype="0" fill="hold" grpId="2" nodeType="withEffect">
                                  <p:stCondLst>
                                    <p:cond delay="0"/>
                                  </p:stCondLst>
                                  <p:childTnLst>
                                    <p:set>
                                      <p:cBhvr>
                                        <p:cTn id="154" dur="1" fill="hold">
                                          <p:stCondLst>
                                            <p:cond delay="0"/>
                                          </p:stCondLst>
                                        </p:cTn>
                                        <p:tgtEl>
                                          <p:spTgt spid="20"/>
                                        </p:tgtEl>
                                        <p:attrNameLst>
                                          <p:attrName>style.visibility</p:attrName>
                                        </p:attrNameLst>
                                      </p:cBhvr>
                                      <p:to>
                                        <p:strVal val="visible"/>
                                      </p:to>
                                    </p:set>
                                    <p:animEffect transition="in" filter="fade">
                                      <p:cBhvr>
                                        <p:cTn id="1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18" grpId="0" animBg="1"/>
      <p:bldP spid="18" grpId="1" animBg="1"/>
      <p:bldP spid="18" grpId="2" animBg="1"/>
      <p:bldP spid="16" grpId="0" animBg="1"/>
      <p:bldP spid="16" grpId="1" animBg="1"/>
      <p:bldP spid="16" grpId="2" animBg="1"/>
      <p:bldP spid="17" grpId="0" animBg="1"/>
      <p:bldP spid="17" grpId="1" animBg="1"/>
      <p:bldP spid="17" grpId="2" animBg="1"/>
      <p:bldP spid="19" grpId="0" animBg="1"/>
      <p:bldP spid="19" grpId="1" animBg="1"/>
      <p:bldP spid="19" grpId="2" animBg="1"/>
      <p:bldP spid="20" grpId="0" animBg="1"/>
      <p:bldP spid="20" grpId="1" animBg="1"/>
      <p:bldP spid="20" grpId="2" animBg="1"/>
      <p:bldP spid="38" grpId="0"/>
      <p:bldP spid="39" grpId="0"/>
      <p:bldP spid="40" grpId="0"/>
      <p:bldP spid="68" grpId="0"/>
      <p:bldP spid="69" grpId="0"/>
      <p:bldP spid="70" grpId="0"/>
      <p:bldP spid="71" grpId="0"/>
      <p:bldP spid="72"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8458200" cy="224676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Note. </a:t>
            </a:r>
            <a:r>
              <a:rPr lang="en-US" sz="2800" dirty="0" smtClean="0">
                <a:latin typeface="Times New Roman" pitchFamily="18" charset="0"/>
                <a:cs typeface="Times New Roman" pitchFamily="18" charset="0"/>
              </a:rPr>
              <a:t>However, the samples are compared by running them in the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Motivationtron</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3000</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three-at-a-time. The machine cannot be calibrated from run to run and so the only way two samples can be compared is to run them together in the machine.</a:t>
            </a:r>
            <a:endParaRPr lang="en-US" sz="2800" dirty="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505200"/>
            <a:ext cx="1516380" cy="1935480"/>
          </a:xfrm>
          <a:prstGeom prst="rect">
            <a:avLst/>
          </a:prstGeom>
        </p:spPr>
      </p:pic>
      <p:sp>
        <p:nvSpPr>
          <p:cNvPr id="2" name="TextBox 1"/>
          <p:cNvSpPr txBox="1"/>
          <p:nvPr/>
        </p:nvSpPr>
        <p:spPr>
          <a:xfrm>
            <a:off x="3962400" y="5486400"/>
            <a:ext cx="2057400"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Motivation-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tron</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3000</a:t>
            </a:r>
            <a:r>
              <a:rPr lang="en-US" sz="1600" baseline="30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1600" baseline="30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501480"/>
            <a:ext cx="1085850" cy="1070520"/>
          </a:xfrm>
          <a:prstGeom prst="rect">
            <a:avLst/>
          </a:prstGeom>
        </p:spPr>
      </p:pic>
      <p:sp>
        <p:nvSpPr>
          <p:cNvPr id="9" name="TextBox 8"/>
          <p:cNvSpPr txBox="1"/>
          <p:nvPr/>
        </p:nvSpPr>
        <p:spPr>
          <a:xfrm>
            <a:off x="1066800" y="3657600"/>
            <a:ext cx="1752600" cy="369332"/>
          </a:xfrm>
          <a:prstGeom prst="rect">
            <a:avLst/>
          </a:prstGeom>
          <a:noFill/>
        </p:spPr>
        <p:txBody>
          <a:bodyPr wrap="square" rtlCol="0">
            <a:spAutoFit/>
          </a:bodyPr>
          <a:lstStyle/>
          <a:p>
            <a:pPr algn="ctr"/>
            <a:r>
              <a:rPr lang="en-US" dirty="0" smtClean="0"/>
              <a:t> 1</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724400"/>
            <a:ext cx="1085850" cy="1070520"/>
          </a:xfrm>
          <a:prstGeom prst="rect">
            <a:avLst/>
          </a:prstGeom>
        </p:spPr>
      </p:pic>
      <p:sp>
        <p:nvSpPr>
          <p:cNvPr id="11" name="TextBox 10"/>
          <p:cNvSpPr txBox="1"/>
          <p:nvPr/>
        </p:nvSpPr>
        <p:spPr>
          <a:xfrm>
            <a:off x="2133600" y="4880520"/>
            <a:ext cx="1752600" cy="369332"/>
          </a:xfrm>
          <a:prstGeom prst="rect">
            <a:avLst/>
          </a:prstGeom>
          <a:noFill/>
        </p:spPr>
        <p:txBody>
          <a:bodyPr wrap="square" rtlCol="0">
            <a:spAutoFit/>
          </a:bodyPr>
          <a:lstStyle/>
          <a:p>
            <a:pPr algn="ctr"/>
            <a:r>
              <a:rPr lang="en-US" dirty="0" smtClean="0"/>
              <a:t> 2</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150" y="4724400"/>
            <a:ext cx="1085850" cy="1070520"/>
          </a:xfrm>
          <a:prstGeom prst="rect">
            <a:avLst/>
          </a:prstGeom>
        </p:spPr>
      </p:pic>
      <p:sp>
        <p:nvSpPr>
          <p:cNvPr id="13" name="TextBox 12"/>
          <p:cNvSpPr txBox="1"/>
          <p:nvPr/>
        </p:nvSpPr>
        <p:spPr>
          <a:xfrm>
            <a:off x="228600" y="4880520"/>
            <a:ext cx="1752600" cy="369332"/>
          </a:xfrm>
          <a:prstGeom prst="rect">
            <a:avLst/>
          </a:prstGeom>
          <a:noFill/>
        </p:spPr>
        <p:txBody>
          <a:bodyPr wrap="square" rtlCol="0">
            <a:spAutoFit/>
          </a:bodyPr>
          <a:lstStyle/>
          <a:p>
            <a:pPr algn="ctr"/>
            <a:r>
              <a:rPr lang="en-US" dirty="0" smtClean="0"/>
              <a:t> 3</a:t>
            </a:r>
            <a:endParaRPr lang="en-US" dirty="0"/>
          </a:p>
        </p:txBody>
      </p:sp>
      <p:sp>
        <p:nvSpPr>
          <p:cNvPr id="4" name="Curved Down Arrow 3"/>
          <p:cNvSpPr/>
          <p:nvPr/>
        </p:nvSpPr>
        <p:spPr>
          <a:xfrm>
            <a:off x="3009900" y="3657600"/>
            <a:ext cx="14859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6"/>
          <p:cNvSpPr>
            <a:spLocks noChangeArrowheads="1"/>
          </p:cNvSpPr>
          <p:nvPr/>
        </p:nvSpPr>
        <p:spPr bwMode="auto">
          <a:xfrm>
            <a:off x="7620000" y="36576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6"/>
          <p:cNvSpPr>
            <a:spLocks noChangeArrowheads="1"/>
          </p:cNvSpPr>
          <p:nvPr/>
        </p:nvSpPr>
        <p:spPr bwMode="auto">
          <a:xfrm>
            <a:off x="8382000" y="51054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6"/>
          <p:cNvSpPr>
            <a:spLocks noChangeArrowheads="1"/>
          </p:cNvSpPr>
          <p:nvPr/>
        </p:nvSpPr>
        <p:spPr bwMode="auto">
          <a:xfrm>
            <a:off x="6781800" y="51054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7" name="Straight Connector 16"/>
          <p:cNvCxnSpPr>
            <a:stCxn id="14" idx="1"/>
            <a:endCxn id="15" idx="5"/>
          </p:cNvCxnSpPr>
          <p:nvPr/>
        </p:nvCxnSpPr>
        <p:spPr>
          <a:xfrm>
            <a:off x="7653478" y="3691078"/>
            <a:ext cx="923644" cy="16094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3"/>
            <a:endCxn id="14" idx="7"/>
          </p:cNvCxnSpPr>
          <p:nvPr/>
        </p:nvCxnSpPr>
        <p:spPr>
          <a:xfrm flipV="1">
            <a:off x="6815278" y="3691078"/>
            <a:ext cx="999844" cy="16094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15278" y="5224322"/>
            <a:ext cx="1681022" cy="334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58000" y="3276600"/>
            <a:ext cx="1752600" cy="369332"/>
          </a:xfrm>
          <a:prstGeom prst="rect">
            <a:avLst/>
          </a:prstGeom>
          <a:noFill/>
        </p:spPr>
        <p:txBody>
          <a:bodyPr wrap="square" rtlCol="0">
            <a:spAutoFit/>
          </a:bodyPr>
          <a:lstStyle/>
          <a:p>
            <a:pPr algn="ctr"/>
            <a:r>
              <a:rPr lang="en-US" dirty="0" smtClean="0"/>
              <a:t> 1</a:t>
            </a:r>
            <a:endParaRPr lang="en-US" dirty="0"/>
          </a:p>
        </p:txBody>
      </p:sp>
      <p:sp>
        <p:nvSpPr>
          <p:cNvPr id="24" name="TextBox 23"/>
          <p:cNvSpPr txBox="1"/>
          <p:nvPr/>
        </p:nvSpPr>
        <p:spPr>
          <a:xfrm>
            <a:off x="7620000" y="5345668"/>
            <a:ext cx="1752600" cy="369332"/>
          </a:xfrm>
          <a:prstGeom prst="rect">
            <a:avLst/>
          </a:prstGeom>
          <a:noFill/>
        </p:spPr>
        <p:txBody>
          <a:bodyPr wrap="square" rtlCol="0">
            <a:spAutoFit/>
          </a:bodyPr>
          <a:lstStyle/>
          <a:p>
            <a:pPr algn="ctr"/>
            <a:r>
              <a:rPr lang="en-US" dirty="0" smtClean="0"/>
              <a:t> 2</a:t>
            </a:r>
            <a:endParaRPr lang="en-US" dirty="0"/>
          </a:p>
        </p:txBody>
      </p:sp>
      <p:sp>
        <p:nvSpPr>
          <p:cNvPr id="25" name="TextBox 24"/>
          <p:cNvSpPr txBox="1"/>
          <p:nvPr/>
        </p:nvSpPr>
        <p:spPr>
          <a:xfrm>
            <a:off x="6019800" y="5345668"/>
            <a:ext cx="1752600" cy="369332"/>
          </a:xfrm>
          <a:prstGeom prst="rect">
            <a:avLst/>
          </a:prstGeom>
          <a:noFill/>
        </p:spPr>
        <p:txBody>
          <a:bodyPr wrap="square" rtlCol="0">
            <a:spAutoFit/>
          </a:bodyPr>
          <a:lstStyle/>
          <a:p>
            <a:pPr algn="ctr"/>
            <a:r>
              <a:rPr lang="en-US" dirty="0" smtClean="0"/>
              <a:t> 3</a:t>
            </a:r>
            <a:endParaRPr lang="en-US" dirty="0"/>
          </a:p>
        </p:txBody>
      </p:sp>
      <p:sp>
        <p:nvSpPr>
          <p:cNvPr id="26" name="Right Arrow 25"/>
          <p:cNvSpPr/>
          <p:nvPr/>
        </p:nvSpPr>
        <p:spPr>
          <a:xfrm>
            <a:off x="6096000" y="4309922"/>
            <a:ext cx="685800" cy="414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311563"/>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4558605"/>
            <a:ext cx="8153400" cy="1384995"/>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may </a:t>
            </a:r>
            <a:r>
              <a:rPr lang="en-US" sz="2800" dirty="0">
                <a:latin typeface="Times New Roman" pitchFamily="18" charset="0"/>
                <a:cs typeface="Times New Roman" pitchFamily="18" charset="0"/>
              </a:rPr>
              <a:t>not be simple and </a:t>
            </a:r>
            <a:r>
              <a:rPr lang="en-US" sz="2800" dirty="0" smtClean="0">
                <a:latin typeface="Times New Roman" pitchFamily="18" charset="0"/>
                <a:cs typeface="Times New Roman" pitchFamily="18" charset="0"/>
              </a:rPr>
              <a:t>                      may </a:t>
            </a:r>
            <a:r>
              <a:rPr lang="en-US" sz="2800" dirty="0">
                <a:latin typeface="Times New Roman" pitchFamily="18" charset="0"/>
                <a:cs typeface="Times New Roman" pitchFamily="18" charset="0"/>
              </a:rPr>
              <a:t>be a </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multiset</a:t>
            </a:r>
            <a:r>
              <a:rPr lang="en-US" sz="2800" dirty="0">
                <a:latin typeface="Times New Roman" pitchFamily="18" charset="0"/>
                <a:cs typeface="Times New Roman" pitchFamily="18" charset="0"/>
              </a:rPr>
              <a:t>).</a:t>
            </a:r>
            <a:endParaRPr lang="en-US" sz="2800" dirty="0"/>
          </a:p>
        </p:txBody>
      </p:sp>
      <p:sp>
        <p:nvSpPr>
          <p:cNvPr id="2" name="TextBox 1"/>
          <p:cNvSpPr txBox="1"/>
          <p:nvPr/>
        </p:nvSpPr>
        <p:spPr>
          <a:xfrm>
            <a:off x="457200" y="252226"/>
            <a:ext cx="8458200" cy="4228850"/>
          </a:xfrm>
          <a:prstGeom prst="rect">
            <a:avLst/>
          </a:prstGeom>
          <a:noFill/>
        </p:spPr>
        <p:txBody>
          <a:bodyPr wrap="square" rtlCol="0">
            <a:spAutoFit/>
          </a:bodyPr>
          <a:lstStyle/>
          <a:p>
            <a:pPr>
              <a:lnSpc>
                <a:spcPct val="120000"/>
              </a:lnSpc>
            </a:pPr>
            <a:r>
              <a:rPr lang="en-US" sz="2800" b="1" dirty="0" smtClean="0">
                <a:latin typeface="Times New Roman" pitchFamily="18" charset="0"/>
                <a:cs typeface="Times New Roman" pitchFamily="18" charset="0"/>
              </a:rPr>
              <a:t>Definition. </a:t>
            </a:r>
            <a:r>
              <a:rPr lang="en-US" sz="2800" dirty="0" smtClean="0">
                <a:latin typeface="Times New Roman" pitchFamily="18" charset="0"/>
                <a:cs typeface="Times New Roman" pitchFamily="18" charset="0"/>
              </a:rPr>
              <a:t>A </a:t>
            </a:r>
            <a:r>
              <a:rPr lang="en-US" sz="2800" i="1" dirty="0" smtClean="0">
                <a:latin typeface="Times New Roman" pitchFamily="18" charset="0"/>
                <a:cs typeface="Times New Roman" pitchFamily="18" charset="0"/>
              </a:rPr>
              <a:t>minimal covering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of a simple graph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with isomorphic </a:t>
            </a:r>
            <a:r>
              <a:rPr lang="en-US" sz="2800" dirty="0" smtClean="0">
                <a:latin typeface="Times New Roman" pitchFamily="18" charset="0"/>
                <a:cs typeface="Times New Roman" pitchFamily="18" charset="0"/>
              </a:rPr>
              <a:t>copies </a:t>
            </a:r>
            <a:r>
              <a:rPr lang="en-US" sz="2800" dirty="0">
                <a:latin typeface="Times New Roman" pitchFamily="18" charset="0"/>
                <a:cs typeface="Times New Roman" pitchFamily="18" charset="0"/>
              </a:rPr>
              <a:t>of a graph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is a set </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g</a:t>
            </a:r>
            <a:r>
              <a:rPr lang="en-US" sz="2800" baseline="-25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g</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 , </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where </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for all </a:t>
            </a:r>
            <a:r>
              <a:rPr lang="en-US" sz="2800" i="1"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p>
          <a:p>
            <a:pPr>
              <a:lnSpc>
                <a:spcPct val="120000"/>
              </a:lnSpc>
            </a:pPr>
            <a:r>
              <a:rPr lang="en-US" sz="2800" dirty="0" smtClean="0">
                <a:latin typeface="Times New Roman" pitchFamily="18" charset="0"/>
                <a:cs typeface="Times New Roman" pitchFamily="18" charset="0"/>
              </a:rPr>
              <a:t> </a:t>
            </a:r>
          </a:p>
          <a:p>
            <a:pPr>
              <a:lnSpc>
                <a:spcPct val="120000"/>
              </a:lnSpc>
            </a:pPr>
            <a:r>
              <a:rPr lang="en-US" sz="2800" dirty="0" smtClean="0">
                <a:latin typeface="Times New Roman" pitchFamily="18" charset="0"/>
                <a:cs typeface="Times New Roman" pitchFamily="18" charset="0"/>
              </a:rPr>
              <a:t>and </a:t>
            </a:r>
          </a:p>
          <a:p>
            <a:pPr>
              <a:lnSpc>
                <a:spcPct val="120000"/>
              </a:lnSpc>
            </a:pPr>
            <a:endParaRPr lang="en-US" sz="2800" dirty="0">
              <a:latin typeface="Times New Roman" pitchFamily="18" charset="0"/>
              <a:cs typeface="Times New Roman" pitchFamily="18" charset="0"/>
            </a:endParaRPr>
          </a:p>
          <a:p>
            <a:pPr>
              <a:lnSpc>
                <a:spcPct val="120000"/>
              </a:lnSpc>
            </a:pPr>
            <a:endParaRPr lang="en-US" sz="2800" dirty="0" smtClean="0">
              <a:latin typeface="Times New Roman" pitchFamily="18" charset="0"/>
              <a:cs typeface="Times New Roman" pitchFamily="18" charset="0"/>
            </a:endParaRPr>
          </a:p>
          <a:p>
            <a:pPr>
              <a:lnSpc>
                <a:spcPct val="120000"/>
              </a:lnSpc>
            </a:pP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minimal (when considering coverings, the </a:t>
            </a:r>
            <a:r>
              <a:rPr lang="en-US" sz="2800" dirty="0" smtClean="0">
                <a:latin typeface="Times New Roman" pitchFamily="18" charset="0"/>
                <a:cs typeface="Times New Roman" pitchFamily="18" charset="0"/>
              </a:rPr>
              <a:t>graph</a:t>
            </a:r>
          </a:p>
        </p:txBody>
      </p:sp>
      <p:graphicFrame>
        <p:nvGraphicFramePr>
          <p:cNvPr id="3" name="Object 2"/>
          <p:cNvGraphicFramePr>
            <a:graphicFrameLocks noChangeAspect="1"/>
          </p:cNvGraphicFramePr>
          <p:nvPr>
            <p:extLst>
              <p:ext uri="{D42A27DB-BD31-4B8C-83A1-F6EECF244321}">
                <p14:modId xmlns:p14="http://schemas.microsoft.com/office/powerpoint/2010/main" val="3786727132"/>
              </p:ext>
            </p:extLst>
          </p:nvPr>
        </p:nvGraphicFramePr>
        <p:xfrm>
          <a:off x="3124200" y="1371600"/>
          <a:ext cx="457200" cy="381000"/>
        </p:xfrm>
        <a:graphic>
          <a:graphicData uri="http://schemas.openxmlformats.org/presentationml/2006/ole">
            <mc:AlternateContent xmlns:mc="http://schemas.openxmlformats.org/markup-compatibility/2006">
              <mc:Choice xmlns:v="urn:schemas-microsoft-com:vml" Requires="v">
                <p:oleObj spid="_x0000_s3317" name="Equation" r:id="rId3" imgW="152202" imgH="126835" progId="Equation.3">
                  <p:embed/>
                </p:oleObj>
              </mc:Choice>
              <mc:Fallback>
                <p:oleObj name="Equation" r:id="rId3" imgW="152202" imgH="126835"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371600"/>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89833306"/>
              </p:ext>
            </p:extLst>
          </p:nvPr>
        </p:nvGraphicFramePr>
        <p:xfrm>
          <a:off x="5257800" y="1371600"/>
          <a:ext cx="457200" cy="381000"/>
        </p:xfrm>
        <a:graphic>
          <a:graphicData uri="http://schemas.openxmlformats.org/presentationml/2006/ole">
            <mc:AlternateContent xmlns:mc="http://schemas.openxmlformats.org/markup-compatibility/2006">
              <mc:Choice xmlns:v="urn:schemas-microsoft-com:vml" Requires="v">
                <p:oleObj spid="_x0000_s3318" name="Equation" r:id="rId5" imgW="152202" imgH="126835" progId="Equation.3">
                  <p:embed/>
                </p:oleObj>
              </mc:Choice>
              <mc:Fallback>
                <p:oleObj name="Equation" r:id="rId5" imgW="152202" imgH="12683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371600"/>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41173098"/>
              </p:ext>
            </p:extLst>
          </p:nvPr>
        </p:nvGraphicFramePr>
        <p:xfrm>
          <a:off x="3476625" y="1819275"/>
          <a:ext cx="1960563" cy="771525"/>
        </p:xfrm>
        <a:graphic>
          <a:graphicData uri="http://schemas.openxmlformats.org/presentationml/2006/ole">
            <mc:AlternateContent xmlns:mc="http://schemas.openxmlformats.org/markup-compatibility/2006">
              <mc:Choice xmlns:v="urn:schemas-microsoft-com:vml" Requires="v">
                <p:oleObj spid="_x0000_s3319" name="Equation" r:id="rId6" imgW="774360" imgH="304560" progId="Equation.3">
                  <p:embed/>
                </p:oleObj>
              </mc:Choice>
              <mc:Fallback>
                <p:oleObj name="Equation" r:id="rId6" imgW="774360" imgH="304560" progId="Equation.3">
                  <p:embed/>
                  <p:pic>
                    <p:nvPicPr>
                      <p:cNvPr id="0" name=""/>
                      <p:cNvPicPr/>
                      <p:nvPr/>
                    </p:nvPicPr>
                    <p:blipFill>
                      <a:blip r:embed="rId7"/>
                      <a:stretch>
                        <a:fillRect/>
                      </a:stretch>
                    </p:blipFill>
                    <p:spPr>
                      <a:xfrm>
                        <a:off x="3476625" y="1819275"/>
                        <a:ext cx="1960563"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60279270"/>
              </p:ext>
            </p:extLst>
          </p:nvPr>
        </p:nvGraphicFramePr>
        <p:xfrm>
          <a:off x="2949575" y="2795588"/>
          <a:ext cx="3402013" cy="1014412"/>
        </p:xfrm>
        <a:graphic>
          <a:graphicData uri="http://schemas.openxmlformats.org/presentationml/2006/ole">
            <mc:AlternateContent xmlns:mc="http://schemas.openxmlformats.org/markup-compatibility/2006">
              <mc:Choice xmlns:v="urn:schemas-microsoft-com:vml" Requires="v">
                <p:oleObj spid="_x0000_s3320" name="Equation" r:id="rId8" imgW="1193760" imgH="355320" progId="Equation.3">
                  <p:embed/>
                </p:oleObj>
              </mc:Choice>
              <mc:Fallback>
                <p:oleObj name="Equation" r:id="rId8" imgW="1193760" imgH="355320" progId="Equation.3">
                  <p:embed/>
                  <p:pic>
                    <p:nvPicPr>
                      <p:cNvPr id="0" name=""/>
                      <p:cNvPicPr/>
                      <p:nvPr/>
                    </p:nvPicPr>
                    <p:blipFill>
                      <a:blip r:embed="rId9"/>
                      <a:stretch>
                        <a:fillRect/>
                      </a:stretch>
                    </p:blipFill>
                    <p:spPr>
                      <a:xfrm>
                        <a:off x="2949575" y="2795588"/>
                        <a:ext cx="3402013" cy="10144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88287516"/>
              </p:ext>
            </p:extLst>
          </p:nvPr>
        </p:nvGraphicFramePr>
        <p:xfrm>
          <a:off x="5348288" y="4468813"/>
          <a:ext cx="1573212" cy="712787"/>
        </p:xfrm>
        <a:graphic>
          <a:graphicData uri="http://schemas.openxmlformats.org/presentationml/2006/ole">
            <mc:AlternateContent xmlns:mc="http://schemas.openxmlformats.org/markup-compatibility/2006">
              <mc:Choice xmlns:v="urn:schemas-microsoft-com:vml" Requires="v">
                <p:oleObj spid="_x0000_s3321" name="Equation" r:id="rId10" imgW="672840" imgH="304560" progId="Equation.3">
                  <p:embed/>
                </p:oleObj>
              </mc:Choice>
              <mc:Fallback>
                <p:oleObj name="Equation" r:id="rId10" imgW="672840" imgH="304560" progId="Equation.3">
                  <p:embed/>
                  <p:pic>
                    <p:nvPicPr>
                      <p:cNvPr id="0" name="Object 6"/>
                      <p:cNvPicPr>
                        <a:picLocks noChangeAspect="1" noChangeArrowheads="1"/>
                      </p:cNvPicPr>
                      <p:nvPr/>
                    </p:nvPicPr>
                    <p:blipFill>
                      <a:blip r:embed="rId11"/>
                      <a:srcRect/>
                      <a:stretch>
                        <a:fillRect/>
                      </a:stretch>
                    </p:blipFill>
                    <p:spPr bwMode="auto">
                      <a:xfrm>
                        <a:off x="5348288" y="4468813"/>
                        <a:ext cx="1573212" cy="712787"/>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42345991"/>
              </p:ext>
            </p:extLst>
          </p:nvPr>
        </p:nvGraphicFramePr>
        <p:xfrm>
          <a:off x="592138" y="4468813"/>
          <a:ext cx="1068387" cy="712787"/>
        </p:xfrm>
        <a:graphic>
          <a:graphicData uri="http://schemas.openxmlformats.org/presentationml/2006/ole">
            <mc:AlternateContent xmlns:mc="http://schemas.openxmlformats.org/markup-compatibility/2006">
              <mc:Choice xmlns:v="urn:schemas-microsoft-com:vml" Requires="v">
                <p:oleObj spid="_x0000_s3322" name="Equation" r:id="rId12" imgW="457200" imgH="304560" progId="Equation.3">
                  <p:embed/>
                </p:oleObj>
              </mc:Choice>
              <mc:Fallback>
                <p:oleObj name="Equation" r:id="rId12" imgW="457200" imgH="304560" progId="Equation.3">
                  <p:embed/>
                  <p:pic>
                    <p:nvPicPr>
                      <p:cNvPr id="0" name="Object 7"/>
                      <p:cNvPicPr>
                        <a:picLocks noChangeAspect="1" noChangeArrowheads="1"/>
                      </p:cNvPicPr>
                      <p:nvPr/>
                    </p:nvPicPr>
                    <p:blipFill>
                      <a:blip r:embed="rId13"/>
                      <a:srcRect/>
                      <a:stretch>
                        <a:fillRect/>
                      </a:stretch>
                    </p:blipFill>
                    <p:spPr bwMode="auto">
                      <a:xfrm>
                        <a:off x="592138" y="4468813"/>
                        <a:ext cx="1068387"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 name="Straight Connector 12"/>
          <p:cNvCxnSpPr/>
          <p:nvPr/>
        </p:nvCxnSpPr>
        <p:spPr>
          <a:xfrm>
            <a:off x="4991100" y="3124200"/>
            <a:ext cx="1143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615564"/>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0" y="4694872"/>
            <a:ext cx="3810000"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Brandon </a:t>
            </a:r>
            <a:r>
              <a:rPr lang="en-US" dirty="0">
                <a:latin typeface="Times New Roman" pitchFamily="18" charset="0"/>
                <a:cs typeface="Times New Roman" pitchFamily="18" charset="0"/>
              </a:rPr>
              <a:t>Coker, </a:t>
            </a:r>
            <a:r>
              <a:rPr lang="en-US" dirty="0" smtClean="0">
                <a:latin typeface="Times New Roman" pitchFamily="18" charset="0"/>
                <a:cs typeface="Times New Roman" pitchFamily="18" charset="0"/>
              </a:rPr>
              <a:t>Gary </a:t>
            </a:r>
            <a:r>
              <a:rPr lang="en-US" dirty="0">
                <a:latin typeface="Times New Roman" pitchFamily="18" charset="0"/>
                <a:cs typeface="Times New Roman" pitchFamily="18" charset="0"/>
              </a:rPr>
              <a:t>Coker, and </a:t>
            </a:r>
            <a:r>
              <a:rPr lang="en-US" dirty="0" smtClean="0">
                <a:latin typeface="Times New Roman" pitchFamily="18" charset="0"/>
                <a:cs typeface="Times New Roman" pitchFamily="18" charset="0"/>
              </a:rPr>
              <a:t>Robert </a:t>
            </a:r>
            <a:r>
              <a:rPr lang="en-US" dirty="0">
                <a:latin typeface="Times New Roman" pitchFamily="18" charset="0"/>
                <a:cs typeface="Times New Roman" pitchFamily="18" charset="0"/>
              </a:rPr>
              <a:t>Gardner, </a:t>
            </a:r>
            <a:r>
              <a:rPr lang="en-US" dirty="0" err="1">
                <a:latin typeface="Times New Roman" pitchFamily="18" charset="0"/>
                <a:cs typeface="Times New Roman" pitchFamily="18" charset="0"/>
              </a:rPr>
              <a:t>Packings</a:t>
            </a:r>
            <a:r>
              <a:rPr lang="en-US" dirty="0">
                <a:latin typeface="Times New Roman" pitchFamily="18" charset="0"/>
                <a:cs typeface="Times New Roman" pitchFamily="18" charset="0"/>
              </a:rPr>
              <a:t> and Coverings of Various Complete Graphs </a:t>
            </a:r>
            <a:r>
              <a:rPr lang="en-US" dirty="0" smtClean="0">
                <a:latin typeface="Times New Roman" pitchFamily="18" charset="0"/>
                <a:cs typeface="Times New Roman" pitchFamily="18" charset="0"/>
              </a:rPr>
              <a:t>with</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4-Cycle with a Pendant </a:t>
            </a:r>
            <a:r>
              <a:rPr lang="en-US" dirty="0" smtClean="0">
                <a:latin typeface="Times New Roman" pitchFamily="18" charset="0"/>
                <a:cs typeface="Times New Roman" pitchFamily="18" charset="0"/>
              </a:rPr>
              <a:t>Edge, in preparation.  </a:t>
            </a:r>
            <a:endParaRPr lang="en-US" dirty="0">
              <a:latin typeface="Times New Roman" pitchFamily="18" charset="0"/>
              <a:cs typeface="Times New Roman" pitchFamily="18" charset="0"/>
            </a:endParaRPr>
          </a:p>
        </p:txBody>
      </p:sp>
      <p:sp>
        <p:nvSpPr>
          <p:cNvPr id="3" name="TextBox 2"/>
          <p:cNvSpPr txBox="1"/>
          <p:nvPr/>
        </p:nvSpPr>
        <p:spPr>
          <a:xfrm>
            <a:off x="457200" y="304800"/>
            <a:ext cx="83820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Theorem.</a:t>
            </a:r>
            <a:r>
              <a:rPr lang="en-US" sz="2800" dirty="0" smtClean="0">
                <a:latin typeface="Times New Roman" pitchFamily="18" charset="0"/>
                <a:cs typeface="Times New Roman" pitchFamily="18" charset="0"/>
              </a:rPr>
              <a:t> A </a:t>
            </a:r>
            <a:r>
              <a:rPr lang="en-US" sz="2800" dirty="0">
                <a:latin typeface="Times New Roman" pitchFamily="18" charset="0"/>
                <a:cs typeface="Times New Roman" pitchFamily="18" charset="0"/>
              </a:rPr>
              <a:t>minimal </a:t>
            </a:r>
            <a:r>
              <a:rPr lang="en-US" sz="2800" i="1" dirty="0" smtClean="0">
                <a:latin typeface="Times New Roman" pitchFamily="18" charset="0"/>
                <a:cs typeface="Times New Roman" pitchFamily="18" charset="0"/>
              </a:rPr>
              <a:t>H</a:t>
            </a:r>
            <a:r>
              <a:rPr lang="en-US" sz="2800" dirty="0" smtClean="0">
                <a:latin typeface="Times New Roman" pitchFamily="18" charset="0"/>
                <a:cs typeface="Times New Roman" pitchFamily="18" charset="0"/>
              </a:rPr>
              <a:t>-covering </a:t>
            </a:r>
            <a:r>
              <a:rPr lang="en-US" sz="2800" dirty="0">
                <a:latin typeface="Times New Roman" pitchFamily="18" charset="0"/>
                <a:cs typeface="Times New Roman" pitchFamily="18" charset="0"/>
              </a:rPr>
              <a:t>of </a:t>
            </a:r>
            <a:r>
              <a:rPr lang="en-US" sz="2800" i="1" dirty="0" err="1" smtClean="0">
                <a:latin typeface="Times New Roman" pitchFamily="18" charset="0"/>
                <a:cs typeface="Times New Roman" pitchFamily="18" charset="0"/>
              </a:rPr>
              <a:t>K</a:t>
            </a:r>
            <a:r>
              <a:rPr lang="en-US" sz="2800" i="1" baseline="-25000" dirty="0" err="1"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 5, </a:t>
            </a:r>
            <a:r>
              <a:rPr lang="en-US" sz="2800" dirty="0">
                <a:latin typeface="Times New Roman" pitchFamily="18" charset="0"/>
                <a:cs typeface="Times New Roman" pitchFamily="18" charset="0"/>
              </a:rPr>
              <a:t>has padding </a:t>
            </a:r>
            <a:r>
              <a:rPr lang="en-US" sz="2800" i="1" dirty="0" smtClean="0">
                <a:latin typeface="Times New Roman" pitchFamily="18" charset="0"/>
                <a:cs typeface="Times New Roman" pitchFamily="18" charset="0"/>
              </a:rPr>
              <a:t>P</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where </a:t>
            </a:r>
            <a:r>
              <a:rPr lang="en-US" sz="2800" dirty="0" smtClean="0">
                <a:latin typeface="Times New Roman" pitchFamily="18" charset="0"/>
                <a:cs typeface="Times New Roman" pitchFamily="18" charset="0"/>
              </a:rPr>
              <a:t>|</a:t>
            </a:r>
            <a:r>
              <a:rPr lang="en-US" sz="2800" i="1" dirty="0">
                <a:latin typeface="Times New Roman" pitchFamily="18" charset="0"/>
                <a:cs typeface="Times New Roman" pitchFamily="18" charset="0"/>
              </a:rPr>
              <a:t>E</a:t>
            </a:r>
            <a:r>
              <a:rPr lang="en-US" sz="2800" dirty="0">
                <a:latin typeface="Times New Roman" pitchFamily="18" charset="0"/>
                <a:cs typeface="Times New Roman" pitchFamily="18" charset="0"/>
              </a:rPr>
              <a:t>(</a:t>
            </a:r>
            <a:r>
              <a:rPr lang="en-US" sz="2800" i="1" dirty="0">
                <a:latin typeface="Times New Roman" pitchFamily="18" charset="0"/>
                <a:cs typeface="Times New Roman" pitchFamily="18" charset="0"/>
              </a:rPr>
              <a:t>P</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5 −</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K</a:t>
            </a:r>
            <a:r>
              <a:rPr lang="en-US" sz="2800" i="1" baseline="-25000" dirty="0" err="1"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(mod 5), </a:t>
            </a:r>
            <a:r>
              <a:rPr lang="en-US" sz="2800" dirty="0">
                <a:latin typeface="Times New Roman" pitchFamily="18" charset="0"/>
                <a:cs typeface="Times New Roman" pitchFamily="18" charset="0"/>
              </a:rPr>
              <a:t>except when </a:t>
            </a:r>
            <a:r>
              <a:rPr lang="en-US" sz="2800" i="1" dirty="0" smtClean="0">
                <a:latin typeface="Times New Roman" pitchFamily="18" charset="0"/>
                <a:cs typeface="Times New Roman" pitchFamily="18" charset="0"/>
              </a:rPr>
              <a:t>v</a:t>
            </a:r>
            <a:r>
              <a:rPr lang="en-US"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ϵ</a:t>
            </a:r>
            <a:r>
              <a:rPr lang="en-US" sz="2800" dirty="0" smtClean="0">
                <a:latin typeface="Times New Roman" pitchFamily="18" charset="0"/>
                <a:cs typeface="Times New Roman" pitchFamily="18" charset="0"/>
              </a:rPr>
              <a:t> {5,6} </a:t>
            </a:r>
            <a:r>
              <a:rPr lang="en-US" sz="2800" dirty="0">
                <a:latin typeface="Times New Roman" pitchFamily="18" charset="0"/>
                <a:cs typeface="Times New Roman" pitchFamily="18" charset="0"/>
              </a:rPr>
              <a:t>in which cases </a:t>
            </a:r>
            <a:r>
              <a:rPr lang="en-US" sz="2800" dirty="0" smtClean="0">
                <a:latin typeface="Times New Roman" pitchFamily="18" charset="0"/>
                <a:cs typeface="Times New Roman" pitchFamily="18" charset="0"/>
              </a:rPr>
              <a:t>|</a:t>
            </a:r>
            <a:r>
              <a:rPr lang="en-US" sz="2800" i="1" dirty="0">
                <a:latin typeface="Times New Roman" pitchFamily="18" charset="0"/>
                <a:cs typeface="Times New Roman" pitchFamily="18" charset="0"/>
              </a:rPr>
              <a:t>E</a:t>
            </a:r>
            <a:r>
              <a:rPr lang="en-US" sz="2800" dirty="0">
                <a:latin typeface="Times New Roman" pitchFamily="18" charset="0"/>
                <a:cs typeface="Times New Roman" pitchFamily="18" charset="0"/>
              </a:rPr>
              <a:t>(</a:t>
            </a:r>
            <a:r>
              <a:rPr lang="en-US" sz="2800" i="1" dirty="0">
                <a:latin typeface="Times New Roman" pitchFamily="18" charset="0"/>
                <a:cs typeface="Times New Roman" pitchFamily="18" charset="0"/>
              </a:rPr>
              <a:t>P</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5.</a:t>
            </a:r>
            <a:endParaRPr lang="en-US" sz="28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799" y="2057400"/>
            <a:ext cx="3999581" cy="3581400"/>
          </a:xfrm>
          <a:prstGeom prst="rect">
            <a:avLst/>
          </a:prstGeom>
          <a:ln>
            <a:noFill/>
          </a:ln>
          <a:effectLst>
            <a:softEdge rad="112500"/>
          </a:effectLst>
        </p:spPr>
      </p:pic>
      <p:sp>
        <p:nvSpPr>
          <p:cNvPr id="7" name="Rounded Rectangle 6"/>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599" y="1828800"/>
            <a:ext cx="2087217" cy="2667000"/>
          </a:xfrm>
          <a:prstGeom prst="rect">
            <a:avLst/>
          </a:prstGeom>
          <a:ln>
            <a:noFill/>
          </a:ln>
          <a:effectLst>
            <a:softEdge rad="112500"/>
          </a:effectLst>
        </p:spPr>
      </p:pic>
    </p:spTree>
    <p:extLst>
      <p:ext uri="{BB962C8B-B14F-4D97-AF65-F5344CB8AC3E}">
        <p14:creationId xmlns:p14="http://schemas.microsoft.com/office/powerpoint/2010/main" val="1780803259"/>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172200" y="3653135"/>
            <a:ext cx="1752600" cy="461665"/>
          </a:xfrm>
          <a:prstGeom prst="rect">
            <a:avLst/>
          </a:prstGeom>
          <a:noFill/>
        </p:spPr>
        <p:txBody>
          <a:bodyPr wrap="square" rtlCol="0">
            <a:spAutoFit/>
          </a:bodyPr>
          <a:lstStyle/>
          <a:p>
            <a:pPr algn="ctr"/>
            <a:r>
              <a:rPr lang="en-US" sz="2400" dirty="0" smtClean="0"/>
              <a:t> 1</a:t>
            </a:r>
            <a:r>
              <a:rPr lang="en-US" sz="2400" baseline="-25000" dirty="0" smtClean="0"/>
              <a:t>2</a:t>
            </a:r>
            <a:endParaRPr lang="en-US" sz="2400" dirty="0"/>
          </a:p>
        </p:txBody>
      </p:sp>
      <p:sp>
        <p:nvSpPr>
          <p:cNvPr id="8" name="TextBox 7"/>
          <p:cNvSpPr txBox="1"/>
          <p:nvPr/>
        </p:nvSpPr>
        <p:spPr>
          <a:xfrm>
            <a:off x="3048000" y="1676400"/>
            <a:ext cx="1752600" cy="461665"/>
          </a:xfrm>
          <a:prstGeom prst="rect">
            <a:avLst/>
          </a:prstGeom>
          <a:noFill/>
        </p:spPr>
        <p:txBody>
          <a:bodyPr wrap="square" rtlCol="0">
            <a:spAutoFit/>
          </a:bodyPr>
          <a:lstStyle/>
          <a:p>
            <a:pPr algn="ctr"/>
            <a:r>
              <a:rPr lang="en-US" sz="2400" dirty="0" smtClean="0"/>
              <a:t> 1</a:t>
            </a:r>
            <a:r>
              <a:rPr lang="en-US" sz="2400" baseline="-25000" dirty="0"/>
              <a:t>1</a:t>
            </a:r>
            <a:endParaRPr lang="en-US" sz="2400" dirty="0"/>
          </a:p>
        </p:txBody>
      </p:sp>
      <p:sp>
        <p:nvSpPr>
          <p:cNvPr id="9" name="TextBox 8"/>
          <p:cNvSpPr txBox="1"/>
          <p:nvPr/>
        </p:nvSpPr>
        <p:spPr>
          <a:xfrm>
            <a:off x="3048000" y="2514600"/>
            <a:ext cx="1752600" cy="461665"/>
          </a:xfrm>
          <a:prstGeom prst="rect">
            <a:avLst/>
          </a:prstGeom>
          <a:noFill/>
        </p:spPr>
        <p:txBody>
          <a:bodyPr wrap="square" rtlCol="0">
            <a:spAutoFit/>
          </a:bodyPr>
          <a:lstStyle/>
          <a:p>
            <a:pPr algn="ctr"/>
            <a:r>
              <a:rPr lang="en-US" sz="2400" dirty="0" smtClean="0"/>
              <a:t> 2</a:t>
            </a:r>
            <a:r>
              <a:rPr lang="en-US" sz="2400" baseline="-25000" dirty="0" smtClean="0"/>
              <a:t>1</a:t>
            </a:r>
            <a:endParaRPr lang="en-US" sz="2400" dirty="0"/>
          </a:p>
        </p:txBody>
      </p:sp>
      <p:sp>
        <p:nvSpPr>
          <p:cNvPr id="10" name="TextBox 9"/>
          <p:cNvSpPr txBox="1"/>
          <p:nvPr/>
        </p:nvSpPr>
        <p:spPr>
          <a:xfrm>
            <a:off x="2971800" y="3352800"/>
            <a:ext cx="1752600" cy="461665"/>
          </a:xfrm>
          <a:prstGeom prst="rect">
            <a:avLst/>
          </a:prstGeom>
          <a:noFill/>
        </p:spPr>
        <p:txBody>
          <a:bodyPr wrap="square" rtlCol="0">
            <a:spAutoFit/>
          </a:bodyPr>
          <a:lstStyle/>
          <a:p>
            <a:pPr algn="ctr"/>
            <a:r>
              <a:rPr lang="en-US" sz="2400" dirty="0" smtClean="0"/>
              <a:t> 3</a:t>
            </a:r>
            <a:r>
              <a:rPr lang="en-US" sz="2400" baseline="-25000" dirty="0" smtClean="0"/>
              <a:t>1</a:t>
            </a:r>
            <a:endParaRPr lang="en-US" sz="2400" dirty="0"/>
          </a:p>
        </p:txBody>
      </p:sp>
      <p:sp>
        <p:nvSpPr>
          <p:cNvPr id="11" name="TextBox 10"/>
          <p:cNvSpPr txBox="1"/>
          <p:nvPr/>
        </p:nvSpPr>
        <p:spPr>
          <a:xfrm>
            <a:off x="3048000" y="4643735"/>
            <a:ext cx="1752600" cy="461665"/>
          </a:xfrm>
          <a:prstGeom prst="rect">
            <a:avLst/>
          </a:prstGeom>
          <a:noFill/>
        </p:spPr>
        <p:txBody>
          <a:bodyPr wrap="square" rtlCol="0">
            <a:spAutoFit/>
          </a:bodyPr>
          <a:lstStyle/>
          <a:p>
            <a:pPr algn="ctr"/>
            <a:r>
              <a:rPr lang="en-US" sz="2400" dirty="0" smtClean="0"/>
              <a:t> 4</a:t>
            </a:r>
            <a:r>
              <a:rPr lang="en-US" sz="2400" baseline="-25000" dirty="0" smtClean="0"/>
              <a:t>1</a:t>
            </a:r>
            <a:endParaRPr lang="en-US" sz="2400" dirty="0"/>
          </a:p>
        </p:txBody>
      </p:sp>
      <p:sp>
        <p:nvSpPr>
          <p:cNvPr id="12" name="TextBox 11"/>
          <p:cNvSpPr txBox="1"/>
          <p:nvPr/>
        </p:nvSpPr>
        <p:spPr>
          <a:xfrm>
            <a:off x="3048000" y="5481935"/>
            <a:ext cx="1752600" cy="461665"/>
          </a:xfrm>
          <a:prstGeom prst="rect">
            <a:avLst/>
          </a:prstGeom>
          <a:noFill/>
        </p:spPr>
        <p:txBody>
          <a:bodyPr wrap="square" rtlCol="0">
            <a:spAutoFit/>
          </a:bodyPr>
          <a:lstStyle/>
          <a:p>
            <a:pPr algn="ctr"/>
            <a:r>
              <a:rPr lang="en-US" sz="2400" dirty="0" smtClean="0"/>
              <a:t> 5</a:t>
            </a:r>
            <a:r>
              <a:rPr lang="en-US" sz="2400" baseline="-25000" dirty="0" smtClean="0"/>
              <a:t>1</a:t>
            </a:r>
            <a:endParaRPr lang="en-US" sz="2400" dirty="0"/>
          </a:p>
        </p:txBody>
      </p:sp>
      <p:sp>
        <p:nvSpPr>
          <p:cNvPr id="2" name="TextBox 1"/>
          <p:cNvSpPr txBox="1"/>
          <p:nvPr/>
        </p:nvSpPr>
        <p:spPr>
          <a:xfrm>
            <a:off x="1219200" y="316468"/>
            <a:ext cx="70866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Can we Cover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5,1</a:t>
            </a:r>
            <a:r>
              <a:rPr lang="en-US" sz="4000" dirty="0" smtClean="0">
                <a:latin typeface="Times New Roman" pitchFamily="18" charset="0"/>
                <a:cs typeface="Times New Roman" pitchFamily="18" charset="0"/>
              </a:rPr>
              <a:t> with </a:t>
            </a:r>
            <a:r>
              <a:rPr lang="en-US" sz="4000" i="1" dirty="0" smtClean="0">
                <a:latin typeface="Times New Roman" pitchFamily="18" charset="0"/>
                <a:cs typeface="Times New Roman" pitchFamily="18" charset="0"/>
              </a:rPr>
              <a:t>H</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cxnSp>
        <p:nvCxnSpPr>
          <p:cNvPr id="16" name="Straight Connector 15"/>
          <p:cNvCxnSpPr>
            <a:stCxn id="3" idx="1"/>
            <a:endCxn id="13" idx="6"/>
          </p:cNvCxnSpPr>
          <p:nvPr/>
        </p:nvCxnSpPr>
        <p:spPr>
          <a:xfrm>
            <a:off x="3538678" y="1938478"/>
            <a:ext cx="3243122" cy="19096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1"/>
            <a:endCxn id="13" idx="6"/>
          </p:cNvCxnSpPr>
          <p:nvPr/>
        </p:nvCxnSpPr>
        <p:spPr>
          <a:xfrm>
            <a:off x="3538678" y="2852878"/>
            <a:ext cx="3243122" cy="9952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6"/>
            <a:endCxn id="13" idx="6"/>
          </p:cNvCxnSpPr>
          <p:nvPr/>
        </p:nvCxnSpPr>
        <p:spPr>
          <a:xfrm flipV="1">
            <a:off x="3733800" y="3848100"/>
            <a:ext cx="3048000" cy="914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3"/>
          </p:cNvCxnSpPr>
          <p:nvPr/>
        </p:nvCxnSpPr>
        <p:spPr>
          <a:xfrm flipV="1">
            <a:off x="3538678" y="3851032"/>
            <a:ext cx="3243122" cy="19066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553200" y="3733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505200" y="2819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05200" y="3733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4648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05200" y="5562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505200" y="1905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13" idx="6"/>
          </p:cNvCxnSpPr>
          <p:nvPr/>
        </p:nvCxnSpPr>
        <p:spPr>
          <a:xfrm>
            <a:off x="3619500" y="3843478"/>
            <a:ext cx="3162300" cy="46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638800" y="1295400"/>
            <a:ext cx="3505200" cy="1200329"/>
          </a:xfrm>
          <a:prstGeom prst="rect">
            <a:avLst/>
          </a:prstGeom>
          <a:noFill/>
        </p:spPr>
        <p:txBody>
          <a:bodyPr wrap="square" rtlCol="0">
            <a:spAutoFit/>
          </a:bodyPr>
          <a:lstStyle/>
          <a:p>
            <a:r>
              <a:rPr lang="en-US" sz="3600" dirty="0" smtClean="0">
                <a:solidFill>
                  <a:srgbClr val="C00000"/>
                </a:solidFill>
                <a:latin typeface="Times New Roman" pitchFamily="18" charset="0"/>
                <a:cs typeface="Times New Roman" pitchFamily="18" charset="0"/>
              </a:rPr>
              <a:t>NO!  H is not a </a:t>
            </a:r>
            <a:r>
              <a:rPr lang="en-US" sz="3600" dirty="0" err="1" smtClean="0">
                <a:solidFill>
                  <a:srgbClr val="C00000"/>
                </a:solidFill>
                <a:latin typeface="Times New Roman" pitchFamily="18" charset="0"/>
                <a:cs typeface="Times New Roman" pitchFamily="18" charset="0"/>
              </a:rPr>
              <a:t>subgraph</a:t>
            </a:r>
            <a:r>
              <a:rPr lang="en-US" sz="3600" dirty="0" smtClean="0">
                <a:solidFill>
                  <a:srgbClr val="C00000"/>
                </a:solidFill>
                <a:latin typeface="Times New Roman" pitchFamily="18" charset="0"/>
                <a:cs typeface="Times New Roman" pitchFamily="18" charset="0"/>
              </a:rPr>
              <a:t> of K</a:t>
            </a:r>
            <a:r>
              <a:rPr lang="en-US" sz="3600" baseline="-25000" dirty="0" smtClean="0">
                <a:solidFill>
                  <a:srgbClr val="C00000"/>
                </a:solidFill>
                <a:latin typeface="Times New Roman" pitchFamily="18" charset="0"/>
                <a:cs typeface="Times New Roman" pitchFamily="18" charset="0"/>
              </a:rPr>
              <a:t>5,1</a:t>
            </a:r>
            <a:r>
              <a:rPr lang="en-US" sz="3600" dirty="0" smtClean="0">
                <a:solidFill>
                  <a:srgbClr val="C00000"/>
                </a:solidFill>
                <a:latin typeface="Times New Roman" pitchFamily="18" charset="0"/>
                <a:cs typeface="Times New Roman" pitchFamily="18" charset="0"/>
              </a:rPr>
              <a:t>!</a:t>
            </a:r>
            <a:endParaRPr lang="en-US" sz="3600" dirty="0">
              <a:solidFill>
                <a:srgbClr val="C00000"/>
              </a:solidFill>
              <a:latin typeface="Times New Roman" pitchFamily="18" charset="0"/>
              <a:cs typeface="Times New Roman" pitchFamily="18" charset="0"/>
            </a:endParaRPr>
          </a:p>
        </p:txBody>
      </p:sp>
      <p:sp>
        <p:nvSpPr>
          <p:cNvPr id="45" name="Rounded Rectangle 44"/>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6497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172200" y="3653135"/>
            <a:ext cx="1752600" cy="461665"/>
          </a:xfrm>
          <a:prstGeom prst="rect">
            <a:avLst/>
          </a:prstGeom>
          <a:noFill/>
        </p:spPr>
        <p:txBody>
          <a:bodyPr wrap="square" rtlCol="0">
            <a:spAutoFit/>
          </a:bodyPr>
          <a:lstStyle/>
          <a:p>
            <a:pPr algn="ctr"/>
            <a:r>
              <a:rPr lang="en-US" sz="2400" dirty="0" smtClean="0"/>
              <a:t> 1</a:t>
            </a:r>
            <a:r>
              <a:rPr lang="en-US" sz="2400" baseline="-25000" dirty="0" smtClean="0"/>
              <a:t>2</a:t>
            </a:r>
            <a:endParaRPr lang="en-US" sz="2400" dirty="0"/>
          </a:p>
        </p:txBody>
      </p:sp>
      <p:sp>
        <p:nvSpPr>
          <p:cNvPr id="8" name="TextBox 7"/>
          <p:cNvSpPr txBox="1"/>
          <p:nvPr/>
        </p:nvSpPr>
        <p:spPr>
          <a:xfrm>
            <a:off x="3048000" y="1676400"/>
            <a:ext cx="1752600" cy="461665"/>
          </a:xfrm>
          <a:prstGeom prst="rect">
            <a:avLst/>
          </a:prstGeom>
          <a:noFill/>
        </p:spPr>
        <p:txBody>
          <a:bodyPr wrap="square" rtlCol="0">
            <a:spAutoFit/>
          </a:bodyPr>
          <a:lstStyle/>
          <a:p>
            <a:pPr algn="ctr"/>
            <a:r>
              <a:rPr lang="en-US" sz="2400" dirty="0" smtClean="0"/>
              <a:t> 1</a:t>
            </a:r>
            <a:r>
              <a:rPr lang="en-US" sz="2400" baseline="-25000" dirty="0"/>
              <a:t>1</a:t>
            </a:r>
            <a:endParaRPr lang="en-US" sz="2400" dirty="0"/>
          </a:p>
        </p:txBody>
      </p:sp>
      <p:sp>
        <p:nvSpPr>
          <p:cNvPr id="9" name="TextBox 8"/>
          <p:cNvSpPr txBox="1"/>
          <p:nvPr/>
        </p:nvSpPr>
        <p:spPr>
          <a:xfrm>
            <a:off x="3048000" y="2514600"/>
            <a:ext cx="1752600" cy="461665"/>
          </a:xfrm>
          <a:prstGeom prst="rect">
            <a:avLst/>
          </a:prstGeom>
          <a:noFill/>
        </p:spPr>
        <p:txBody>
          <a:bodyPr wrap="square" rtlCol="0">
            <a:spAutoFit/>
          </a:bodyPr>
          <a:lstStyle/>
          <a:p>
            <a:pPr algn="ctr"/>
            <a:r>
              <a:rPr lang="en-US" sz="2400" dirty="0" smtClean="0"/>
              <a:t> 2</a:t>
            </a:r>
            <a:r>
              <a:rPr lang="en-US" sz="2400" baseline="-25000" dirty="0" smtClean="0"/>
              <a:t>1</a:t>
            </a:r>
            <a:endParaRPr lang="en-US" sz="2400" dirty="0"/>
          </a:p>
        </p:txBody>
      </p:sp>
      <p:sp>
        <p:nvSpPr>
          <p:cNvPr id="10" name="TextBox 9"/>
          <p:cNvSpPr txBox="1"/>
          <p:nvPr/>
        </p:nvSpPr>
        <p:spPr>
          <a:xfrm>
            <a:off x="2971800" y="3352800"/>
            <a:ext cx="1752600" cy="461665"/>
          </a:xfrm>
          <a:prstGeom prst="rect">
            <a:avLst/>
          </a:prstGeom>
          <a:noFill/>
        </p:spPr>
        <p:txBody>
          <a:bodyPr wrap="square" rtlCol="0">
            <a:spAutoFit/>
          </a:bodyPr>
          <a:lstStyle/>
          <a:p>
            <a:pPr algn="ctr"/>
            <a:r>
              <a:rPr lang="en-US" sz="2400" dirty="0" smtClean="0"/>
              <a:t> 3</a:t>
            </a:r>
            <a:r>
              <a:rPr lang="en-US" sz="2400" baseline="-25000" dirty="0" smtClean="0"/>
              <a:t>1</a:t>
            </a:r>
            <a:endParaRPr lang="en-US" sz="2400" dirty="0"/>
          </a:p>
        </p:txBody>
      </p:sp>
      <p:sp>
        <p:nvSpPr>
          <p:cNvPr id="11" name="TextBox 10"/>
          <p:cNvSpPr txBox="1"/>
          <p:nvPr/>
        </p:nvSpPr>
        <p:spPr>
          <a:xfrm>
            <a:off x="3048000" y="4643735"/>
            <a:ext cx="1752600" cy="461665"/>
          </a:xfrm>
          <a:prstGeom prst="rect">
            <a:avLst/>
          </a:prstGeom>
          <a:noFill/>
        </p:spPr>
        <p:txBody>
          <a:bodyPr wrap="square" rtlCol="0">
            <a:spAutoFit/>
          </a:bodyPr>
          <a:lstStyle/>
          <a:p>
            <a:pPr algn="ctr"/>
            <a:r>
              <a:rPr lang="en-US" sz="2400" dirty="0" smtClean="0"/>
              <a:t> 4</a:t>
            </a:r>
            <a:r>
              <a:rPr lang="en-US" sz="2400" baseline="-25000" dirty="0" smtClean="0"/>
              <a:t>1</a:t>
            </a:r>
            <a:endParaRPr lang="en-US" sz="2400" dirty="0"/>
          </a:p>
        </p:txBody>
      </p:sp>
      <p:sp>
        <p:nvSpPr>
          <p:cNvPr id="12" name="TextBox 11"/>
          <p:cNvSpPr txBox="1"/>
          <p:nvPr/>
        </p:nvSpPr>
        <p:spPr>
          <a:xfrm>
            <a:off x="3048000" y="5481935"/>
            <a:ext cx="1752600" cy="461665"/>
          </a:xfrm>
          <a:prstGeom prst="rect">
            <a:avLst/>
          </a:prstGeom>
          <a:noFill/>
        </p:spPr>
        <p:txBody>
          <a:bodyPr wrap="square" rtlCol="0">
            <a:spAutoFit/>
          </a:bodyPr>
          <a:lstStyle/>
          <a:p>
            <a:pPr algn="ctr"/>
            <a:r>
              <a:rPr lang="en-US" sz="2400" dirty="0" smtClean="0"/>
              <a:t> 5</a:t>
            </a:r>
            <a:r>
              <a:rPr lang="en-US" sz="2400" baseline="-25000" dirty="0" smtClean="0"/>
              <a:t>1</a:t>
            </a:r>
            <a:endParaRPr lang="en-US" sz="2400" dirty="0"/>
          </a:p>
        </p:txBody>
      </p:sp>
      <p:cxnSp>
        <p:nvCxnSpPr>
          <p:cNvPr id="16" name="Straight Connector 15"/>
          <p:cNvCxnSpPr>
            <a:stCxn id="3" idx="1"/>
            <a:endCxn id="13" idx="6"/>
          </p:cNvCxnSpPr>
          <p:nvPr/>
        </p:nvCxnSpPr>
        <p:spPr>
          <a:xfrm>
            <a:off x="3538678" y="1938478"/>
            <a:ext cx="3243122" cy="190962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1"/>
            <a:endCxn id="13" idx="6"/>
          </p:cNvCxnSpPr>
          <p:nvPr/>
        </p:nvCxnSpPr>
        <p:spPr>
          <a:xfrm>
            <a:off x="3538678" y="2852878"/>
            <a:ext cx="3243122" cy="99522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3628292" y="3640015"/>
            <a:ext cx="3048000" cy="211016"/>
          </a:xfrm>
          <a:custGeom>
            <a:avLst/>
            <a:gdLst>
              <a:gd name="connsiteX0" fmla="*/ 0 w 3048000"/>
              <a:gd name="connsiteY0" fmla="*/ 211016 h 211016"/>
              <a:gd name="connsiteX1" fmla="*/ 1582616 w 3048000"/>
              <a:gd name="connsiteY1" fmla="*/ 0 h 211016"/>
              <a:gd name="connsiteX2" fmla="*/ 3048000 w 3048000"/>
              <a:gd name="connsiteY2" fmla="*/ 211016 h 211016"/>
              <a:gd name="connsiteX3" fmla="*/ 3048000 w 3048000"/>
              <a:gd name="connsiteY3" fmla="*/ 211016 h 211016"/>
            </a:gdLst>
            <a:ahLst/>
            <a:cxnLst>
              <a:cxn ang="0">
                <a:pos x="connsiteX0" y="connsiteY0"/>
              </a:cxn>
              <a:cxn ang="0">
                <a:pos x="connsiteX1" y="connsiteY1"/>
              </a:cxn>
              <a:cxn ang="0">
                <a:pos x="connsiteX2" y="connsiteY2"/>
              </a:cxn>
              <a:cxn ang="0">
                <a:pos x="connsiteX3" y="connsiteY3"/>
              </a:cxn>
            </a:cxnLst>
            <a:rect l="l" t="t" r="r" b="b"/>
            <a:pathLst>
              <a:path w="3048000" h="211016">
                <a:moveTo>
                  <a:pt x="0" y="211016"/>
                </a:moveTo>
                <a:cubicBezTo>
                  <a:pt x="537308" y="105508"/>
                  <a:pt x="1074616" y="0"/>
                  <a:pt x="1582616" y="0"/>
                </a:cubicBezTo>
                <a:cubicBezTo>
                  <a:pt x="2090616" y="0"/>
                  <a:pt x="3048000" y="211016"/>
                  <a:pt x="3048000" y="211016"/>
                </a:cubicBezTo>
                <a:lnTo>
                  <a:pt x="3048000" y="211016"/>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640015" y="3851031"/>
            <a:ext cx="3048000" cy="199321"/>
          </a:xfrm>
          <a:custGeom>
            <a:avLst/>
            <a:gdLst>
              <a:gd name="connsiteX0" fmla="*/ 0 w 3048000"/>
              <a:gd name="connsiteY0" fmla="*/ 11723 h 199321"/>
              <a:gd name="connsiteX1" fmla="*/ 1629508 w 3048000"/>
              <a:gd name="connsiteY1" fmla="*/ 199292 h 199321"/>
              <a:gd name="connsiteX2" fmla="*/ 3048000 w 3048000"/>
              <a:gd name="connsiteY2" fmla="*/ 0 h 199321"/>
              <a:gd name="connsiteX3" fmla="*/ 3048000 w 3048000"/>
              <a:gd name="connsiteY3" fmla="*/ 0 h 199321"/>
            </a:gdLst>
            <a:ahLst/>
            <a:cxnLst>
              <a:cxn ang="0">
                <a:pos x="connsiteX0" y="connsiteY0"/>
              </a:cxn>
              <a:cxn ang="0">
                <a:pos x="connsiteX1" y="connsiteY1"/>
              </a:cxn>
              <a:cxn ang="0">
                <a:pos x="connsiteX2" y="connsiteY2"/>
              </a:cxn>
              <a:cxn ang="0">
                <a:pos x="connsiteX3" y="connsiteY3"/>
              </a:cxn>
            </a:cxnLst>
            <a:rect l="l" t="t" r="r" b="b"/>
            <a:pathLst>
              <a:path w="3048000" h="199321">
                <a:moveTo>
                  <a:pt x="0" y="11723"/>
                </a:moveTo>
                <a:cubicBezTo>
                  <a:pt x="560754" y="106484"/>
                  <a:pt x="1121508" y="201246"/>
                  <a:pt x="1629508" y="199292"/>
                </a:cubicBezTo>
                <a:cubicBezTo>
                  <a:pt x="2137508" y="197338"/>
                  <a:pt x="3048000" y="0"/>
                  <a:pt x="3048000" y="0"/>
                </a:cubicBezTo>
                <a:lnTo>
                  <a:pt x="3048000"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6" idx="6"/>
            <a:endCxn id="13" idx="6"/>
          </p:cNvCxnSpPr>
          <p:nvPr/>
        </p:nvCxnSpPr>
        <p:spPr>
          <a:xfrm flipV="1">
            <a:off x="3733800" y="3848100"/>
            <a:ext cx="3048000" cy="914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3"/>
          </p:cNvCxnSpPr>
          <p:nvPr/>
        </p:nvCxnSpPr>
        <p:spPr>
          <a:xfrm flipV="1">
            <a:off x="3538678" y="3851032"/>
            <a:ext cx="3243122" cy="190669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2995169" y="2895600"/>
            <a:ext cx="621400" cy="1863969"/>
          </a:xfrm>
          <a:custGeom>
            <a:avLst/>
            <a:gdLst>
              <a:gd name="connsiteX0" fmla="*/ 621400 w 621400"/>
              <a:gd name="connsiteY0" fmla="*/ 0 h 1863969"/>
              <a:gd name="connsiteX1" fmla="*/ 77 w 621400"/>
              <a:gd name="connsiteY1" fmla="*/ 961292 h 1863969"/>
              <a:gd name="connsiteX2" fmla="*/ 574508 w 621400"/>
              <a:gd name="connsiteY2" fmla="*/ 1863969 h 1863969"/>
              <a:gd name="connsiteX3" fmla="*/ 574508 w 621400"/>
              <a:gd name="connsiteY3" fmla="*/ 1863969 h 1863969"/>
              <a:gd name="connsiteX4" fmla="*/ 574508 w 621400"/>
              <a:gd name="connsiteY4" fmla="*/ 1863969 h 1863969"/>
              <a:gd name="connsiteX5" fmla="*/ 574508 w 621400"/>
              <a:gd name="connsiteY5" fmla="*/ 1863969 h 18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400" h="1863969">
                <a:moveTo>
                  <a:pt x="621400" y="0"/>
                </a:moveTo>
                <a:cubicBezTo>
                  <a:pt x="314646" y="325315"/>
                  <a:pt x="7892" y="650631"/>
                  <a:pt x="77" y="961292"/>
                </a:cubicBezTo>
                <a:cubicBezTo>
                  <a:pt x="-7738" y="1271954"/>
                  <a:pt x="574508" y="1863969"/>
                  <a:pt x="574508" y="1863969"/>
                </a:cubicBezTo>
                <a:lnTo>
                  <a:pt x="574508" y="1863969"/>
                </a:lnTo>
                <a:lnTo>
                  <a:pt x="574508" y="1863969"/>
                </a:lnTo>
                <a:lnTo>
                  <a:pt x="574508" y="1863969"/>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53200" y="3733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338714" y="2022231"/>
            <a:ext cx="1301301" cy="2790092"/>
          </a:xfrm>
          <a:custGeom>
            <a:avLst/>
            <a:gdLst>
              <a:gd name="connsiteX0" fmla="*/ 1266132 w 1301301"/>
              <a:gd name="connsiteY0" fmla="*/ 0 h 2790092"/>
              <a:gd name="connsiteX1" fmla="*/ 40 w 1301301"/>
              <a:gd name="connsiteY1" fmla="*/ 1512277 h 2790092"/>
              <a:gd name="connsiteX2" fmla="*/ 1301301 w 1301301"/>
              <a:gd name="connsiteY2" fmla="*/ 2790092 h 2790092"/>
              <a:gd name="connsiteX3" fmla="*/ 1301301 w 1301301"/>
              <a:gd name="connsiteY3" fmla="*/ 2790092 h 2790092"/>
            </a:gdLst>
            <a:ahLst/>
            <a:cxnLst>
              <a:cxn ang="0">
                <a:pos x="connsiteX0" y="connsiteY0"/>
              </a:cxn>
              <a:cxn ang="0">
                <a:pos x="connsiteX1" y="connsiteY1"/>
              </a:cxn>
              <a:cxn ang="0">
                <a:pos x="connsiteX2" y="connsiteY2"/>
              </a:cxn>
              <a:cxn ang="0">
                <a:pos x="connsiteX3" y="connsiteY3"/>
              </a:cxn>
            </a:cxnLst>
            <a:rect l="l" t="t" r="r" b="b"/>
            <a:pathLst>
              <a:path w="1301301" h="2790092">
                <a:moveTo>
                  <a:pt x="1266132" y="0"/>
                </a:moveTo>
                <a:cubicBezTo>
                  <a:pt x="630155" y="523631"/>
                  <a:pt x="-5821" y="1047262"/>
                  <a:pt x="40" y="1512277"/>
                </a:cubicBezTo>
                <a:cubicBezTo>
                  <a:pt x="5901" y="1977292"/>
                  <a:pt x="1301301" y="2790092"/>
                  <a:pt x="1301301" y="2790092"/>
                </a:cubicBezTo>
                <a:lnTo>
                  <a:pt x="1301301" y="2790092"/>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282500" y="2895600"/>
            <a:ext cx="310700" cy="1863969"/>
          </a:xfrm>
          <a:custGeom>
            <a:avLst/>
            <a:gdLst>
              <a:gd name="connsiteX0" fmla="*/ 621400 w 621400"/>
              <a:gd name="connsiteY0" fmla="*/ 0 h 1863969"/>
              <a:gd name="connsiteX1" fmla="*/ 77 w 621400"/>
              <a:gd name="connsiteY1" fmla="*/ 961292 h 1863969"/>
              <a:gd name="connsiteX2" fmla="*/ 574508 w 621400"/>
              <a:gd name="connsiteY2" fmla="*/ 1863969 h 1863969"/>
              <a:gd name="connsiteX3" fmla="*/ 574508 w 621400"/>
              <a:gd name="connsiteY3" fmla="*/ 1863969 h 1863969"/>
              <a:gd name="connsiteX4" fmla="*/ 574508 w 621400"/>
              <a:gd name="connsiteY4" fmla="*/ 1863969 h 1863969"/>
              <a:gd name="connsiteX5" fmla="*/ 574508 w 621400"/>
              <a:gd name="connsiteY5" fmla="*/ 1863969 h 18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400" h="1863969">
                <a:moveTo>
                  <a:pt x="621400" y="0"/>
                </a:moveTo>
                <a:cubicBezTo>
                  <a:pt x="314646" y="325315"/>
                  <a:pt x="7892" y="650631"/>
                  <a:pt x="77" y="961292"/>
                </a:cubicBezTo>
                <a:cubicBezTo>
                  <a:pt x="-7738" y="1271954"/>
                  <a:pt x="574508" y="1863969"/>
                  <a:pt x="574508" y="1863969"/>
                </a:cubicBezTo>
                <a:lnTo>
                  <a:pt x="574508" y="1863969"/>
                </a:lnTo>
                <a:lnTo>
                  <a:pt x="574508" y="1863969"/>
                </a:lnTo>
                <a:lnTo>
                  <a:pt x="574508" y="1863969"/>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2286000" y="2924908"/>
            <a:ext cx="1301301" cy="2790092"/>
          </a:xfrm>
          <a:custGeom>
            <a:avLst/>
            <a:gdLst>
              <a:gd name="connsiteX0" fmla="*/ 1266132 w 1301301"/>
              <a:gd name="connsiteY0" fmla="*/ 0 h 2790092"/>
              <a:gd name="connsiteX1" fmla="*/ 40 w 1301301"/>
              <a:gd name="connsiteY1" fmla="*/ 1512277 h 2790092"/>
              <a:gd name="connsiteX2" fmla="*/ 1301301 w 1301301"/>
              <a:gd name="connsiteY2" fmla="*/ 2790092 h 2790092"/>
              <a:gd name="connsiteX3" fmla="*/ 1301301 w 1301301"/>
              <a:gd name="connsiteY3" fmla="*/ 2790092 h 2790092"/>
            </a:gdLst>
            <a:ahLst/>
            <a:cxnLst>
              <a:cxn ang="0">
                <a:pos x="connsiteX0" y="connsiteY0"/>
              </a:cxn>
              <a:cxn ang="0">
                <a:pos x="connsiteX1" y="connsiteY1"/>
              </a:cxn>
              <a:cxn ang="0">
                <a:pos x="connsiteX2" y="connsiteY2"/>
              </a:cxn>
              <a:cxn ang="0">
                <a:pos x="connsiteX3" y="connsiteY3"/>
              </a:cxn>
            </a:cxnLst>
            <a:rect l="l" t="t" r="r" b="b"/>
            <a:pathLst>
              <a:path w="1301301" h="2790092">
                <a:moveTo>
                  <a:pt x="1266132" y="0"/>
                </a:moveTo>
                <a:cubicBezTo>
                  <a:pt x="630155" y="523631"/>
                  <a:pt x="-5821" y="1047262"/>
                  <a:pt x="40" y="1512277"/>
                </a:cubicBezTo>
                <a:cubicBezTo>
                  <a:pt x="5901" y="1977292"/>
                  <a:pt x="1301301" y="2790092"/>
                  <a:pt x="1301301" y="2790092"/>
                </a:cubicBezTo>
                <a:lnTo>
                  <a:pt x="1301301" y="2790092"/>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505200" y="2819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05200" y="3733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4648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05200" y="5562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505200" y="1905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24600" y="4759569"/>
            <a:ext cx="2667000" cy="523220"/>
          </a:xfrm>
          <a:prstGeom prst="rect">
            <a:avLst/>
          </a:prstGeom>
          <a:noFill/>
        </p:spPr>
        <p:txBody>
          <a:bodyPr wrap="square" rtlCol="0">
            <a:spAutoFit/>
          </a:bodyPr>
          <a:lstStyle/>
          <a:p>
            <a:r>
              <a:rPr lang="en-US" sz="2800" dirty="0" smtClean="0">
                <a:solidFill>
                  <a:schemeClr val="tx2"/>
                </a:solidFill>
              </a:rPr>
              <a:t>(1</a:t>
            </a:r>
            <a:r>
              <a:rPr lang="en-US" sz="2800" baseline="-25000" dirty="0" smtClean="0">
                <a:solidFill>
                  <a:schemeClr val="tx2"/>
                </a:solidFill>
              </a:rPr>
              <a:t>2</a:t>
            </a:r>
            <a:r>
              <a:rPr lang="en-US" sz="2800" dirty="0" smtClean="0">
                <a:solidFill>
                  <a:schemeClr val="tx2"/>
                </a:solidFill>
              </a:rPr>
              <a:t>, 1</a:t>
            </a:r>
            <a:r>
              <a:rPr lang="en-US" sz="2800" baseline="-25000" dirty="0" smtClean="0">
                <a:solidFill>
                  <a:schemeClr val="tx2"/>
                </a:solidFill>
              </a:rPr>
              <a:t>1</a:t>
            </a:r>
            <a:r>
              <a:rPr lang="en-US" sz="2800" dirty="0" smtClean="0">
                <a:solidFill>
                  <a:schemeClr val="tx2"/>
                </a:solidFill>
              </a:rPr>
              <a:t>, 4</a:t>
            </a:r>
            <a:r>
              <a:rPr lang="en-US" sz="2800" baseline="-25000" dirty="0" smtClean="0">
                <a:solidFill>
                  <a:schemeClr val="tx2"/>
                </a:solidFill>
              </a:rPr>
              <a:t>1</a:t>
            </a:r>
            <a:r>
              <a:rPr lang="en-US" sz="2800" dirty="0" smtClean="0">
                <a:solidFill>
                  <a:schemeClr val="tx2"/>
                </a:solidFill>
              </a:rPr>
              <a:t>, 2</a:t>
            </a:r>
            <a:r>
              <a:rPr lang="en-US" sz="2800" baseline="-25000" dirty="0" smtClean="0">
                <a:solidFill>
                  <a:schemeClr val="tx2"/>
                </a:solidFill>
              </a:rPr>
              <a:t>1</a:t>
            </a:r>
            <a:r>
              <a:rPr lang="en-US" sz="2800" dirty="0" smtClean="0">
                <a:solidFill>
                  <a:schemeClr val="tx2"/>
                </a:solidFill>
              </a:rPr>
              <a:t>; 3</a:t>
            </a:r>
            <a:r>
              <a:rPr lang="en-US" sz="2800" baseline="-25000" dirty="0" smtClean="0">
                <a:solidFill>
                  <a:schemeClr val="tx2"/>
                </a:solidFill>
              </a:rPr>
              <a:t>1</a:t>
            </a:r>
            <a:r>
              <a:rPr lang="en-US" sz="2800" dirty="0" smtClean="0">
                <a:solidFill>
                  <a:schemeClr val="tx2"/>
                </a:solidFill>
              </a:rPr>
              <a:t>)</a:t>
            </a:r>
            <a:endParaRPr lang="en-US" sz="2800" dirty="0">
              <a:solidFill>
                <a:schemeClr val="tx2"/>
              </a:solidFill>
            </a:endParaRPr>
          </a:p>
        </p:txBody>
      </p:sp>
      <p:sp>
        <p:nvSpPr>
          <p:cNvPr id="27" name="TextBox 26"/>
          <p:cNvSpPr txBox="1"/>
          <p:nvPr/>
        </p:nvSpPr>
        <p:spPr>
          <a:xfrm>
            <a:off x="6324600" y="5420380"/>
            <a:ext cx="2667000" cy="523220"/>
          </a:xfrm>
          <a:prstGeom prst="rect">
            <a:avLst/>
          </a:prstGeom>
          <a:noFill/>
        </p:spPr>
        <p:txBody>
          <a:bodyPr wrap="square" rtlCol="0">
            <a:spAutoFit/>
          </a:bodyPr>
          <a:lstStyle/>
          <a:p>
            <a:r>
              <a:rPr lang="en-US" sz="2800" dirty="0" smtClean="0">
                <a:solidFill>
                  <a:srgbClr val="00B050"/>
                </a:solidFill>
              </a:rPr>
              <a:t>(1</a:t>
            </a:r>
            <a:r>
              <a:rPr lang="en-US" sz="2800" baseline="-25000" dirty="0" smtClean="0">
                <a:solidFill>
                  <a:srgbClr val="00B050"/>
                </a:solidFill>
              </a:rPr>
              <a:t>2</a:t>
            </a:r>
            <a:r>
              <a:rPr lang="en-US" sz="2800" dirty="0" smtClean="0">
                <a:solidFill>
                  <a:srgbClr val="00B050"/>
                </a:solidFill>
              </a:rPr>
              <a:t>, 1</a:t>
            </a:r>
            <a:r>
              <a:rPr lang="en-US" sz="2800" baseline="-25000" dirty="0" smtClean="0">
                <a:solidFill>
                  <a:srgbClr val="00B050"/>
                </a:solidFill>
              </a:rPr>
              <a:t>1</a:t>
            </a:r>
            <a:r>
              <a:rPr lang="en-US" sz="2800" dirty="0" smtClean="0">
                <a:solidFill>
                  <a:srgbClr val="00B050"/>
                </a:solidFill>
              </a:rPr>
              <a:t>, 2</a:t>
            </a:r>
            <a:r>
              <a:rPr lang="en-US" sz="2800" baseline="-25000" dirty="0" smtClean="0">
                <a:solidFill>
                  <a:srgbClr val="00B050"/>
                </a:solidFill>
              </a:rPr>
              <a:t>1</a:t>
            </a:r>
            <a:r>
              <a:rPr lang="en-US" sz="2800" dirty="0" smtClean="0">
                <a:solidFill>
                  <a:srgbClr val="00B050"/>
                </a:solidFill>
              </a:rPr>
              <a:t>, 5</a:t>
            </a:r>
            <a:r>
              <a:rPr lang="en-US" sz="2800" baseline="-25000" dirty="0" smtClean="0">
                <a:solidFill>
                  <a:srgbClr val="00B050"/>
                </a:solidFill>
              </a:rPr>
              <a:t>1</a:t>
            </a:r>
            <a:r>
              <a:rPr lang="en-US" sz="2800" dirty="0" smtClean="0">
                <a:solidFill>
                  <a:srgbClr val="00B050"/>
                </a:solidFill>
              </a:rPr>
              <a:t>; 3</a:t>
            </a:r>
            <a:r>
              <a:rPr lang="en-US" sz="2800" baseline="-25000" dirty="0" smtClean="0">
                <a:solidFill>
                  <a:srgbClr val="00B050"/>
                </a:solidFill>
              </a:rPr>
              <a:t>1</a:t>
            </a:r>
            <a:r>
              <a:rPr lang="en-US" sz="2800" dirty="0" smtClean="0">
                <a:solidFill>
                  <a:srgbClr val="00B050"/>
                </a:solidFill>
              </a:rPr>
              <a:t>)</a:t>
            </a:r>
            <a:endParaRPr lang="en-US" sz="2800" dirty="0">
              <a:solidFill>
                <a:srgbClr val="00B050"/>
              </a:solidFill>
            </a:endParaRPr>
          </a:p>
        </p:txBody>
      </p:sp>
      <p:sp>
        <p:nvSpPr>
          <p:cNvPr id="31" name="TextBox 30"/>
          <p:cNvSpPr txBox="1"/>
          <p:nvPr/>
        </p:nvSpPr>
        <p:spPr>
          <a:xfrm>
            <a:off x="1219200" y="316468"/>
            <a:ext cx="70866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Can we Cover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5,1</a:t>
            </a:r>
            <a:r>
              <a:rPr lang="en-US" sz="4000" dirty="0" smtClean="0">
                <a:latin typeface="Times New Roman" pitchFamily="18" charset="0"/>
                <a:cs typeface="Times New Roman" pitchFamily="18" charset="0"/>
              </a:rPr>
              <a:t> with </a:t>
            </a:r>
            <a:r>
              <a:rPr lang="en-US" sz="4000" i="1" dirty="0" smtClean="0">
                <a:latin typeface="Times New Roman" pitchFamily="18" charset="0"/>
                <a:cs typeface="Times New Roman" pitchFamily="18" charset="0"/>
              </a:rPr>
              <a:t>H</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2" name="TextBox 31"/>
          <p:cNvSpPr txBox="1"/>
          <p:nvPr/>
        </p:nvSpPr>
        <p:spPr>
          <a:xfrm>
            <a:off x="5791200" y="1639669"/>
            <a:ext cx="3200400" cy="646331"/>
          </a:xfrm>
          <a:prstGeom prst="rect">
            <a:avLst/>
          </a:prstGeom>
          <a:noFill/>
        </p:spPr>
        <p:txBody>
          <a:bodyPr wrap="square" rtlCol="0">
            <a:spAutoFit/>
          </a:bodyPr>
          <a:lstStyle/>
          <a:p>
            <a:r>
              <a:rPr lang="en-US" sz="3600" dirty="0" smtClean="0">
                <a:solidFill>
                  <a:srgbClr val="C00000"/>
                </a:solidFill>
                <a:latin typeface="Times New Roman" pitchFamily="18" charset="0"/>
                <a:cs typeface="Times New Roman" pitchFamily="18" charset="0"/>
              </a:rPr>
              <a:t>Well… maybe!</a:t>
            </a:r>
            <a:endParaRPr lang="en-US" sz="3600" dirty="0">
              <a:solidFill>
                <a:srgbClr val="C00000"/>
              </a:solidFill>
              <a:latin typeface="Times New Roman" pitchFamily="18" charset="0"/>
              <a:cs typeface="Times New Roman" pitchFamily="18" charset="0"/>
            </a:endParaRPr>
          </a:p>
        </p:txBody>
      </p:sp>
      <p:sp>
        <p:nvSpPr>
          <p:cNvPr id="34" name="Rounded Rectangle 33"/>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64418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3" grpId="0" animBg="1"/>
      <p:bldP spid="38" grpId="0" animBg="1"/>
      <p:bldP spid="39" grpId="0" animBg="1"/>
      <p:bldP spid="40" grpId="0" animBg="1"/>
      <p:bldP spid="15" grpId="0"/>
      <p:bldP spid="27" grpId="0"/>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172200" y="3653135"/>
            <a:ext cx="1752600" cy="461665"/>
          </a:xfrm>
          <a:prstGeom prst="rect">
            <a:avLst/>
          </a:prstGeom>
          <a:noFill/>
        </p:spPr>
        <p:txBody>
          <a:bodyPr wrap="square" rtlCol="0">
            <a:spAutoFit/>
          </a:bodyPr>
          <a:lstStyle/>
          <a:p>
            <a:pPr algn="ctr"/>
            <a:r>
              <a:rPr lang="en-US" sz="2400" dirty="0" smtClean="0"/>
              <a:t> 1</a:t>
            </a:r>
            <a:r>
              <a:rPr lang="en-US" sz="2400" baseline="-25000" dirty="0" smtClean="0"/>
              <a:t>2</a:t>
            </a:r>
            <a:endParaRPr lang="en-US" sz="2400" dirty="0"/>
          </a:p>
        </p:txBody>
      </p:sp>
      <p:sp>
        <p:nvSpPr>
          <p:cNvPr id="8" name="TextBox 7"/>
          <p:cNvSpPr txBox="1"/>
          <p:nvPr/>
        </p:nvSpPr>
        <p:spPr>
          <a:xfrm>
            <a:off x="3048000" y="1676400"/>
            <a:ext cx="1752600" cy="461665"/>
          </a:xfrm>
          <a:prstGeom prst="rect">
            <a:avLst/>
          </a:prstGeom>
          <a:noFill/>
        </p:spPr>
        <p:txBody>
          <a:bodyPr wrap="square" rtlCol="0">
            <a:spAutoFit/>
          </a:bodyPr>
          <a:lstStyle/>
          <a:p>
            <a:pPr algn="ctr"/>
            <a:r>
              <a:rPr lang="en-US" sz="2400" dirty="0" smtClean="0"/>
              <a:t> 1</a:t>
            </a:r>
            <a:r>
              <a:rPr lang="en-US" sz="2400" baseline="-25000" dirty="0"/>
              <a:t>1</a:t>
            </a:r>
            <a:endParaRPr lang="en-US" sz="2400" dirty="0"/>
          </a:p>
        </p:txBody>
      </p:sp>
      <p:sp>
        <p:nvSpPr>
          <p:cNvPr id="9" name="TextBox 8"/>
          <p:cNvSpPr txBox="1"/>
          <p:nvPr/>
        </p:nvSpPr>
        <p:spPr>
          <a:xfrm>
            <a:off x="3048000" y="2514600"/>
            <a:ext cx="1752600" cy="461665"/>
          </a:xfrm>
          <a:prstGeom prst="rect">
            <a:avLst/>
          </a:prstGeom>
          <a:noFill/>
        </p:spPr>
        <p:txBody>
          <a:bodyPr wrap="square" rtlCol="0">
            <a:spAutoFit/>
          </a:bodyPr>
          <a:lstStyle/>
          <a:p>
            <a:pPr algn="ctr"/>
            <a:r>
              <a:rPr lang="en-US" sz="2400" dirty="0" smtClean="0"/>
              <a:t> 2</a:t>
            </a:r>
            <a:r>
              <a:rPr lang="en-US" sz="2400" baseline="-25000" dirty="0" smtClean="0"/>
              <a:t>1</a:t>
            </a:r>
            <a:endParaRPr lang="en-US" sz="2400" dirty="0"/>
          </a:p>
        </p:txBody>
      </p:sp>
      <p:sp>
        <p:nvSpPr>
          <p:cNvPr id="10" name="TextBox 9"/>
          <p:cNvSpPr txBox="1"/>
          <p:nvPr/>
        </p:nvSpPr>
        <p:spPr>
          <a:xfrm>
            <a:off x="2971800" y="3352800"/>
            <a:ext cx="1752600" cy="461665"/>
          </a:xfrm>
          <a:prstGeom prst="rect">
            <a:avLst/>
          </a:prstGeom>
          <a:noFill/>
        </p:spPr>
        <p:txBody>
          <a:bodyPr wrap="square" rtlCol="0">
            <a:spAutoFit/>
          </a:bodyPr>
          <a:lstStyle/>
          <a:p>
            <a:pPr algn="ctr"/>
            <a:r>
              <a:rPr lang="en-US" sz="2400" dirty="0" smtClean="0"/>
              <a:t> 3</a:t>
            </a:r>
            <a:r>
              <a:rPr lang="en-US" sz="2400" baseline="-25000" dirty="0" smtClean="0"/>
              <a:t>1</a:t>
            </a:r>
            <a:endParaRPr lang="en-US" sz="2400" dirty="0"/>
          </a:p>
        </p:txBody>
      </p:sp>
      <p:sp>
        <p:nvSpPr>
          <p:cNvPr id="11" name="TextBox 10"/>
          <p:cNvSpPr txBox="1"/>
          <p:nvPr/>
        </p:nvSpPr>
        <p:spPr>
          <a:xfrm>
            <a:off x="3048000" y="4643735"/>
            <a:ext cx="1752600" cy="461665"/>
          </a:xfrm>
          <a:prstGeom prst="rect">
            <a:avLst/>
          </a:prstGeom>
          <a:noFill/>
        </p:spPr>
        <p:txBody>
          <a:bodyPr wrap="square" rtlCol="0">
            <a:spAutoFit/>
          </a:bodyPr>
          <a:lstStyle/>
          <a:p>
            <a:pPr algn="ctr"/>
            <a:r>
              <a:rPr lang="en-US" sz="2400" dirty="0" smtClean="0"/>
              <a:t> 4</a:t>
            </a:r>
            <a:r>
              <a:rPr lang="en-US" sz="2400" baseline="-25000" dirty="0" smtClean="0"/>
              <a:t>1</a:t>
            </a:r>
            <a:endParaRPr lang="en-US" sz="2400" dirty="0"/>
          </a:p>
        </p:txBody>
      </p:sp>
      <p:sp>
        <p:nvSpPr>
          <p:cNvPr id="12" name="TextBox 11"/>
          <p:cNvSpPr txBox="1"/>
          <p:nvPr/>
        </p:nvSpPr>
        <p:spPr>
          <a:xfrm>
            <a:off x="3048000" y="5481935"/>
            <a:ext cx="1752600" cy="461665"/>
          </a:xfrm>
          <a:prstGeom prst="rect">
            <a:avLst/>
          </a:prstGeom>
          <a:noFill/>
        </p:spPr>
        <p:txBody>
          <a:bodyPr wrap="square" rtlCol="0">
            <a:spAutoFit/>
          </a:bodyPr>
          <a:lstStyle/>
          <a:p>
            <a:pPr algn="ctr"/>
            <a:r>
              <a:rPr lang="en-US" sz="2400" dirty="0" smtClean="0"/>
              <a:t> 5</a:t>
            </a:r>
            <a:r>
              <a:rPr lang="en-US" sz="2400" baseline="-25000" dirty="0" smtClean="0"/>
              <a:t>1</a:t>
            </a:r>
            <a:endParaRPr lang="en-US" sz="2400" dirty="0"/>
          </a:p>
        </p:txBody>
      </p:sp>
      <p:cxnSp>
        <p:nvCxnSpPr>
          <p:cNvPr id="16" name="Straight Connector 15"/>
          <p:cNvCxnSpPr>
            <a:stCxn id="3" idx="1"/>
            <a:endCxn id="13" idx="6"/>
          </p:cNvCxnSpPr>
          <p:nvPr/>
        </p:nvCxnSpPr>
        <p:spPr>
          <a:xfrm>
            <a:off x="3538678" y="1938478"/>
            <a:ext cx="3243122" cy="190962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1"/>
            <a:endCxn id="13" idx="6"/>
          </p:cNvCxnSpPr>
          <p:nvPr/>
        </p:nvCxnSpPr>
        <p:spPr>
          <a:xfrm>
            <a:off x="3538678" y="2852878"/>
            <a:ext cx="3243122" cy="99522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3628292" y="3640015"/>
            <a:ext cx="3048000" cy="211016"/>
          </a:xfrm>
          <a:custGeom>
            <a:avLst/>
            <a:gdLst>
              <a:gd name="connsiteX0" fmla="*/ 0 w 3048000"/>
              <a:gd name="connsiteY0" fmla="*/ 211016 h 211016"/>
              <a:gd name="connsiteX1" fmla="*/ 1582616 w 3048000"/>
              <a:gd name="connsiteY1" fmla="*/ 0 h 211016"/>
              <a:gd name="connsiteX2" fmla="*/ 3048000 w 3048000"/>
              <a:gd name="connsiteY2" fmla="*/ 211016 h 211016"/>
              <a:gd name="connsiteX3" fmla="*/ 3048000 w 3048000"/>
              <a:gd name="connsiteY3" fmla="*/ 211016 h 211016"/>
            </a:gdLst>
            <a:ahLst/>
            <a:cxnLst>
              <a:cxn ang="0">
                <a:pos x="connsiteX0" y="connsiteY0"/>
              </a:cxn>
              <a:cxn ang="0">
                <a:pos x="connsiteX1" y="connsiteY1"/>
              </a:cxn>
              <a:cxn ang="0">
                <a:pos x="connsiteX2" y="connsiteY2"/>
              </a:cxn>
              <a:cxn ang="0">
                <a:pos x="connsiteX3" y="connsiteY3"/>
              </a:cxn>
            </a:cxnLst>
            <a:rect l="l" t="t" r="r" b="b"/>
            <a:pathLst>
              <a:path w="3048000" h="211016">
                <a:moveTo>
                  <a:pt x="0" y="211016"/>
                </a:moveTo>
                <a:cubicBezTo>
                  <a:pt x="537308" y="105508"/>
                  <a:pt x="1074616" y="0"/>
                  <a:pt x="1582616" y="0"/>
                </a:cubicBezTo>
                <a:cubicBezTo>
                  <a:pt x="2090616" y="0"/>
                  <a:pt x="3048000" y="211016"/>
                  <a:pt x="3048000" y="211016"/>
                </a:cubicBezTo>
                <a:lnTo>
                  <a:pt x="3048000" y="211016"/>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640015" y="3851031"/>
            <a:ext cx="3048000" cy="199321"/>
          </a:xfrm>
          <a:custGeom>
            <a:avLst/>
            <a:gdLst>
              <a:gd name="connsiteX0" fmla="*/ 0 w 3048000"/>
              <a:gd name="connsiteY0" fmla="*/ 11723 h 199321"/>
              <a:gd name="connsiteX1" fmla="*/ 1629508 w 3048000"/>
              <a:gd name="connsiteY1" fmla="*/ 199292 h 199321"/>
              <a:gd name="connsiteX2" fmla="*/ 3048000 w 3048000"/>
              <a:gd name="connsiteY2" fmla="*/ 0 h 199321"/>
              <a:gd name="connsiteX3" fmla="*/ 3048000 w 3048000"/>
              <a:gd name="connsiteY3" fmla="*/ 0 h 199321"/>
            </a:gdLst>
            <a:ahLst/>
            <a:cxnLst>
              <a:cxn ang="0">
                <a:pos x="connsiteX0" y="connsiteY0"/>
              </a:cxn>
              <a:cxn ang="0">
                <a:pos x="connsiteX1" y="connsiteY1"/>
              </a:cxn>
              <a:cxn ang="0">
                <a:pos x="connsiteX2" y="connsiteY2"/>
              </a:cxn>
              <a:cxn ang="0">
                <a:pos x="connsiteX3" y="connsiteY3"/>
              </a:cxn>
            </a:cxnLst>
            <a:rect l="l" t="t" r="r" b="b"/>
            <a:pathLst>
              <a:path w="3048000" h="199321">
                <a:moveTo>
                  <a:pt x="0" y="11723"/>
                </a:moveTo>
                <a:cubicBezTo>
                  <a:pt x="560754" y="106484"/>
                  <a:pt x="1121508" y="201246"/>
                  <a:pt x="1629508" y="199292"/>
                </a:cubicBezTo>
                <a:cubicBezTo>
                  <a:pt x="2137508" y="197338"/>
                  <a:pt x="3048000" y="0"/>
                  <a:pt x="3048000" y="0"/>
                </a:cubicBezTo>
                <a:lnTo>
                  <a:pt x="3048000"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6" idx="6"/>
            <a:endCxn id="13" idx="6"/>
          </p:cNvCxnSpPr>
          <p:nvPr/>
        </p:nvCxnSpPr>
        <p:spPr>
          <a:xfrm flipV="1">
            <a:off x="3733800" y="3848100"/>
            <a:ext cx="3048000" cy="914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3"/>
          </p:cNvCxnSpPr>
          <p:nvPr/>
        </p:nvCxnSpPr>
        <p:spPr>
          <a:xfrm flipV="1">
            <a:off x="3538678" y="3851032"/>
            <a:ext cx="3243122" cy="190669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2995169" y="2895600"/>
            <a:ext cx="621400" cy="1863969"/>
          </a:xfrm>
          <a:custGeom>
            <a:avLst/>
            <a:gdLst>
              <a:gd name="connsiteX0" fmla="*/ 621400 w 621400"/>
              <a:gd name="connsiteY0" fmla="*/ 0 h 1863969"/>
              <a:gd name="connsiteX1" fmla="*/ 77 w 621400"/>
              <a:gd name="connsiteY1" fmla="*/ 961292 h 1863969"/>
              <a:gd name="connsiteX2" fmla="*/ 574508 w 621400"/>
              <a:gd name="connsiteY2" fmla="*/ 1863969 h 1863969"/>
              <a:gd name="connsiteX3" fmla="*/ 574508 w 621400"/>
              <a:gd name="connsiteY3" fmla="*/ 1863969 h 1863969"/>
              <a:gd name="connsiteX4" fmla="*/ 574508 w 621400"/>
              <a:gd name="connsiteY4" fmla="*/ 1863969 h 1863969"/>
              <a:gd name="connsiteX5" fmla="*/ 574508 w 621400"/>
              <a:gd name="connsiteY5" fmla="*/ 1863969 h 18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400" h="1863969">
                <a:moveTo>
                  <a:pt x="621400" y="0"/>
                </a:moveTo>
                <a:cubicBezTo>
                  <a:pt x="314646" y="325315"/>
                  <a:pt x="7892" y="650631"/>
                  <a:pt x="77" y="961292"/>
                </a:cubicBezTo>
                <a:cubicBezTo>
                  <a:pt x="-7738" y="1271954"/>
                  <a:pt x="574508" y="1863969"/>
                  <a:pt x="574508" y="1863969"/>
                </a:cubicBezTo>
                <a:lnTo>
                  <a:pt x="574508" y="1863969"/>
                </a:lnTo>
                <a:lnTo>
                  <a:pt x="574508" y="1863969"/>
                </a:lnTo>
                <a:lnTo>
                  <a:pt x="574508" y="1863969"/>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53200" y="3733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338714" y="2022231"/>
            <a:ext cx="1301301" cy="2790092"/>
          </a:xfrm>
          <a:custGeom>
            <a:avLst/>
            <a:gdLst>
              <a:gd name="connsiteX0" fmla="*/ 1266132 w 1301301"/>
              <a:gd name="connsiteY0" fmla="*/ 0 h 2790092"/>
              <a:gd name="connsiteX1" fmla="*/ 40 w 1301301"/>
              <a:gd name="connsiteY1" fmla="*/ 1512277 h 2790092"/>
              <a:gd name="connsiteX2" fmla="*/ 1301301 w 1301301"/>
              <a:gd name="connsiteY2" fmla="*/ 2790092 h 2790092"/>
              <a:gd name="connsiteX3" fmla="*/ 1301301 w 1301301"/>
              <a:gd name="connsiteY3" fmla="*/ 2790092 h 2790092"/>
            </a:gdLst>
            <a:ahLst/>
            <a:cxnLst>
              <a:cxn ang="0">
                <a:pos x="connsiteX0" y="connsiteY0"/>
              </a:cxn>
              <a:cxn ang="0">
                <a:pos x="connsiteX1" y="connsiteY1"/>
              </a:cxn>
              <a:cxn ang="0">
                <a:pos x="connsiteX2" y="connsiteY2"/>
              </a:cxn>
              <a:cxn ang="0">
                <a:pos x="connsiteX3" y="connsiteY3"/>
              </a:cxn>
            </a:cxnLst>
            <a:rect l="l" t="t" r="r" b="b"/>
            <a:pathLst>
              <a:path w="1301301" h="2790092">
                <a:moveTo>
                  <a:pt x="1266132" y="0"/>
                </a:moveTo>
                <a:cubicBezTo>
                  <a:pt x="630155" y="523631"/>
                  <a:pt x="-5821" y="1047262"/>
                  <a:pt x="40" y="1512277"/>
                </a:cubicBezTo>
                <a:cubicBezTo>
                  <a:pt x="5901" y="1977292"/>
                  <a:pt x="1301301" y="2790092"/>
                  <a:pt x="1301301" y="2790092"/>
                </a:cubicBezTo>
                <a:lnTo>
                  <a:pt x="1301301" y="2790092"/>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282500" y="2895600"/>
            <a:ext cx="310700" cy="1863969"/>
          </a:xfrm>
          <a:custGeom>
            <a:avLst/>
            <a:gdLst>
              <a:gd name="connsiteX0" fmla="*/ 621400 w 621400"/>
              <a:gd name="connsiteY0" fmla="*/ 0 h 1863969"/>
              <a:gd name="connsiteX1" fmla="*/ 77 w 621400"/>
              <a:gd name="connsiteY1" fmla="*/ 961292 h 1863969"/>
              <a:gd name="connsiteX2" fmla="*/ 574508 w 621400"/>
              <a:gd name="connsiteY2" fmla="*/ 1863969 h 1863969"/>
              <a:gd name="connsiteX3" fmla="*/ 574508 w 621400"/>
              <a:gd name="connsiteY3" fmla="*/ 1863969 h 1863969"/>
              <a:gd name="connsiteX4" fmla="*/ 574508 w 621400"/>
              <a:gd name="connsiteY4" fmla="*/ 1863969 h 1863969"/>
              <a:gd name="connsiteX5" fmla="*/ 574508 w 621400"/>
              <a:gd name="connsiteY5" fmla="*/ 1863969 h 18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400" h="1863969">
                <a:moveTo>
                  <a:pt x="621400" y="0"/>
                </a:moveTo>
                <a:cubicBezTo>
                  <a:pt x="314646" y="325315"/>
                  <a:pt x="7892" y="650631"/>
                  <a:pt x="77" y="961292"/>
                </a:cubicBezTo>
                <a:cubicBezTo>
                  <a:pt x="-7738" y="1271954"/>
                  <a:pt x="574508" y="1863969"/>
                  <a:pt x="574508" y="1863969"/>
                </a:cubicBezTo>
                <a:lnTo>
                  <a:pt x="574508" y="1863969"/>
                </a:lnTo>
                <a:lnTo>
                  <a:pt x="574508" y="1863969"/>
                </a:lnTo>
                <a:lnTo>
                  <a:pt x="574508" y="1863969"/>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2286000" y="2924908"/>
            <a:ext cx="1301301" cy="2790092"/>
          </a:xfrm>
          <a:custGeom>
            <a:avLst/>
            <a:gdLst>
              <a:gd name="connsiteX0" fmla="*/ 1266132 w 1301301"/>
              <a:gd name="connsiteY0" fmla="*/ 0 h 2790092"/>
              <a:gd name="connsiteX1" fmla="*/ 40 w 1301301"/>
              <a:gd name="connsiteY1" fmla="*/ 1512277 h 2790092"/>
              <a:gd name="connsiteX2" fmla="*/ 1301301 w 1301301"/>
              <a:gd name="connsiteY2" fmla="*/ 2790092 h 2790092"/>
              <a:gd name="connsiteX3" fmla="*/ 1301301 w 1301301"/>
              <a:gd name="connsiteY3" fmla="*/ 2790092 h 2790092"/>
            </a:gdLst>
            <a:ahLst/>
            <a:cxnLst>
              <a:cxn ang="0">
                <a:pos x="connsiteX0" y="connsiteY0"/>
              </a:cxn>
              <a:cxn ang="0">
                <a:pos x="connsiteX1" y="connsiteY1"/>
              </a:cxn>
              <a:cxn ang="0">
                <a:pos x="connsiteX2" y="connsiteY2"/>
              </a:cxn>
              <a:cxn ang="0">
                <a:pos x="connsiteX3" y="connsiteY3"/>
              </a:cxn>
            </a:cxnLst>
            <a:rect l="l" t="t" r="r" b="b"/>
            <a:pathLst>
              <a:path w="1301301" h="2790092">
                <a:moveTo>
                  <a:pt x="1266132" y="0"/>
                </a:moveTo>
                <a:cubicBezTo>
                  <a:pt x="630155" y="523631"/>
                  <a:pt x="-5821" y="1047262"/>
                  <a:pt x="40" y="1512277"/>
                </a:cubicBezTo>
                <a:cubicBezTo>
                  <a:pt x="5901" y="1977292"/>
                  <a:pt x="1301301" y="2790092"/>
                  <a:pt x="1301301" y="2790092"/>
                </a:cubicBezTo>
                <a:lnTo>
                  <a:pt x="1301301" y="2790092"/>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505200" y="2819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05200" y="3733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4648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05200" y="5562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505200" y="1905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24600" y="4759569"/>
            <a:ext cx="2667000" cy="523220"/>
          </a:xfrm>
          <a:prstGeom prst="rect">
            <a:avLst/>
          </a:prstGeom>
          <a:noFill/>
        </p:spPr>
        <p:txBody>
          <a:bodyPr wrap="square" rtlCol="0">
            <a:spAutoFit/>
          </a:bodyPr>
          <a:lstStyle/>
          <a:p>
            <a:r>
              <a:rPr lang="en-US" sz="2800" dirty="0" smtClean="0">
                <a:solidFill>
                  <a:schemeClr val="tx2"/>
                </a:solidFill>
              </a:rPr>
              <a:t>(1</a:t>
            </a:r>
            <a:r>
              <a:rPr lang="en-US" sz="2800" baseline="-25000" dirty="0" smtClean="0">
                <a:solidFill>
                  <a:schemeClr val="tx2"/>
                </a:solidFill>
              </a:rPr>
              <a:t>2</a:t>
            </a:r>
            <a:r>
              <a:rPr lang="en-US" sz="2800" dirty="0" smtClean="0">
                <a:solidFill>
                  <a:schemeClr val="tx2"/>
                </a:solidFill>
              </a:rPr>
              <a:t>, 1</a:t>
            </a:r>
            <a:r>
              <a:rPr lang="en-US" sz="2800" baseline="-25000" dirty="0" smtClean="0">
                <a:solidFill>
                  <a:schemeClr val="tx2"/>
                </a:solidFill>
              </a:rPr>
              <a:t>1</a:t>
            </a:r>
            <a:r>
              <a:rPr lang="en-US" sz="2800" dirty="0" smtClean="0">
                <a:solidFill>
                  <a:schemeClr val="tx2"/>
                </a:solidFill>
              </a:rPr>
              <a:t>, 4</a:t>
            </a:r>
            <a:r>
              <a:rPr lang="en-US" sz="2800" baseline="-25000" dirty="0" smtClean="0">
                <a:solidFill>
                  <a:schemeClr val="tx2"/>
                </a:solidFill>
              </a:rPr>
              <a:t>1</a:t>
            </a:r>
            <a:r>
              <a:rPr lang="en-US" sz="2800" dirty="0" smtClean="0">
                <a:solidFill>
                  <a:schemeClr val="tx2"/>
                </a:solidFill>
              </a:rPr>
              <a:t>, 2</a:t>
            </a:r>
            <a:r>
              <a:rPr lang="en-US" sz="2800" baseline="-25000" dirty="0" smtClean="0">
                <a:solidFill>
                  <a:schemeClr val="tx2"/>
                </a:solidFill>
              </a:rPr>
              <a:t>1</a:t>
            </a:r>
            <a:r>
              <a:rPr lang="en-US" sz="2800" dirty="0" smtClean="0">
                <a:solidFill>
                  <a:schemeClr val="tx2"/>
                </a:solidFill>
              </a:rPr>
              <a:t>; 3</a:t>
            </a:r>
            <a:r>
              <a:rPr lang="en-US" sz="2800" baseline="-25000" dirty="0" smtClean="0">
                <a:solidFill>
                  <a:schemeClr val="tx2"/>
                </a:solidFill>
              </a:rPr>
              <a:t>1</a:t>
            </a:r>
            <a:r>
              <a:rPr lang="en-US" sz="2800" dirty="0" smtClean="0">
                <a:solidFill>
                  <a:schemeClr val="tx2"/>
                </a:solidFill>
              </a:rPr>
              <a:t>)</a:t>
            </a:r>
            <a:endParaRPr lang="en-US" sz="2800" dirty="0">
              <a:solidFill>
                <a:schemeClr val="tx2"/>
              </a:solidFill>
            </a:endParaRPr>
          </a:p>
        </p:txBody>
      </p:sp>
      <p:sp>
        <p:nvSpPr>
          <p:cNvPr id="27" name="TextBox 26"/>
          <p:cNvSpPr txBox="1"/>
          <p:nvPr/>
        </p:nvSpPr>
        <p:spPr>
          <a:xfrm>
            <a:off x="6324600" y="5420380"/>
            <a:ext cx="2667000" cy="523220"/>
          </a:xfrm>
          <a:prstGeom prst="rect">
            <a:avLst/>
          </a:prstGeom>
          <a:noFill/>
        </p:spPr>
        <p:txBody>
          <a:bodyPr wrap="square" rtlCol="0">
            <a:spAutoFit/>
          </a:bodyPr>
          <a:lstStyle/>
          <a:p>
            <a:r>
              <a:rPr lang="en-US" sz="2800" dirty="0" smtClean="0">
                <a:solidFill>
                  <a:srgbClr val="00B050"/>
                </a:solidFill>
              </a:rPr>
              <a:t>(1</a:t>
            </a:r>
            <a:r>
              <a:rPr lang="en-US" sz="2800" baseline="-25000" dirty="0" smtClean="0">
                <a:solidFill>
                  <a:srgbClr val="00B050"/>
                </a:solidFill>
              </a:rPr>
              <a:t>2</a:t>
            </a:r>
            <a:r>
              <a:rPr lang="en-US" sz="2800" dirty="0" smtClean="0">
                <a:solidFill>
                  <a:srgbClr val="00B050"/>
                </a:solidFill>
              </a:rPr>
              <a:t>, 1</a:t>
            </a:r>
            <a:r>
              <a:rPr lang="en-US" sz="2800" baseline="-25000" dirty="0" smtClean="0">
                <a:solidFill>
                  <a:srgbClr val="00B050"/>
                </a:solidFill>
              </a:rPr>
              <a:t>1</a:t>
            </a:r>
            <a:r>
              <a:rPr lang="en-US" sz="2800" dirty="0" smtClean="0">
                <a:solidFill>
                  <a:srgbClr val="00B050"/>
                </a:solidFill>
              </a:rPr>
              <a:t>, 2</a:t>
            </a:r>
            <a:r>
              <a:rPr lang="en-US" sz="2800" baseline="-25000" dirty="0" smtClean="0">
                <a:solidFill>
                  <a:srgbClr val="00B050"/>
                </a:solidFill>
              </a:rPr>
              <a:t>1</a:t>
            </a:r>
            <a:r>
              <a:rPr lang="en-US" sz="2800" dirty="0" smtClean="0">
                <a:solidFill>
                  <a:srgbClr val="00B050"/>
                </a:solidFill>
              </a:rPr>
              <a:t>, 5</a:t>
            </a:r>
            <a:r>
              <a:rPr lang="en-US" sz="2800" baseline="-25000" dirty="0" smtClean="0">
                <a:solidFill>
                  <a:srgbClr val="00B050"/>
                </a:solidFill>
              </a:rPr>
              <a:t>1</a:t>
            </a:r>
            <a:r>
              <a:rPr lang="en-US" sz="2800" dirty="0" smtClean="0">
                <a:solidFill>
                  <a:srgbClr val="00B050"/>
                </a:solidFill>
              </a:rPr>
              <a:t>; 3</a:t>
            </a:r>
            <a:r>
              <a:rPr lang="en-US" sz="2800" baseline="-25000" dirty="0" smtClean="0">
                <a:solidFill>
                  <a:srgbClr val="00B050"/>
                </a:solidFill>
              </a:rPr>
              <a:t>1</a:t>
            </a:r>
            <a:r>
              <a:rPr lang="en-US" sz="2800" dirty="0" smtClean="0">
                <a:solidFill>
                  <a:srgbClr val="00B050"/>
                </a:solidFill>
              </a:rPr>
              <a:t>)</a:t>
            </a:r>
            <a:endParaRPr lang="en-US" sz="2800" dirty="0">
              <a:solidFill>
                <a:srgbClr val="00B050"/>
              </a:solidFill>
            </a:endParaRPr>
          </a:p>
        </p:txBody>
      </p:sp>
      <p:sp>
        <p:nvSpPr>
          <p:cNvPr id="31" name="TextBox 30"/>
          <p:cNvSpPr txBox="1"/>
          <p:nvPr/>
        </p:nvSpPr>
        <p:spPr>
          <a:xfrm>
            <a:off x="1219200" y="316468"/>
            <a:ext cx="70866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Can we Cover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5,1</a:t>
            </a:r>
            <a:r>
              <a:rPr lang="en-US" sz="4000" dirty="0" smtClean="0">
                <a:latin typeface="Times New Roman" pitchFamily="18" charset="0"/>
                <a:cs typeface="Times New Roman" pitchFamily="18" charset="0"/>
              </a:rPr>
              <a:t> with </a:t>
            </a:r>
            <a:r>
              <a:rPr lang="en-US" sz="4000" i="1" dirty="0" smtClean="0">
                <a:latin typeface="Times New Roman" pitchFamily="18" charset="0"/>
                <a:cs typeface="Times New Roman" pitchFamily="18" charset="0"/>
              </a:rPr>
              <a:t>H</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2" name="TextBox 31"/>
          <p:cNvSpPr txBox="1"/>
          <p:nvPr/>
        </p:nvSpPr>
        <p:spPr>
          <a:xfrm>
            <a:off x="5791200" y="1639669"/>
            <a:ext cx="3200400" cy="646331"/>
          </a:xfrm>
          <a:prstGeom prst="rect">
            <a:avLst/>
          </a:prstGeom>
          <a:noFill/>
        </p:spPr>
        <p:txBody>
          <a:bodyPr wrap="square" rtlCol="0">
            <a:spAutoFit/>
          </a:bodyPr>
          <a:lstStyle/>
          <a:p>
            <a:r>
              <a:rPr lang="en-US" sz="3600" dirty="0" smtClean="0">
                <a:solidFill>
                  <a:srgbClr val="C00000"/>
                </a:solidFill>
                <a:latin typeface="Times New Roman" pitchFamily="18" charset="0"/>
                <a:cs typeface="Times New Roman" pitchFamily="18" charset="0"/>
              </a:rPr>
              <a:t>Well… maybe!</a:t>
            </a:r>
            <a:endParaRPr lang="en-US" sz="3600" dirty="0">
              <a:solidFill>
                <a:srgbClr val="C00000"/>
              </a:solidFill>
              <a:latin typeface="Times New Roman" pitchFamily="18" charset="0"/>
              <a:cs typeface="Times New Roman" pitchFamily="18" charset="0"/>
            </a:endParaRPr>
          </a:p>
        </p:txBody>
      </p:sp>
      <p:sp>
        <p:nvSpPr>
          <p:cNvPr id="2" name="TextBox 1"/>
          <p:cNvSpPr txBox="1"/>
          <p:nvPr/>
        </p:nvSpPr>
        <p:spPr>
          <a:xfrm>
            <a:off x="152400" y="4648200"/>
            <a:ext cx="2901500" cy="1384995"/>
          </a:xfrm>
          <a:prstGeom prst="rect">
            <a:avLst/>
          </a:prstGeom>
          <a:noFill/>
        </p:spPr>
        <p:txBody>
          <a:bodyPr wrap="square" rtlCol="0">
            <a:spAutoFit/>
          </a:bodyPr>
          <a:lstStyle/>
          <a:p>
            <a:r>
              <a:rPr lang="en-US" sz="2800" dirty="0" smtClean="0">
                <a:solidFill>
                  <a:srgbClr val="C00000"/>
                </a:solidFill>
                <a:latin typeface="Times New Roman" pitchFamily="18" charset="0"/>
                <a:cs typeface="Times New Roman" pitchFamily="18" charset="0"/>
              </a:rPr>
              <a:t>But these edges are not in the original graph.</a:t>
            </a:r>
            <a:endParaRPr lang="en-US" sz="2800" dirty="0">
              <a:solidFill>
                <a:srgbClr val="C00000"/>
              </a:solidFill>
              <a:latin typeface="Times New Roman" pitchFamily="18" charset="0"/>
              <a:cs typeface="Times New Roman" pitchFamily="18" charset="0"/>
            </a:endParaRPr>
          </a:p>
        </p:txBody>
      </p:sp>
      <p:sp>
        <p:nvSpPr>
          <p:cNvPr id="29" name="Rounded Rectangle 28"/>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2590800" y="5420380"/>
            <a:ext cx="463100" cy="90422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76716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38"/>
                                        </p:tgtEl>
                                        <p:attrNameLst>
                                          <p:attrName>stroke.color</p:attrName>
                                        </p:attrNameLst>
                                      </p:cBhvr>
                                      <p:to>
                                        <a:srgbClr val="C00000"/>
                                      </p:to>
                                    </p:animClr>
                                    <p:set>
                                      <p:cBhvr>
                                        <p:cTn id="7" dur="2000" fill="hold"/>
                                        <p:tgtEl>
                                          <p:spTgt spid="38"/>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40"/>
                                        </p:tgtEl>
                                        <p:attrNameLst>
                                          <p:attrName>stroke.color</p:attrName>
                                        </p:attrNameLst>
                                      </p:cBhvr>
                                      <p:to>
                                        <a:srgbClr val="C00000"/>
                                      </p:to>
                                    </p:animClr>
                                    <p:set>
                                      <p:cBhvr>
                                        <p:cTn id="10" dur="2000" fill="hold"/>
                                        <p:tgtEl>
                                          <p:spTgt spid="40"/>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33"/>
                                        </p:tgtEl>
                                        <p:attrNameLst>
                                          <p:attrName>stroke.color</p:attrName>
                                        </p:attrNameLst>
                                      </p:cBhvr>
                                      <p:to>
                                        <a:srgbClr val="C00000"/>
                                      </p:to>
                                    </p:animClr>
                                    <p:set>
                                      <p:cBhvr>
                                        <p:cTn id="13" dur="2000" fill="hold"/>
                                        <p:tgtEl>
                                          <p:spTgt spid="33"/>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39"/>
                                        </p:tgtEl>
                                        <p:attrNameLst>
                                          <p:attrName>stroke.color</p:attrName>
                                        </p:attrNameLst>
                                      </p:cBhvr>
                                      <p:to>
                                        <a:srgbClr val="C00000"/>
                                      </p:to>
                                    </p:animClr>
                                    <p:set>
                                      <p:cBhvr>
                                        <p:cTn id="16" dur="2000" fill="hold"/>
                                        <p:tgtEl>
                                          <p:spTgt spid="39"/>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26"/>
                                        </p:tgtEl>
                                        <p:attrNameLst>
                                          <p:attrName>stroke.color</p:attrName>
                                        </p:attrNameLst>
                                      </p:cBhvr>
                                      <p:to>
                                        <a:srgbClr val="C00000"/>
                                      </p:to>
                                    </p:animClr>
                                    <p:set>
                                      <p:cBhvr>
                                        <p:cTn id="19" dur="2000" fill="hold"/>
                                        <p:tgtEl>
                                          <p:spTgt spid="26"/>
                                        </p:tgtEl>
                                        <p:attrNameLst>
                                          <p:attrName>stroke.on</p:attrName>
                                        </p:attrNameLst>
                                      </p:cBhvr>
                                      <p:to>
                                        <p:strVal val="true"/>
                                      </p:to>
                                    </p:se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53400" cy="526297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Note.</a:t>
            </a:r>
            <a:r>
              <a:rPr lang="en-US" sz="2800" dirty="0" smtClean="0">
                <a:latin typeface="Times New Roman" pitchFamily="18" charset="0"/>
                <a:cs typeface="Times New Roman" pitchFamily="18" charset="0"/>
              </a:rPr>
              <a:t> Most </a:t>
            </a:r>
            <a:r>
              <a:rPr lang="en-US" sz="2800" dirty="0">
                <a:latin typeface="Times New Roman" pitchFamily="18" charset="0"/>
                <a:cs typeface="Times New Roman" pitchFamily="18" charset="0"/>
              </a:rPr>
              <a:t>studies of coverings have involved </a:t>
            </a:r>
            <a:r>
              <a:rPr lang="en-US" sz="2800" i="1" dirty="0" smtClean="0">
                <a:latin typeface="Times New Roman" pitchFamily="18" charset="0"/>
                <a:cs typeface="Times New Roman" pitchFamily="18" charset="0"/>
              </a:rPr>
              <a:t>G </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a:t>
            </a:r>
            <a:r>
              <a:rPr lang="en-US" sz="2800" i="1" baseline="-25000" dirty="0" err="1"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so the condition that the copies of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are </a:t>
            </a:r>
            <a:r>
              <a:rPr lang="en-US" sz="2800" dirty="0" err="1">
                <a:latin typeface="Times New Roman" pitchFamily="18" charset="0"/>
                <a:cs typeface="Times New Roman" pitchFamily="18" charset="0"/>
              </a:rPr>
              <a:t>subgraphs</a:t>
            </a:r>
            <a:r>
              <a:rPr lang="en-US" sz="2800" dirty="0">
                <a:latin typeface="Times New Roman" pitchFamily="18" charset="0"/>
                <a:cs typeface="Times New Roman" pitchFamily="18" charset="0"/>
              </a:rPr>
              <a:t> of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is trivially satisfied.  But when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is not a complete graph, there is no obvious reason to impose the </a:t>
            </a:r>
            <a:r>
              <a:rPr lang="en-US" sz="2800" dirty="0" err="1">
                <a:latin typeface="Times New Roman" pitchFamily="18" charset="0"/>
                <a:cs typeface="Times New Roman" pitchFamily="18" charset="0"/>
              </a:rPr>
              <a:t>subgraph</a:t>
            </a:r>
            <a:r>
              <a:rPr lang="en-US" sz="2800" dirty="0">
                <a:latin typeface="Times New Roman" pitchFamily="18" charset="0"/>
                <a:cs typeface="Times New Roman" pitchFamily="18" charset="0"/>
              </a:rPr>
              <a:t> condition.  Returning to the testing-of-samples story, we see no reason to disallow, for example,  the testing (or re-testing) of two samples in the hole of </a:t>
            </a:r>
            <a:r>
              <a:rPr lang="en-US" sz="2800" i="1" dirty="0" smtClean="0">
                <a:latin typeface="Times New Roman" pitchFamily="18" charset="0"/>
                <a:cs typeface="Times New Roman" pitchFamily="18" charset="0"/>
              </a:rPr>
              <a:t>K</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v</a:t>
            </a:r>
            <a:r>
              <a:rPr lang="en-US" sz="2800" dirty="0" err="1"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w</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Therefore, we are motivated to refine the definition of a graph covering into two </a:t>
            </a:r>
            <a:r>
              <a:rPr lang="en-US" sz="2800" dirty="0" smtClean="0">
                <a:latin typeface="Times New Roman" pitchFamily="18" charset="0"/>
                <a:cs typeface="Times New Roman" pitchFamily="18" charset="0"/>
              </a:rPr>
              <a:t>cases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one </a:t>
            </a:r>
            <a:r>
              <a:rPr lang="en-US" sz="2800" dirty="0">
                <a:latin typeface="Times New Roman" pitchFamily="18" charset="0"/>
                <a:cs typeface="Times New Roman" pitchFamily="18" charset="0"/>
              </a:rPr>
              <a:t>case in which edges that are not in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are </a:t>
            </a:r>
            <a:r>
              <a:rPr lang="en-US" sz="2800" i="1" dirty="0">
                <a:latin typeface="Times New Roman" pitchFamily="18" charset="0"/>
                <a:cs typeface="Times New Roman" pitchFamily="18" charset="0"/>
              </a:rPr>
              <a:t>forbidden</a:t>
            </a:r>
            <a:r>
              <a:rPr lang="en-US" sz="2800" dirty="0">
                <a:latin typeface="Times New Roman" pitchFamily="18" charset="0"/>
                <a:cs typeface="Times New Roman" pitchFamily="18" charset="0"/>
              </a:rPr>
              <a:t> from use in the copies of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a case in which these edges are not forbidden.</a:t>
            </a:r>
          </a:p>
        </p:txBody>
      </p:sp>
      <p:sp>
        <p:nvSpPr>
          <p:cNvPr id="3" name="Rounded Rectangle 2"/>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126058"/>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77200" cy="4700774"/>
          </a:xfrm>
          <a:prstGeom prst="rect">
            <a:avLst/>
          </a:prstGeom>
          <a:noFill/>
        </p:spPr>
        <p:txBody>
          <a:bodyPr wrap="square" rtlCol="0">
            <a:spAutoFit/>
          </a:bodyPr>
          <a:lstStyle/>
          <a:p>
            <a:pPr>
              <a:lnSpc>
                <a:spcPct val="120000"/>
              </a:lnSpc>
            </a:pPr>
            <a:r>
              <a:rPr lang="en-US" sz="2800" b="1" dirty="0" smtClean="0">
                <a:latin typeface="Times New Roman" pitchFamily="18" charset="0"/>
                <a:cs typeface="Times New Roman" pitchFamily="18" charset="0"/>
              </a:rPr>
              <a:t>Definition.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 </a:t>
            </a:r>
            <a:r>
              <a:rPr lang="en-US" sz="2800" i="1" dirty="0" smtClean="0">
                <a:latin typeface="Times New Roman" pitchFamily="18" charset="0"/>
                <a:cs typeface="Times New Roman" pitchFamily="18" charset="0"/>
              </a:rPr>
              <a:t>minimal </a:t>
            </a:r>
            <a:r>
              <a:rPr lang="en-US" sz="2800" i="1" dirty="0">
                <a:latin typeface="Times New Roman" pitchFamily="18" charset="0"/>
                <a:cs typeface="Times New Roman" pitchFamily="18" charset="0"/>
              </a:rPr>
              <a:t>unrestricted </a:t>
            </a:r>
            <a:r>
              <a:rPr lang="en-US" sz="2800" i="1" dirty="0" smtClean="0">
                <a:latin typeface="Times New Roman" pitchFamily="18" charset="0"/>
                <a:cs typeface="Times New Roman" pitchFamily="18" charset="0"/>
              </a:rPr>
              <a:t>covering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of graph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with </a:t>
            </a:r>
            <a:r>
              <a:rPr lang="en-US" sz="2800" dirty="0" smtClean="0">
                <a:latin typeface="Times New Roman" pitchFamily="18" charset="0"/>
                <a:cs typeface="Times New Roman" pitchFamily="18" charset="0"/>
              </a:rPr>
              <a:t>isomorphic </a:t>
            </a:r>
            <a:r>
              <a:rPr lang="en-US" sz="2800" dirty="0">
                <a:latin typeface="Times New Roman" pitchFamily="18" charset="0"/>
                <a:cs typeface="Times New Roman" pitchFamily="18" charset="0"/>
              </a:rPr>
              <a:t>copies of a graph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is a set </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g</a:t>
            </a:r>
            <a:r>
              <a:rPr lang="en-US" sz="2800" baseline="-25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g</a:t>
            </a:r>
            <a:r>
              <a:rPr lang="en-US" sz="2800" i="1"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 </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where </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V</a:t>
            </a:r>
            <a:r>
              <a:rPr lang="en-US" sz="2800" dirty="0">
                <a:latin typeface="Times New Roman" pitchFamily="18" charset="0"/>
                <a:cs typeface="Times New Roman" pitchFamily="18" charset="0"/>
              </a:rPr>
              <a:t>(</a:t>
            </a:r>
            <a:r>
              <a:rPr lang="en-US" sz="2800" i="1" dirty="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p>
          <a:p>
            <a:pPr>
              <a:lnSpc>
                <a:spcPct val="120000"/>
              </a:lnSpc>
            </a:pPr>
            <a:r>
              <a:rPr lang="en-US" sz="2800" dirty="0" smtClean="0">
                <a:latin typeface="Times New Roman" pitchFamily="18" charset="0"/>
                <a:cs typeface="Times New Roman" pitchFamily="18" charset="0"/>
              </a:rPr>
              <a:t> </a:t>
            </a:r>
          </a:p>
          <a:p>
            <a:pPr>
              <a:lnSpc>
                <a:spcPct val="120000"/>
              </a:lnSpc>
            </a:pPr>
            <a:r>
              <a:rPr lang="en-US" sz="2800" dirty="0" smtClean="0">
                <a:latin typeface="Times New Roman" pitchFamily="18" charset="0"/>
                <a:cs typeface="Times New Roman" pitchFamily="18" charset="0"/>
              </a:rPr>
              <a:t>and </a:t>
            </a:r>
          </a:p>
          <a:p>
            <a:pPr>
              <a:lnSpc>
                <a:spcPct val="120000"/>
              </a:lnSpc>
            </a:pPr>
            <a:endParaRPr lang="en-US" sz="2800" dirty="0" smtClean="0">
              <a:latin typeface="Times New Roman" pitchFamily="18" charset="0"/>
              <a:cs typeface="Times New Roman" pitchFamily="18" charset="0"/>
            </a:endParaRPr>
          </a:p>
          <a:p>
            <a:pPr>
              <a:lnSpc>
                <a:spcPct val="120000"/>
              </a:lnSpc>
            </a:pPr>
            <a:r>
              <a:rPr lang="en-US" sz="2800" dirty="0" smtClean="0">
                <a:latin typeface="Times New Roman" pitchFamily="18" charset="0"/>
                <a:cs typeface="Times New Roman" pitchFamily="18" charset="0"/>
              </a:rPr>
              <a:t> </a:t>
            </a:r>
          </a:p>
          <a:p>
            <a:pPr>
              <a:lnSpc>
                <a:spcPct val="120000"/>
              </a:lnSpc>
            </a:pPr>
            <a:r>
              <a:rPr lang="en-US" sz="2800" dirty="0" smtClean="0">
                <a:latin typeface="Times New Roman" pitchFamily="18" charset="0"/>
                <a:cs typeface="Times New Roman" pitchFamily="18" charset="0"/>
              </a:rPr>
              <a:t>is minimal. (Notice that we do not make the restriction</a:t>
            </a:r>
          </a:p>
          <a:p>
            <a:pPr>
              <a:lnSpc>
                <a:spcPct val="120000"/>
              </a:lnSpc>
            </a:pPr>
            <a:r>
              <a:rPr lang="en-US" sz="2800" i="1" dirty="0">
                <a:latin typeface="Times New Roman" pitchFamily="18" charset="0"/>
                <a:cs typeface="Times New Roman" pitchFamily="18" charset="0"/>
              </a:rPr>
              <a:t>E</a:t>
            </a:r>
            <a:r>
              <a:rPr lang="en-US" sz="2800" dirty="0">
                <a:latin typeface="Times New Roman" pitchFamily="18" charset="0"/>
                <a:cs typeface="Times New Roman" pitchFamily="18" charset="0"/>
              </a:rPr>
              <a:t>(</a:t>
            </a:r>
            <a:r>
              <a:rPr lang="en-US" sz="2800" i="1" dirty="0" err="1">
                <a:latin typeface="Times New Roman" pitchFamily="18" charset="0"/>
                <a:cs typeface="Times New Roman" pitchFamily="18" charset="0"/>
              </a:rPr>
              <a:t>g</a:t>
            </a:r>
            <a:r>
              <a:rPr lang="en-US" sz="2800" i="1" baseline="-25000" dirty="0" err="1">
                <a:latin typeface="Times New Roman" pitchFamily="18" charset="0"/>
                <a:cs typeface="Times New Roman" pitchFamily="18" charset="0"/>
              </a:rPr>
              <a:t>i</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E</a:t>
            </a:r>
            <a:r>
              <a:rPr lang="en-US" sz="2800" dirty="0">
                <a:latin typeface="Times New Roman" pitchFamily="18" charset="0"/>
                <a:cs typeface="Times New Roman" pitchFamily="18" charset="0"/>
              </a:rPr>
              <a:t>(</a:t>
            </a:r>
            <a:r>
              <a:rPr lang="en-US" sz="2800" i="1" dirty="0">
                <a:latin typeface="Times New Roman" pitchFamily="18" charset="0"/>
                <a:cs typeface="Times New Roman" pitchFamily="18" charset="0"/>
              </a:rPr>
              <a:t>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17600406"/>
              </p:ext>
            </p:extLst>
          </p:nvPr>
        </p:nvGraphicFramePr>
        <p:xfrm>
          <a:off x="4572000" y="1676400"/>
          <a:ext cx="457200" cy="381000"/>
        </p:xfrm>
        <a:graphic>
          <a:graphicData uri="http://schemas.openxmlformats.org/presentationml/2006/ole">
            <mc:AlternateContent xmlns:mc="http://schemas.openxmlformats.org/markup-compatibility/2006">
              <mc:Choice xmlns:v="urn:schemas-microsoft-com:vml" Requires="v">
                <p:oleObj spid="_x0000_s4248" name="Equation" r:id="rId3" imgW="152202" imgH="126835" progId="Equation.3">
                  <p:embed/>
                </p:oleObj>
              </mc:Choice>
              <mc:Fallback>
                <p:oleObj name="Equation" r:id="rId3" imgW="152202" imgH="12683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61326590"/>
              </p:ext>
            </p:extLst>
          </p:nvPr>
        </p:nvGraphicFramePr>
        <p:xfrm>
          <a:off x="3476625" y="2276475"/>
          <a:ext cx="1960563" cy="771525"/>
        </p:xfrm>
        <a:graphic>
          <a:graphicData uri="http://schemas.openxmlformats.org/presentationml/2006/ole">
            <mc:AlternateContent xmlns:mc="http://schemas.openxmlformats.org/markup-compatibility/2006">
              <mc:Choice xmlns:v="urn:schemas-microsoft-com:vml" Requires="v">
                <p:oleObj spid="_x0000_s4249" name="Equation" r:id="rId5" imgW="774360" imgH="304560" progId="Equation.3">
                  <p:embed/>
                </p:oleObj>
              </mc:Choice>
              <mc:Fallback>
                <p:oleObj name="Equation" r:id="rId5" imgW="774360" imgH="30456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25" y="2276475"/>
                        <a:ext cx="19605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95738296"/>
              </p:ext>
            </p:extLst>
          </p:nvPr>
        </p:nvGraphicFramePr>
        <p:xfrm>
          <a:off x="2949575" y="3100388"/>
          <a:ext cx="3402013" cy="1014412"/>
        </p:xfrm>
        <a:graphic>
          <a:graphicData uri="http://schemas.openxmlformats.org/presentationml/2006/ole">
            <mc:AlternateContent xmlns:mc="http://schemas.openxmlformats.org/markup-compatibility/2006">
              <mc:Choice xmlns:v="urn:schemas-microsoft-com:vml" Requires="v">
                <p:oleObj spid="_x0000_s4250" name="Equation" r:id="rId7" imgW="1193760" imgH="355320" progId="Equation.3">
                  <p:embed/>
                </p:oleObj>
              </mc:Choice>
              <mc:Fallback>
                <p:oleObj name="Equation" r:id="rId7" imgW="1193760" imgH="35532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9575" y="3100388"/>
                        <a:ext cx="340201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5"/>
          <p:cNvCxnSpPr/>
          <p:nvPr/>
        </p:nvCxnSpPr>
        <p:spPr>
          <a:xfrm>
            <a:off x="4991100" y="3429000"/>
            <a:ext cx="1143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1873885422"/>
              </p:ext>
            </p:extLst>
          </p:nvPr>
        </p:nvGraphicFramePr>
        <p:xfrm>
          <a:off x="1371600" y="4724400"/>
          <a:ext cx="457200" cy="381000"/>
        </p:xfrm>
        <a:graphic>
          <a:graphicData uri="http://schemas.openxmlformats.org/presentationml/2006/ole">
            <mc:AlternateContent xmlns:mc="http://schemas.openxmlformats.org/markup-compatibility/2006">
              <mc:Choice xmlns:v="urn:schemas-microsoft-com:vml" Requires="v">
                <p:oleObj spid="_x0000_s4251" name="Equation" r:id="rId9" imgW="152202" imgH="126835" progId="Equation.3">
                  <p:embed/>
                </p:oleObj>
              </mc:Choice>
              <mc:Fallback>
                <p:oleObj name="Equation" r:id="rId9" imgW="152202" imgH="12683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724400"/>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ounded Rectangle 7"/>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426681"/>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172200" y="3653135"/>
            <a:ext cx="1752600" cy="461665"/>
          </a:xfrm>
          <a:prstGeom prst="rect">
            <a:avLst/>
          </a:prstGeom>
          <a:noFill/>
        </p:spPr>
        <p:txBody>
          <a:bodyPr wrap="square" rtlCol="0">
            <a:spAutoFit/>
          </a:bodyPr>
          <a:lstStyle/>
          <a:p>
            <a:pPr algn="ctr"/>
            <a:r>
              <a:rPr lang="en-US" sz="2400" dirty="0" smtClean="0"/>
              <a:t> 1</a:t>
            </a:r>
            <a:r>
              <a:rPr lang="en-US" sz="2400" baseline="-25000" dirty="0" smtClean="0"/>
              <a:t>2</a:t>
            </a:r>
            <a:endParaRPr lang="en-US" sz="2400" dirty="0"/>
          </a:p>
        </p:txBody>
      </p:sp>
      <p:sp>
        <p:nvSpPr>
          <p:cNvPr id="8" name="TextBox 7"/>
          <p:cNvSpPr txBox="1"/>
          <p:nvPr/>
        </p:nvSpPr>
        <p:spPr>
          <a:xfrm>
            <a:off x="3048000" y="1676400"/>
            <a:ext cx="1752600" cy="461665"/>
          </a:xfrm>
          <a:prstGeom prst="rect">
            <a:avLst/>
          </a:prstGeom>
          <a:noFill/>
        </p:spPr>
        <p:txBody>
          <a:bodyPr wrap="square" rtlCol="0">
            <a:spAutoFit/>
          </a:bodyPr>
          <a:lstStyle/>
          <a:p>
            <a:pPr algn="ctr"/>
            <a:r>
              <a:rPr lang="en-US" sz="2400" dirty="0" smtClean="0"/>
              <a:t> 1</a:t>
            </a:r>
            <a:r>
              <a:rPr lang="en-US" sz="2400" baseline="-25000" dirty="0"/>
              <a:t>1</a:t>
            </a:r>
            <a:endParaRPr lang="en-US" sz="2400" dirty="0"/>
          </a:p>
        </p:txBody>
      </p:sp>
      <p:sp>
        <p:nvSpPr>
          <p:cNvPr id="9" name="TextBox 8"/>
          <p:cNvSpPr txBox="1"/>
          <p:nvPr/>
        </p:nvSpPr>
        <p:spPr>
          <a:xfrm>
            <a:off x="3048000" y="2514600"/>
            <a:ext cx="1752600" cy="461665"/>
          </a:xfrm>
          <a:prstGeom prst="rect">
            <a:avLst/>
          </a:prstGeom>
          <a:noFill/>
        </p:spPr>
        <p:txBody>
          <a:bodyPr wrap="square" rtlCol="0">
            <a:spAutoFit/>
          </a:bodyPr>
          <a:lstStyle/>
          <a:p>
            <a:pPr algn="ctr"/>
            <a:r>
              <a:rPr lang="en-US" sz="2400" dirty="0" smtClean="0"/>
              <a:t> 2</a:t>
            </a:r>
            <a:r>
              <a:rPr lang="en-US" sz="2400" baseline="-25000" dirty="0" smtClean="0"/>
              <a:t>1</a:t>
            </a:r>
            <a:endParaRPr lang="en-US" sz="2400" dirty="0"/>
          </a:p>
        </p:txBody>
      </p:sp>
      <p:sp>
        <p:nvSpPr>
          <p:cNvPr id="10" name="TextBox 9"/>
          <p:cNvSpPr txBox="1"/>
          <p:nvPr/>
        </p:nvSpPr>
        <p:spPr>
          <a:xfrm>
            <a:off x="2971800" y="3352800"/>
            <a:ext cx="1752600" cy="461665"/>
          </a:xfrm>
          <a:prstGeom prst="rect">
            <a:avLst/>
          </a:prstGeom>
          <a:noFill/>
        </p:spPr>
        <p:txBody>
          <a:bodyPr wrap="square" rtlCol="0">
            <a:spAutoFit/>
          </a:bodyPr>
          <a:lstStyle/>
          <a:p>
            <a:pPr algn="ctr"/>
            <a:r>
              <a:rPr lang="en-US" sz="2400" dirty="0" smtClean="0"/>
              <a:t> 3</a:t>
            </a:r>
            <a:r>
              <a:rPr lang="en-US" sz="2400" baseline="-25000" dirty="0" smtClean="0"/>
              <a:t>1</a:t>
            </a:r>
            <a:endParaRPr lang="en-US" sz="2400" dirty="0"/>
          </a:p>
        </p:txBody>
      </p:sp>
      <p:sp>
        <p:nvSpPr>
          <p:cNvPr id="11" name="TextBox 10"/>
          <p:cNvSpPr txBox="1"/>
          <p:nvPr/>
        </p:nvSpPr>
        <p:spPr>
          <a:xfrm>
            <a:off x="3048000" y="4643735"/>
            <a:ext cx="1752600" cy="461665"/>
          </a:xfrm>
          <a:prstGeom prst="rect">
            <a:avLst/>
          </a:prstGeom>
          <a:noFill/>
        </p:spPr>
        <p:txBody>
          <a:bodyPr wrap="square" rtlCol="0">
            <a:spAutoFit/>
          </a:bodyPr>
          <a:lstStyle/>
          <a:p>
            <a:pPr algn="ctr"/>
            <a:r>
              <a:rPr lang="en-US" sz="2400" dirty="0" smtClean="0"/>
              <a:t> 4</a:t>
            </a:r>
            <a:r>
              <a:rPr lang="en-US" sz="2400" baseline="-25000" dirty="0" smtClean="0"/>
              <a:t>1</a:t>
            </a:r>
            <a:endParaRPr lang="en-US" sz="2400" dirty="0"/>
          </a:p>
        </p:txBody>
      </p:sp>
      <p:sp>
        <p:nvSpPr>
          <p:cNvPr id="12" name="TextBox 11"/>
          <p:cNvSpPr txBox="1"/>
          <p:nvPr/>
        </p:nvSpPr>
        <p:spPr>
          <a:xfrm>
            <a:off x="3048000" y="5481935"/>
            <a:ext cx="1752600" cy="461665"/>
          </a:xfrm>
          <a:prstGeom prst="rect">
            <a:avLst/>
          </a:prstGeom>
          <a:noFill/>
        </p:spPr>
        <p:txBody>
          <a:bodyPr wrap="square" rtlCol="0">
            <a:spAutoFit/>
          </a:bodyPr>
          <a:lstStyle/>
          <a:p>
            <a:pPr algn="ctr"/>
            <a:r>
              <a:rPr lang="en-US" sz="2400" dirty="0" smtClean="0"/>
              <a:t> 5</a:t>
            </a:r>
            <a:r>
              <a:rPr lang="en-US" sz="2400" baseline="-25000" dirty="0" smtClean="0"/>
              <a:t>1</a:t>
            </a:r>
            <a:endParaRPr lang="en-US" sz="2400" dirty="0"/>
          </a:p>
        </p:txBody>
      </p:sp>
      <p:cxnSp>
        <p:nvCxnSpPr>
          <p:cNvPr id="16" name="Straight Connector 15"/>
          <p:cNvCxnSpPr>
            <a:stCxn id="3" idx="1"/>
            <a:endCxn id="13" idx="6"/>
          </p:cNvCxnSpPr>
          <p:nvPr/>
        </p:nvCxnSpPr>
        <p:spPr>
          <a:xfrm>
            <a:off x="3538678" y="1938478"/>
            <a:ext cx="3243122" cy="190962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1"/>
            <a:endCxn id="13" idx="6"/>
          </p:cNvCxnSpPr>
          <p:nvPr/>
        </p:nvCxnSpPr>
        <p:spPr>
          <a:xfrm>
            <a:off x="3538678" y="2852878"/>
            <a:ext cx="3243122" cy="99522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3628292" y="3640015"/>
            <a:ext cx="3048000" cy="211016"/>
          </a:xfrm>
          <a:custGeom>
            <a:avLst/>
            <a:gdLst>
              <a:gd name="connsiteX0" fmla="*/ 0 w 3048000"/>
              <a:gd name="connsiteY0" fmla="*/ 211016 h 211016"/>
              <a:gd name="connsiteX1" fmla="*/ 1582616 w 3048000"/>
              <a:gd name="connsiteY1" fmla="*/ 0 h 211016"/>
              <a:gd name="connsiteX2" fmla="*/ 3048000 w 3048000"/>
              <a:gd name="connsiteY2" fmla="*/ 211016 h 211016"/>
              <a:gd name="connsiteX3" fmla="*/ 3048000 w 3048000"/>
              <a:gd name="connsiteY3" fmla="*/ 211016 h 211016"/>
            </a:gdLst>
            <a:ahLst/>
            <a:cxnLst>
              <a:cxn ang="0">
                <a:pos x="connsiteX0" y="connsiteY0"/>
              </a:cxn>
              <a:cxn ang="0">
                <a:pos x="connsiteX1" y="connsiteY1"/>
              </a:cxn>
              <a:cxn ang="0">
                <a:pos x="connsiteX2" y="connsiteY2"/>
              </a:cxn>
              <a:cxn ang="0">
                <a:pos x="connsiteX3" y="connsiteY3"/>
              </a:cxn>
            </a:cxnLst>
            <a:rect l="l" t="t" r="r" b="b"/>
            <a:pathLst>
              <a:path w="3048000" h="211016">
                <a:moveTo>
                  <a:pt x="0" y="211016"/>
                </a:moveTo>
                <a:cubicBezTo>
                  <a:pt x="537308" y="105508"/>
                  <a:pt x="1074616" y="0"/>
                  <a:pt x="1582616" y="0"/>
                </a:cubicBezTo>
                <a:cubicBezTo>
                  <a:pt x="2090616" y="0"/>
                  <a:pt x="3048000" y="211016"/>
                  <a:pt x="3048000" y="211016"/>
                </a:cubicBezTo>
                <a:lnTo>
                  <a:pt x="3048000" y="211016"/>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640015" y="3851031"/>
            <a:ext cx="3048000" cy="199321"/>
          </a:xfrm>
          <a:custGeom>
            <a:avLst/>
            <a:gdLst>
              <a:gd name="connsiteX0" fmla="*/ 0 w 3048000"/>
              <a:gd name="connsiteY0" fmla="*/ 11723 h 199321"/>
              <a:gd name="connsiteX1" fmla="*/ 1629508 w 3048000"/>
              <a:gd name="connsiteY1" fmla="*/ 199292 h 199321"/>
              <a:gd name="connsiteX2" fmla="*/ 3048000 w 3048000"/>
              <a:gd name="connsiteY2" fmla="*/ 0 h 199321"/>
              <a:gd name="connsiteX3" fmla="*/ 3048000 w 3048000"/>
              <a:gd name="connsiteY3" fmla="*/ 0 h 199321"/>
            </a:gdLst>
            <a:ahLst/>
            <a:cxnLst>
              <a:cxn ang="0">
                <a:pos x="connsiteX0" y="connsiteY0"/>
              </a:cxn>
              <a:cxn ang="0">
                <a:pos x="connsiteX1" y="connsiteY1"/>
              </a:cxn>
              <a:cxn ang="0">
                <a:pos x="connsiteX2" y="connsiteY2"/>
              </a:cxn>
              <a:cxn ang="0">
                <a:pos x="connsiteX3" y="connsiteY3"/>
              </a:cxn>
            </a:cxnLst>
            <a:rect l="l" t="t" r="r" b="b"/>
            <a:pathLst>
              <a:path w="3048000" h="199321">
                <a:moveTo>
                  <a:pt x="0" y="11723"/>
                </a:moveTo>
                <a:cubicBezTo>
                  <a:pt x="560754" y="106484"/>
                  <a:pt x="1121508" y="201246"/>
                  <a:pt x="1629508" y="199292"/>
                </a:cubicBezTo>
                <a:cubicBezTo>
                  <a:pt x="2137508" y="197338"/>
                  <a:pt x="3048000" y="0"/>
                  <a:pt x="3048000" y="0"/>
                </a:cubicBezTo>
                <a:lnTo>
                  <a:pt x="3048000"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6" idx="6"/>
            <a:endCxn id="13" idx="6"/>
          </p:cNvCxnSpPr>
          <p:nvPr/>
        </p:nvCxnSpPr>
        <p:spPr>
          <a:xfrm flipV="1">
            <a:off x="3733800" y="3848100"/>
            <a:ext cx="3048000" cy="914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3"/>
          </p:cNvCxnSpPr>
          <p:nvPr/>
        </p:nvCxnSpPr>
        <p:spPr>
          <a:xfrm flipV="1">
            <a:off x="3538678" y="3851032"/>
            <a:ext cx="3243122" cy="190669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2995169" y="2895600"/>
            <a:ext cx="621400" cy="1863969"/>
          </a:xfrm>
          <a:custGeom>
            <a:avLst/>
            <a:gdLst>
              <a:gd name="connsiteX0" fmla="*/ 621400 w 621400"/>
              <a:gd name="connsiteY0" fmla="*/ 0 h 1863969"/>
              <a:gd name="connsiteX1" fmla="*/ 77 w 621400"/>
              <a:gd name="connsiteY1" fmla="*/ 961292 h 1863969"/>
              <a:gd name="connsiteX2" fmla="*/ 574508 w 621400"/>
              <a:gd name="connsiteY2" fmla="*/ 1863969 h 1863969"/>
              <a:gd name="connsiteX3" fmla="*/ 574508 w 621400"/>
              <a:gd name="connsiteY3" fmla="*/ 1863969 h 1863969"/>
              <a:gd name="connsiteX4" fmla="*/ 574508 w 621400"/>
              <a:gd name="connsiteY4" fmla="*/ 1863969 h 1863969"/>
              <a:gd name="connsiteX5" fmla="*/ 574508 w 621400"/>
              <a:gd name="connsiteY5" fmla="*/ 1863969 h 18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400" h="1863969">
                <a:moveTo>
                  <a:pt x="621400" y="0"/>
                </a:moveTo>
                <a:cubicBezTo>
                  <a:pt x="314646" y="325315"/>
                  <a:pt x="7892" y="650631"/>
                  <a:pt x="77" y="961292"/>
                </a:cubicBezTo>
                <a:cubicBezTo>
                  <a:pt x="-7738" y="1271954"/>
                  <a:pt x="574508" y="1863969"/>
                  <a:pt x="574508" y="1863969"/>
                </a:cubicBezTo>
                <a:lnTo>
                  <a:pt x="574508" y="1863969"/>
                </a:lnTo>
                <a:lnTo>
                  <a:pt x="574508" y="1863969"/>
                </a:lnTo>
                <a:lnTo>
                  <a:pt x="574508" y="1863969"/>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53200" y="3733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338714" y="2022231"/>
            <a:ext cx="1301301" cy="2790092"/>
          </a:xfrm>
          <a:custGeom>
            <a:avLst/>
            <a:gdLst>
              <a:gd name="connsiteX0" fmla="*/ 1266132 w 1301301"/>
              <a:gd name="connsiteY0" fmla="*/ 0 h 2790092"/>
              <a:gd name="connsiteX1" fmla="*/ 40 w 1301301"/>
              <a:gd name="connsiteY1" fmla="*/ 1512277 h 2790092"/>
              <a:gd name="connsiteX2" fmla="*/ 1301301 w 1301301"/>
              <a:gd name="connsiteY2" fmla="*/ 2790092 h 2790092"/>
              <a:gd name="connsiteX3" fmla="*/ 1301301 w 1301301"/>
              <a:gd name="connsiteY3" fmla="*/ 2790092 h 2790092"/>
            </a:gdLst>
            <a:ahLst/>
            <a:cxnLst>
              <a:cxn ang="0">
                <a:pos x="connsiteX0" y="connsiteY0"/>
              </a:cxn>
              <a:cxn ang="0">
                <a:pos x="connsiteX1" y="connsiteY1"/>
              </a:cxn>
              <a:cxn ang="0">
                <a:pos x="connsiteX2" y="connsiteY2"/>
              </a:cxn>
              <a:cxn ang="0">
                <a:pos x="connsiteX3" y="connsiteY3"/>
              </a:cxn>
            </a:cxnLst>
            <a:rect l="l" t="t" r="r" b="b"/>
            <a:pathLst>
              <a:path w="1301301" h="2790092">
                <a:moveTo>
                  <a:pt x="1266132" y="0"/>
                </a:moveTo>
                <a:cubicBezTo>
                  <a:pt x="630155" y="523631"/>
                  <a:pt x="-5821" y="1047262"/>
                  <a:pt x="40" y="1512277"/>
                </a:cubicBezTo>
                <a:cubicBezTo>
                  <a:pt x="5901" y="1977292"/>
                  <a:pt x="1301301" y="2790092"/>
                  <a:pt x="1301301" y="2790092"/>
                </a:cubicBezTo>
                <a:lnTo>
                  <a:pt x="1301301" y="2790092"/>
                </a:ln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282500" y="2895600"/>
            <a:ext cx="310700" cy="1863969"/>
          </a:xfrm>
          <a:custGeom>
            <a:avLst/>
            <a:gdLst>
              <a:gd name="connsiteX0" fmla="*/ 621400 w 621400"/>
              <a:gd name="connsiteY0" fmla="*/ 0 h 1863969"/>
              <a:gd name="connsiteX1" fmla="*/ 77 w 621400"/>
              <a:gd name="connsiteY1" fmla="*/ 961292 h 1863969"/>
              <a:gd name="connsiteX2" fmla="*/ 574508 w 621400"/>
              <a:gd name="connsiteY2" fmla="*/ 1863969 h 1863969"/>
              <a:gd name="connsiteX3" fmla="*/ 574508 w 621400"/>
              <a:gd name="connsiteY3" fmla="*/ 1863969 h 1863969"/>
              <a:gd name="connsiteX4" fmla="*/ 574508 w 621400"/>
              <a:gd name="connsiteY4" fmla="*/ 1863969 h 1863969"/>
              <a:gd name="connsiteX5" fmla="*/ 574508 w 621400"/>
              <a:gd name="connsiteY5" fmla="*/ 1863969 h 18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400" h="1863969">
                <a:moveTo>
                  <a:pt x="621400" y="0"/>
                </a:moveTo>
                <a:cubicBezTo>
                  <a:pt x="314646" y="325315"/>
                  <a:pt x="7892" y="650631"/>
                  <a:pt x="77" y="961292"/>
                </a:cubicBezTo>
                <a:cubicBezTo>
                  <a:pt x="-7738" y="1271954"/>
                  <a:pt x="574508" y="1863969"/>
                  <a:pt x="574508" y="1863969"/>
                </a:cubicBezTo>
                <a:lnTo>
                  <a:pt x="574508" y="1863969"/>
                </a:lnTo>
                <a:lnTo>
                  <a:pt x="574508" y="1863969"/>
                </a:lnTo>
                <a:lnTo>
                  <a:pt x="574508" y="1863969"/>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2286000" y="2924908"/>
            <a:ext cx="1301301" cy="2790092"/>
          </a:xfrm>
          <a:custGeom>
            <a:avLst/>
            <a:gdLst>
              <a:gd name="connsiteX0" fmla="*/ 1266132 w 1301301"/>
              <a:gd name="connsiteY0" fmla="*/ 0 h 2790092"/>
              <a:gd name="connsiteX1" fmla="*/ 40 w 1301301"/>
              <a:gd name="connsiteY1" fmla="*/ 1512277 h 2790092"/>
              <a:gd name="connsiteX2" fmla="*/ 1301301 w 1301301"/>
              <a:gd name="connsiteY2" fmla="*/ 2790092 h 2790092"/>
              <a:gd name="connsiteX3" fmla="*/ 1301301 w 1301301"/>
              <a:gd name="connsiteY3" fmla="*/ 2790092 h 2790092"/>
            </a:gdLst>
            <a:ahLst/>
            <a:cxnLst>
              <a:cxn ang="0">
                <a:pos x="connsiteX0" y="connsiteY0"/>
              </a:cxn>
              <a:cxn ang="0">
                <a:pos x="connsiteX1" y="connsiteY1"/>
              </a:cxn>
              <a:cxn ang="0">
                <a:pos x="connsiteX2" y="connsiteY2"/>
              </a:cxn>
              <a:cxn ang="0">
                <a:pos x="connsiteX3" y="connsiteY3"/>
              </a:cxn>
            </a:cxnLst>
            <a:rect l="l" t="t" r="r" b="b"/>
            <a:pathLst>
              <a:path w="1301301" h="2790092">
                <a:moveTo>
                  <a:pt x="1266132" y="0"/>
                </a:moveTo>
                <a:cubicBezTo>
                  <a:pt x="630155" y="523631"/>
                  <a:pt x="-5821" y="1047262"/>
                  <a:pt x="40" y="1512277"/>
                </a:cubicBezTo>
                <a:cubicBezTo>
                  <a:pt x="5901" y="1977292"/>
                  <a:pt x="1301301" y="2790092"/>
                  <a:pt x="1301301" y="2790092"/>
                </a:cubicBezTo>
                <a:lnTo>
                  <a:pt x="1301301" y="2790092"/>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505200" y="2819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05200" y="3733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4648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05200" y="5562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505200" y="1905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24600" y="4759569"/>
            <a:ext cx="2667000" cy="523220"/>
          </a:xfrm>
          <a:prstGeom prst="rect">
            <a:avLst/>
          </a:prstGeom>
          <a:noFill/>
        </p:spPr>
        <p:txBody>
          <a:bodyPr wrap="square" rtlCol="0">
            <a:spAutoFit/>
          </a:bodyPr>
          <a:lstStyle/>
          <a:p>
            <a:r>
              <a:rPr lang="en-US" sz="2800" dirty="0" smtClean="0">
                <a:solidFill>
                  <a:schemeClr val="tx2"/>
                </a:solidFill>
              </a:rPr>
              <a:t>(1</a:t>
            </a:r>
            <a:r>
              <a:rPr lang="en-US" sz="2800" baseline="-25000" dirty="0" smtClean="0">
                <a:solidFill>
                  <a:schemeClr val="tx2"/>
                </a:solidFill>
              </a:rPr>
              <a:t>2</a:t>
            </a:r>
            <a:r>
              <a:rPr lang="en-US" sz="2800" dirty="0" smtClean="0">
                <a:solidFill>
                  <a:schemeClr val="tx2"/>
                </a:solidFill>
              </a:rPr>
              <a:t>, 1</a:t>
            </a:r>
            <a:r>
              <a:rPr lang="en-US" sz="2800" baseline="-25000" dirty="0" smtClean="0">
                <a:solidFill>
                  <a:schemeClr val="tx2"/>
                </a:solidFill>
              </a:rPr>
              <a:t>1</a:t>
            </a:r>
            <a:r>
              <a:rPr lang="en-US" sz="2800" dirty="0" smtClean="0">
                <a:solidFill>
                  <a:schemeClr val="tx2"/>
                </a:solidFill>
              </a:rPr>
              <a:t>, 4</a:t>
            </a:r>
            <a:r>
              <a:rPr lang="en-US" sz="2800" baseline="-25000" dirty="0" smtClean="0">
                <a:solidFill>
                  <a:schemeClr val="tx2"/>
                </a:solidFill>
              </a:rPr>
              <a:t>1</a:t>
            </a:r>
            <a:r>
              <a:rPr lang="en-US" sz="2800" dirty="0" smtClean="0">
                <a:solidFill>
                  <a:schemeClr val="tx2"/>
                </a:solidFill>
              </a:rPr>
              <a:t>, 2</a:t>
            </a:r>
            <a:r>
              <a:rPr lang="en-US" sz="2800" baseline="-25000" dirty="0" smtClean="0">
                <a:solidFill>
                  <a:schemeClr val="tx2"/>
                </a:solidFill>
              </a:rPr>
              <a:t>1</a:t>
            </a:r>
            <a:r>
              <a:rPr lang="en-US" sz="2800" dirty="0" smtClean="0">
                <a:solidFill>
                  <a:schemeClr val="tx2"/>
                </a:solidFill>
              </a:rPr>
              <a:t>; 3</a:t>
            </a:r>
            <a:r>
              <a:rPr lang="en-US" sz="2800" baseline="-25000" dirty="0" smtClean="0">
                <a:solidFill>
                  <a:schemeClr val="tx2"/>
                </a:solidFill>
              </a:rPr>
              <a:t>1</a:t>
            </a:r>
            <a:r>
              <a:rPr lang="en-US" sz="2800" dirty="0" smtClean="0">
                <a:solidFill>
                  <a:schemeClr val="tx2"/>
                </a:solidFill>
              </a:rPr>
              <a:t>)</a:t>
            </a:r>
            <a:endParaRPr lang="en-US" sz="2800" dirty="0">
              <a:solidFill>
                <a:schemeClr val="tx2"/>
              </a:solidFill>
            </a:endParaRPr>
          </a:p>
        </p:txBody>
      </p:sp>
      <p:sp>
        <p:nvSpPr>
          <p:cNvPr id="27" name="TextBox 26"/>
          <p:cNvSpPr txBox="1"/>
          <p:nvPr/>
        </p:nvSpPr>
        <p:spPr>
          <a:xfrm>
            <a:off x="6324600" y="5420380"/>
            <a:ext cx="2667000" cy="523220"/>
          </a:xfrm>
          <a:prstGeom prst="rect">
            <a:avLst/>
          </a:prstGeom>
          <a:noFill/>
        </p:spPr>
        <p:txBody>
          <a:bodyPr wrap="square" rtlCol="0">
            <a:spAutoFit/>
          </a:bodyPr>
          <a:lstStyle/>
          <a:p>
            <a:r>
              <a:rPr lang="en-US" sz="2800" dirty="0" smtClean="0">
                <a:solidFill>
                  <a:srgbClr val="00B050"/>
                </a:solidFill>
              </a:rPr>
              <a:t>(1</a:t>
            </a:r>
            <a:r>
              <a:rPr lang="en-US" sz="2800" baseline="-25000" dirty="0" smtClean="0">
                <a:solidFill>
                  <a:srgbClr val="00B050"/>
                </a:solidFill>
              </a:rPr>
              <a:t>2</a:t>
            </a:r>
            <a:r>
              <a:rPr lang="en-US" sz="2800" dirty="0" smtClean="0">
                <a:solidFill>
                  <a:srgbClr val="00B050"/>
                </a:solidFill>
              </a:rPr>
              <a:t>, 1</a:t>
            </a:r>
            <a:r>
              <a:rPr lang="en-US" sz="2800" baseline="-25000" dirty="0" smtClean="0">
                <a:solidFill>
                  <a:srgbClr val="00B050"/>
                </a:solidFill>
              </a:rPr>
              <a:t>1</a:t>
            </a:r>
            <a:r>
              <a:rPr lang="en-US" sz="2800" dirty="0" smtClean="0">
                <a:solidFill>
                  <a:srgbClr val="00B050"/>
                </a:solidFill>
              </a:rPr>
              <a:t>, 2</a:t>
            </a:r>
            <a:r>
              <a:rPr lang="en-US" sz="2800" baseline="-25000" dirty="0" smtClean="0">
                <a:solidFill>
                  <a:srgbClr val="00B050"/>
                </a:solidFill>
              </a:rPr>
              <a:t>1</a:t>
            </a:r>
            <a:r>
              <a:rPr lang="en-US" sz="2800" dirty="0" smtClean="0">
                <a:solidFill>
                  <a:srgbClr val="00B050"/>
                </a:solidFill>
              </a:rPr>
              <a:t>, 5</a:t>
            </a:r>
            <a:r>
              <a:rPr lang="en-US" sz="2800" baseline="-25000" dirty="0" smtClean="0">
                <a:solidFill>
                  <a:srgbClr val="00B050"/>
                </a:solidFill>
              </a:rPr>
              <a:t>1</a:t>
            </a:r>
            <a:r>
              <a:rPr lang="en-US" sz="2800" dirty="0" smtClean="0">
                <a:solidFill>
                  <a:srgbClr val="00B050"/>
                </a:solidFill>
              </a:rPr>
              <a:t>; 3</a:t>
            </a:r>
            <a:r>
              <a:rPr lang="en-US" sz="2800" baseline="-25000" dirty="0" smtClean="0">
                <a:solidFill>
                  <a:srgbClr val="00B050"/>
                </a:solidFill>
              </a:rPr>
              <a:t>1</a:t>
            </a:r>
            <a:r>
              <a:rPr lang="en-US" sz="2800" dirty="0" smtClean="0">
                <a:solidFill>
                  <a:srgbClr val="00B050"/>
                </a:solidFill>
              </a:rPr>
              <a:t>)</a:t>
            </a:r>
            <a:endParaRPr lang="en-US" sz="2800" dirty="0">
              <a:solidFill>
                <a:srgbClr val="00B050"/>
              </a:solidFill>
            </a:endParaRPr>
          </a:p>
        </p:txBody>
      </p:sp>
      <p:sp>
        <p:nvSpPr>
          <p:cNvPr id="2" name="TextBox 1"/>
          <p:cNvSpPr txBox="1"/>
          <p:nvPr/>
        </p:nvSpPr>
        <p:spPr>
          <a:xfrm>
            <a:off x="0" y="4724400"/>
            <a:ext cx="2901500" cy="1815882"/>
          </a:xfrm>
          <a:prstGeom prst="rect">
            <a:avLst/>
          </a:prstGeom>
          <a:noFill/>
        </p:spPr>
        <p:txBody>
          <a:bodyPr wrap="square" rtlCol="0">
            <a:spAutoFit/>
          </a:bodyPr>
          <a:lstStyle/>
          <a:p>
            <a:pPr algn="ctr"/>
            <a:r>
              <a:rPr lang="en-US" sz="2800" dirty="0" smtClean="0">
                <a:solidFill>
                  <a:srgbClr val="C00000"/>
                </a:solidFill>
                <a:cs typeface="Times New Roman" pitchFamily="18" charset="0"/>
              </a:rPr>
              <a:t>Padding </a:t>
            </a:r>
          </a:p>
          <a:p>
            <a:pPr algn="ctr"/>
            <a:r>
              <a:rPr lang="en-US" sz="2800" dirty="0" smtClean="0">
                <a:solidFill>
                  <a:srgbClr val="C00000"/>
                </a:solidFill>
                <a:cs typeface="Times New Roman" pitchFamily="18" charset="0"/>
              </a:rPr>
              <a:t>{(1</a:t>
            </a:r>
            <a:r>
              <a:rPr lang="en-US" sz="2800" baseline="-25000" dirty="0" smtClean="0">
                <a:solidFill>
                  <a:srgbClr val="C00000"/>
                </a:solidFill>
                <a:cs typeface="Times New Roman" pitchFamily="18" charset="0"/>
              </a:rPr>
              <a:t>1</a:t>
            </a:r>
            <a:r>
              <a:rPr lang="en-US" sz="2800" dirty="0" smtClean="0">
                <a:solidFill>
                  <a:srgbClr val="C00000"/>
                </a:solidFill>
                <a:cs typeface="Times New Roman" pitchFamily="18" charset="0"/>
              </a:rPr>
              <a:t>,4</a:t>
            </a:r>
            <a:r>
              <a:rPr lang="en-US" sz="2800" baseline="-25000" dirty="0" smtClean="0">
                <a:solidFill>
                  <a:srgbClr val="C00000"/>
                </a:solidFill>
                <a:cs typeface="Times New Roman" pitchFamily="18" charset="0"/>
              </a:rPr>
              <a:t>1</a:t>
            </a:r>
            <a:r>
              <a:rPr lang="en-US" sz="2800" dirty="0" smtClean="0">
                <a:solidFill>
                  <a:srgbClr val="C00000"/>
                </a:solidFill>
                <a:cs typeface="Times New Roman" pitchFamily="18" charset="0"/>
              </a:rPr>
              <a:t>), (2</a:t>
            </a:r>
            <a:r>
              <a:rPr lang="en-US" sz="2800" baseline="-25000" dirty="0" smtClean="0">
                <a:solidFill>
                  <a:srgbClr val="C00000"/>
                </a:solidFill>
                <a:cs typeface="Times New Roman" pitchFamily="18" charset="0"/>
              </a:rPr>
              <a:t>1</a:t>
            </a:r>
            <a:r>
              <a:rPr lang="en-US" sz="2800" dirty="0" smtClean="0">
                <a:solidFill>
                  <a:srgbClr val="C00000"/>
                </a:solidFill>
                <a:cs typeface="Times New Roman" pitchFamily="18" charset="0"/>
              </a:rPr>
              <a:t>,4</a:t>
            </a:r>
            <a:r>
              <a:rPr lang="en-US" sz="2800" baseline="-25000" dirty="0" smtClean="0">
                <a:solidFill>
                  <a:srgbClr val="C00000"/>
                </a:solidFill>
                <a:cs typeface="Times New Roman" pitchFamily="18" charset="0"/>
              </a:rPr>
              <a:t>1</a:t>
            </a:r>
            <a:r>
              <a:rPr lang="en-US" sz="2800" dirty="0" smtClean="0">
                <a:solidFill>
                  <a:srgbClr val="C00000"/>
                </a:solidFill>
                <a:cs typeface="Times New Roman" pitchFamily="18" charset="0"/>
              </a:rPr>
              <a:t>), </a:t>
            </a:r>
            <a:r>
              <a:rPr lang="en-US" sz="2800" dirty="0">
                <a:solidFill>
                  <a:srgbClr val="C00000"/>
                </a:solidFill>
                <a:cs typeface="Times New Roman" pitchFamily="18" charset="0"/>
              </a:rPr>
              <a:t>(2</a:t>
            </a:r>
            <a:r>
              <a:rPr lang="en-US" sz="2800" baseline="-25000" dirty="0">
                <a:solidFill>
                  <a:srgbClr val="C00000"/>
                </a:solidFill>
                <a:cs typeface="Times New Roman" pitchFamily="18" charset="0"/>
              </a:rPr>
              <a:t>1</a:t>
            </a:r>
            <a:r>
              <a:rPr lang="en-US" sz="2800" dirty="0">
                <a:solidFill>
                  <a:srgbClr val="C00000"/>
                </a:solidFill>
                <a:cs typeface="Times New Roman" pitchFamily="18" charset="0"/>
              </a:rPr>
              <a:t>,4</a:t>
            </a:r>
            <a:r>
              <a:rPr lang="en-US" sz="2800" baseline="-25000" dirty="0">
                <a:solidFill>
                  <a:srgbClr val="C00000"/>
                </a:solidFill>
                <a:cs typeface="Times New Roman" pitchFamily="18" charset="0"/>
              </a:rPr>
              <a:t>1</a:t>
            </a:r>
            <a:r>
              <a:rPr lang="en-US" sz="2800" dirty="0">
                <a:solidFill>
                  <a:srgbClr val="C00000"/>
                </a:solidFill>
                <a:cs typeface="Times New Roman" pitchFamily="18" charset="0"/>
              </a:rPr>
              <a:t>),</a:t>
            </a:r>
            <a:r>
              <a:rPr lang="en-US" sz="2800" dirty="0" smtClean="0">
                <a:solidFill>
                  <a:srgbClr val="C00000"/>
                </a:solidFill>
                <a:cs typeface="Times New Roman" pitchFamily="18" charset="0"/>
              </a:rPr>
              <a:t> </a:t>
            </a:r>
            <a:r>
              <a:rPr lang="en-US" sz="2800" dirty="0">
                <a:solidFill>
                  <a:srgbClr val="C00000"/>
                </a:solidFill>
                <a:cs typeface="Times New Roman" pitchFamily="18" charset="0"/>
              </a:rPr>
              <a:t>(2</a:t>
            </a:r>
            <a:r>
              <a:rPr lang="en-US" sz="2800" baseline="-25000" dirty="0">
                <a:solidFill>
                  <a:srgbClr val="C00000"/>
                </a:solidFill>
                <a:cs typeface="Times New Roman" pitchFamily="18" charset="0"/>
              </a:rPr>
              <a:t>1</a:t>
            </a:r>
            <a:r>
              <a:rPr lang="en-US" sz="2800" dirty="0">
                <a:solidFill>
                  <a:srgbClr val="C00000"/>
                </a:solidFill>
                <a:cs typeface="Times New Roman" pitchFamily="18" charset="0"/>
              </a:rPr>
              <a:t>,5</a:t>
            </a:r>
            <a:r>
              <a:rPr lang="en-US" sz="2800" baseline="-25000" dirty="0">
                <a:solidFill>
                  <a:srgbClr val="C00000"/>
                </a:solidFill>
                <a:cs typeface="Times New Roman" pitchFamily="18" charset="0"/>
              </a:rPr>
              <a:t>1</a:t>
            </a:r>
            <a:r>
              <a:rPr lang="en-US" sz="2800" dirty="0" smtClean="0">
                <a:solidFill>
                  <a:srgbClr val="C00000"/>
                </a:solidFill>
                <a:cs typeface="Times New Roman" pitchFamily="18" charset="0"/>
              </a:rPr>
              <a:t>), (3</a:t>
            </a:r>
            <a:r>
              <a:rPr lang="en-US" sz="2800" baseline="-25000" dirty="0" smtClean="0">
                <a:solidFill>
                  <a:srgbClr val="C00000"/>
                </a:solidFill>
                <a:cs typeface="Times New Roman" pitchFamily="18" charset="0"/>
              </a:rPr>
              <a:t>1</a:t>
            </a:r>
            <a:r>
              <a:rPr lang="en-US" sz="2800" dirty="0" smtClean="0">
                <a:solidFill>
                  <a:srgbClr val="C00000"/>
                </a:solidFill>
                <a:cs typeface="Times New Roman" pitchFamily="18" charset="0"/>
              </a:rPr>
              <a:t>,1</a:t>
            </a:r>
            <a:r>
              <a:rPr lang="en-US" sz="2800" baseline="-25000" dirty="0" smtClean="0">
                <a:solidFill>
                  <a:srgbClr val="C00000"/>
                </a:solidFill>
                <a:cs typeface="Times New Roman" pitchFamily="18" charset="0"/>
              </a:rPr>
              <a:t>2</a:t>
            </a:r>
            <a:r>
              <a:rPr lang="en-US" sz="2800" dirty="0" smtClean="0">
                <a:solidFill>
                  <a:srgbClr val="C00000"/>
                </a:solidFill>
                <a:cs typeface="Times New Roman" pitchFamily="18" charset="0"/>
              </a:rPr>
              <a:t>)} </a:t>
            </a:r>
            <a:endParaRPr lang="en-US" sz="2800" dirty="0">
              <a:solidFill>
                <a:srgbClr val="C00000"/>
              </a:solidFill>
              <a:cs typeface="Times New Roman" pitchFamily="18" charset="0"/>
            </a:endParaRPr>
          </a:p>
        </p:txBody>
      </p:sp>
      <p:sp>
        <p:nvSpPr>
          <p:cNvPr id="29" name="TextBox 28"/>
          <p:cNvSpPr txBox="1"/>
          <p:nvPr/>
        </p:nvSpPr>
        <p:spPr>
          <a:xfrm>
            <a:off x="1219200" y="316468"/>
            <a:ext cx="7086600" cy="1323439"/>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This is an Unrestricted Covering of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5,1</a:t>
            </a:r>
            <a:r>
              <a:rPr lang="en-US" sz="4000" dirty="0" smtClean="0">
                <a:latin typeface="Times New Roman" pitchFamily="18" charset="0"/>
                <a:cs typeface="Times New Roman" pitchFamily="18" charset="0"/>
              </a:rPr>
              <a:t> with </a:t>
            </a:r>
            <a:r>
              <a:rPr lang="en-US" sz="4000" i="1" dirty="0" smtClean="0">
                <a:latin typeface="Times New Roman" pitchFamily="18" charset="0"/>
                <a:cs typeface="Times New Roman" pitchFamily="18" charset="0"/>
              </a:rPr>
              <a:t>H</a:t>
            </a:r>
            <a:endParaRPr lang="en-US" sz="4000" dirty="0">
              <a:latin typeface="Times New Roman" pitchFamily="18" charset="0"/>
              <a:cs typeface="Times New Roman" pitchFamily="18" charset="0"/>
            </a:endParaRPr>
          </a:p>
        </p:txBody>
      </p:sp>
      <p:sp>
        <p:nvSpPr>
          <p:cNvPr id="34" name="Rounded Rectangle 33"/>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40970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38"/>
                                        </p:tgtEl>
                                        <p:attrNameLst>
                                          <p:attrName>stroke.color</p:attrName>
                                        </p:attrNameLst>
                                      </p:cBhvr>
                                      <p:to>
                                        <a:srgbClr val="C00000"/>
                                      </p:to>
                                    </p:animClr>
                                    <p:set>
                                      <p:cBhvr>
                                        <p:cTn id="7" dur="2000" fill="hold"/>
                                        <p:tgtEl>
                                          <p:spTgt spid="38"/>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40"/>
                                        </p:tgtEl>
                                        <p:attrNameLst>
                                          <p:attrName>stroke.color</p:attrName>
                                        </p:attrNameLst>
                                      </p:cBhvr>
                                      <p:to>
                                        <a:srgbClr val="C00000"/>
                                      </p:to>
                                    </p:animClr>
                                    <p:set>
                                      <p:cBhvr>
                                        <p:cTn id="10" dur="2000" fill="hold"/>
                                        <p:tgtEl>
                                          <p:spTgt spid="40"/>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33"/>
                                        </p:tgtEl>
                                        <p:attrNameLst>
                                          <p:attrName>stroke.color</p:attrName>
                                        </p:attrNameLst>
                                      </p:cBhvr>
                                      <p:to>
                                        <a:srgbClr val="C00000"/>
                                      </p:to>
                                    </p:animClr>
                                    <p:set>
                                      <p:cBhvr>
                                        <p:cTn id="13" dur="2000" fill="hold"/>
                                        <p:tgtEl>
                                          <p:spTgt spid="33"/>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39"/>
                                        </p:tgtEl>
                                        <p:attrNameLst>
                                          <p:attrName>stroke.color</p:attrName>
                                        </p:attrNameLst>
                                      </p:cBhvr>
                                      <p:to>
                                        <a:srgbClr val="C00000"/>
                                      </p:to>
                                    </p:animClr>
                                    <p:set>
                                      <p:cBhvr>
                                        <p:cTn id="16" dur="2000" fill="hold"/>
                                        <p:tgtEl>
                                          <p:spTgt spid="39"/>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26"/>
                                        </p:tgtEl>
                                        <p:attrNameLst>
                                          <p:attrName>stroke.color</p:attrName>
                                        </p:attrNameLst>
                                      </p:cBhvr>
                                      <p:to>
                                        <a:srgbClr val="C00000"/>
                                      </p:to>
                                    </p:animClr>
                                    <p:set>
                                      <p:cBhvr>
                                        <p:cTn id="19" dur="2000" fill="hold"/>
                                        <p:tgtEl>
                                          <p:spTgt spid="26"/>
                                        </p:tgtEl>
                                        <p:attrNameLst>
                                          <p:attrName>stroke.on</p:attrName>
                                        </p:attrNameLst>
                                      </p:cBhvr>
                                      <p:to>
                                        <p:strVal val="true"/>
                                      </p:to>
                                    </p:se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4558605"/>
            <a:ext cx="8153400" cy="1384995"/>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may </a:t>
            </a:r>
            <a:r>
              <a:rPr lang="en-US" sz="2800" dirty="0">
                <a:latin typeface="Times New Roman" pitchFamily="18" charset="0"/>
                <a:cs typeface="Times New Roman" pitchFamily="18" charset="0"/>
              </a:rPr>
              <a:t>not be simple and </a:t>
            </a:r>
            <a:r>
              <a:rPr lang="en-US" sz="2800" dirty="0" smtClean="0">
                <a:latin typeface="Times New Roman" pitchFamily="18" charset="0"/>
                <a:cs typeface="Times New Roman" pitchFamily="18" charset="0"/>
              </a:rPr>
              <a:t>                      may </a:t>
            </a:r>
            <a:r>
              <a:rPr lang="en-US" sz="2800" dirty="0">
                <a:latin typeface="Times New Roman" pitchFamily="18" charset="0"/>
                <a:cs typeface="Times New Roman" pitchFamily="18" charset="0"/>
              </a:rPr>
              <a:t>be a </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multiset</a:t>
            </a:r>
            <a:r>
              <a:rPr lang="en-US" sz="2800" dirty="0">
                <a:latin typeface="Times New Roman" pitchFamily="18" charset="0"/>
                <a:cs typeface="Times New Roman" pitchFamily="18" charset="0"/>
              </a:rPr>
              <a:t>).</a:t>
            </a:r>
            <a:endParaRPr lang="en-US" sz="2800" dirty="0"/>
          </a:p>
        </p:txBody>
      </p:sp>
      <p:sp>
        <p:nvSpPr>
          <p:cNvPr id="2" name="TextBox 1"/>
          <p:cNvSpPr txBox="1"/>
          <p:nvPr/>
        </p:nvSpPr>
        <p:spPr>
          <a:xfrm>
            <a:off x="457200" y="252226"/>
            <a:ext cx="8458200" cy="4228850"/>
          </a:xfrm>
          <a:prstGeom prst="rect">
            <a:avLst/>
          </a:prstGeom>
          <a:noFill/>
        </p:spPr>
        <p:txBody>
          <a:bodyPr wrap="square" rtlCol="0">
            <a:spAutoFit/>
          </a:bodyPr>
          <a:lstStyle/>
          <a:p>
            <a:pPr>
              <a:lnSpc>
                <a:spcPct val="120000"/>
              </a:lnSpc>
            </a:pPr>
            <a:r>
              <a:rPr lang="en-US" sz="2800" b="1" dirty="0" smtClean="0">
                <a:latin typeface="Times New Roman" pitchFamily="18" charset="0"/>
                <a:cs typeface="Times New Roman" pitchFamily="18" charset="0"/>
              </a:rPr>
              <a:t>Definition. </a:t>
            </a:r>
            <a:r>
              <a:rPr lang="en-US" sz="2800" dirty="0" smtClean="0">
                <a:latin typeface="Times New Roman" pitchFamily="18" charset="0"/>
                <a:cs typeface="Times New Roman" pitchFamily="18" charset="0"/>
              </a:rPr>
              <a:t>A </a:t>
            </a:r>
            <a:r>
              <a:rPr lang="en-US" sz="2800" i="1" dirty="0" smtClean="0">
                <a:latin typeface="Times New Roman" pitchFamily="18" charset="0"/>
                <a:cs typeface="Times New Roman" pitchFamily="18" charset="0"/>
              </a:rPr>
              <a:t>minimal restricted covering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of a simple graph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with isomorphic </a:t>
            </a:r>
            <a:r>
              <a:rPr lang="en-US" sz="2800" dirty="0" smtClean="0">
                <a:latin typeface="Times New Roman" pitchFamily="18" charset="0"/>
                <a:cs typeface="Times New Roman" pitchFamily="18" charset="0"/>
              </a:rPr>
              <a:t>copies </a:t>
            </a:r>
            <a:r>
              <a:rPr lang="en-US" sz="2800" dirty="0">
                <a:latin typeface="Times New Roman" pitchFamily="18" charset="0"/>
                <a:cs typeface="Times New Roman" pitchFamily="18" charset="0"/>
              </a:rPr>
              <a:t>of a graph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is a set </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g</a:t>
            </a:r>
            <a:r>
              <a:rPr lang="en-US" sz="2800" baseline="-25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g</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 , </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where </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g</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for all </a:t>
            </a:r>
            <a:r>
              <a:rPr lang="en-US" sz="2800" i="1"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p>
          <a:p>
            <a:pPr>
              <a:lnSpc>
                <a:spcPct val="120000"/>
              </a:lnSpc>
            </a:pPr>
            <a:r>
              <a:rPr lang="en-US" sz="2800" dirty="0" smtClean="0">
                <a:latin typeface="Times New Roman" pitchFamily="18" charset="0"/>
                <a:cs typeface="Times New Roman" pitchFamily="18" charset="0"/>
              </a:rPr>
              <a:t> </a:t>
            </a:r>
          </a:p>
          <a:p>
            <a:pPr>
              <a:lnSpc>
                <a:spcPct val="120000"/>
              </a:lnSpc>
            </a:pPr>
            <a:r>
              <a:rPr lang="en-US" sz="2800" dirty="0" smtClean="0">
                <a:latin typeface="Times New Roman" pitchFamily="18" charset="0"/>
                <a:cs typeface="Times New Roman" pitchFamily="18" charset="0"/>
              </a:rPr>
              <a:t>and </a:t>
            </a:r>
          </a:p>
          <a:p>
            <a:pPr>
              <a:lnSpc>
                <a:spcPct val="120000"/>
              </a:lnSpc>
            </a:pPr>
            <a:endParaRPr lang="en-US" sz="2800" dirty="0">
              <a:latin typeface="Times New Roman" pitchFamily="18" charset="0"/>
              <a:cs typeface="Times New Roman" pitchFamily="18" charset="0"/>
            </a:endParaRPr>
          </a:p>
          <a:p>
            <a:pPr>
              <a:lnSpc>
                <a:spcPct val="120000"/>
              </a:lnSpc>
            </a:pP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minimal (when considering coverings, the </a:t>
            </a:r>
            <a:r>
              <a:rPr lang="en-US" sz="2800" dirty="0" smtClean="0">
                <a:latin typeface="Times New Roman" pitchFamily="18" charset="0"/>
                <a:cs typeface="Times New Roman" pitchFamily="18" charset="0"/>
              </a:rPr>
              <a:t>graph</a:t>
            </a:r>
          </a:p>
        </p:txBody>
      </p:sp>
      <p:graphicFrame>
        <p:nvGraphicFramePr>
          <p:cNvPr id="3" name="Object 2"/>
          <p:cNvGraphicFramePr>
            <a:graphicFrameLocks noChangeAspect="1"/>
          </p:cNvGraphicFramePr>
          <p:nvPr>
            <p:extLst>
              <p:ext uri="{D42A27DB-BD31-4B8C-83A1-F6EECF244321}">
                <p14:modId xmlns:p14="http://schemas.microsoft.com/office/powerpoint/2010/main" val="1719865131"/>
              </p:ext>
            </p:extLst>
          </p:nvPr>
        </p:nvGraphicFramePr>
        <p:xfrm>
          <a:off x="4800600" y="1371600"/>
          <a:ext cx="457200" cy="381000"/>
        </p:xfrm>
        <a:graphic>
          <a:graphicData uri="http://schemas.openxmlformats.org/presentationml/2006/ole">
            <mc:AlternateContent xmlns:mc="http://schemas.openxmlformats.org/markup-compatibility/2006">
              <mc:Choice xmlns:v="urn:schemas-microsoft-com:vml" Requires="v">
                <p:oleObj spid="_x0000_s5326" name="Equation" r:id="rId3" imgW="152202" imgH="126835" progId="Equation.3">
                  <p:embed/>
                </p:oleObj>
              </mc:Choice>
              <mc:Fallback>
                <p:oleObj name="Equation" r:id="rId3" imgW="152202" imgH="1268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37470089"/>
              </p:ext>
            </p:extLst>
          </p:nvPr>
        </p:nvGraphicFramePr>
        <p:xfrm>
          <a:off x="6858000" y="1371600"/>
          <a:ext cx="457200" cy="381000"/>
        </p:xfrm>
        <a:graphic>
          <a:graphicData uri="http://schemas.openxmlformats.org/presentationml/2006/ole">
            <mc:AlternateContent xmlns:mc="http://schemas.openxmlformats.org/markup-compatibility/2006">
              <mc:Choice xmlns:v="urn:schemas-microsoft-com:vml" Requires="v">
                <p:oleObj spid="_x0000_s5327" name="Equation" r:id="rId5" imgW="152202" imgH="126835" progId="Equation.3">
                  <p:embed/>
                </p:oleObj>
              </mc:Choice>
              <mc:Fallback>
                <p:oleObj name="Equation" r:id="rId5" imgW="152202" imgH="1268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371600"/>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59314119"/>
              </p:ext>
            </p:extLst>
          </p:nvPr>
        </p:nvGraphicFramePr>
        <p:xfrm>
          <a:off x="3476625" y="1819275"/>
          <a:ext cx="1960563" cy="771525"/>
        </p:xfrm>
        <a:graphic>
          <a:graphicData uri="http://schemas.openxmlformats.org/presentationml/2006/ole">
            <mc:AlternateContent xmlns:mc="http://schemas.openxmlformats.org/markup-compatibility/2006">
              <mc:Choice xmlns:v="urn:schemas-microsoft-com:vml" Requires="v">
                <p:oleObj spid="_x0000_s5328" name="Equation" r:id="rId6" imgW="774360" imgH="304560" progId="Equation.3">
                  <p:embed/>
                </p:oleObj>
              </mc:Choice>
              <mc:Fallback>
                <p:oleObj name="Equation" r:id="rId6" imgW="774360" imgH="304560" progId="Equation.3">
                  <p:embed/>
                  <p:pic>
                    <p:nvPicPr>
                      <p:cNvPr id="0" name=""/>
                      <p:cNvPicPr/>
                      <p:nvPr/>
                    </p:nvPicPr>
                    <p:blipFill>
                      <a:blip r:embed="rId7"/>
                      <a:stretch>
                        <a:fillRect/>
                      </a:stretch>
                    </p:blipFill>
                    <p:spPr>
                      <a:xfrm>
                        <a:off x="3476625" y="1819275"/>
                        <a:ext cx="1960563"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03744086"/>
              </p:ext>
            </p:extLst>
          </p:nvPr>
        </p:nvGraphicFramePr>
        <p:xfrm>
          <a:off x="2949575" y="2795588"/>
          <a:ext cx="3402013" cy="1014412"/>
        </p:xfrm>
        <a:graphic>
          <a:graphicData uri="http://schemas.openxmlformats.org/presentationml/2006/ole">
            <mc:AlternateContent xmlns:mc="http://schemas.openxmlformats.org/markup-compatibility/2006">
              <mc:Choice xmlns:v="urn:schemas-microsoft-com:vml" Requires="v">
                <p:oleObj spid="_x0000_s5329" name="Equation" r:id="rId8" imgW="1193760" imgH="355320" progId="Equation.3">
                  <p:embed/>
                </p:oleObj>
              </mc:Choice>
              <mc:Fallback>
                <p:oleObj name="Equation" r:id="rId8" imgW="1193760" imgH="355320" progId="Equation.3">
                  <p:embed/>
                  <p:pic>
                    <p:nvPicPr>
                      <p:cNvPr id="0" name=""/>
                      <p:cNvPicPr/>
                      <p:nvPr/>
                    </p:nvPicPr>
                    <p:blipFill>
                      <a:blip r:embed="rId9"/>
                      <a:stretch>
                        <a:fillRect/>
                      </a:stretch>
                    </p:blipFill>
                    <p:spPr>
                      <a:xfrm>
                        <a:off x="2949575" y="2795588"/>
                        <a:ext cx="3402013" cy="10144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55956107"/>
              </p:ext>
            </p:extLst>
          </p:nvPr>
        </p:nvGraphicFramePr>
        <p:xfrm>
          <a:off x="5348288" y="4468813"/>
          <a:ext cx="1573212" cy="712787"/>
        </p:xfrm>
        <a:graphic>
          <a:graphicData uri="http://schemas.openxmlformats.org/presentationml/2006/ole">
            <mc:AlternateContent xmlns:mc="http://schemas.openxmlformats.org/markup-compatibility/2006">
              <mc:Choice xmlns:v="urn:schemas-microsoft-com:vml" Requires="v">
                <p:oleObj spid="_x0000_s5330" name="Equation" r:id="rId10" imgW="672840" imgH="304560" progId="Equation.3">
                  <p:embed/>
                </p:oleObj>
              </mc:Choice>
              <mc:Fallback>
                <p:oleObj name="Equation" r:id="rId10" imgW="672840" imgH="304560" progId="Equation.3">
                  <p:embed/>
                  <p:pic>
                    <p:nvPicPr>
                      <p:cNvPr id="0" name=""/>
                      <p:cNvPicPr>
                        <a:picLocks noChangeAspect="1" noChangeArrowheads="1"/>
                      </p:cNvPicPr>
                      <p:nvPr/>
                    </p:nvPicPr>
                    <p:blipFill>
                      <a:blip r:embed="rId11"/>
                      <a:srcRect/>
                      <a:stretch>
                        <a:fillRect/>
                      </a:stretch>
                    </p:blipFill>
                    <p:spPr bwMode="auto">
                      <a:xfrm>
                        <a:off x="5348288" y="4468813"/>
                        <a:ext cx="1573212" cy="712787"/>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9003890"/>
              </p:ext>
            </p:extLst>
          </p:nvPr>
        </p:nvGraphicFramePr>
        <p:xfrm>
          <a:off x="592138" y="4468813"/>
          <a:ext cx="1068387" cy="712787"/>
        </p:xfrm>
        <a:graphic>
          <a:graphicData uri="http://schemas.openxmlformats.org/presentationml/2006/ole">
            <mc:AlternateContent xmlns:mc="http://schemas.openxmlformats.org/markup-compatibility/2006">
              <mc:Choice xmlns:v="urn:schemas-microsoft-com:vml" Requires="v">
                <p:oleObj spid="_x0000_s5331" name="Equation" r:id="rId12" imgW="457200" imgH="304560" progId="Equation.3">
                  <p:embed/>
                </p:oleObj>
              </mc:Choice>
              <mc:Fallback>
                <p:oleObj name="Equation" r:id="rId12" imgW="457200" imgH="304560" progId="Equation.3">
                  <p:embed/>
                  <p:pic>
                    <p:nvPicPr>
                      <p:cNvPr id="0" name=""/>
                      <p:cNvPicPr>
                        <a:picLocks noChangeAspect="1" noChangeArrowheads="1"/>
                      </p:cNvPicPr>
                      <p:nvPr/>
                    </p:nvPicPr>
                    <p:blipFill>
                      <a:blip r:embed="rId13"/>
                      <a:srcRect/>
                      <a:stretch>
                        <a:fillRect/>
                      </a:stretch>
                    </p:blipFill>
                    <p:spPr bwMode="auto">
                      <a:xfrm>
                        <a:off x="592138" y="4468813"/>
                        <a:ext cx="1068387"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 name="Straight Connector 12"/>
          <p:cNvCxnSpPr/>
          <p:nvPr/>
        </p:nvCxnSpPr>
        <p:spPr>
          <a:xfrm>
            <a:off x="4991100" y="3124200"/>
            <a:ext cx="1143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121757"/>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2438400" y="3505200"/>
            <a:ext cx="7620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2748735">
            <a:off x="4299032" y="2760087"/>
            <a:ext cx="3282557"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238500" y="5105400"/>
            <a:ext cx="2904392"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5023338" y="2133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914292" y="3077308"/>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858000" y="3962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410200" y="5410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81400" y="5410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67000" y="3810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6800" y="316468"/>
            <a:ext cx="70866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A Restricted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3</a:t>
            </a:r>
            <a:r>
              <a:rPr lang="en-US" sz="4000" dirty="0" smtClean="0">
                <a:latin typeface="Times New Roman" pitchFamily="18" charset="0"/>
                <a:cs typeface="Times New Roman" pitchFamily="18" charset="0"/>
              </a:rPr>
              <a:t> Covering of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1,2,3</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cxnSp>
        <p:nvCxnSpPr>
          <p:cNvPr id="11" name="Straight Connector 10"/>
          <p:cNvCxnSpPr>
            <a:stCxn id="7" idx="2"/>
            <a:endCxn id="2" idx="3"/>
          </p:cNvCxnSpPr>
          <p:nvPr/>
        </p:nvCxnSpPr>
        <p:spPr>
          <a:xfrm flipV="1">
            <a:off x="2667000" y="2328722"/>
            <a:ext cx="2389816" cy="15955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2"/>
            <a:endCxn id="3" idx="2"/>
          </p:cNvCxnSpPr>
          <p:nvPr/>
        </p:nvCxnSpPr>
        <p:spPr>
          <a:xfrm flipV="1">
            <a:off x="2667000" y="3191608"/>
            <a:ext cx="3247292" cy="7326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2"/>
            <a:endCxn id="4" idx="6"/>
          </p:cNvCxnSpPr>
          <p:nvPr/>
        </p:nvCxnSpPr>
        <p:spPr>
          <a:xfrm>
            <a:off x="2667000" y="3924300"/>
            <a:ext cx="441960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3"/>
            <a:endCxn id="4" idx="7"/>
          </p:cNvCxnSpPr>
          <p:nvPr/>
        </p:nvCxnSpPr>
        <p:spPr>
          <a:xfrm flipV="1">
            <a:off x="5443678" y="3995878"/>
            <a:ext cx="1609444" cy="16094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4"/>
            <a:endCxn id="3" idx="0"/>
          </p:cNvCxnSpPr>
          <p:nvPr/>
        </p:nvCxnSpPr>
        <p:spPr>
          <a:xfrm flipV="1">
            <a:off x="5524500" y="3077308"/>
            <a:ext cx="504092" cy="25614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 idx="0"/>
            <a:endCxn id="2" idx="0"/>
          </p:cNvCxnSpPr>
          <p:nvPr/>
        </p:nvCxnSpPr>
        <p:spPr>
          <a:xfrm flipH="1" flipV="1">
            <a:off x="5137638" y="2133600"/>
            <a:ext cx="386862" cy="327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 idx="7"/>
            <a:endCxn id="6" idx="3"/>
          </p:cNvCxnSpPr>
          <p:nvPr/>
        </p:nvCxnSpPr>
        <p:spPr>
          <a:xfrm flipH="1">
            <a:off x="3614878" y="2167078"/>
            <a:ext cx="1603582" cy="34382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3"/>
            <a:endCxn id="3" idx="3"/>
          </p:cNvCxnSpPr>
          <p:nvPr/>
        </p:nvCxnSpPr>
        <p:spPr>
          <a:xfrm flipV="1">
            <a:off x="3614878" y="3272430"/>
            <a:ext cx="2332892" cy="23328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3"/>
            <a:endCxn id="4" idx="2"/>
          </p:cNvCxnSpPr>
          <p:nvPr/>
        </p:nvCxnSpPr>
        <p:spPr>
          <a:xfrm flipV="1">
            <a:off x="3614878" y="4076700"/>
            <a:ext cx="3243122" cy="15286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7" idx="4"/>
          </p:cNvCxnSpPr>
          <p:nvPr/>
        </p:nvCxnSpPr>
        <p:spPr>
          <a:xfrm flipH="1" flipV="1">
            <a:off x="2781300" y="4038600"/>
            <a:ext cx="914400" cy="1600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5" idx="1"/>
            <a:endCxn id="7" idx="2"/>
          </p:cNvCxnSpPr>
          <p:nvPr/>
        </p:nvCxnSpPr>
        <p:spPr>
          <a:xfrm flipH="1" flipV="1">
            <a:off x="2667000" y="3924300"/>
            <a:ext cx="2776678" cy="15193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019800" y="1524000"/>
            <a:ext cx="2590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Each degree 3</a:t>
            </a:r>
            <a:endParaRPr lang="en-US" sz="2800" dirty="0">
              <a:latin typeface="Times New Roman" pitchFamily="18" charset="0"/>
              <a:cs typeface="Times New Roman" pitchFamily="18" charset="0"/>
            </a:endParaRPr>
          </a:p>
        </p:txBody>
      </p:sp>
      <p:cxnSp>
        <p:nvCxnSpPr>
          <p:cNvPr id="50" name="Straight Arrow Connector 49"/>
          <p:cNvCxnSpPr/>
          <p:nvPr/>
        </p:nvCxnSpPr>
        <p:spPr>
          <a:xfrm flipH="1">
            <a:off x="6400800" y="2047220"/>
            <a:ext cx="652322" cy="6959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28600" y="4572000"/>
            <a:ext cx="3048000"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Need 3 + 3 =6 edges from between these partite sets (need 4 more)</a:t>
            </a:r>
            <a:endParaRPr lang="en-US" sz="2800" dirty="0">
              <a:latin typeface="Times New Roman" pitchFamily="18" charset="0"/>
              <a:cs typeface="Times New Roman" pitchFamily="18" charset="0"/>
            </a:endParaRPr>
          </a:p>
        </p:txBody>
      </p:sp>
      <p:cxnSp>
        <p:nvCxnSpPr>
          <p:cNvPr id="52" name="Straight Arrow Connector 51"/>
          <p:cNvCxnSpPr/>
          <p:nvPr/>
        </p:nvCxnSpPr>
        <p:spPr>
          <a:xfrm flipV="1">
            <a:off x="1566722" y="4038600"/>
            <a:ext cx="566878" cy="4894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514600" y="6019800"/>
            <a:ext cx="723900" cy="182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38200" y="1865293"/>
            <a:ext cx="3071447"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Need 3 more edges from between these sets</a:t>
            </a:r>
            <a:endParaRPr lang="en-US" sz="2800" dirty="0">
              <a:latin typeface="Times New Roman" pitchFamily="18" charset="0"/>
              <a:cs typeface="Times New Roman" pitchFamily="18" charset="0"/>
            </a:endParaRPr>
          </a:p>
        </p:txBody>
      </p:sp>
      <p:cxnSp>
        <p:nvCxnSpPr>
          <p:cNvPr id="58" name="Straight Arrow Connector 57"/>
          <p:cNvCxnSpPr/>
          <p:nvPr/>
        </p:nvCxnSpPr>
        <p:spPr>
          <a:xfrm flipV="1">
            <a:off x="3733800" y="2209800"/>
            <a:ext cx="685800" cy="118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286000" y="2819400"/>
            <a:ext cx="2286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053122" y="4648200"/>
            <a:ext cx="2167078"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So padding must consist of at least 7 edges.</a:t>
            </a:r>
            <a:endParaRPr lang="en-US" sz="2800" dirty="0">
              <a:latin typeface="Times New Roman" pitchFamily="18" charset="0"/>
              <a:cs typeface="Times New Roman" pitchFamily="18" charset="0"/>
            </a:endParaRPr>
          </a:p>
        </p:txBody>
      </p:sp>
      <p:sp>
        <p:nvSpPr>
          <p:cNvPr id="68" name="Rounded Rectangle 67"/>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44647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par>
                                <p:cTn id="27" presetID="10"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10" presetClass="entr" presetSubtype="0"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7" grpId="0"/>
      <p:bldP spid="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84582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The Question: </a:t>
            </a:r>
            <a:r>
              <a:rPr lang="en-US" sz="2800" dirty="0" smtClean="0">
                <a:latin typeface="Times New Roman" pitchFamily="18" charset="0"/>
                <a:cs typeface="Times New Roman" pitchFamily="18" charset="0"/>
              </a:rPr>
              <a:t>When (and how) can all of the </a:t>
            </a:r>
            <a:r>
              <a:rPr lang="en-US" sz="2800" i="1" dirty="0"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samples be optimally compared to each other by running the </a:t>
            </a:r>
          </a:p>
          <a:p>
            <a:r>
              <a:rPr lang="en-US" sz="2800" dirty="0" smtClean="0">
                <a:latin typeface="Times New Roman" pitchFamily="18" charset="0"/>
                <a:cs typeface="Times New Roman" pitchFamily="18" charset="0"/>
              </a:rPr>
              <a:t>machine            times</a:t>
            </a:r>
            <a:r>
              <a:rPr lang="en-US" sz="2800"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6" name="TextBox 5"/>
              <p:cNvSpPr txBox="1"/>
              <p:nvPr/>
            </p:nvSpPr>
            <p:spPr>
              <a:xfrm>
                <a:off x="1752600" y="1447800"/>
                <a:ext cx="1066800" cy="645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lang="en-US" sz="2400" i="1" smtClean="0">
                              <a:latin typeface="Cambria Math"/>
                            </a:rPr>
                          </m:ctrlPr>
                        </m:fPr>
                        <m:num>
                          <m:d>
                            <m:dPr>
                              <m:ctrlPr>
                                <a:rPr lang="en-US" sz="2400" i="1" smtClean="0">
                                  <a:latin typeface="Cambria Math"/>
                                </a:rPr>
                              </m:ctrlPr>
                            </m:dPr>
                            <m:e>
                              <m:m>
                                <m:mPr>
                                  <m:mcs>
                                    <m:mc>
                                      <m:mcPr>
                                        <m:count m:val="1"/>
                                        <m:mcJc m:val="center"/>
                                      </m:mcPr>
                                    </m:mc>
                                  </m:mcs>
                                  <m:ctrlPr>
                                    <a:rPr lang="en-US" sz="2400" i="1" smtClean="0">
                                      <a:latin typeface="Cambria Math"/>
                                    </a:rPr>
                                  </m:ctrlPr>
                                </m:mPr>
                                <m:mr>
                                  <m:e>
                                    <m:r>
                                      <m:rPr>
                                        <m:brk m:alnAt="7"/>
                                      </m:rPr>
                                      <a:rPr lang="en-US" sz="2400" b="0" i="1" smtClean="0">
                                        <a:latin typeface="Cambria Math"/>
                                      </a:rPr>
                                      <m:t>𝑣</m:t>
                                    </m:r>
                                  </m:e>
                                </m:mr>
                                <m:mr>
                                  <m:e>
                                    <m:r>
                                      <a:rPr lang="en-US" sz="2400" b="0" i="1" smtClean="0">
                                        <a:latin typeface="Cambria Math"/>
                                      </a:rPr>
                                      <m:t>2</m:t>
                                    </m:r>
                                  </m:e>
                                </m:mr>
                              </m:m>
                            </m:e>
                          </m:d>
                        </m:num>
                        <m:den>
                          <m:r>
                            <a:rPr lang="en-US" sz="2400" b="0" i="1" smtClean="0">
                              <a:latin typeface="Cambria Math"/>
                            </a:rPr>
                            <m:t>3</m:t>
                          </m:r>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752600" y="1447800"/>
                <a:ext cx="1066800" cy="645048"/>
              </a:xfrm>
              <a:prstGeom prst="rect">
                <a:avLst/>
              </a:prstGeom>
              <a:blipFill rotWithShape="1">
                <a:blip r:embed="rId2"/>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320" y="2390306"/>
            <a:ext cx="2545080" cy="3248494"/>
          </a:xfrm>
          <a:prstGeom prst="rect">
            <a:avLst/>
          </a:prstGeom>
        </p:spPr>
      </p:pic>
      <p:sp>
        <p:nvSpPr>
          <p:cNvPr id="9" name="Rounded Rectangle 8"/>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0" y="5634335"/>
            <a:ext cx="2895600"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Motivationtron</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3000</a:t>
            </a:r>
            <a:r>
              <a:rPr lang="en-US" sz="1600" baseline="30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1600" baseline="30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80794434"/>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2516956" y="3915508"/>
            <a:ext cx="917906" cy="1652954"/>
          </a:xfrm>
          <a:custGeom>
            <a:avLst/>
            <a:gdLst>
              <a:gd name="connsiteX0" fmla="*/ 917906 w 917906"/>
              <a:gd name="connsiteY0" fmla="*/ 1652954 h 1652954"/>
              <a:gd name="connsiteX1" fmla="*/ 85567 w 917906"/>
              <a:gd name="connsiteY1" fmla="*/ 973015 h 1652954"/>
              <a:gd name="connsiteX2" fmla="*/ 26952 w 917906"/>
              <a:gd name="connsiteY2" fmla="*/ 0 h 1652954"/>
              <a:gd name="connsiteX3" fmla="*/ 26952 w 917906"/>
              <a:gd name="connsiteY3" fmla="*/ 0 h 1652954"/>
            </a:gdLst>
            <a:ahLst/>
            <a:cxnLst>
              <a:cxn ang="0">
                <a:pos x="connsiteX0" y="connsiteY0"/>
              </a:cxn>
              <a:cxn ang="0">
                <a:pos x="connsiteX1" y="connsiteY1"/>
              </a:cxn>
              <a:cxn ang="0">
                <a:pos x="connsiteX2" y="connsiteY2"/>
              </a:cxn>
              <a:cxn ang="0">
                <a:pos x="connsiteX3" y="connsiteY3"/>
              </a:cxn>
            </a:cxnLst>
            <a:rect l="l" t="t" r="r" b="b"/>
            <a:pathLst>
              <a:path w="917906" h="1652954">
                <a:moveTo>
                  <a:pt x="917906" y="1652954"/>
                </a:moveTo>
                <a:cubicBezTo>
                  <a:pt x="575982" y="1450730"/>
                  <a:pt x="234059" y="1248507"/>
                  <a:pt x="85567" y="973015"/>
                </a:cubicBezTo>
                <a:cubicBezTo>
                  <a:pt x="-62925" y="697523"/>
                  <a:pt x="26952" y="0"/>
                  <a:pt x="26952" y="0"/>
                </a:cubicBezTo>
                <a:lnTo>
                  <a:pt x="26952" y="0"/>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520462" y="3128159"/>
            <a:ext cx="3317630" cy="796141"/>
          </a:xfrm>
          <a:custGeom>
            <a:avLst/>
            <a:gdLst>
              <a:gd name="connsiteX0" fmla="*/ 0 w 3294184"/>
              <a:gd name="connsiteY0" fmla="*/ 822518 h 822518"/>
              <a:gd name="connsiteX1" fmla="*/ 1711569 w 3294184"/>
              <a:gd name="connsiteY1" fmla="*/ 60518 h 822518"/>
              <a:gd name="connsiteX2" fmla="*/ 3294184 w 3294184"/>
              <a:gd name="connsiteY2" fmla="*/ 48795 h 822518"/>
              <a:gd name="connsiteX3" fmla="*/ 3294184 w 3294184"/>
              <a:gd name="connsiteY3" fmla="*/ 48795 h 822518"/>
            </a:gdLst>
            <a:ahLst/>
            <a:cxnLst>
              <a:cxn ang="0">
                <a:pos x="connsiteX0" y="connsiteY0"/>
              </a:cxn>
              <a:cxn ang="0">
                <a:pos x="connsiteX1" y="connsiteY1"/>
              </a:cxn>
              <a:cxn ang="0">
                <a:pos x="connsiteX2" y="connsiteY2"/>
              </a:cxn>
              <a:cxn ang="0">
                <a:pos x="connsiteX3" y="connsiteY3"/>
              </a:cxn>
            </a:cxnLst>
            <a:rect l="l" t="t" r="r" b="b"/>
            <a:pathLst>
              <a:path w="3294184" h="822518">
                <a:moveTo>
                  <a:pt x="0" y="822518"/>
                </a:moveTo>
                <a:cubicBezTo>
                  <a:pt x="581269" y="505995"/>
                  <a:pt x="1162538" y="189472"/>
                  <a:pt x="1711569" y="60518"/>
                </a:cubicBezTo>
                <a:cubicBezTo>
                  <a:pt x="2260600" y="-68436"/>
                  <a:pt x="3294184" y="48795"/>
                  <a:pt x="3294184" y="48795"/>
                </a:cubicBezTo>
                <a:lnTo>
                  <a:pt x="3294184" y="48795"/>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3"/>
            <a:endCxn id="3" idx="3"/>
          </p:cNvCxnSpPr>
          <p:nvPr/>
        </p:nvCxnSpPr>
        <p:spPr>
          <a:xfrm flipV="1">
            <a:off x="3386278" y="3272430"/>
            <a:ext cx="2332892" cy="233289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2532185" y="3950677"/>
            <a:ext cx="2754923" cy="1594338"/>
          </a:xfrm>
          <a:custGeom>
            <a:avLst/>
            <a:gdLst>
              <a:gd name="connsiteX0" fmla="*/ 2754923 w 2754923"/>
              <a:gd name="connsiteY0" fmla="*/ 1594338 h 1594338"/>
              <a:gd name="connsiteX1" fmla="*/ 1207477 w 2754923"/>
              <a:gd name="connsiteY1" fmla="*/ 1148861 h 1594338"/>
              <a:gd name="connsiteX2" fmla="*/ 0 w 2754923"/>
              <a:gd name="connsiteY2" fmla="*/ 0 h 1594338"/>
              <a:gd name="connsiteX3" fmla="*/ 0 w 2754923"/>
              <a:gd name="connsiteY3" fmla="*/ 0 h 1594338"/>
            </a:gdLst>
            <a:ahLst/>
            <a:cxnLst>
              <a:cxn ang="0">
                <a:pos x="connsiteX0" y="connsiteY0"/>
              </a:cxn>
              <a:cxn ang="0">
                <a:pos x="connsiteX1" y="connsiteY1"/>
              </a:cxn>
              <a:cxn ang="0">
                <a:pos x="connsiteX2" y="connsiteY2"/>
              </a:cxn>
              <a:cxn ang="0">
                <a:pos x="connsiteX3" y="connsiteY3"/>
              </a:cxn>
            </a:cxnLst>
            <a:rect l="l" t="t" r="r" b="b"/>
            <a:pathLst>
              <a:path w="2754923" h="1594338">
                <a:moveTo>
                  <a:pt x="2754923" y="1594338"/>
                </a:moveTo>
                <a:cubicBezTo>
                  <a:pt x="2210777" y="1504461"/>
                  <a:pt x="1666631" y="1414584"/>
                  <a:pt x="1207477" y="1148861"/>
                </a:cubicBezTo>
                <a:cubicBezTo>
                  <a:pt x="748323" y="883138"/>
                  <a:pt x="0" y="0"/>
                  <a:pt x="0" y="0"/>
                </a:cubicBezTo>
                <a:lnTo>
                  <a:pt x="0" y="0"/>
                </a:ln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520462" y="2250831"/>
            <a:ext cx="2403230" cy="1641231"/>
          </a:xfrm>
          <a:custGeom>
            <a:avLst/>
            <a:gdLst>
              <a:gd name="connsiteX0" fmla="*/ 0 w 2403230"/>
              <a:gd name="connsiteY0" fmla="*/ 1641231 h 1641231"/>
              <a:gd name="connsiteX1" fmla="*/ 867507 w 2403230"/>
              <a:gd name="connsiteY1" fmla="*/ 480646 h 1641231"/>
              <a:gd name="connsiteX2" fmla="*/ 2403230 w 2403230"/>
              <a:gd name="connsiteY2" fmla="*/ 0 h 1641231"/>
              <a:gd name="connsiteX3" fmla="*/ 2403230 w 2403230"/>
              <a:gd name="connsiteY3" fmla="*/ 0 h 1641231"/>
              <a:gd name="connsiteX4" fmla="*/ 2403230 w 2403230"/>
              <a:gd name="connsiteY4" fmla="*/ 0 h 164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230" h="1641231">
                <a:moveTo>
                  <a:pt x="0" y="1641231"/>
                </a:moveTo>
                <a:cubicBezTo>
                  <a:pt x="233484" y="1197707"/>
                  <a:pt x="466969" y="754184"/>
                  <a:pt x="867507" y="480646"/>
                </a:cubicBezTo>
                <a:cubicBezTo>
                  <a:pt x="1268045" y="207107"/>
                  <a:pt x="2403230" y="0"/>
                  <a:pt x="2403230" y="0"/>
                </a:cubicBezTo>
                <a:lnTo>
                  <a:pt x="2403230" y="0"/>
                </a:lnTo>
                <a:lnTo>
                  <a:pt x="2403230" y="0"/>
                </a:ln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5" idx="0"/>
            <a:endCxn id="2" idx="0"/>
          </p:cNvCxnSpPr>
          <p:nvPr/>
        </p:nvCxnSpPr>
        <p:spPr>
          <a:xfrm flipH="1" flipV="1">
            <a:off x="4909038" y="2133600"/>
            <a:ext cx="386862" cy="32766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2555631" y="3974123"/>
            <a:ext cx="2743200" cy="1559169"/>
          </a:xfrm>
          <a:custGeom>
            <a:avLst/>
            <a:gdLst>
              <a:gd name="connsiteX0" fmla="*/ 2743200 w 2743200"/>
              <a:gd name="connsiteY0" fmla="*/ 1559169 h 1559169"/>
              <a:gd name="connsiteX1" fmla="*/ 1652954 w 2743200"/>
              <a:gd name="connsiteY1" fmla="*/ 492369 h 1559169"/>
              <a:gd name="connsiteX2" fmla="*/ 0 w 2743200"/>
              <a:gd name="connsiteY2" fmla="*/ 0 h 1559169"/>
              <a:gd name="connsiteX3" fmla="*/ 0 w 2743200"/>
              <a:gd name="connsiteY3" fmla="*/ 0 h 1559169"/>
            </a:gdLst>
            <a:ahLst/>
            <a:cxnLst>
              <a:cxn ang="0">
                <a:pos x="connsiteX0" y="connsiteY0"/>
              </a:cxn>
              <a:cxn ang="0">
                <a:pos x="connsiteX1" y="connsiteY1"/>
              </a:cxn>
              <a:cxn ang="0">
                <a:pos x="connsiteX2" y="connsiteY2"/>
              </a:cxn>
              <a:cxn ang="0">
                <a:pos x="connsiteX3" y="connsiteY3"/>
              </a:cxn>
            </a:cxnLst>
            <a:rect l="l" t="t" r="r" b="b"/>
            <a:pathLst>
              <a:path w="2743200" h="1559169">
                <a:moveTo>
                  <a:pt x="2743200" y="1559169"/>
                </a:moveTo>
                <a:cubicBezTo>
                  <a:pt x="2426677" y="1155699"/>
                  <a:pt x="2110154" y="752230"/>
                  <a:pt x="1652954" y="492369"/>
                </a:cubicBezTo>
                <a:cubicBezTo>
                  <a:pt x="1195754" y="232508"/>
                  <a:pt x="0" y="0"/>
                  <a:pt x="0" y="0"/>
                </a:cubicBezTo>
                <a:lnTo>
                  <a:pt x="0"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5" idx="4"/>
            <a:endCxn id="3" idx="0"/>
          </p:cNvCxnSpPr>
          <p:nvPr/>
        </p:nvCxnSpPr>
        <p:spPr>
          <a:xfrm flipV="1">
            <a:off x="5295900" y="3077308"/>
            <a:ext cx="504092" cy="256149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2"/>
            <a:endCxn id="3" idx="2"/>
          </p:cNvCxnSpPr>
          <p:nvPr/>
        </p:nvCxnSpPr>
        <p:spPr>
          <a:xfrm flipV="1">
            <a:off x="2438400" y="3191608"/>
            <a:ext cx="3247292" cy="73269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1"/>
            <a:endCxn id="7" idx="2"/>
          </p:cNvCxnSpPr>
          <p:nvPr/>
        </p:nvCxnSpPr>
        <p:spPr>
          <a:xfrm flipH="1" flipV="1">
            <a:off x="2438400" y="3924300"/>
            <a:ext cx="2776678" cy="15193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3"/>
            <a:endCxn id="4" idx="7"/>
          </p:cNvCxnSpPr>
          <p:nvPr/>
        </p:nvCxnSpPr>
        <p:spPr>
          <a:xfrm flipV="1">
            <a:off x="5215078" y="3995878"/>
            <a:ext cx="1609444" cy="16094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2"/>
            <a:endCxn id="4" idx="6"/>
          </p:cNvCxnSpPr>
          <p:nvPr/>
        </p:nvCxnSpPr>
        <p:spPr>
          <a:xfrm>
            <a:off x="2438400" y="3924300"/>
            <a:ext cx="4419600" cy="1524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a:endCxn id="7" idx="4"/>
          </p:cNvCxnSpPr>
          <p:nvPr/>
        </p:nvCxnSpPr>
        <p:spPr>
          <a:xfrm flipH="1" flipV="1">
            <a:off x="2552700" y="4038600"/>
            <a:ext cx="914400" cy="16002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 idx="7"/>
            <a:endCxn id="6" idx="3"/>
          </p:cNvCxnSpPr>
          <p:nvPr/>
        </p:nvCxnSpPr>
        <p:spPr>
          <a:xfrm flipH="1">
            <a:off x="3386278" y="2167078"/>
            <a:ext cx="1603582" cy="343824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7" idx="2"/>
            <a:endCxn id="2" idx="3"/>
          </p:cNvCxnSpPr>
          <p:nvPr/>
        </p:nvCxnSpPr>
        <p:spPr>
          <a:xfrm flipV="1">
            <a:off x="2438400" y="2328722"/>
            <a:ext cx="2389816" cy="159557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794738" y="2133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685692" y="3077308"/>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629400" y="3962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81600" y="5410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52800" y="5410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3810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6" idx="3"/>
            <a:endCxn id="4" idx="2"/>
          </p:cNvCxnSpPr>
          <p:nvPr/>
        </p:nvCxnSpPr>
        <p:spPr>
          <a:xfrm flipV="1">
            <a:off x="3386278" y="4076700"/>
            <a:ext cx="3243122" cy="15286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66800" y="316468"/>
            <a:ext cx="70866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A Restricted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3</a:t>
            </a:r>
            <a:r>
              <a:rPr lang="en-US" sz="4000" dirty="0" smtClean="0">
                <a:latin typeface="Times New Roman" pitchFamily="18" charset="0"/>
                <a:cs typeface="Times New Roman" pitchFamily="18" charset="0"/>
              </a:rPr>
              <a:t> Covering of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1,2,3</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31" name="Freeform 30"/>
          <p:cNvSpPr/>
          <p:nvPr/>
        </p:nvSpPr>
        <p:spPr>
          <a:xfrm>
            <a:off x="2516956" y="3714566"/>
            <a:ext cx="4282429" cy="324034"/>
          </a:xfrm>
          <a:custGeom>
            <a:avLst/>
            <a:gdLst>
              <a:gd name="connsiteX0" fmla="*/ 0 w 4278923"/>
              <a:gd name="connsiteY0" fmla="*/ 236111 h 341619"/>
              <a:gd name="connsiteX1" fmla="*/ 2368061 w 4278923"/>
              <a:gd name="connsiteY1" fmla="*/ 1649 h 341619"/>
              <a:gd name="connsiteX2" fmla="*/ 4278923 w 4278923"/>
              <a:gd name="connsiteY2" fmla="*/ 341619 h 341619"/>
              <a:gd name="connsiteX3" fmla="*/ 4278923 w 4278923"/>
              <a:gd name="connsiteY3" fmla="*/ 341619 h 341619"/>
            </a:gdLst>
            <a:ahLst/>
            <a:cxnLst>
              <a:cxn ang="0">
                <a:pos x="connsiteX0" y="connsiteY0"/>
              </a:cxn>
              <a:cxn ang="0">
                <a:pos x="connsiteX1" y="connsiteY1"/>
              </a:cxn>
              <a:cxn ang="0">
                <a:pos x="connsiteX2" y="connsiteY2"/>
              </a:cxn>
              <a:cxn ang="0">
                <a:pos x="connsiteX3" y="connsiteY3"/>
              </a:cxn>
            </a:cxnLst>
            <a:rect l="l" t="t" r="r" b="b"/>
            <a:pathLst>
              <a:path w="4278923" h="341619">
                <a:moveTo>
                  <a:pt x="0" y="236111"/>
                </a:moveTo>
                <a:cubicBezTo>
                  <a:pt x="827453" y="110087"/>
                  <a:pt x="1654907" y="-15936"/>
                  <a:pt x="2368061" y="1649"/>
                </a:cubicBezTo>
                <a:cubicBezTo>
                  <a:pt x="3081215" y="19234"/>
                  <a:pt x="4278923" y="341619"/>
                  <a:pt x="4278923" y="341619"/>
                </a:cubicBezTo>
                <a:lnTo>
                  <a:pt x="4278923" y="341619"/>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262169" y="3903785"/>
            <a:ext cx="1184416" cy="1676400"/>
          </a:xfrm>
          <a:custGeom>
            <a:avLst/>
            <a:gdLst>
              <a:gd name="connsiteX0" fmla="*/ 1184416 w 1184416"/>
              <a:gd name="connsiteY0" fmla="*/ 1676400 h 1676400"/>
              <a:gd name="connsiteX1" fmla="*/ 35554 w 1184416"/>
              <a:gd name="connsiteY1" fmla="*/ 1137138 h 1676400"/>
              <a:gd name="connsiteX2" fmla="*/ 270016 w 1184416"/>
              <a:gd name="connsiteY2" fmla="*/ 0 h 1676400"/>
              <a:gd name="connsiteX3" fmla="*/ 270016 w 1184416"/>
              <a:gd name="connsiteY3" fmla="*/ 0 h 1676400"/>
            </a:gdLst>
            <a:ahLst/>
            <a:cxnLst>
              <a:cxn ang="0">
                <a:pos x="connsiteX0" y="connsiteY0"/>
              </a:cxn>
              <a:cxn ang="0">
                <a:pos x="connsiteX1" y="connsiteY1"/>
              </a:cxn>
              <a:cxn ang="0">
                <a:pos x="connsiteX2" y="connsiteY2"/>
              </a:cxn>
              <a:cxn ang="0">
                <a:pos x="connsiteX3" y="connsiteY3"/>
              </a:cxn>
            </a:cxnLst>
            <a:rect l="l" t="t" r="r" b="b"/>
            <a:pathLst>
              <a:path w="1184416" h="1676400">
                <a:moveTo>
                  <a:pt x="1184416" y="1676400"/>
                </a:moveTo>
                <a:cubicBezTo>
                  <a:pt x="686185" y="1546469"/>
                  <a:pt x="187954" y="1416538"/>
                  <a:pt x="35554" y="1137138"/>
                </a:cubicBezTo>
                <a:cubicBezTo>
                  <a:pt x="-116846" y="857738"/>
                  <a:pt x="270016" y="0"/>
                  <a:pt x="270016" y="0"/>
                </a:cubicBezTo>
                <a:lnTo>
                  <a:pt x="270016"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4012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5" grpId="0" animBg="1"/>
      <p:bldP spid="24" grpId="0" animBg="1"/>
      <p:bldP spid="22" grpId="0" animBg="1"/>
      <p:bldP spid="31" grpId="0" animBg="1"/>
      <p:bldP spid="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2516956" y="3915508"/>
            <a:ext cx="917906" cy="1652954"/>
          </a:xfrm>
          <a:custGeom>
            <a:avLst/>
            <a:gdLst>
              <a:gd name="connsiteX0" fmla="*/ 917906 w 917906"/>
              <a:gd name="connsiteY0" fmla="*/ 1652954 h 1652954"/>
              <a:gd name="connsiteX1" fmla="*/ 85567 w 917906"/>
              <a:gd name="connsiteY1" fmla="*/ 973015 h 1652954"/>
              <a:gd name="connsiteX2" fmla="*/ 26952 w 917906"/>
              <a:gd name="connsiteY2" fmla="*/ 0 h 1652954"/>
              <a:gd name="connsiteX3" fmla="*/ 26952 w 917906"/>
              <a:gd name="connsiteY3" fmla="*/ 0 h 1652954"/>
            </a:gdLst>
            <a:ahLst/>
            <a:cxnLst>
              <a:cxn ang="0">
                <a:pos x="connsiteX0" y="connsiteY0"/>
              </a:cxn>
              <a:cxn ang="0">
                <a:pos x="connsiteX1" y="connsiteY1"/>
              </a:cxn>
              <a:cxn ang="0">
                <a:pos x="connsiteX2" y="connsiteY2"/>
              </a:cxn>
              <a:cxn ang="0">
                <a:pos x="connsiteX3" y="connsiteY3"/>
              </a:cxn>
            </a:cxnLst>
            <a:rect l="l" t="t" r="r" b="b"/>
            <a:pathLst>
              <a:path w="917906" h="1652954">
                <a:moveTo>
                  <a:pt x="917906" y="1652954"/>
                </a:moveTo>
                <a:cubicBezTo>
                  <a:pt x="575982" y="1450730"/>
                  <a:pt x="234059" y="1248507"/>
                  <a:pt x="85567" y="973015"/>
                </a:cubicBezTo>
                <a:cubicBezTo>
                  <a:pt x="-62925" y="697523"/>
                  <a:pt x="26952" y="0"/>
                  <a:pt x="26952" y="0"/>
                </a:cubicBezTo>
                <a:lnTo>
                  <a:pt x="26952" y="0"/>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520462" y="3128159"/>
            <a:ext cx="3317630" cy="796141"/>
          </a:xfrm>
          <a:custGeom>
            <a:avLst/>
            <a:gdLst>
              <a:gd name="connsiteX0" fmla="*/ 0 w 3294184"/>
              <a:gd name="connsiteY0" fmla="*/ 822518 h 822518"/>
              <a:gd name="connsiteX1" fmla="*/ 1711569 w 3294184"/>
              <a:gd name="connsiteY1" fmla="*/ 60518 h 822518"/>
              <a:gd name="connsiteX2" fmla="*/ 3294184 w 3294184"/>
              <a:gd name="connsiteY2" fmla="*/ 48795 h 822518"/>
              <a:gd name="connsiteX3" fmla="*/ 3294184 w 3294184"/>
              <a:gd name="connsiteY3" fmla="*/ 48795 h 822518"/>
            </a:gdLst>
            <a:ahLst/>
            <a:cxnLst>
              <a:cxn ang="0">
                <a:pos x="connsiteX0" y="connsiteY0"/>
              </a:cxn>
              <a:cxn ang="0">
                <a:pos x="connsiteX1" y="connsiteY1"/>
              </a:cxn>
              <a:cxn ang="0">
                <a:pos x="connsiteX2" y="connsiteY2"/>
              </a:cxn>
              <a:cxn ang="0">
                <a:pos x="connsiteX3" y="connsiteY3"/>
              </a:cxn>
            </a:cxnLst>
            <a:rect l="l" t="t" r="r" b="b"/>
            <a:pathLst>
              <a:path w="3294184" h="822518">
                <a:moveTo>
                  <a:pt x="0" y="822518"/>
                </a:moveTo>
                <a:cubicBezTo>
                  <a:pt x="581269" y="505995"/>
                  <a:pt x="1162538" y="189472"/>
                  <a:pt x="1711569" y="60518"/>
                </a:cubicBezTo>
                <a:cubicBezTo>
                  <a:pt x="2260600" y="-68436"/>
                  <a:pt x="3294184" y="48795"/>
                  <a:pt x="3294184" y="48795"/>
                </a:cubicBezTo>
                <a:lnTo>
                  <a:pt x="3294184" y="48795"/>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3"/>
            <a:endCxn id="3" idx="3"/>
          </p:cNvCxnSpPr>
          <p:nvPr/>
        </p:nvCxnSpPr>
        <p:spPr>
          <a:xfrm flipV="1">
            <a:off x="3386278" y="3272430"/>
            <a:ext cx="2332892" cy="233289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2532185" y="3950677"/>
            <a:ext cx="2754923" cy="1594338"/>
          </a:xfrm>
          <a:custGeom>
            <a:avLst/>
            <a:gdLst>
              <a:gd name="connsiteX0" fmla="*/ 2754923 w 2754923"/>
              <a:gd name="connsiteY0" fmla="*/ 1594338 h 1594338"/>
              <a:gd name="connsiteX1" fmla="*/ 1207477 w 2754923"/>
              <a:gd name="connsiteY1" fmla="*/ 1148861 h 1594338"/>
              <a:gd name="connsiteX2" fmla="*/ 0 w 2754923"/>
              <a:gd name="connsiteY2" fmla="*/ 0 h 1594338"/>
              <a:gd name="connsiteX3" fmla="*/ 0 w 2754923"/>
              <a:gd name="connsiteY3" fmla="*/ 0 h 1594338"/>
            </a:gdLst>
            <a:ahLst/>
            <a:cxnLst>
              <a:cxn ang="0">
                <a:pos x="connsiteX0" y="connsiteY0"/>
              </a:cxn>
              <a:cxn ang="0">
                <a:pos x="connsiteX1" y="connsiteY1"/>
              </a:cxn>
              <a:cxn ang="0">
                <a:pos x="connsiteX2" y="connsiteY2"/>
              </a:cxn>
              <a:cxn ang="0">
                <a:pos x="connsiteX3" y="connsiteY3"/>
              </a:cxn>
            </a:cxnLst>
            <a:rect l="l" t="t" r="r" b="b"/>
            <a:pathLst>
              <a:path w="2754923" h="1594338">
                <a:moveTo>
                  <a:pt x="2754923" y="1594338"/>
                </a:moveTo>
                <a:cubicBezTo>
                  <a:pt x="2210777" y="1504461"/>
                  <a:pt x="1666631" y="1414584"/>
                  <a:pt x="1207477" y="1148861"/>
                </a:cubicBezTo>
                <a:cubicBezTo>
                  <a:pt x="748323" y="883138"/>
                  <a:pt x="0" y="0"/>
                  <a:pt x="0" y="0"/>
                </a:cubicBezTo>
                <a:lnTo>
                  <a:pt x="0" y="0"/>
                </a:ln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520462" y="2250831"/>
            <a:ext cx="2403230" cy="1641231"/>
          </a:xfrm>
          <a:custGeom>
            <a:avLst/>
            <a:gdLst>
              <a:gd name="connsiteX0" fmla="*/ 0 w 2403230"/>
              <a:gd name="connsiteY0" fmla="*/ 1641231 h 1641231"/>
              <a:gd name="connsiteX1" fmla="*/ 867507 w 2403230"/>
              <a:gd name="connsiteY1" fmla="*/ 480646 h 1641231"/>
              <a:gd name="connsiteX2" fmla="*/ 2403230 w 2403230"/>
              <a:gd name="connsiteY2" fmla="*/ 0 h 1641231"/>
              <a:gd name="connsiteX3" fmla="*/ 2403230 w 2403230"/>
              <a:gd name="connsiteY3" fmla="*/ 0 h 1641231"/>
              <a:gd name="connsiteX4" fmla="*/ 2403230 w 2403230"/>
              <a:gd name="connsiteY4" fmla="*/ 0 h 164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230" h="1641231">
                <a:moveTo>
                  <a:pt x="0" y="1641231"/>
                </a:moveTo>
                <a:cubicBezTo>
                  <a:pt x="233484" y="1197707"/>
                  <a:pt x="466969" y="754184"/>
                  <a:pt x="867507" y="480646"/>
                </a:cubicBezTo>
                <a:cubicBezTo>
                  <a:pt x="1268045" y="207107"/>
                  <a:pt x="2403230" y="0"/>
                  <a:pt x="2403230" y="0"/>
                </a:cubicBezTo>
                <a:lnTo>
                  <a:pt x="2403230" y="0"/>
                </a:lnTo>
                <a:lnTo>
                  <a:pt x="2403230" y="0"/>
                </a:ln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5" idx="0"/>
            <a:endCxn id="2" idx="0"/>
          </p:cNvCxnSpPr>
          <p:nvPr/>
        </p:nvCxnSpPr>
        <p:spPr>
          <a:xfrm flipH="1" flipV="1">
            <a:off x="4909038" y="2133600"/>
            <a:ext cx="386862" cy="32766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2555631" y="3974123"/>
            <a:ext cx="2743200" cy="1559169"/>
          </a:xfrm>
          <a:custGeom>
            <a:avLst/>
            <a:gdLst>
              <a:gd name="connsiteX0" fmla="*/ 2743200 w 2743200"/>
              <a:gd name="connsiteY0" fmla="*/ 1559169 h 1559169"/>
              <a:gd name="connsiteX1" fmla="*/ 1652954 w 2743200"/>
              <a:gd name="connsiteY1" fmla="*/ 492369 h 1559169"/>
              <a:gd name="connsiteX2" fmla="*/ 0 w 2743200"/>
              <a:gd name="connsiteY2" fmla="*/ 0 h 1559169"/>
              <a:gd name="connsiteX3" fmla="*/ 0 w 2743200"/>
              <a:gd name="connsiteY3" fmla="*/ 0 h 1559169"/>
            </a:gdLst>
            <a:ahLst/>
            <a:cxnLst>
              <a:cxn ang="0">
                <a:pos x="connsiteX0" y="connsiteY0"/>
              </a:cxn>
              <a:cxn ang="0">
                <a:pos x="connsiteX1" y="connsiteY1"/>
              </a:cxn>
              <a:cxn ang="0">
                <a:pos x="connsiteX2" y="connsiteY2"/>
              </a:cxn>
              <a:cxn ang="0">
                <a:pos x="connsiteX3" y="connsiteY3"/>
              </a:cxn>
            </a:cxnLst>
            <a:rect l="l" t="t" r="r" b="b"/>
            <a:pathLst>
              <a:path w="2743200" h="1559169">
                <a:moveTo>
                  <a:pt x="2743200" y="1559169"/>
                </a:moveTo>
                <a:cubicBezTo>
                  <a:pt x="2426677" y="1155699"/>
                  <a:pt x="2110154" y="752230"/>
                  <a:pt x="1652954" y="492369"/>
                </a:cubicBezTo>
                <a:cubicBezTo>
                  <a:pt x="1195754" y="232508"/>
                  <a:pt x="0" y="0"/>
                  <a:pt x="0" y="0"/>
                </a:cubicBezTo>
                <a:lnTo>
                  <a:pt x="0"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5" idx="4"/>
            <a:endCxn id="3" idx="0"/>
          </p:cNvCxnSpPr>
          <p:nvPr/>
        </p:nvCxnSpPr>
        <p:spPr>
          <a:xfrm flipV="1">
            <a:off x="5295900" y="3077308"/>
            <a:ext cx="504092" cy="256149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2"/>
            <a:endCxn id="3" idx="2"/>
          </p:cNvCxnSpPr>
          <p:nvPr/>
        </p:nvCxnSpPr>
        <p:spPr>
          <a:xfrm flipV="1">
            <a:off x="2438400" y="3191608"/>
            <a:ext cx="3247292" cy="73269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1"/>
            <a:endCxn id="7" idx="2"/>
          </p:cNvCxnSpPr>
          <p:nvPr/>
        </p:nvCxnSpPr>
        <p:spPr>
          <a:xfrm flipH="1" flipV="1">
            <a:off x="2438400" y="3924300"/>
            <a:ext cx="2776678" cy="15193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3"/>
            <a:endCxn id="4" idx="7"/>
          </p:cNvCxnSpPr>
          <p:nvPr/>
        </p:nvCxnSpPr>
        <p:spPr>
          <a:xfrm flipV="1">
            <a:off x="5215078" y="3995878"/>
            <a:ext cx="1609444" cy="16094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2"/>
            <a:endCxn id="4" idx="6"/>
          </p:cNvCxnSpPr>
          <p:nvPr/>
        </p:nvCxnSpPr>
        <p:spPr>
          <a:xfrm>
            <a:off x="2438400" y="3924300"/>
            <a:ext cx="4419600" cy="1524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a:endCxn id="7" idx="4"/>
          </p:cNvCxnSpPr>
          <p:nvPr/>
        </p:nvCxnSpPr>
        <p:spPr>
          <a:xfrm flipH="1" flipV="1">
            <a:off x="2552700" y="4038600"/>
            <a:ext cx="914400" cy="16002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 idx="7"/>
            <a:endCxn id="6" idx="3"/>
          </p:cNvCxnSpPr>
          <p:nvPr/>
        </p:nvCxnSpPr>
        <p:spPr>
          <a:xfrm flipH="1">
            <a:off x="3386278" y="2167078"/>
            <a:ext cx="1603582" cy="343824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7" idx="2"/>
            <a:endCxn id="2" idx="3"/>
          </p:cNvCxnSpPr>
          <p:nvPr/>
        </p:nvCxnSpPr>
        <p:spPr>
          <a:xfrm flipV="1">
            <a:off x="2438400" y="2328722"/>
            <a:ext cx="2389816" cy="159557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794738" y="2133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685692" y="3077308"/>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629400" y="3962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81600" y="5410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52800" y="5410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3810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6" idx="3"/>
            <a:endCxn id="4" idx="2"/>
          </p:cNvCxnSpPr>
          <p:nvPr/>
        </p:nvCxnSpPr>
        <p:spPr>
          <a:xfrm flipV="1">
            <a:off x="3386278" y="4076700"/>
            <a:ext cx="3243122" cy="15286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66800" y="316468"/>
            <a:ext cx="70866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A Restricted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3</a:t>
            </a:r>
            <a:r>
              <a:rPr lang="en-US" sz="4000" dirty="0" smtClean="0">
                <a:latin typeface="Times New Roman" pitchFamily="18" charset="0"/>
                <a:cs typeface="Times New Roman" pitchFamily="18" charset="0"/>
              </a:rPr>
              <a:t> Covering of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1,2,3</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31" name="Freeform 30"/>
          <p:cNvSpPr/>
          <p:nvPr/>
        </p:nvSpPr>
        <p:spPr>
          <a:xfrm>
            <a:off x="2516956" y="3714566"/>
            <a:ext cx="4282429" cy="324034"/>
          </a:xfrm>
          <a:custGeom>
            <a:avLst/>
            <a:gdLst>
              <a:gd name="connsiteX0" fmla="*/ 0 w 4278923"/>
              <a:gd name="connsiteY0" fmla="*/ 236111 h 341619"/>
              <a:gd name="connsiteX1" fmla="*/ 2368061 w 4278923"/>
              <a:gd name="connsiteY1" fmla="*/ 1649 h 341619"/>
              <a:gd name="connsiteX2" fmla="*/ 4278923 w 4278923"/>
              <a:gd name="connsiteY2" fmla="*/ 341619 h 341619"/>
              <a:gd name="connsiteX3" fmla="*/ 4278923 w 4278923"/>
              <a:gd name="connsiteY3" fmla="*/ 341619 h 341619"/>
            </a:gdLst>
            <a:ahLst/>
            <a:cxnLst>
              <a:cxn ang="0">
                <a:pos x="connsiteX0" y="connsiteY0"/>
              </a:cxn>
              <a:cxn ang="0">
                <a:pos x="connsiteX1" y="connsiteY1"/>
              </a:cxn>
              <a:cxn ang="0">
                <a:pos x="connsiteX2" y="connsiteY2"/>
              </a:cxn>
              <a:cxn ang="0">
                <a:pos x="connsiteX3" y="connsiteY3"/>
              </a:cxn>
            </a:cxnLst>
            <a:rect l="l" t="t" r="r" b="b"/>
            <a:pathLst>
              <a:path w="4278923" h="341619">
                <a:moveTo>
                  <a:pt x="0" y="236111"/>
                </a:moveTo>
                <a:cubicBezTo>
                  <a:pt x="827453" y="110087"/>
                  <a:pt x="1654907" y="-15936"/>
                  <a:pt x="2368061" y="1649"/>
                </a:cubicBezTo>
                <a:cubicBezTo>
                  <a:pt x="3081215" y="19234"/>
                  <a:pt x="4278923" y="341619"/>
                  <a:pt x="4278923" y="341619"/>
                </a:cubicBezTo>
                <a:lnTo>
                  <a:pt x="4278923" y="341619"/>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262169" y="3903785"/>
            <a:ext cx="1184416" cy="1676400"/>
          </a:xfrm>
          <a:custGeom>
            <a:avLst/>
            <a:gdLst>
              <a:gd name="connsiteX0" fmla="*/ 1184416 w 1184416"/>
              <a:gd name="connsiteY0" fmla="*/ 1676400 h 1676400"/>
              <a:gd name="connsiteX1" fmla="*/ 35554 w 1184416"/>
              <a:gd name="connsiteY1" fmla="*/ 1137138 h 1676400"/>
              <a:gd name="connsiteX2" fmla="*/ 270016 w 1184416"/>
              <a:gd name="connsiteY2" fmla="*/ 0 h 1676400"/>
              <a:gd name="connsiteX3" fmla="*/ 270016 w 1184416"/>
              <a:gd name="connsiteY3" fmla="*/ 0 h 1676400"/>
            </a:gdLst>
            <a:ahLst/>
            <a:cxnLst>
              <a:cxn ang="0">
                <a:pos x="connsiteX0" y="connsiteY0"/>
              </a:cxn>
              <a:cxn ang="0">
                <a:pos x="connsiteX1" y="connsiteY1"/>
              </a:cxn>
              <a:cxn ang="0">
                <a:pos x="connsiteX2" y="connsiteY2"/>
              </a:cxn>
              <a:cxn ang="0">
                <a:pos x="connsiteX3" y="connsiteY3"/>
              </a:cxn>
            </a:cxnLst>
            <a:rect l="l" t="t" r="r" b="b"/>
            <a:pathLst>
              <a:path w="1184416" h="1676400">
                <a:moveTo>
                  <a:pt x="1184416" y="1676400"/>
                </a:moveTo>
                <a:cubicBezTo>
                  <a:pt x="686185" y="1546469"/>
                  <a:pt x="187954" y="1416538"/>
                  <a:pt x="35554" y="1137138"/>
                </a:cubicBezTo>
                <a:cubicBezTo>
                  <a:pt x="-116846" y="857738"/>
                  <a:pt x="270016" y="0"/>
                  <a:pt x="270016" y="0"/>
                </a:cubicBezTo>
                <a:lnTo>
                  <a:pt x="270016"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824522" y="4648200"/>
            <a:ext cx="2167078"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So padding </a:t>
            </a:r>
            <a:r>
              <a:rPr lang="en-US" sz="2800" i="1" dirty="0" smtClean="0">
                <a:latin typeface="Times New Roman" pitchFamily="18" charset="0"/>
                <a:cs typeface="Times New Roman" pitchFamily="18" charset="0"/>
              </a:rPr>
              <a:t>does</a:t>
            </a:r>
            <a:r>
              <a:rPr lang="en-US" sz="2800" dirty="0" smtClean="0">
                <a:latin typeface="Times New Roman" pitchFamily="18" charset="0"/>
                <a:cs typeface="Times New Roman" pitchFamily="18" charset="0"/>
              </a:rPr>
              <a:t> consist of 7 edges.</a:t>
            </a:r>
            <a:endParaRPr lang="en-US" sz="2800" dirty="0">
              <a:latin typeface="Times New Roman" pitchFamily="18" charset="0"/>
              <a:cs typeface="Times New Roman" pitchFamily="18" charset="0"/>
            </a:endParaRPr>
          </a:p>
        </p:txBody>
      </p:sp>
      <p:sp>
        <p:nvSpPr>
          <p:cNvPr id="30" name="Rounded Rectangle 29"/>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87299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stCxn id="6" idx="3"/>
            <a:endCxn id="4" idx="2"/>
          </p:cNvCxnSpPr>
          <p:nvPr/>
        </p:nvCxnSpPr>
        <p:spPr>
          <a:xfrm flipV="1">
            <a:off x="3386278" y="4076700"/>
            <a:ext cx="3243122" cy="152862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3"/>
            <a:endCxn id="3" idx="3"/>
          </p:cNvCxnSpPr>
          <p:nvPr/>
        </p:nvCxnSpPr>
        <p:spPr>
          <a:xfrm flipV="1">
            <a:off x="3386278" y="3272430"/>
            <a:ext cx="2332892" cy="233289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5802923" y="3200400"/>
            <a:ext cx="961292" cy="902677"/>
          </a:xfrm>
          <a:custGeom>
            <a:avLst/>
            <a:gdLst>
              <a:gd name="connsiteX0" fmla="*/ 0 w 961292"/>
              <a:gd name="connsiteY0" fmla="*/ 0 h 902677"/>
              <a:gd name="connsiteX1" fmla="*/ 738554 w 961292"/>
              <a:gd name="connsiteY1" fmla="*/ 246185 h 902677"/>
              <a:gd name="connsiteX2" fmla="*/ 961292 w 961292"/>
              <a:gd name="connsiteY2" fmla="*/ 902677 h 902677"/>
              <a:gd name="connsiteX3" fmla="*/ 961292 w 961292"/>
              <a:gd name="connsiteY3" fmla="*/ 902677 h 902677"/>
            </a:gdLst>
            <a:ahLst/>
            <a:cxnLst>
              <a:cxn ang="0">
                <a:pos x="connsiteX0" y="connsiteY0"/>
              </a:cxn>
              <a:cxn ang="0">
                <a:pos x="connsiteX1" y="connsiteY1"/>
              </a:cxn>
              <a:cxn ang="0">
                <a:pos x="connsiteX2" y="connsiteY2"/>
              </a:cxn>
              <a:cxn ang="0">
                <a:pos x="connsiteX3" y="connsiteY3"/>
              </a:cxn>
            </a:cxnLst>
            <a:rect l="l" t="t" r="r" b="b"/>
            <a:pathLst>
              <a:path w="961292" h="902677">
                <a:moveTo>
                  <a:pt x="0" y="0"/>
                </a:moveTo>
                <a:cubicBezTo>
                  <a:pt x="289169" y="47869"/>
                  <a:pt x="578339" y="95739"/>
                  <a:pt x="738554" y="246185"/>
                </a:cubicBezTo>
                <a:cubicBezTo>
                  <a:pt x="898769" y="396631"/>
                  <a:pt x="961292" y="902677"/>
                  <a:pt x="961292" y="902677"/>
                </a:cubicBezTo>
                <a:lnTo>
                  <a:pt x="961292" y="902677"/>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555631" y="3974123"/>
            <a:ext cx="2743200" cy="1559169"/>
          </a:xfrm>
          <a:custGeom>
            <a:avLst/>
            <a:gdLst>
              <a:gd name="connsiteX0" fmla="*/ 2743200 w 2743200"/>
              <a:gd name="connsiteY0" fmla="*/ 1559169 h 1559169"/>
              <a:gd name="connsiteX1" fmla="*/ 1652954 w 2743200"/>
              <a:gd name="connsiteY1" fmla="*/ 492369 h 1559169"/>
              <a:gd name="connsiteX2" fmla="*/ 0 w 2743200"/>
              <a:gd name="connsiteY2" fmla="*/ 0 h 1559169"/>
              <a:gd name="connsiteX3" fmla="*/ 0 w 2743200"/>
              <a:gd name="connsiteY3" fmla="*/ 0 h 1559169"/>
            </a:gdLst>
            <a:ahLst/>
            <a:cxnLst>
              <a:cxn ang="0">
                <a:pos x="connsiteX0" y="connsiteY0"/>
              </a:cxn>
              <a:cxn ang="0">
                <a:pos x="connsiteX1" y="connsiteY1"/>
              </a:cxn>
              <a:cxn ang="0">
                <a:pos x="connsiteX2" y="connsiteY2"/>
              </a:cxn>
              <a:cxn ang="0">
                <a:pos x="connsiteX3" y="connsiteY3"/>
              </a:cxn>
            </a:cxnLst>
            <a:rect l="l" t="t" r="r" b="b"/>
            <a:pathLst>
              <a:path w="2743200" h="1559169">
                <a:moveTo>
                  <a:pt x="2743200" y="1559169"/>
                </a:moveTo>
                <a:cubicBezTo>
                  <a:pt x="2426677" y="1155699"/>
                  <a:pt x="2110154" y="752230"/>
                  <a:pt x="1652954" y="492369"/>
                </a:cubicBezTo>
                <a:cubicBezTo>
                  <a:pt x="1195754" y="232508"/>
                  <a:pt x="0" y="0"/>
                  <a:pt x="0" y="0"/>
                </a:cubicBezTo>
                <a:lnTo>
                  <a:pt x="0"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2520462" y="2250831"/>
            <a:ext cx="2403230" cy="1641231"/>
          </a:xfrm>
          <a:custGeom>
            <a:avLst/>
            <a:gdLst>
              <a:gd name="connsiteX0" fmla="*/ 0 w 2403230"/>
              <a:gd name="connsiteY0" fmla="*/ 1641231 h 1641231"/>
              <a:gd name="connsiteX1" fmla="*/ 867507 w 2403230"/>
              <a:gd name="connsiteY1" fmla="*/ 480646 h 1641231"/>
              <a:gd name="connsiteX2" fmla="*/ 2403230 w 2403230"/>
              <a:gd name="connsiteY2" fmla="*/ 0 h 1641231"/>
              <a:gd name="connsiteX3" fmla="*/ 2403230 w 2403230"/>
              <a:gd name="connsiteY3" fmla="*/ 0 h 1641231"/>
              <a:gd name="connsiteX4" fmla="*/ 2403230 w 2403230"/>
              <a:gd name="connsiteY4" fmla="*/ 0 h 164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230" h="1641231">
                <a:moveTo>
                  <a:pt x="0" y="1641231"/>
                </a:moveTo>
                <a:cubicBezTo>
                  <a:pt x="233484" y="1197707"/>
                  <a:pt x="466969" y="754184"/>
                  <a:pt x="867507" y="480646"/>
                </a:cubicBezTo>
                <a:cubicBezTo>
                  <a:pt x="1268045" y="207107"/>
                  <a:pt x="2403230" y="0"/>
                  <a:pt x="2403230" y="0"/>
                </a:cubicBezTo>
                <a:lnTo>
                  <a:pt x="2403230" y="0"/>
                </a:lnTo>
                <a:lnTo>
                  <a:pt x="2403230" y="0"/>
                </a:ln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2532185" y="3950677"/>
            <a:ext cx="2754923" cy="1594338"/>
          </a:xfrm>
          <a:custGeom>
            <a:avLst/>
            <a:gdLst>
              <a:gd name="connsiteX0" fmla="*/ 2754923 w 2754923"/>
              <a:gd name="connsiteY0" fmla="*/ 1594338 h 1594338"/>
              <a:gd name="connsiteX1" fmla="*/ 1207477 w 2754923"/>
              <a:gd name="connsiteY1" fmla="*/ 1148861 h 1594338"/>
              <a:gd name="connsiteX2" fmla="*/ 0 w 2754923"/>
              <a:gd name="connsiteY2" fmla="*/ 0 h 1594338"/>
              <a:gd name="connsiteX3" fmla="*/ 0 w 2754923"/>
              <a:gd name="connsiteY3" fmla="*/ 0 h 1594338"/>
            </a:gdLst>
            <a:ahLst/>
            <a:cxnLst>
              <a:cxn ang="0">
                <a:pos x="connsiteX0" y="connsiteY0"/>
              </a:cxn>
              <a:cxn ang="0">
                <a:pos x="connsiteX1" y="connsiteY1"/>
              </a:cxn>
              <a:cxn ang="0">
                <a:pos x="connsiteX2" y="connsiteY2"/>
              </a:cxn>
              <a:cxn ang="0">
                <a:pos x="connsiteX3" y="connsiteY3"/>
              </a:cxn>
            </a:cxnLst>
            <a:rect l="l" t="t" r="r" b="b"/>
            <a:pathLst>
              <a:path w="2754923" h="1594338">
                <a:moveTo>
                  <a:pt x="2754923" y="1594338"/>
                </a:moveTo>
                <a:cubicBezTo>
                  <a:pt x="2210777" y="1504461"/>
                  <a:pt x="1666631" y="1414584"/>
                  <a:pt x="1207477" y="1148861"/>
                </a:cubicBezTo>
                <a:cubicBezTo>
                  <a:pt x="748323" y="883138"/>
                  <a:pt x="0" y="0"/>
                  <a:pt x="0" y="0"/>
                </a:cubicBezTo>
                <a:lnTo>
                  <a:pt x="0" y="0"/>
                </a:ln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flipV="1">
            <a:off x="4909038" y="2133600"/>
            <a:ext cx="386862" cy="32766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4"/>
            <a:endCxn id="3" idx="0"/>
          </p:cNvCxnSpPr>
          <p:nvPr/>
        </p:nvCxnSpPr>
        <p:spPr>
          <a:xfrm flipV="1">
            <a:off x="5295900" y="3077308"/>
            <a:ext cx="504092" cy="256149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2"/>
            <a:endCxn id="3" idx="2"/>
          </p:cNvCxnSpPr>
          <p:nvPr/>
        </p:nvCxnSpPr>
        <p:spPr>
          <a:xfrm flipV="1">
            <a:off x="2438400" y="3191608"/>
            <a:ext cx="3247292" cy="73269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1"/>
            <a:endCxn id="7" idx="2"/>
          </p:cNvCxnSpPr>
          <p:nvPr/>
        </p:nvCxnSpPr>
        <p:spPr>
          <a:xfrm flipH="1" flipV="1">
            <a:off x="2438400" y="3924300"/>
            <a:ext cx="2776678" cy="15193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3"/>
            <a:endCxn id="4" idx="7"/>
          </p:cNvCxnSpPr>
          <p:nvPr/>
        </p:nvCxnSpPr>
        <p:spPr>
          <a:xfrm flipV="1">
            <a:off x="5215078" y="3995878"/>
            <a:ext cx="1609444" cy="16094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2"/>
            <a:endCxn id="4" idx="6"/>
          </p:cNvCxnSpPr>
          <p:nvPr/>
        </p:nvCxnSpPr>
        <p:spPr>
          <a:xfrm>
            <a:off x="2438400" y="3924300"/>
            <a:ext cx="4419600" cy="1524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a:endCxn id="7" idx="4"/>
          </p:cNvCxnSpPr>
          <p:nvPr/>
        </p:nvCxnSpPr>
        <p:spPr>
          <a:xfrm flipH="1" flipV="1">
            <a:off x="2552700" y="4038600"/>
            <a:ext cx="914400" cy="16002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 idx="7"/>
            <a:endCxn id="6" idx="3"/>
          </p:cNvCxnSpPr>
          <p:nvPr/>
        </p:nvCxnSpPr>
        <p:spPr>
          <a:xfrm flipH="1">
            <a:off x="3386278" y="2167078"/>
            <a:ext cx="1603582" cy="343824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7" idx="2"/>
            <a:endCxn id="2" idx="3"/>
          </p:cNvCxnSpPr>
          <p:nvPr/>
        </p:nvCxnSpPr>
        <p:spPr>
          <a:xfrm flipV="1">
            <a:off x="2438400" y="2328722"/>
            <a:ext cx="2389816" cy="159557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794738" y="2133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685692" y="3077308"/>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629400" y="3962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81600" y="5410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52800" y="5410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3810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7200" y="316468"/>
            <a:ext cx="83058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An Unrestricted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3</a:t>
            </a:r>
            <a:r>
              <a:rPr lang="en-US" sz="4000" dirty="0" smtClean="0">
                <a:latin typeface="Times New Roman" pitchFamily="18" charset="0"/>
                <a:cs typeface="Times New Roman" pitchFamily="18" charset="0"/>
              </a:rPr>
              <a:t> Covering of </a:t>
            </a:r>
            <a:r>
              <a:rPr lang="en-US" sz="4000" i="1" dirty="0" smtClean="0">
                <a:latin typeface="Times New Roman" pitchFamily="18" charset="0"/>
                <a:cs typeface="Times New Roman" pitchFamily="18" charset="0"/>
              </a:rPr>
              <a:t>K</a:t>
            </a:r>
            <a:r>
              <a:rPr lang="en-US" sz="4000" baseline="-25000" dirty="0" smtClean="0">
                <a:latin typeface="Times New Roman" pitchFamily="18" charset="0"/>
                <a:cs typeface="Times New Roman" pitchFamily="18" charset="0"/>
              </a:rPr>
              <a:t>1,2,3</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19" name="TextBox 18"/>
          <p:cNvSpPr txBox="1"/>
          <p:nvPr/>
        </p:nvSpPr>
        <p:spPr>
          <a:xfrm>
            <a:off x="304800" y="1676400"/>
            <a:ext cx="3276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●11 edges in </a:t>
            </a:r>
            <a:r>
              <a:rPr lang="en-US" sz="2800" i="1"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1,2,3</a:t>
            </a:r>
            <a:endParaRPr lang="en-US" sz="2800" dirty="0">
              <a:latin typeface="Times New Roman" pitchFamily="18" charset="0"/>
              <a:cs typeface="Times New Roman" pitchFamily="18" charset="0"/>
            </a:endParaRPr>
          </a:p>
        </p:txBody>
      </p:sp>
      <p:sp>
        <p:nvSpPr>
          <p:cNvPr id="20" name="TextBox 19"/>
          <p:cNvSpPr txBox="1"/>
          <p:nvPr/>
        </p:nvSpPr>
        <p:spPr>
          <a:xfrm>
            <a:off x="6705600" y="1536918"/>
            <a:ext cx="2438400"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Each degree 3, so must add an edge to each in the padding</a:t>
            </a:r>
            <a:endParaRPr lang="en-US" sz="2800" dirty="0">
              <a:latin typeface="Times New Roman" pitchFamily="18" charset="0"/>
              <a:cs typeface="Times New Roman" pitchFamily="18" charset="0"/>
            </a:endParaRPr>
          </a:p>
        </p:txBody>
      </p:sp>
      <p:cxnSp>
        <p:nvCxnSpPr>
          <p:cNvPr id="26" name="Straight Arrow Connector 25"/>
          <p:cNvCxnSpPr/>
          <p:nvPr/>
        </p:nvCxnSpPr>
        <p:spPr>
          <a:xfrm flipH="1">
            <a:off x="6934200" y="3505200"/>
            <a:ext cx="609600" cy="419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019800" y="2628900"/>
            <a:ext cx="609600" cy="419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105400" y="1676400"/>
            <a:ext cx="609600" cy="419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04800" y="2401907"/>
            <a:ext cx="30480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●Need 2 more edges: 11+2=13</a:t>
            </a:r>
            <a:endParaRPr lang="en-US" sz="2800" dirty="0">
              <a:latin typeface="Times New Roman" pitchFamily="18" charset="0"/>
              <a:cs typeface="Times New Roman" pitchFamily="18" charset="0"/>
            </a:endParaRPr>
          </a:p>
        </p:txBody>
      </p:sp>
      <p:sp>
        <p:nvSpPr>
          <p:cNvPr id="37" name="TextBox 36"/>
          <p:cNvSpPr txBox="1"/>
          <p:nvPr/>
        </p:nvSpPr>
        <p:spPr>
          <a:xfrm>
            <a:off x="304800" y="5675293"/>
            <a:ext cx="84582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●Must have a multiple of 3 edges; need 2 more edges.  The padding must have at least 4 edges.</a:t>
            </a:r>
            <a:endParaRPr lang="en-US" sz="2800" dirty="0">
              <a:latin typeface="Times New Roman" pitchFamily="18" charset="0"/>
              <a:cs typeface="Times New Roman" pitchFamily="18" charset="0"/>
            </a:endParaRPr>
          </a:p>
        </p:txBody>
      </p:sp>
      <p:sp>
        <p:nvSpPr>
          <p:cNvPr id="44" name="TextBox 43"/>
          <p:cNvSpPr txBox="1"/>
          <p:nvPr/>
        </p:nvSpPr>
        <p:spPr>
          <a:xfrm>
            <a:off x="6477000" y="4495800"/>
            <a:ext cx="25908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Padding has exactly 4 edges!</a:t>
            </a:r>
            <a:endParaRPr lang="en-US" sz="2800" dirty="0">
              <a:latin typeface="Times New Roman" pitchFamily="18" charset="0"/>
              <a:cs typeface="Times New Roman" pitchFamily="18" charset="0"/>
            </a:endParaRPr>
          </a:p>
        </p:txBody>
      </p:sp>
      <p:sp>
        <p:nvSpPr>
          <p:cNvPr id="45" name="Rounded Rectangle 44"/>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772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7" presetClass="emph" presetSubtype="2" fill="hold" nodeType="clickEffect">
                                  <p:stCondLst>
                                    <p:cond delay="0"/>
                                  </p:stCondLst>
                                  <p:childTnLst>
                                    <p:animClr clrSpc="rgb" dir="cw">
                                      <p:cBhvr>
                                        <p:cTn id="87" dur="2000" fill="hold"/>
                                        <p:tgtEl>
                                          <p:spTgt spid="42"/>
                                        </p:tgtEl>
                                        <p:attrNameLst>
                                          <p:attrName>stroke.color</p:attrName>
                                        </p:attrNameLst>
                                      </p:cBhvr>
                                      <p:to>
                                        <a:srgbClr val="000000"/>
                                      </p:to>
                                    </p:animClr>
                                    <p:set>
                                      <p:cBhvr>
                                        <p:cTn id="88" dur="2000" fill="hold"/>
                                        <p:tgtEl>
                                          <p:spTgt spid="42"/>
                                        </p:tgtEl>
                                        <p:attrNameLst>
                                          <p:attrName>stroke.on</p:attrName>
                                        </p:attrNameLst>
                                      </p:cBhvr>
                                      <p:to>
                                        <p:strVal val="true"/>
                                      </p:to>
                                    </p:set>
                                  </p:childTnLst>
                                </p:cTn>
                              </p:par>
                              <p:par>
                                <p:cTn id="89" presetID="7" presetClass="emph" presetSubtype="2" fill="hold" nodeType="withEffect">
                                  <p:stCondLst>
                                    <p:cond delay="0"/>
                                  </p:stCondLst>
                                  <p:childTnLst>
                                    <p:animClr clrSpc="rgb" dir="cw">
                                      <p:cBhvr>
                                        <p:cTn id="90" dur="2000" fill="hold"/>
                                        <p:tgtEl>
                                          <p:spTgt spid="41"/>
                                        </p:tgtEl>
                                        <p:attrNameLst>
                                          <p:attrName>stroke.color</p:attrName>
                                        </p:attrNameLst>
                                      </p:cBhvr>
                                      <p:to>
                                        <a:srgbClr val="000000"/>
                                      </p:to>
                                    </p:animClr>
                                    <p:set>
                                      <p:cBhvr>
                                        <p:cTn id="91" dur="2000" fill="hold"/>
                                        <p:tgtEl>
                                          <p:spTgt spid="41"/>
                                        </p:tgtEl>
                                        <p:attrNameLst>
                                          <p:attrName>stroke.on</p:attrName>
                                        </p:attrNameLst>
                                      </p:cBhvr>
                                      <p:to>
                                        <p:strVal val="true"/>
                                      </p:to>
                                    </p:set>
                                  </p:childTnLst>
                                </p:cTn>
                              </p:par>
                              <p:par>
                                <p:cTn id="92" presetID="7" presetClass="emph" presetSubtype="2" fill="hold" nodeType="withEffect">
                                  <p:stCondLst>
                                    <p:cond delay="0"/>
                                  </p:stCondLst>
                                  <p:childTnLst>
                                    <p:animClr clrSpc="rgb" dir="cw">
                                      <p:cBhvr>
                                        <p:cTn id="93" dur="2000" fill="hold"/>
                                        <p:tgtEl>
                                          <p:spTgt spid="38"/>
                                        </p:tgtEl>
                                        <p:attrNameLst>
                                          <p:attrName>stroke.color</p:attrName>
                                        </p:attrNameLst>
                                      </p:cBhvr>
                                      <p:to>
                                        <a:srgbClr val="000000"/>
                                      </p:to>
                                    </p:animClr>
                                    <p:set>
                                      <p:cBhvr>
                                        <p:cTn id="94" dur="2000" fill="hold"/>
                                        <p:tgtEl>
                                          <p:spTgt spid="38"/>
                                        </p:tgtEl>
                                        <p:attrNameLst>
                                          <p:attrName>stroke.on</p:attrName>
                                        </p:attrNameLst>
                                      </p:cBhvr>
                                      <p:to>
                                        <p:strVal val="true"/>
                                      </p:to>
                                    </p:set>
                                  </p:childTnLst>
                                </p:cTn>
                              </p:par>
                              <p:par>
                                <p:cTn id="95" presetID="7" presetClass="emph" presetSubtype="2" fill="hold" nodeType="withEffect">
                                  <p:stCondLst>
                                    <p:cond delay="0"/>
                                  </p:stCondLst>
                                  <p:childTnLst>
                                    <p:animClr clrSpc="rgb" dir="cw">
                                      <p:cBhvr>
                                        <p:cTn id="96" dur="2000" fill="hold"/>
                                        <p:tgtEl>
                                          <p:spTgt spid="43"/>
                                        </p:tgtEl>
                                        <p:attrNameLst>
                                          <p:attrName>stroke.color</p:attrName>
                                        </p:attrNameLst>
                                      </p:cBhvr>
                                      <p:to>
                                        <a:srgbClr val="000000"/>
                                      </p:to>
                                    </p:animClr>
                                    <p:set>
                                      <p:cBhvr>
                                        <p:cTn id="97" dur="2000" fill="hold"/>
                                        <p:tgtEl>
                                          <p:spTgt spid="43"/>
                                        </p:tgtEl>
                                        <p:attrNameLst>
                                          <p:attrName>stroke.on</p:attrName>
                                        </p:attrNameLst>
                                      </p:cBhvr>
                                      <p:to>
                                        <p:strVal val="true"/>
                                      </p:to>
                                    </p:set>
                                  </p:childTnLst>
                                </p:cTn>
                              </p:par>
                            </p:childTnLst>
                          </p:cTn>
                        </p:par>
                        <p:par>
                          <p:cTn id="98" fill="hold">
                            <p:stCondLst>
                              <p:cond delay="2000"/>
                            </p:stCondLst>
                            <p:childTnLst>
                              <p:par>
                                <p:cTn id="99" presetID="53" presetClass="entr" presetSubtype="16"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p:cTn id="101" dur="500" fill="hold"/>
                                        <p:tgtEl>
                                          <p:spTgt spid="44"/>
                                        </p:tgtEl>
                                        <p:attrNameLst>
                                          <p:attrName>ppt_w</p:attrName>
                                        </p:attrNameLst>
                                      </p:cBhvr>
                                      <p:tavLst>
                                        <p:tav tm="0">
                                          <p:val>
                                            <p:fltVal val="0"/>
                                          </p:val>
                                        </p:tav>
                                        <p:tav tm="100000">
                                          <p:val>
                                            <p:strVal val="#ppt_w"/>
                                          </p:val>
                                        </p:tav>
                                      </p:tavLst>
                                    </p:anim>
                                    <p:anim calcmode="lin" valueType="num">
                                      <p:cBhvr>
                                        <p:cTn id="102" dur="500" fill="hold"/>
                                        <p:tgtEl>
                                          <p:spTgt spid="44"/>
                                        </p:tgtEl>
                                        <p:attrNameLst>
                                          <p:attrName>ppt_h</p:attrName>
                                        </p:attrNameLst>
                                      </p:cBhvr>
                                      <p:tavLst>
                                        <p:tav tm="0">
                                          <p:val>
                                            <p:fltVal val="0"/>
                                          </p:val>
                                        </p:tav>
                                        <p:tav tm="100000">
                                          <p:val>
                                            <p:strVal val="#ppt_h"/>
                                          </p:val>
                                        </p:tav>
                                      </p:tavLst>
                                    </p:anim>
                                    <p:animEffect transition="in" filter="fade">
                                      <p:cBhvr>
                                        <p:cTn id="10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42" grpId="0" animBg="1"/>
      <p:bldP spid="43" grpId="0" animBg="1"/>
      <p:bldP spid="19" grpId="0"/>
      <p:bldP spid="20" grpId="0"/>
      <p:bldP spid="36" grpId="0"/>
      <p:bldP spid="37" grpId="0"/>
      <p:bldP spid="4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96205"/>
            <a:ext cx="86106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Note.</a:t>
            </a:r>
            <a:r>
              <a:rPr lang="en-US" sz="2800" dirty="0" smtClean="0">
                <a:latin typeface="Times New Roman" pitchFamily="18" charset="0"/>
                <a:cs typeface="Times New Roman" pitchFamily="18" charset="0"/>
              </a:rPr>
              <a:t> So, there </a:t>
            </a:r>
            <a:r>
              <a:rPr lang="en-US" sz="2800" i="1" dirty="0" smtClean="0">
                <a:latin typeface="Times New Roman" pitchFamily="18" charset="0"/>
                <a:cs typeface="Times New Roman" pitchFamily="18" charset="0"/>
              </a:rPr>
              <a:t>is </a:t>
            </a:r>
            <a:r>
              <a:rPr lang="en-US" sz="2800" dirty="0" smtClean="0">
                <a:latin typeface="Times New Roman" pitchFamily="18" charset="0"/>
                <a:cs typeface="Times New Roman" pitchFamily="18" charset="0"/>
              </a:rPr>
              <a:t>a difference between minimal restricted and minimal unrestricted coverings, even when graph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is a </a:t>
            </a:r>
            <a:r>
              <a:rPr lang="en-US" sz="2800" dirty="0" err="1" smtClean="0">
                <a:latin typeface="Times New Roman" pitchFamily="18" charset="0"/>
                <a:cs typeface="Times New Roman" pitchFamily="18" charset="0"/>
              </a:rPr>
              <a:t>subgraph</a:t>
            </a:r>
            <a:r>
              <a:rPr lang="en-US" sz="2800" dirty="0" smtClean="0">
                <a:latin typeface="Times New Roman" pitchFamily="18" charset="0"/>
                <a:cs typeface="Times New Roman" pitchFamily="18" charset="0"/>
              </a:rPr>
              <a:t> of </a:t>
            </a:r>
            <a:r>
              <a:rPr lang="en-US" sz="2800" i="1" dirty="0" smtClean="0">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971800"/>
            <a:ext cx="3596640" cy="26898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877" y="2971800"/>
            <a:ext cx="3200400" cy="2606040"/>
          </a:xfrm>
          <a:prstGeom prst="rect">
            <a:avLst/>
          </a:prstGeom>
        </p:spPr>
      </p:pic>
      <p:sp>
        <p:nvSpPr>
          <p:cNvPr id="5" name="Rounded Rectangle 4"/>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600" y="2362200"/>
            <a:ext cx="22098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Restricted</a:t>
            </a:r>
            <a:endParaRPr lang="en-US" sz="2800" dirty="0">
              <a:latin typeface="Times New Roman" pitchFamily="18" charset="0"/>
              <a:cs typeface="Times New Roman" pitchFamily="18" charset="0"/>
            </a:endParaRPr>
          </a:p>
        </p:txBody>
      </p:sp>
      <p:sp>
        <p:nvSpPr>
          <p:cNvPr id="7" name="TextBox 6"/>
          <p:cNvSpPr txBox="1"/>
          <p:nvPr/>
        </p:nvSpPr>
        <p:spPr>
          <a:xfrm>
            <a:off x="5334000" y="2362200"/>
            <a:ext cx="22098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Unrestricted</a:t>
            </a:r>
            <a:endParaRPr lang="en-US" sz="2800" dirty="0">
              <a:latin typeface="Times New Roman" pitchFamily="18" charset="0"/>
              <a:cs typeface="Times New Roman" pitchFamily="18" charset="0"/>
            </a:endParaRPr>
          </a:p>
        </p:txBody>
      </p:sp>
      <p:sp>
        <p:nvSpPr>
          <p:cNvPr id="8" name="TextBox 7"/>
          <p:cNvSpPr txBox="1"/>
          <p:nvPr/>
        </p:nvSpPr>
        <p:spPr>
          <a:xfrm>
            <a:off x="914400" y="5648980"/>
            <a:ext cx="2209800" cy="523220"/>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P</a:t>
            </a:r>
            <a:r>
              <a:rPr lang="en-US" sz="2800" dirty="0" smtClean="0">
                <a:latin typeface="Times New Roman" pitchFamily="18" charset="0"/>
                <a:cs typeface="Times New Roman" pitchFamily="18" charset="0"/>
              </a:rPr>
              <a:t>)=7</a:t>
            </a:r>
            <a:endParaRPr lang="en-US" sz="2800" dirty="0">
              <a:latin typeface="Times New Roman" pitchFamily="18" charset="0"/>
              <a:cs typeface="Times New Roman" pitchFamily="18" charset="0"/>
            </a:endParaRPr>
          </a:p>
        </p:txBody>
      </p:sp>
      <p:sp>
        <p:nvSpPr>
          <p:cNvPr id="9" name="TextBox 8"/>
          <p:cNvSpPr txBox="1"/>
          <p:nvPr/>
        </p:nvSpPr>
        <p:spPr>
          <a:xfrm>
            <a:off x="5105400" y="5638800"/>
            <a:ext cx="2209800" cy="523220"/>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P</a:t>
            </a:r>
            <a:r>
              <a:rPr lang="en-US" sz="2800" dirty="0" smtClean="0">
                <a:latin typeface="Times New Roman" pitchFamily="18" charset="0"/>
                <a:cs typeface="Times New Roman" pitchFamily="18" charset="0"/>
              </a:rPr>
              <a:t>)=4</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59845172"/>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3" y="2857500"/>
            <a:ext cx="4127227" cy="3695700"/>
          </a:xfrm>
          <a:prstGeom prst="rect">
            <a:avLst/>
          </a:prstGeom>
          <a:ln>
            <a:noFill/>
          </a:ln>
          <a:effectLst>
            <a:softEdge rad="112500"/>
          </a:effectLst>
        </p:spPr>
      </p:pic>
      <p:sp>
        <p:nvSpPr>
          <p:cNvPr id="2" name="TextBox 1"/>
          <p:cNvSpPr txBox="1"/>
          <p:nvPr/>
        </p:nvSpPr>
        <p:spPr>
          <a:xfrm>
            <a:off x="4800600" y="4694872"/>
            <a:ext cx="3810000"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Brandon </a:t>
            </a:r>
            <a:r>
              <a:rPr lang="en-US" dirty="0">
                <a:latin typeface="Times New Roman" pitchFamily="18" charset="0"/>
                <a:cs typeface="Times New Roman" pitchFamily="18" charset="0"/>
              </a:rPr>
              <a:t>Coker, </a:t>
            </a:r>
            <a:r>
              <a:rPr lang="en-US" dirty="0" smtClean="0">
                <a:latin typeface="Times New Roman" pitchFamily="18" charset="0"/>
                <a:cs typeface="Times New Roman" pitchFamily="18" charset="0"/>
              </a:rPr>
              <a:t>Gary </a:t>
            </a:r>
            <a:r>
              <a:rPr lang="en-US" dirty="0">
                <a:latin typeface="Times New Roman" pitchFamily="18" charset="0"/>
                <a:cs typeface="Times New Roman" pitchFamily="18" charset="0"/>
              </a:rPr>
              <a:t>Coker, and </a:t>
            </a:r>
            <a:r>
              <a:rPr lang="en-US" dirty="0" smtClean="0">
                <a:latin typeface="Times New Roman" pitchFamily="18" charset="0"/>
                <a:cs typeface="Times New Roman" pitchFamily="18" charset="0"/>
              </a:rPr>
              <a:t>Robert </a:t>
            </a:r>
            <a:r>
              <a:rPr lang="en-US" dirty="0">
                <a:latin typeface="Times New Roman" pitchFamily="18" charset="0"/>
                <a:cs typeface="Times New Roman" pitchFamily="18" charset="0"/>
              </a:rPr>
              <a:t>Gardner, </a:t>
            </a:r>
            <a:r>
              <a:rPr lang="en-US" dirty="0" err="1">
                <a:latin typeface="Times New Roman" pitchFamily="18" charset="0"/>
                <a:cs typeface="Times New Roman" pitchFamily="18" charset="0"/>
              </a:rPr>
              <a:t>Packings</a:t>
            </a:r>
            <a:r>
              <a:rPr lang="en-US" dirty="0">
                <a:latin typeface="Times New Roman" pitchFamily="18" charset="0"/>
                <a:cs typeface="Times New Roman" pitchFamily="18" charset="0"/>
              </a:rPr>
              <a:t> and Coverings of Various Complete Graphs </a:t>
            </a:r>
            <a:r>
              <a:rPr lang="en-US" dirty="0" smtClean="0">
                <a:latin typeface="Times New Roman" pitchFamily="18" charset="0"/>
                <a:cs typeface="Times New Roman" pitchFamily="18" charset="0"/>
              </a:rPr>
              <a:t>with</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4-Cycle with a Pendant </a:t>
            </a:r>
            <a:r>
              <a:rPr lang="en-US" dirty="0" smtClean="0">
                <a:latin typeface="Times New Roman" pitchFamily="18" charset="0"/>
                <a:cs typeface="Times New Roman" pitchFamily="18" charset="0"/>
              </a:rPr>
              <a:t>Edge, in preparation.  </a:t>
            </a:r>
            <a:endParaRPr lang="en-US" dirty="0">
              <a:latin typeface="Times New Roman" pitchFamily="18" charset="0"/>
              <a:cs typeface="Times New Roman" pitchFamily="18" charset="0"/>
            </a:endParaRPr>
          </a:p>
        </p:txBody>
      </p:sp>
      <p:sp>
        <p:nvSpPr>
          <p:cNvPr id="7" name="Rounded Rectangle 6"/>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08" y="457199"/>
            <a:ext cx="1823291" cy="2329761"/>
          </a:xfrm>
          <a:prstGeom prst="rect">
            <a:avLst/>
          </a:prstGeom>
        </p:spPr>
      </p:pic>
      <p:sp>
        <p:nvSpPr>
          <p:cNvPr id="5" name="Rounded Rectangular Callout 4"/>
          <p:cNvSpPr/>
          <p:nvPr/>
        </p:nvSpPr>
        <p:spPr>
          <a:xfrm>
            <a:off x="3962400" y="152400"/>
            <a:ext cx="4876800" cy="3048000"/>
          </a:xfrm>
          <a:prstGeom prst="wedgeRoundRectCallout">
            <a:avLst>
              <a:gd name="adj1" fmla="val -80208"/>
              <a:gd name="adj2" fmla="val -13269"/>
              <a:gd name="adj3" fmla="val 16667"/>
            </a:avLst>
          </a:prstGeom>
          <a:solidFill>
            <a:srgbClr val="DBE9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Comic Sans MS" pitchFamily="66" charset="0"/>
                <a:cs typeface="Times New Roman" pitchFamily="18" charset="0"/>
              </a:rPr>
              <a:t>We are </a:t>
            </a:r>
            <a:r>
              <a:rPr lang="en-US" sz="2800" dirty="0" smtClean="0">
                <a:solidFill>
                  <a:schemeClr val="tx1"/>
                </a:solidFill>
                <a:latin typeface="Comic Sans MS" pitchFamily="66" charset="0"/>
                <a:cs typeface="Times New Roman" pitchFamily="18" charset="0"/>
              </a:rPr>
              <a:t>exploring minimal restricted and minimal unrestricted H-coverings of </a:t>
            </a:r>
            <a:r>
              <a:rPr lang="en-US" sz="2800" dirty="0">
                <a:solidFill>
                  <a:schemeClr val="tx1"/>
                </a:solidFill>
                <a:latin typeface="Comic Sans MS" pitchFamily="66" charset="0"/>
                <a:cs typeface="Times New Roman" pitchFamily="18" charset="0"/>
              </a:rPr>
              <a:t>complete bipartite graphs and complete graphs with a hole.</a:t>
            </a:r>
          </a:p>
        </p:txBody>
      </p:sp>
    </p:spTree>
    <p:extLst>
      <p:ext uri="{BB962C8B-B14F-4D97-AF65-F5344CB8AC3E}">
        <p14:creationId xmlns:p14="http://schemas.microsoft.com/office/powerpoint/2010/main" val="1780803259"/>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12003"/>
            <a:ext cx="7315200"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Conclusion</a:t>
            </a:r>
            <a:endParaRPr lang="en-US" sz="4800" dirty="0">
              <a:latin typeface="Times New Roman" pitchFamily="18" charset="0"/>
              <a:cs typeface="Times New Roman" pitchFamily="18" charset="0"/>
            </a:endParaRPr>
          </a:p>
        </p:txBody>
      </p:sp>
      <p:sp>
        <p:nvSpPr>
          <p:cNvPr id="4" name="TextBox 3"/>
          <p:cNvSpPr txBox="1"/>
          <p:nvPr/>
        </p:nvSpPr>
        <p:spPr>
          <a:xfrm>
            <a:off x="304800" y="1371600"/>
            <a:ext cx="8458200" cy="4893647"/>
          </a:xfrm>
          <a:prstGeom prst="rect">
            <a:avLst/>
          </a:prstGeom>
          <a:noFill/>
        </p:spPr>
        <p:txBody>
          <a:bodyPr wrap="square" rtlCol="0">
            <a:spAutoFit/>
          </a:bodyPr>
          <a:lstStyle/>
          <a:p>
            <a:pPr marL="285750" indent="-285750">
              <a:buFont typeface="Arial" pitchFamily="34" charset="0"/>
              <a:buChar char="•"/>
            </a:pPr>
            <a:r>
              <a:rPr lang="en-US" sz="2400" dirty="0" smtClean="0">
                <a:latin typeface="Times New Roman" pitchFamily="18" charset="0"/>
                <a:cs typeface="Times New Roman" pitchFamily="18" charset="0"/>
              </a:rPr>
              <a:t>Graph decompositions can be used to design experiments</a:t>
            </a:r>
          </a:p>
          <a:p>
            <a:pPr marL="285750" indent="-285750">
              <a:buFont typeface="Arial" pitchFamily="34" charset="0"/>
              <a:buChar char="•"/>
            </a:pPr>
            <a:r>
              <a:rPr lang="en-US" sz="2400" dirty="0" smtClean="0">
                <a:latin typeface="Times New Roman" pitchFamily="18" charset="0"/>
                <a:cs typeface="Times New Roman" pitchFamily="18" charset="0"/>
              </a:rPr>
              <a:t>Experiments (i.e., comparisons of samples) can be used to inspire consideration of decompositions of graphs other than complete graphs</a:t>
            </a:r>
          </a:p>
          <a:p>
            <a:pPr marL="285750" indent="-285750">
              <a:buFont typeface="Arial" pitchFamily="34" charset="0"/>
              <a:buChar char="•"/>
            </a:pPr>
            <a:r>
              <a:rPr lang="en-US" sz="2400" dirty="0" smtClean="0">
                <a:latin typeface="Times New Roman" pitchFamily="18" charset="0"/>
                <a:cs typeface="Times New Roman" pitchFamily="18" charset="0"/>
              </a:rPr>
              <a:t>When a graph decomposition does not exist, we can explore approximations of decompositions → </a:t>
            </a:r>
            <a:r>
              <a:rPr lang="en-US" sz="2400" dirty="0" err="1" smtClean="0">
                <a:latin typeface="Times New Roman" pitchFamily="18" charset="0"/>
                <a:cs typeface="Times New Roman" pitchFamily="18" charset="0"/>
              </a:rPr>
              <a:t>packings</a:t>
            </a:r>
            <a:r>
              <a:rPr lang="en-US" sz="2400" dirty="0" smtClean="0">
                <a:latin typeface="Times New Roman" pitchFamily="18" charset="0"/>
                <a:cs typeface="Times New Roman" pitchFamily="18" charset="0"/>
              </a:rPr>
              <a:t> and coverings</a:t>
            </a:r>
          </a:p>
          <a:p>
            <a:pPr marL="285750" indent="-285750">
              <a:buFont typeface="Arial" pitchFamily="34" charset="0"/>
              <a:buChar char="•"/>
            </a:pPr>
            <a:r>
              <a:rPr lang="en-US" sz="2400" dirty="0" smtClean="0">
                <a:latin typeface="Times New Roman" pitchFamily="18" charset="0"/>
                <a:cs typeface="Times New Roman" pitchFamily="18" charset="0"/>
              </a:rPr>
              <a:t>Both packing and covering problems are minimization problems (similar to inner and outer measure in real analysis)</a:t>
            </a:r>
          </a:p>
          <a:p>
            <a:pPr marL="285750" indent="-285750">
              <a:buFont typeface="Arial" pitchFamily="34" charset="0"/>
              <a:buChar char="•"/>
            </a:pPr>
            <a:r>
              <a:rPr lang="en-US" sz="2400" dirty="0" smtClean="0">
                <a:latin typeface="Times New Roman" pitchFamily="18" charset="0"/>
                <a:cs typeface="Times New Roman" pitchFamily="18" charset="0"/>
              </a:rPr>
              <a:t>When considering non-complete graphs, the possibility of a restricted versus an unrestricted covering arises</a:t>
            </a:r>
          </a:p>
          <a:p>
            <a:pPr marL="285750" indent="-285750">
              <a:buFont typeface="Arial" pitchFamily="34" charset="0"/>
              <a:buChar char="•"/>
            </a:pPr>
            <a:r>
              <a:rPr lang="en-US" sz="2400" dirty="0" smtClean="0">
                <a:latin typeface="Times New Roman" pitchFamily="18" charset="0"/>
                <a:cs typeface="Times New Roman" pitchFamily="18" charset="0"/>
              </a:rPr>
              <a:t>One of my current research programs involves </a:t>
            </a:r>
            <a:r>
              <a:rPr lang="en-US" sz="2400" dirty="0" err="1" smtClean="0">
                <a:latin typeface="Times New Roman" pitchFamily="18" charset="0"/>
                <a:cs typeface="Times New Roman" pitchFamily="18" charset="0"/>
              </a:rPr>
              <a:t>packings</a:t>
            </a:r>
            <a:r>
              <a:rPr lang="en-US" sz="2400" dirty="0" smtClean="0">
                <a:latin typeface="Times New Roman" pitchFamily="18" charset="0"/>
                <a:cs typeface="Times New Roman" pitchFamily="18" charset="0"/>
              </a:rPr>
              <a:t> and coverings of various complete graphs with the 4-cycle with a pendant edge, H</a:t>
            </a:r>
          </a:p>
        </p:txBody>
      </p:sp>
      <p:sp>
        <p:nvSpPr>
          <p:cNvPr id="5" name="Rounded Rectangle 4"/>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148945"/>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0"/>
            <a:ext cx="10123713" cy="6858000"/>
          </a:xfrm>
          <a:prstGeom prst="rect">
            <a:avLst/>
          </a:prstGeom>
        </p:spPr>
      </p:pic>
      <p:pic>
        <p:nvPicPr>
          <p:cNvPr id="2" name="porky_pig_0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5843" y="6019800"/>
            <a:ext cx="487363" cy="487363"/>
          </a:xfrm>
          <a:prstGeom prst="rect">
            <a:avLst/>
          </a:prstGeom>
        </p:spPr>
      </p:pic>
    </p:spTree>
    <p:extLst>
      <p:ext uri="{BB962C8B-B14F-4D97-AF65-F5344CB8AC3E}">
        <p14:creationId xmlns:p14="http://schemas.microsoft.com/office/powerpoint/2010/main" val="185872719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7772400" cy="267765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Note. </a:t>
            </a:r>
            <a:r>
              <a:rPr lang="en-US" sz="2800" dirty="0" smtClean="0">
                <a:latin typeface="Times New Roman" pitchFamily="18" charset="0"/>
                <a:cs typeface="Times New Roman" pitchFamily="18" charset="0"/>
              </a:rPr>
              <a:t>The solution to this question is equivalent to finding a </a:t>
            </a:r>
            <a:r>
              <a:rPr lang="en-US" sz="2800" i="1"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–decomposition of </a:t>
            </a:r>
            <a:r>
              <a:rPr lang="en-US" sz="2800" i="1" dirty="0" err="1" smtClean="0">
                <a:latin typeface="Times New Roman" pitchFamily="18" charset="0"/>
                <a:cs typeface="Times New Roman" pitchFamily="18" charset="0"/>
              </a:rPr>
              <a:t>K</a:t>
            </a:r>
            <a:r>
              <a:rPr lang="en-US" sz="2800" i="1" baseline="-25000" dirty="0" err="1" smtClean="0">
                <a:latin typeface="Times New Roman" pitchFamily="18" charset="0"/>
                <a:cs typeface="Times New Roman" pitchFamily="18" charset="0"/>
              </a:rPr>
              <a:t>v</a:t>
            </a:r>
            <a:r>
              <a:rPr lang="en-US" sz="2800" dirty="0" smtClean="0">
                <a:latin typeface="Times New Roman" pitchFamily="18" charset="0"/>
                <a:cs typeface="Times New Roman" pitchFamily="18" charset="0"/>
              </a:rPr>
              <a:t>, where each vertex of </a:t>
            </a:r>
            <a:r>
              <a:rPr lang="en-US" sz="2800" i="1" dirty="0" err="1" smtClean="0">
                <a:latin typeface="Times New Roman" pitchFamily="18" charset="0"/>
                <a:cs typeface="Times New Roman" pitchFamily="18" charset="0"/>
              </a:rPr>
              <a:t>K</a:t>
            </a:r>
            <a:r>
              <a:rPr lang="en-US" sz="2800" i="1" baseline="-25000" dirty="0" err="1" smtClean="0">
                <a:latin typeface="Times New Roman" pitchFamily="18" charset="0"/>
                <a:cs typeface="Times New Roman" pitchFamily="18" charset="0"/>
              </a:rPr>
              <a:t>v</a:t>
            </a:r>
            <a:r>
              <a:rPr lang="en-US" sz="2800" i="1" baseline="-25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represents a sample, an edge joining two vertices represents a comparison of the two corresponding samples, and a copy of </a:t>
            </a:r>
            <a:r>
              <a:rPr lang="en-US" sz="2800" i="1"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represents a run of the machine.</a:t>
            </a:r>
            <a:endParaRPr lang="en-US" sz="2800" dirty="0">
              <a:latin typeface="Times New Roman" pitchFamily="18" charset="0"/>
              <a:cs typeface="Times New Roman"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950" y="3124200"/>
            <a:ext cx="1085850" cy="1070520"/>
          </a:xfrm>
          <a:prstGeom prst="rect">
            <a:avLst/>
          </a:prstGeom>
        </p:spPr>
      </p:pic>
      <p:sp>
        <p:nvSpPr>
          <p:cNvPr id="14" name="TextBox 13"/>
          <p:cNvSpPr txBox="1"/>
          <p:nvPr/>
        </p:nvSpPr>
        <p:spPr>
          <a:xfrm>
            <a:off x="2057400" y="3280320"/>
            <a:ext cx="1752600" cy="369332"/>
          </a:xfrm>
          <a:prstGeom prst="rect">
            <a:avLst/>
          </a:prstGeom>
          <a:noFill/>
        </p:spPr>
        <p:txBody>
          <a:bodyPr wrap="square" rtlCol="0">
            <a:spAutoFit/>
          </a:bodyPr>
          <a:lstStyle/>
          <a:p>
            <a:pPr algn="ctr"/>
            <a:r>
              <a:rPr lang="en-US" dirty="0" smtClean="0"/>
              <a:t> 0</a:t>
            </a:r>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4191000"/>
            <a:ext cx="1085850" cy="1070520"/>
          </a:xfrm>
          <a:prstGeom prst="rect">
            <a:avLst/>
          </a:prstGeom>
        </p:spPr>
      </p:pic>
      <p:sp>
        <p:nvSpPr>
          <p:cNvPr id="16" name="TextBox 15"/>
          <p:cNvSpPr txBox="1"/>
          <p:nvPr/>
        </p:nvSpPr>
        <p:spPr>
          <a:xfrm>
            <a:off x="3733800" y="4343400"/>
            <a:ext cx="1752600" cy="369332"/>
          </a:xfrm>
          <a:prstGeom prst="rect">
            <a:avLst/>
          </a:prstGeom>
          <a:noFill/>
        </p:spPr>
        <p:txBody>
          <a:bodyPr wrap="square" rtlCol="0">
            <a:spAutoFit/>
          </a:bodyPr>
          <a:lstStyle/>
          <a:p>
            <a:pPr algn="ctr"/>
            <a:r>
              <a:rPr lang="en-US" dirty="0" smtClean="0"/>
              <a:t> 1</a:t>
            </a: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0" y="4191000"/>
            <a:ext cx="1085850" cy="1070520"/>
          </a:xfrm>
          <a:prstGeom prst="rect">
            <a:avLst/>
          </a:prstGeom>
        </p:spPr>
      </p:pic>
      <p:sp>
        <p:nvSpPr>
          <p:cNvPr id="18" name="TextBox 17"/>
          <p:cNvSpPr txBox="1"/>
          <p:nvPr/>
        </p:nvSpPr>
        <p:spPr>
          <a:xfrm>
            <a:off x="304800" y="4343400"/>
            <a:ext cx="1752600" cy="369332"/>
          </a:xfrm>
          <a:prstGeom prst="rect">
            <a:avLst/>
          </a:prstGeom>
          <a:noFill/>
        </p:spPr>
        <p:txBody>
          <a:bodyPr wrap="square" rtlCol="0">
            <a:spAutoFit/>
          </a:bodyPr>
          <a:lstStyle/>
          <a:p>
            <a:pPr algn="ctr"/>
            <a:r>
              <a:rPr lang="en-US" dirty="0" smtClean="0"/>
              <a:t> 3</a:t>
            </a: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750" y="5330280"/>
            <a:ext cx="1085850" cy="1070520"/>
          </a:xfrm>
          <a:prstGeom prst="rect">
            <a:avLst/>
          </a:prstGeom>
        </p:spPr>
      </p:pic>
      <p:sp>
        <p:nvSpPr>
          <p:cNvPr id="20" name="TextBox 19"/>
          <p:cNvSpPr txBox="1"/>
          <p:nvPr/>
        </p:nvSpPr>
        <p:spPr>
          <a:xfrm>
            <a:off x="1981200" y="5486400"/>
            <a:ext cx="1752600" cy="369332"/>
          </a:xfrm>
          <a:prstGeom prst="rect">
            <a:avLst/>
          </a:prstGeom>
          <a:noFill/>
        </p:spPr>
        <p:txBody>
          <a:bodyPr wrap="square" rtlCol="0">
            <a:spAutoFit/>
          </a:bodyPr>
          <a:lstStyle/>
          <a:p>
            <a:pPr algn="ctr"/>
            <a:r>
              <a:rPr lang="en-US" dirty="0" smtClean="0"/>
              <a:t> 2</a:t>
            </a:r>
            <a:endParaRPr lang="en-US" dirty="0"/>
          </a:p>
        </p:txBody>
      </p:sp>
      <p:cxnSp>
        <p:nvCxnSpPr>
          <p:cNvPr id="3" name="Straight Connector 2"/>
          <p:cNvCxnSpPr/>
          <p:nvPr/>
        </p:nvCxnSpPr>
        <p:spPr>
          <a:xfrm>
            <a:off x="3429000" y="3813720"/>
            <a:ext cx="76200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76400" y="5177880"/>
            <a:ext cx="533400" cy="2323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600200" y="3813720"/>
            <a:ext cx="838200" cy="5296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276600" y="4956720"/>
            <a:ext cx="838200" cy="5296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971800" y="4267200"/>
            <a:ext cx="0" cy="9106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752600" y="4692134"/>
            <a:ext cx="2362200" cy="322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6"/>
          <p:cNvSpPr>
            <a:spLocks noChangeArrowheads="1"/>
          </p:cNvSpPr>
          <p:nvPr/>
        </p:nvSpPr>
        <p:spPr bwMode="auto">
          <a:xfrm>
            <a:off x="7162800" y="35052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6"/>
          <p:cNvSpPr>
            <a:spLocks noChangeArrowheads="1"/>
          </p:cNvSpPr>
          <p:nvPr/>
        </p:nvSpPr>
        <p:spPr bwMode="auto">
          <a:xfrm>
            <a:off x="8153400" y="4495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6"/>
          <p:cNvSpPr>
            <a:spLocks noChangeArrowheads="1"/>
          </p:cNvSpPr>
          <p:nvPr/>
        </p:nvSpPr>
        <p:spPr bwMode="auto">
          <a:xfrm>
            <a:off x="7162800" y="54864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6"/>
          <p:cNvSpPr>
            <a:spLocks noChangeArrowheads="1"/>
          </p:cNvSpPr>
          <p:nvPr/>
        </p:nvSpPr>
        <p:spPr bwMode="auto">
          <a:xfrm>
            <a:off x="6096000" y="4495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3" name="Straight Connector 32"/>
          <p:cNvCxnSpPr>
            <a:stCxn id="28" idx="1"/>
            <a:endCxn id="29" idx="5"/>
          </p:cNvCxnSpPr>
          <p:nvPr/>
        </p:nvCxnSpPr>
        <p:spPr>
          <a:xfrm>
            <a:off x="7196278" y="3538678"/>
            <a:ext cx="1152244" cy="11522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162956" y="4495800"/>
            <a:ext cx="1152244" cy="11522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172200" y="3657600"/>
            <a:ext cx="1066800" cy="990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315200" y="4572000"/>
            <a:ext cx="1066800" cy="990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29478" y="4572000"/>
            <a:ext cx="221904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15200" y="3538678"/>
            <a:ext cx="0" cy="21428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00800" y="3200400"/>
            <a:ext cx="1752600" cy="369332"/>
          </a:xfrm>
          <a:prstGeom prst="rect">
            <a:avLst/>
          </a:prstGeom>
          <a:noFill/>
        </p:spPr>
        <p:txBody>
          <a:bodyPr wrap="square" rtlCol="0">
            <a:spAutoFit/>
          </a:bodyPr>
          <a:lstStyle/>
          <a:p>
            <a:pPr algn="ctr"/>
            <a:r>
              <a:rPr lang="en-US" dirty="0" smtClean="0"/>
              <a:t> 0</a:t>
            </a:r>
            <a:endParaRPr lang="en-US" dirty="0"/>
          </a:p>
        </p:txBody>
      </p:sp>
      <p:sp>
        <p:nvSpPr>
          <p:cNvPr id="32" name="TextBox 31"/>
          <p:cNvSpPr txBox="1"/>
          <p:nvPr/>
        </p:nvSpPr>
        <p:spPr>
          <a:xfrm>
            <a:off x="7696200" y="4419600"/>
            <a:ext cx="1752600" cy="369332"/>
          </a:xfrm>
          <a:prstGeom prst="rect">
            <a:avLst/>
          </a:prstGeom>
          <a:noFill/>
        </p:spPr>
        <p:txBody>
          <a:bodyPr wrap="square" rtlCol="0">
            <a:spAutoFit/>
          </a:bodyPr>
          <a:lstStyle/>
          <a:p>
            <a:pPr algn="ctr"/>
            <a:r>
              <a:rPr lang="en-US" dirty="0" smtClean="0"/>
              <a:t> 1</a:t>
            </a:r>
            <a:endParaRPr lang="en-US" dirty="0"/>
          </a:p>
        </p:txBody>
      </p:sp>
      <p:sp>
        <p:nvSpPr>
          <p:cNvPr id="35" name="TextBox 34"/>
          <p:cNvSpPr txBox="1"/>
          <p:nvPr/>
        </p:nvSpPr>
        <p:spPr>
          <a:xfrm>
            <a:off x="6400800" y="5726668"/>
            <a:ext cx="1752600" cy="369332"/>
          </a:xfrm>
          <a:prstGeom prst="rect">
            <a:avLst/>
          </a:prstGeom>
          <a:noFill/>
        </p:spPr>
        <p:txBody>
          <a:bodyPr wrap="square" rtlCol="0">
            <a:spAutoFit/>
          </a:bodyPr>
          <a:lstStyle/>
          <a:p>
            <a:pPr algn="ctr"/>
            <a:r>
              <a:rPr lang="en-US" dirty="0" smtClean="0"/>
              <a:t> 2</a:t>
            </a:r>
            <a:endParaRPr lang="en-US" dirty="0"/>
          </a:p>
        </p:txBody>
      </p:sp>
      <p:sp>
        <p:nvSpPr>
          <p:cNvPr id="38" name="TextBox 37"/>
          <p:cNvSpPr txBox="1"/>
          <p:nvPr/>
        </p:nvSpPr>
        <p:spPr>
          <a:xfrm>
            <a:off x="5029200" y="4431268"/>
            <a:ext cx="1752600" cy="369332"/>
          </a:xfrm>
          <a:prstGeom prst="rect">
            <a:avLst/>
          </a:prstGeom>
          <a:noFill/>
        </p:spPr>
        <p:txBody>
          <a:bodyPr wrap="square" rtlCol="0">
            <a:spAutoFit/>
          </a:bodyPr>
          <a:lstStyle/>
          <a:p>
            <a:pPr algn="ctr"/>
            <a:r>
              <a:rPr lang="en-US" dirty="0" smtClean="0"/>
              <a:t> 3</a:t>
            </a:r>
            <a:endParaRPr lang="en-US" dirty="0"/>
          </a:p>
        </p:txBody>
      </p:sp>
      <p:sp>
        <p:nvSpPr>
          <p:cNvPr id="42" name="Rounded Rectangle 41"/>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000476"/>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Rectangle 2"/>
          <p:cNvGraphicFramePr>
            <a:graphicFrameLocks noGrp="1"/>
          </p:cNvGraphicFramePr>
          <p:nvPr>
            <p:ph sz="quarter" idx="1"/>
            <p:extLst>
              <p:ext uri="{D42A27DB-BD31-4B8C-83A1-F6EECF244321}">
                <p14:modId xmlns:p14="http://schemas.microsoft.com/office/powerpoint/2010/main" val="3515997989"/>
              </p:ext>
            </p:extLst>
          </p:nvPr>
        </p:nvGraphicFramePr>
        <p:xfrm>
          <a:off x="2724150" y="3556000"/>
          <a:ext cx="0" cy="0"/>
        </p:xfrm>
        <a:graphic>
          <a:graphicData uri="http://schemas.openxmlformats.org/presentationml/2006/ole">
            <mc:AlternateContent xmlns:mc="http://schemas.openxmlformats.org/markup-compatibility/2006">
              <mc:Choice xmlns:v="urn:schemas-microsoft-com:vml" Requires="v">
                <p:oleObj spid="_x0000_s1539"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4150" y="355600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83" name="Rectangle 3"/>
          <p:cNvGraphicFramePr>
            <a:graphicFrameLocks noGrp="1"/>
          </p:cNvGraphicFramePr>
          <p:nvPr>
            <p:ph sz="quarter" idx="2"/>
            <p:extLst>
              <p:ext uri="{D42A27DB-BD31-4B8C-83A1-F6EECF244321}">
                <p14:modId xmlns:p14="http://schemas.microsoft.com/office/powerpoint/2010/main" val="985312865"/>
              </p:ext>
            </p:extLst>
          </p:nvPr>
        </p:nvGraphicFramePr>
        <p:xfrm>
          <a:off x="6645275" y="3556000"/>
          <a:ext cx="0" cy="0"/>
        </p:xfrm>
        <a:graphic>
          <a:graphicData uri="http://schemas.openxmlformats.org/presentationml/2006/ole">
            <mc:AlternateContent xmlns:mc="http://schemas.openxmlformats.org/markup-compatibility/2006">
              <mc:Choice xmlns:v="urn:schemas-microsoft-com:vml" Requires="v">
                <p:oleObj spid="_x0000_s1540" name="Equation" r:id="rId4" imgW="0" imgH="0" progId="Equation.3">
                  <p:embed/>
                </p:oleObj>
              </mc:Choice>
              <mc:Fallback>
                <p:oleObj name="Equation" r:id="rId4"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645275" y="355600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84" name="Rectangle 4"/>
          <p:cNvGraphicFramePr>
            <a:graphicFrameLocks noGrp="1"/>
          </p:cNvGraphicFramePr>
          <p:nvPr>
            <p:ph sz="quarter" idx="3"/>
            <p:extLst>
              <p:ext uri="{D42A27DB-BD31-4B8C-83A1-F6EECF244321}">
                <p14:modId xmlns:p14="http://schemas.microsoft.com/office/powerpoint/2010/main" val="1315444801"/>
              </p:ext>
            </p:extLst>
          </p:nvPr>
        </p:nvGraphicFramePr>
        <p:xfrm>
          <a:off x="2724150" y="5492750"/>
          <a:ext cx="0" cy="0"/>
        </p:xfrm>
        <a:graphic>
          <a:graphicData uri="http://schemas.openxmlformats.org/presentationml/2006/ole">
            <mc:AlternateContent xmlns:mc="http://schemas.openxmlformats.org/markup-compatibility/2006">
              <mc:Choice xmlns:v="urn:schemas-microsoft-com:vml" Requires="v">
                <p:oleObj spid="_x0000_s1541" name="Equation" r:id="rId5" imgW="0" imgH="0" progId="Equation.3">
                  <p:embed/>
                </p:oleObj>
              </mc:Choice>
              <mc:Fallback>
                <p:oleObj name="Equation" r:id="rId5"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4150" y="549275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7" name="Text Box 7"/>
          <p:cNvSpPr txBox="1">
            <a:spLocks noChangeArrowheads="1"/>
          </p:cNvSpPr>
          <p:nvPr/>
        </p:nvSpPr>
        <p:spPr bwMode="auto">
          <a:xfrm>
            <a:off x="304800" y="604837"/>
            <a:ext cx="84582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000000"/>
                </a:solidFill>
                <a:latin typeface="Times New Roman" pitchFamily="18" charset="0"/>
                <a:cs typeface="Times New Roman" pitchFamily="18" charset="0"/>
              </a:rPr>
              <a:t>Definition.</a:t>
            </a:r>
            <a:r>
              <a:rPr lang="en-US" sz="4000" dirty="0">
                <a:solidFill>
                  <a:srgbClr val="000000"/>
                </a:solidFill>
                <a:latin typeface="Times New Roman" pitchFamily="18" charset="0"/>
                <a:cs typeface="Times New Roman" pitchFamily="18" charset="0"/>
              </a:rPr>
              <a:t> A </a:t>
            </a:r>
            <a:r>
              <a:rPr lang="en-US" sz="4000" i="1" dirty="0">
                <a:solidFill>
                  <a:srgbClr val="000000"/>
                </a:solidFill>
                <a:latin typeface="Times New Roman" pitchFamily="18" charset="0"/>
                <a:cs typeface="Times New Roman" pitchFamily="18" charset="0"/>
              </a:rPr>
              <a:t>decomposition</a:t>
            </a:r>
            <a:r>
              <a:rPr lang="en-US" sz="4000" dirty="0">
                <a:solidFill>
                  <a:srgbClr val="000000"/>
                </a:solidFill>
                <a:latin typeface="Times New Roman" pitchFamily="18" charset="0"/>
                <a:cs typeface="Times New Roman" pitchFamily="18" charset="0"/>
              </a:rPr>
              <a:t> of a simple graph </a:t>
            </a:r>
            <a:r>
              <a:rPr lang="en-US" sz="4000" i="1" dirty="0" smtClean="0">
                <a:solidFill>
                  <a:srgbClr val="000000"/>
                </a:solidFill>
                <a:latin typeface="Times New Roman" pitchFamily="18" charset="0"/>
                <a:cs typeface="Times New Roman" pitchFamily="18" charset="0"/>
              </a:rPr>
              <a:t>G</a:t>
            </a:r>
            <a:r>
              <a:rPr lang="en-US" sz="4000" dirty="0" smtClean="0">
                <a:solidFill>
                  <a:srgbClr val="000000"/>
                </a:solidFill>
                <a:latin typeface="Times New Roman" pitchFamily="18" charset="0"/>
                <a:cs typeface="Times New Roman" pitchFamily="18" charset="0"/>
              </a:rPr>
              <a:t> </a:t>
            </a:r>
            <a:r>
              <a:rPr lang="en-US" sz="4000" dirty="0">
                <a:solidFill>
                  <a:srgbClr val="000000"/>
                </a:solidFill>
                <a:latin typeface="Times New Roman" pitchFamily="18" charset="0"/>
                <a:cs typeface="Times New Roman" pitchFamily="18" charset="0"/>
              </a:rPr>
              <a:t>with isomorphic copies of graph </a:t>
            </a:r>
            <a:r>
              <a:rPr lang="en-US" sz="4000" i="1" dirty="0" smtClean="0">
                <a:solidFill>
                  <a:srgbClr val="000000"/>
                </a:solidFill>
                <a:latin typeface="Times New Roman" pitchFamily="18" charset="0"/>
                <a:cs typeface="Times New Roman" pitchFamily="18" charset="0"/>
              </a:rPr>
              <a:t>g</a:t>
            </a:r>
            <a:r>
              <a:rPr lang="en-US" sz="4000" dirty="0" smtClean="0">
                <a:solidFill>
                  <a:srgbClr val="000000"/>
                </a:solidFill>
                <a:latin typeface="Times New Roman" pitchFamily="18" charset="0"/>
                <a:cs typeface="Times New Roman" pitchFamily="18" charset="0"/>
              </a:rPr>
              <a:t> </a:t>
            </a:r>
            <a:r>
              <a:rPr lang="en-US" sz="4000" dirty="0">
                <a:solidFill>
                  <a:srgbClr val="000000"/>
                </a:solidFill>
                <a:latin typeface="Times New Roman" pitchFamily="18" charset="0"/>
                <a:cs typeface="Times New Roman" pitchFamily="18" charset="0"/>
              </a:rPr>
              <a:t>is a set </a:t>
            </a:r>
          </a:p>
          <a:p>
            <a:pPr>
              <a:spcBef>
                <a:spcPct val="50000"/>
              </a:spcBef>
            </a:pPr>
            <a:r>
              <a:rPr lang="en-US" sz="4000" dirty="0">
                <a:solidFill>
                  <a:srgbClr val="000000"/>
                </a:solidFill>
                <a:latin typeface="Times New Roman" pitchFamily="18" charset="0"/>
                <a:cs typeface="Times New Roman" pitchFamily="18" charset="0"/>
              </a:rPr>
              <a:t>                  </a:t>
            </a:r>
            <a:r>
              <a:rPr lang="en-US" sz="4000" dirty="0" smtClean="0">
                <a:solidFill>
                  <a:srgbClr val="000000"/>
                </a:solidFill>
                <a:latin typeface="Times New Roman" pitchFamily="18" charset="0"/>
                <a:cs typeface="Times New Roman" pitchFamily="18" charset="0"/>
              </a:rPr>
              <a:t> {</a:t>
            </a:r>
            <a:r>
              <a:rPr lang="en-US" sz="4000" i="1" dirty="0" smtClean="0">
                <a:solidFill>
                  <a:srgbClr val="000000"/>
                </a:solidFill>
                <a:latin typeface="Times New Roman" pitchFamily="18" charset="0"/>
                <a:cs typeface="Times New Roman" pitchFamily="18" charset="0"/>
              </a:rPr>
              <a:t>g</a:t>
            </a:r>
            <a:r>
              <a:rPr lang="en-US" sz="4000" baseline="-25000" dirty="0" smtClean="0">
                <a:solidFill>
                  <a:srgbClr val="000000"/>
                </a:solidFill>
                <a:latin typeface="Times New Roman" pitchFamily="18" charset="0"/>
                <a:cs typeface="Times New Roman" pitchFamily="18" charset="0"/>
              </a:rPr>
              <a:t>1</a:t>
            </a:r>
            <a:r>
              <a:rPr lang="en-US" sz="4000" dirty="0">
                <a:solidFill>
                  <a:srgbClr val="000000"/>
                </a:solidFill>
                <a:latin typeface="Times New Roman" pitchFamily="18" charset="0"/>
                <a:cs typeface="Times New Roman" pitchFamily="18" charset="0"/>
              </a:rPr>
              <a:t>, </a:t>
            </a:r>
            <a:r>
              <a:rPr lang="en-US" sz="4000" i="1" dirty="0" smtClean="0">
                <a:solidFill>
                  <a:srgbClr val="000000"/>
                </a:solidFill>
                <a:latin typeface="Times New Roman" pitchFamily="18" charset="0"/>
                <a:cs typeface="Times New Roman" pitchFamily="18" charset="0"/>
              </a:rPr>
              <a:t>g</a:t>
            </a:r>
            <a:r>
              <a:rPr lang="en-US" sz="4000" baseline="-25000" dirty="0" smtClean="0">
                <a:solidFill>
                  <a:srgbClr val="000000"/>
                </a:solidFill>
                <a:latin typeface="Times New Roman" pitchFamily="18" charset="0"/>
                <a:cs typeface="Times New Roman" pitchFamily="18" charset="0"/>
              </a:rPr>
              <a:t>2</a:t>
            </a:r>
            <a:r>
              <a:rPr lang="en-US" sz="4000" dirty="0">
                <a:solidFill>
                  <a:srgbClr val="000000"/>
                </a:solidFill>
                <a:latin typeface="Times New Roman" pitchFamily="18" charset="0"/>
                <a:cs typeface="Times New Roman" pitchFamily="18" charset="0"/>
              </a:rPr>
              <a:t>, … , </a:t>
            </a:r>
            <a:r>
              <a:rPr lang="en-US" sz="4000" i="1" dirty="0" err="1" smtClean="0">
                <a:solidFill>
                  <a:srgbClr val="000000"/>
                </a:solidFill>
                <a:latin typeface="Times New Roman" pitchFamily="18" charset="0"/>
                <a:cs typeface="Times New Roman" pitchFamily="18" charset="0"/>
              </a:rPr>
              <a:t>g</a:t>
            </a:r>
            <a:r>
              <a:rPr lang="en-US" sz="4000" i="1" baseline="-25000" dirty="0" err="1" smtClean="0">
                <a:solidFill>
                  <a:srgbClr val="000000"/>
                </a:solidFill>
                <a:latin typeface="Times New Roman" pitchFamily="18" charset="0"/>
                <a:cs typeface="Times New Roman" pitchFamily="18" charset="0"/>
              </a:rPr>
              <a:t>n</a:t>
            </a:r>
            <a:r>
              <a:rPr lang="en-US" sz="4000" dirty="0">
                <a:solidFill>
                  <a:srgbClr val="000000"/>
                </a:solidFill>
                <a:latin typeface="Times New Roman" pitchFamily="18" charset="0"/>
                <a:cs typeface="Times New Roman" pitchFamily="18" charset="0"/>
              </a:rPr>
              <a:t>} </a:t>
            </a:r>
          </a:p>
          <a:p>
            <a:pPr>
              <a:spcBef>
                <a:spcPct val="50000"/>
              </a:spcBef>
            </a:pPr>
            <a:r>
              <a:rPr lang="en-US" sz="4000" dirty="0">
                <a:solidFill>
                  <a:srgbClr val="000000"/>
                </a:solidFill>
                <a:latin typeface="Times New Roman" pitchFamily="18" charset="0"/>
                <a:cs typeface="Times New Roman" pitchFamily="18" charset="0"/>
              </a:rPr>
              <a:t>where </a:t>
            </a:r>
            <a:r>
              <a:rPr lang="en-US" sz="4000" i="1" dirty="0" err="1" smtClean="0">
                <a:solidFill>
                  <a:srgbClr val="000000"/>
                </a:solidFill>
                <a:latin typeface="Times New Roman" pitchFamily="18" charset="0"/>
                <a:cs typeface="Times New Roman" pitchFamily="18" charset="0"/>
              </a:rPr>
              <a:t>g</a:t>
            </a:r>
            <a:r>
              <a:rPr lang="en-US" sz="4000" i="1" baseline="-25000" dirty="0" err="1" smtClean="0">
                <a:solidFill>
                  <a:srgbClr val="000000"/>
                </a:solidFill>
                <a:latin typeface="Times New Roman" pitchFamily="18" charset="0"/>
                <a:cs typeface="Times New Roman" pitchFamily="18" charset="0"/>
              </a:rPr>
              <a:t>i</a:t>
            </a:r>
            <a:r>
              <a:rPr lang="en-US" sz="4000" dirty="0" smtClean="0">
                <a:solidFill>
                  <a:srgbClr val="000000"/>
                </a:solidFill>
                <a:latin typeface="Times New Roman" pitchFamily="18" charset="0"/>
                <a:cs typeface="Times New Roman" pitchFamily="18" charset="0"/>
              </a:rPr>
              <a:t>    g </a:t>
            </a:r>
            <a:r>
              <a:rPr lang="en-US" sz="4000" dirty="0">
                <a:solidFill>
                  <a:srgbClr val="000000"/>
                </a:solidFill>
                <a:latin typeface="Times New Roman" pitchFamily="18" charset="0"/>
                <a:cs typeface="Times New Roman" pitchFamily="18" charset="0"/>
              </a:rPr>
              <a:t>and </a:t>
            </a:r>
            <a:r>
              <a:rPr lang="en-US" sz="4000" i="1" dirty="0" smtClean="0">
                <a:solidFill>
                  <a:srgbClr val="000000"/>
                </a:solidFill>
                <a:latin typeface="Times New Roman" pitchFamily="18" charset="0"/>
                <a:cs typeface="Times New Roman" pitchFamily="18" charset="0"/>
              </a:rPr>
              <a:t>V</a:t>
            </a:r>
            <a:r>
              <a:rPr lang="en-US" sz="4000" dirty="0" smtClean="0">
                <a:solidFill>
                  <a:srgbClr val="000000"/>
                </a:solidFill>
                <a:latin typeface="Times New Roman" pitchFamily="18" charset="0"/>
                <a:cs typeface="Times New Roman" pitchFamily="18" charset="0"/>
              </a:rPr>
              <a:t>(</a:t>
            </a:r>
            <a:r>
              <a:rPr lang="en-US" sz="4000" i="1" dirty="0" err="1" smtClean="0">
                <a:solidFill>
                  <a:srgbClr val="000000"/>
                </a:solidFill>
                <a:latin typeface="Times New Roman" pitchFamily="18" charset="0"/>
                <a:cs typeface="Times New Roman" pitchFamily="18" charset="0"/>
              </a:rPr>
              <a:t>g</a:t>
            </a:r>
            <a:r>
              <a:rPr lang="en-US" sz="4000" i="1" baseline="-25000" dirty="0" err="1" smtClean="0">
                <a:solidFill>
                  <a:srgbClr val="000000"/>
                </a:solidFill>
                <a:latin typeface="Times New Roman" pitchFamily="18" charset="0"/>
                <a:cs typeface="Times New Roman" pitchFamily="18" charset="0"/>
              </a:rPr>
              <a:t>i</a:t>
            </a:r>
            <a:r>
              <a:rPr lang="en-US" sz="4000" dirty="0">
                <a:solidFill>
                  <a:srgbClr val="000000"/>
                </a:solidFill>
                <a:latin typeface="Times New Roman" pitchFamily="18" charset="0"/>
                <a:cs typeface="Times New Roman" pitchFamily="18" charset="0"/>
              </a:rPr>
              <a:t>)     </a:t>
            </a:r>
            <a:r>
              <a:rPr lang="en-US" sz="4000" i="1" dirty="0" smtClean="0">
                <a:solidFill>
                  <a:srgbClr val="000000"/>
                </a:solidFill>
                <a:latin typeface="Times New Roman" pitchFamily="18" charset="0"/>
                <a:cs typeface="Times New Roman" pitchFamily="18" charset="0"/>
              </a:rPr>
              <a:t>V</a:t>
            </a:r>
            <a:r>
              <a:rPr lang="en-US" sz="4000" dirty="0" smtClean="0">
                <a:solidFill>
                  <a:srgbClr val="000000"/>
                </a:solidFill>
                <a:latin typeface="Times New Roman" pitchFamily="18" charset="0"/>
                <a:cs typeface="Times New Roman" pitchFamily="18" charset="0"/>
              </a:rPr>
              <a:t>(</a:t>
            </a:r>
            <a:r>
              <a:rPr lang="en-US" sz="4000" i="1" dirty="0" smtClean="0">
                <a:solidFill>
                  <a:srgbClr val="000000"/>
                </a:solidFill>
                <a:latin typeface="Times New Roman" pitchFamily="18" charset="0"/>
                <a:cs typeface="Times New Roman" pitchFamily="18" charset="0"/>
              </a:rPr>
              <a:t>G</a:t>
            </a:r>
            <a:r>
              <a:rPr lang="en-US" sz="4000" dirty="0" smtClean="0">
                <a:solidFill>
                  <a:srgbClr val="000000"/>
                </a:solidFill>
                <a:latin typeface="Times New Roman" pitchFamily="18" charset="0"/>
                <a:cs typeface="Times New Roman" pitchFamily="18" charset="0"/>
              </a:rPr>
              <a:t>) </a:t>
            </a:r>
            <a:r>
              <a:rPr lang="en-US" sz="4000" dirty="0">
                <a:solidFill>
                  <a:srgbClr val="000000"/>
                </a:solidFill>
                <a:latin typeface="Times New Roman" pitchFamily="18" charset="0"/>
                <a:cs typeface="Times New Roman" pitchFamily="18" charset="0"/>
              </a:rPr>
              <a:t>for all </a:t>
            </a:r>
            <a:r>
              <a:rPr lang="en-US" sz="4000" i="1" dirty="0" err="1">
                <a:solidFill>
                  <a:srgbClr val="000000"/>
                </a:solidFill>
                <a:latin typeface="Times New Roman" pitchFamily="18" charset="0"/>
                <a:cs typeface="Times New Roman" pitchFamily="18" charset="0"/>
              </a:rPr>
              <a:t>i</a:t>
            </a:r>
            <a:r>
              <a:rPr lang="en-US" sz="4000" dirty="0">
                <a:solidFill>
                  <a:srgbClr val="000000"/>
                </a:solidFill>
                <a:latin typeface="Times New Roman" pitchFamily="18" charset="0"/>
                <a:cs typeface="Times New Roman" pitchFamily="18" charset="0"/>
              </a:rPr>
              <a:t>,  </a:t>
            </a:r>
            <a:r>
              <a:rPr lang="en-US" sz="4000" i="1" dirty="0" smtClean="0">
                <a:solidFill>
                  <a:srgbClr val="000000"/>
                </a:solidFill>
                <a:latin typeface="Times New Roman" pitchFamily="18" charset="0"/>
                <a:cs typeface="Times New Roman" pitchFamily="18" charset="0"/>
              </a:rPr>
              <a:t>E</a:t>
            </a:r>
            <a:r>
              <a:rPr lang="en-US" sz="4000" dirty="0" smtClean="0">
                <a:solidFill>
                  <a:srgbClr val="000000"/>
                </a:solidFill>
                <a:latin typeface="Times New Roman" pitchFamily="18" charset="0"/>
                <a:cs typeface="Times New Roman" pitchFamily="18" charset="0"/>
              </a:rPr>
              <a:t>(</a:t>
            </a:r>
            <a:r>
              <a:rPr lang="en-US" sz="4000" i="1" dirty="0" err="1" smtClean="0">
                <a:solidFill>
                  <a:srgbClr val="000000"/>
                </a:solidFill>
                <a:latin typeface="Times New Roman" pitchFamily="18" charset="0"/>
                <a:cs typeface="Times New Roman" pitchFamily="18" charset="0"/>
              </a:rPr>
              <a:t>g</a:t>
            </a:r>
            <a:r>
              <a:rPr lang="en-US" sz="4000" i="1" baseline="-25000" dirty="0" err="1" smtClean="0">
                <a:solidFill>
                  <a:srgbClr val="000000"/>
                </a:solidFill>
                <a:latin typeface="Times New Roman" pitchFamily="18" charset="0"/>
                <a:cs typeface="Times New Roman" pitchFamily="18" charset="0"/>
              </a:rPr>
              <a:t>i</a:t>
            </a:r>
            <a:r>
              <a:rPr lang="en-US" sz="4000" dirty="0">
                <a:solidFill>
                  <a:srgbClr val="000000"/>
                </a:solidFill>
                <a:latin typeface="Times New Roman" pitchFamily="18" charset="0"/>
                <a:cs typeface="Times New Roman" pitchFamily="18" charset="0"/>
              </a:rPr>
              <a:t>) ∩ </a:t>
            </a:r>
            <a:r>
              <a:rPr lang="en-US" sz="4000" i="1" dirty="0" smtClean="0">
                <a:solidFill>
                  <a:srgbClr val="000000"/>
                </a:solidFill>
                <a:latin typeface="Times New Roman" pitchFamily="18" charset="0"/>
                <a:cs typeface="Times New Roman" pitchFamily="18" charset="0"/>
              </a:rPr>
              <a:t>E</a:t>
            </a:r>
            <a:r>
              <a:rPr lang="en-US" sz="4000" dirty="0" smtClean="0">
                <a:solidFill>
                  <a:srgbClr val="000000"/>
                </a:solidFill>
                <a:latin typeface="Times New Roman" pitchFamily="18" charset="0"/>
                <a:cs typeface="Times New Roman" pitchFamily="18" charset="0"/>
              </a:rPr>
              <a:t>(</a:t>
            </a:r>
            <a:r>
              <a:rPr lang="en-US" sz="4000" i="1" dirty="0" err="1" smtClean="0">
                <a:solidFill>
                  <a:srgbClr val="000000"/>
                </a:solidFill>
                <a:latin typeface="Times New Roman" pitchFamily="18" charset="0"/>
                <a:cs typeface="Times New Roman" pitchFamily="18" charset="0"/>
              </a:rPr>
              <a:t>g</a:t>
            </a:r>
            <a:r>
              <a:rPr lang="en-US" sz="4000" i="1" baseline="-25000" dirty="0" err="1" smtClean="0">
                <a:solidFill>
                  <a:srgbClr val="000000"/>
                </a:solidFill>
                <a:latin typeface="Times New Roman" pitchFamily="18" charset="0"/>
                <a:cs typeface="Times New Roman" pitchFamily="18" charset="0"/>
              </a:rPr>
              <a:t>j</a:t>
            </a:r>
            <a:r>
              <a:rPr lang="en-US" sz="4000" dirty="0">
                <a:solidFill>
                  <a:srgbClr val="000000"/>
                </a:solidFill>
                <a:latin typeface="Times New Roman" pitchFamily="18" charset="0"/>
                <a:cs typeface="Times New Roman" pitchFamily="18" charset="0"/>
              </a:rPr>
              <a:t>) = Ø if </a:t>
            </a:r>
            <a:r>
              <a:rPr lang="en-US" sz="4000" i="1" dirty="0" err="1">
                <a:solidFill>
                  <a:srgbClr val="000000"/>
                </a:solidFill>
                <a:latin typeface="Times New Roman" pitchFamily="18" charset="0"/>
                <a:cs typeface="Times New Roman" pitchFamily="18" charset="0"/>
              </a:rPr>
              <a:t>i</a:t>
            </a:r>
            <a:r>
              <a:rPr lang="en-US" sz="4000" i="1" dirty="0">
                <a:solidFill>
                  <a:srgbClr val="000000"/>
                </a:solidFill>
                <a:latin typeface="Times New Roman" pitchFamily="18" charset="0"/>
                <a:cs typeface="Times New Roman" pitchFamily="18" charset="0"/>
              </a:rPr>
              <a:t> ≠ j</a:t>
            </a:r>
            <a:r>
              <a:rPr lang="en-US" sz="4000" dirty="0">
                <a:solidFill>
                  <a:srgbClr val="000000"/>
                </a:solidFill>
                <a:latin typeface="Times New Roman" pitchFamily="18" charset="0"/>
                <a:cs typeface="Times New Roman" pitchFamily="18" charset="0"/>
              </a:rPr>
              <a:t>, and </a:t>
            </a:r>
          </a:p>
          <a:p>
            <a:pPr>
              <a:spcBef>
                <a:spcPct val="50000"/>
              </a:spcBef>
            </a:pPr>
            <a:r>
              <a:rPr lang="en-US" sz="4000" dirty="0">
                <a:solidFill>
                  <a:srgbClr val="000000"/>
                </a:solidFill>
                <a:latin typeface="Times New Roman" pitchFamily="18" charset="0"/>
                <a:cs typeface="Times New Roman" pitchFamily="18" charset="0"/>
              </a:rPr>
              <a:t>                             </a:t>
            </a:r>
            <a:r>
              <a:rPr lang="en-US" sz="4000" i="1" dirty="0" err="1" smtClean="0">
                <a:solidFill>
                  <a:srgbClr val="000000"/>
                </a:solidFill>
                <a:latin typeface="Times New Roman" pitchFamily="18" charset="0"/>
                <a:cs typeface="Times New Roman" pitchFamily="18" charset="0"/>
              </a:rPr>
              <a:t>g</a:t>
            </a:r>
            <a:r>
              <a:rPr lang="en-US" sz="4000" i="1" baseline="-25000" dirty="0" err="1" smtClean="0">
                <a:solidFill>
                  <a:srgbClr val="000000"/>
                </a:solidFill>
                <a:latin typeface="Times New Roman" pitchFamily="18" charset="0"/>
                <a:cs typeface="Times New Roman" pitchFamily="18" charset="0"/>
              </a:rPr>
              <a:t>i</a:t>
            </a:r>
            <a:r>
              <a:rPr lang="en-US" sz="4000" dirty="0" smtClean="0">
                <a:solidFill>
                  <a:srgbClr val="000000"/>
                </a:solidFill>
                <a:latin typeface="Times New Roman" pitchFamily="18" charset="0"/>
                <a:cs typeface="Times New Roman" pitchFamily="18" charset="0"/>
              </a:rPr>
              <a:t> </a:t>
            </a:r>
            <a:r>
              <a:rPr lang="en-US" sz="4000" dirty="0">
                <a:solidFill>
                  <a:srgbClr val="000000"/>
                </a:solidFill>
                <a:latin typeface="Times New Roman" pitchFamily="18" charset="0"/>
                <a:cs typeface="Times New Roman" pitchFamily="18" charset="0"/>
              </a:rPr>
              <a:t>= </a:t>
            </a:r>
            <a:r>
              <a:rPr lang="en-US" sz="4000" i="1" dirty="0" smtClean="0">
                <a:solidFill>
                  <a:srgbClr val="000000"/>
                </a:solidFill>
                <a:latin typeface="Times New Roman" pitchFamily="18" charset="0"/>
                <a:cs typeface="Times New Roman" pitchFamily="18" charset="0"/>
              </a:rPr>
              <a:t>G.</a:t>
            </a:r>
            <a:endParaRPr lang="en-US" sz="4000" i="1" dirty="0">
              <a:solidFill>
                <a:srgbClr val="000000"/>
              </a:solidFill>
              <a:latin typeface="Times New Roman" pitchFamily="18" charset="0"/>
              <a:cs typeface="Times New Roman" pitchFamily="18" charset="0"/>
            </a:endParaRPr>
          </a:p>
        </p:txBody>
      </p:sp>
      <p:graphicFrame>
        <p:nvGraphicFramePr>
          <p:cNvPr id="97288" name="Object 8"/>
          <p:cNvGraphicFramePr>
            <a:graphicFrameLocks noGrp="1" noChangeAspect="1"/>
          </p:cNvGraphicFramePr>
          <p:nvPr>
            <p:ph sz="quarter" idx="4"/>
            <p:extLst>
              <p:ext uri="{D42A27DB-BD31-4B8C-83A1-F6EECF244321}">
                <p14:modId xmlns:p14="http://schemas.microsoft.com/office/powerpoint/2010/main" val="950365159"/>
              </p:ext>
            </p:extLst>
          </p:nvPr>
        </p:nvGraphicFramePr>
        <p:xfrm>
          <a:off x="2133600" y="3729037"/>
          <a:ext cx="533400" cy="485775"/>
        </p:xfrm>
        <a:graphic>
          <a:graphicData uri="http://schemas.openxmlformats.org/presentationml/2006/ole">
            <mc:AlternateContent xmlns:mc="http://schemas.openxmlformats.org/markup-compatibility/2006">
              <mc:Choice xmlns:v="urn:schemas-microsoft-com:vml" Requires="v">
                <p:oleObj spid="_x0000_s1542" name="Equation" r:id="rId6" imgW="139680" imgH="126720" progId="Equation.3">
                  <p:embed/>
                </p:oleObj>
              </mc:Choice>
              <mc:Fallback>
                <p:oleObj name="Equation" r:id="rId6" imgW="139680" imgH="126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729037"/>
                        <a:ext cx="5334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92" name="Object 12"/>
          <p:cNvGraphicFramePr>
            <a:graphicFrameLocks noChangeAspect="1"/>
          </p:cNvGraphicFramePr>
          <p:nvPr>
            <p:extLst>
              <p:ext uri="{D42A27DB-BD31-4B8C-83A1-F6EECF244321}">
                <p14:modId xmlns:p14="http://schemas.microsoft.com/office/powerpoint/2010/main" val="1349915000"/>
              </p:ext>
            </p:extLst>
          </p:nvPr>
        </p:nvGraphicFramePr>
        <p:xfrm>
          <a:off x="3276600" y="5176837"/>
          <a:ext cx="990600" cy="766763"/>
        </p:xfrm>
        <a:graphic>
          <a:graphicData uri="http://schemas.openxmlformats.org/presentationml/2006/ole">
            <mc:AlternateContent xmlns:mc="http://schemas.openxmlformats.org/markup-compatibility/2006">
              <mc:Choice xmlns:v="urn:schemas-microsoft-com:vml" Requires="v">
                <p:oleObj spid="_x0000_s1543" name="Equation" r:id="rId8" imgW="393480" imgH="304560" progId="Equation.3">
                  <p:embed/>
                </p:oleObj>
              </mc:Choice>
              <mc:Fallback>
                <p:oleObj name="Equation" r:id="rId8" imgW="393480" imgH="3045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5176837"/>
                        <a:ext cx="990600"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93" name="Object 13"/>
          <p:cNvGraphicFramePr>
            <a:graphicFrameLocks noChangeAspect="1"/>
          </p:cNvGraphicFramePr>
          <p:nvPr>
            <p:extLst>
              <p:ext uri="{D42A27DB-BD31-4B8C-83A1-F6EECF244321}">
                <p14:modId xmlns:p14="http://schemas.microsoft.com/office/powerpoint/2010/main" val="3332958938"/>
              </p:ext>
            </p:extLst>
          </p:nvPr>
        </p:nvGraphicFramePr>
        <p:xfrm>
          <a:off x="4876800" y="3881437"/>
          <a:ext cx="457200" cy="381000"/>
        </p:xfrm>
        <a:graphic>
          <a:graphicData uri="http://schemas.openxmlformats.org/presentationml/2006/ole">
            <mc:AlternateContent xmlns:mc="http://schemas.openxmlformats.org/markup-compatibility/2006">
              <mc:Choice xmlns:v="urn:schemas-microsoft-com:vml" Requires="v">
                <p:oleObj spid="_x0000_s1544" name="Equation" r:id="rId10" imgW="152280" imgH="126720" progId="Equation.3">
                  <p:embed/>
                </p:oleObj>
              </mc:Choice>
              <mc:Fallback>
                <p:oleObj name="Equation" r:id="rId10" imgW="152280" imgH="1267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3881437"/>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ounded Rectangle 9"/>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278805"/>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Text Box 3"/>
          <p:cNvSpPr txBox="1">
            <a:spLocks noChangeArrowheads="1"/>
          </p:cNvSpPr>
          <p:nvPr/>
        </p:nvSpPr>
        <p:spPr bwMode="auto">
          <a:xfrm>
            <a:off x="304800" y="762000"/>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000000"/>
                </a:solidFill>
                <a:latin typeface="Times New Roman" pitchFamily="18" charset="0"/>
                <a:cs typeface="Times New Roman" pitchFamily="18" charset="0"/>
              </a:rPr>
              <a:t>Example.</a:t>
            </a:r>
            <a:r>
              <a:rPr lang="en-US" sz="4000" dirty="0">
                <a:solidFill>
                  <a:srgbClr val="000000"/>
                </a:solidFill>
                <a:latin typeface="Times New Roman" pitchFamily="18" charset="0"/>
                <a:cs typeface="Times New Roman" pitchFamily="18" charset="0"/>
              </a:rPr>
              <a:t> There is a decomposition of </a:t>
            </a:r>
            <a:r>
              <a:rPr lang="en-US" sz="4000" i="1" dirty="0">
                <a:solidFill>
                  <a:srgbClr val="000000"/>
                </a:solidFill>
                <a:latin typeface="Times New Roman" pitchFamily="18" charset="0"/>
                <a:cs typeface="Times New Roman" pitchFamily="18" charset="0"/>
              </a:rPr>
              <a:t>K</a:t>
            </a:r>
            <a:r>
              <a:rPr lang="en-US" sz="4000" baseline="-25000" dirty="0">
                <a:solidFill>
                  <a:srgbClr val="000000"/>
                </a:solidFill>
                <a:latin typeface="Times New Roman" pitchFamily="18" charset="0"/>
                <a:cs typeface="Times New Roman" pitchFamily="18" charset="0"/>
              </a:rPr>
              <a:t>5</a:t>
            </a:r>
            <a:r>
              <a:rPr lang="en-US" sz="4000" dirty="0">
                <a:solidFill>
                  <a:srgbClr val="000000"/>
                </a:solidFill>
                <a:latin typeface="Times New Roman" pitchFamily="18" charset="0"/>
                <a:cs typeface="Times New Roman" pitchFamily="18" charset="0"/>
              </a:rPr>
              <a:t> into </a:t>
            </a:r>
            <a:r>
              <a:rPr lang="en-US" sz="4000" dirty="0" smtClean="0">
                <a:solidFill>
                  <a:srgbClr val="000000"/>
                </a:solidFill>
                <a:latin typeface="Times New Roman" pitchFamily="18" charset="0"/>
                <a:cs typeface="Times New Roman" pitchFamily="18" charset="0"/>
              </a:rPr>
              <a:t>5-cycles:</a:t>
            </a:r>
            <a:r>
              <a:rPr lang="en-US" sz="4000" b="1" dirty="0" smtClean="0">
                <a:solidFill>
                  <a:srgbClr val="000000"/>
                </a:solidFill>
                <a:latin typeface="Times New Roman" pitchFamily="18" charset="0"/>
                <a:cs typeface="Times New Roman" pitchFamily="18" charset="0"/>
              </a:rPr>
              <a:t> </a:t>
            </a:r>
            <a:endParaRPr lang="en-US" sz="4000" b="1" dirty="0">
              <a:solidFill>
                <a:srgbClr val="000000"/>
              </a:solidFill>
              <a:latin typeface="Times New Roman" pitchFamily="18" charset="0"/>
              <a:cs typeface="Times New Roman" pitchFamily="18" charset="0"/>
            </a:endParaRPr>
          </a:p>
        </p:txBody>
      </p:sp>
      <p:sp>
        <p:nvSpPr>
          <p:cNvPr id="164868" name="AutoShape 4"/>
          <p:cNvSpPr>
            <a:spLocks noChangeArrowheads="1"/>
          </p:cNvSpPr>
          <p:nvPr/>
        </p:nvSpPr>
        <p:spPr bwMode="auto">
          <a:xfrm>
            <a:off x="304800" y="3200400"/>
            <a:ext cx="2438400" cy="2362200"/>
          </a:xfrm>
          <a:prstGeom prst="pentagon">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69" name="Oval 5"/>
          <p:cNvSpPr>
            <a:spLocks noChangeArrowheads="1"/>
          </p:cNvSpPr>
          <p:nvPr/>
        </p:nvSpPr>
        <p:spPr bwMode="auto">
          <a:xfrm>
            <a:off x="2667000" y="4038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0" name="Oval 6"/>
          <p:cNvSpPr>
            <a:spLocks noChangeArrowheads="1"/>
          </p:cNvSpPr>
          <p:nvPr/>
        </p:nvSpPr>
        <p:spPr bwMode="auto">
          <a:xfrm>
            <a:off x="228600" y="4038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1" name="Oval 7"/>
          <p:cNvSpPr>
            <a:spLocks noChangeArrowheads="1"/>
          </p:cNvSpPr>
          <p:nvPr/>
        </p:nvSpPr>
        <p:spPr bwMode="auto">
          <a:xfrm>
            <a:off x="685800" y="5486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2" name="Oval 8"/>
          <p:cNvSpPr>
            <a:spLocks noChangeArrowheads="1"/>
          </p:cNvSpPr>
          <p:nvPr/>
        </p:nvSpPr>
        <p:spPr bwMode="auto">
          <a:xfrm>
            <a:off x="2209800" y="5486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3" name="Oval 9"/>
          <p:cNvSpPr>
            <a:spLocks noChangeArrowheads="1"/>
          </p:cNvSpPr>
          <p:nvPr/>
        </p:nvSpPr>
        <p:spPr bwMode="auto">
          <a:xfrm>
            <a:off x="1447800" y="31242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5" name="Line 11"/>
          <p:cNvSpPr>
            <a:spLocks noChangeShapeType="1"/>
          </p:cNvSpPr>
          <p:nvPr/>
        </p:nvSpPr>
        <p:spPr bwMode="auto">
          <a:xfrm>
            <a:off x="1524000" y="3200400"/>
            <a:ext cx="762000" cy="2362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76" name="Line 12"/>
          <p:cNvSpPr>
            <a:spLocks noChangeShapeType="1"/>
          </p:cNvSpPr>
          <p:nvPr/>
        </p:nvSpPr>
        <p:spPr bwMode="auto">
          <a:xfrm flipH="1">
            <a:off x="762000" y="3200400"/>
            <a:ext cx="762000" cy="2362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77" name="Line 13"/>
          <p:cNvSpPr>
            <a:spLocks noChangeShapeType="1"/>
          </p:cNvSpPr>
          <p:nvPr/>
        </p:nvSpPr>
        <p:spPr bwMode="auto">
          <a:xfrm flipV="1">
            <a:off x="762000" y="4114800"/>
            <a:ext cx="1981200" cy="14478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78" name="Line 14"/>
          <p:cNvSpPr>
            <a:spLocks noChangeShapeType="1"/>
          </p:cNvSpPr>
          <p:nvPr/>
        </p:nvSpPr>
        <p:spPr bwMode="auto">
          <a:xfrm flipH="1" flipV="1">
            <a:off x="304800" y="4114800"/>
            <a:ext cx="1981200" cy="14478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79" name="Line 15"/>
          <p:cNvSpPr>
            <a:spLocks noChangeShapeType="1"/>
          </p:cNvSpPr>
          <p:nvPr/>
        </p:nvSpPr>
        <p:spPr bwMode="auto">
          <a:xfrm>
            <a:off x="304800" y="4114800"/>
            <a:ext cx="24384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80" name="AutoShape 16"/>
          <p:cNvSpPr>
            <a:spLocks noChangeArrowheads="1"/>
          </p:cNvSpPr>
          <p:nvPr/>
        </p:nvSpPr>
        <p:spPr bwMode="auto">
          <a:xfrm>
            <a:off x="3352800" y="3200400"/>
            <a:ext cx="2438400" cy="2362200"/>
          </a:xfrm>
          <a:prstGeom prst="pentagon">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1" name="Oval 17"/>
          <p:cNvSpPr>
            <a:spLocks noChangeArrowheads="1"/>
          </p:cNvSpPr>
          <p:nvPr/>
        </p:nvSpPr>
        <p:spPr bwMode="auto">
          <a:xfrm>
            <a:off x="5715000" y="4038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2" name="Oval 18"/>
          <p:cNvSpPr>
            <a:spLocks noChangeArrowheads="1"/>
          </p:cNvSpPr>
          <p:nvPr/>
        </p:nvSpPr>
        <p:spPr bwMode="auto">
          <a:xfrm>
            <a:off x="3276600" y="4038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3" name="Oval 19"/>
          <p:cNvSpPr>
            <a:spLocks noChangeArrowheads="1"/>
          </p:cNvSpPr>
          <p:nvPr/>
        </p:nvSpPr>
        <p:spPr bwMode="auto">
          <a:xfrm>
            <a:off x="3733800" y="5486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4" name="Oval 20"/>
          <p:cNvSpPr>
            <a:spLocks noChangeArrowheads="1"/>
          </p:cNvSpPr>
          <p:nvPr/>
        </p:nvSpPr>
        <p:spPr bwMode="auto">
          <a:xfrm>
            <a:off x="5257800" y="5486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5" name="Oval 21"/>
          <p:cNvSpPr>
            <a:spLocks noChangeArrowheads="1"/>
          </p:cNvSpPr>
          <p:nvPr/>
        </p:nvSpPr>
        <p:spPr bwMode="auto">
          <a:xfrm>
            <a:off x="4495800" y="31242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2" name="Oval 28"/>
          <p:cNvSpPr>
            <a:spLocks noChangeArrowheads="1"/>
          </p:cNvSpPr>
          <p:nvPr/>
        </p:nvSpPr>
        <p:spPr bwMode="auto">
          <a:xfrm>
            <a:off x="8686800" y="4038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3" name="Oval 29"/>
          <p:cNvSpPr>
            <a:spLocks noChangeArrowheads="1"/>
          </p:cNvSpPr>
          <p:nvPr/>
        </p:nvSpPr>
        <p:spPr bwMode="auto">
          <a:xfrm>
            <a:off x="6248400" y="40386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4" name="Oval 30"/>
          <p:cNvSpPr>
            <a:spLocks noChangeArrowheads="1"/>
          </p:cNvSpPr>
          <p:nvPr/>
        </p:nvSpPr>
        <p:spPr bwMode="auto">
          <a:xfrm>
            <a:off x="6705600" y="5486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5" name="Oval 31"/>
          <p:cNvSpPr>
            <a:spLocks noChangeArrowheads="1"/>
          </p:cNvSpPr>
          <p:nvPr/>
        </p:nvSpPr>
        <p:spPr bwMode="auto">
          <a:xfrm>
            <a:off x="8229600" y="54864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6" name="Oval 32"/>
          <p:cNvSpPr>
            <a:spLocks noChangeArrowheads="1"/>
          </p:cNvSpPr>
          <p:nvPr/>
        </p:nvSpPr>
        <p:spPr bwMode="auto">
          <a:xfrm>
            <a:off x="7467600" y="31242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97" name="Line 33"/>
          <p:cNvSpPr>
            <a:spLocks noChangeShapeType="1"/>
          </p:cNvSpPr>
          <p:nvPr/>
        </p:nvSpPr>
        <p:spPr bwMode="auto">
          <a:xfrm>
            <a:off x="7543800" y="3200400"/>
            <a:ext cx="762000" cy="2362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98" name="Line 34"/>
          <p:cNvSpPr>
            <a:spLocks noChangeShapeType="1"/>
          </p:cNvSpPr>
          <p:nvPr/>
        </p:nvSpPr>
        <p:spPr bwMode="auto">
          <a:xfrm flipH="1">
            <a:off x="6781800" y="3200400"/>
            <a:ext cx="762000" cy="2362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99" name="Line 35"/>
          <p:cNvSpPr>
            <a:spLocks noChangeShapeType="1"/>
          </p:cNvSpPr>
          <p:nvPr/>
        </p:nvSpPr>
        <p:spPr bwMode="auto">
          <a:xfrm flipV="1">
            <a:off x="6781800" y="4114800"/>
            <a:ext cx="1981200" cy="14478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00" name="Line 36"/>
          <p:cNvSpPr>
            <a:spLocks noChangeShapeType="1"/>
          </p:cNvSpPr>
          <p:nvPr/>
        </p:nvSpPr>
        <p:spPr bwMode="auto">
          <a:xfrm flipH="1" flipV="1">
            <a:off x="6324600" y="4114800"/>
            <a:ext cx="1981200" cy="14478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01" name="Line 37"/>
          <p:cNvSpPr>
            <a:spLocks noChangeShapeType="1"/>
          </p:cNvSpPr>
          <p:nvPr/>
        </p:nvSpPr>
        <p:spPr bwMode="auto">
          <a:xfrm>
            <a:off x="6324600" y="4114800"/>
            <a:ext cx="24384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02" name="Text Box 38"/>
          <p:cNvSpPr txBox="1">
            <a:spLocks noChangeArrowheads="1"/>
          </p:cNvSpPr>
          <p:nvPr/>
        </p:nvSpPr>
        <p:spPr bwMode="auto">
          <a:xfrm>
            <a:off x="2819400" y="377825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00"/>
                </a:solidFill>
              </a:rPr>
              <a:t>=</a:t>
            </a:r>
          </a:p>
        </p:txBody>
      </p:sp>
      <p:sp>
        <p:nvSpPr>
          <p:cNvPr id="164903" name="Text Box 39"/>
          <p:cNvSpPr txBox="1">
            <a:spLocks noChangeArrowheads="1"/>
          </p:cNvSpPr>
          <p:nvPr/>
        </p:nvSpPr>
        <p:spPr bwMode="auto">
          <a:xfrm>
            <a:off x="5867400" y="3976687"/>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00"/>
                </a:solidFill>
                <a:latin typeface="Arial Unicode MS" pitchFamily="34" charset="-128"/>
              </a:rPr>
              <a:t>U</a:t>
            </a:r>
          </a:p>
        </p:txBody>
      </p:sp>
      <p:sp>
        <p:nvSpPr>
          <p:cNvPr id="33" name="Rounded Rectangle 32"/>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370579"/>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70" name="Rectangle 50"/>
          <p:cNvSpPr>
            <a:spLocks noGrp="1" noChangeArrowheads="1"/>
          </p:cNvSpPr>
          <p:nvPr>
            <p:ph type="body" idx="1"/>
          </p:nvPr>
        </p:nvSpPr>
        <p:spPr>
          <a:xfrm>
            <a:off x="457200" y="304800"/>
            <a:ext cx="8229600" cy="1219200"/>
          </a:xfrm>
          <a:noFill/>
          <a:ln/>
        </p:spPr>
        <p:txBody>
          <a:bodyPr/>
          <a:lstStyle/>
          <a:p>
            <a:pPr>
              <a:buFont typeface="Wingdings" pitchFamily="2" charset="2"/>
              <a:buNone/>
            </a:pPr>
            <a:r>
              <a:rPr lang="en-US" sz="3200">
                <a:solidFill>
                  <a:srgbClr val="000000"/>
                </a:solidFill>
                <a:latin typeface="Times New Roman" pitchFamily="18" charset="0"/>
              </a:rPr>
              <a:t>   </a:t>
            </a:r>
            <a:r>
              <a:rPr lang="en-US" sz="3200" b="1">
                <a:solidFill>
                  <a:srgbClr val="000000"/>
                </a:solidFill>
                <a:latin typeface="Times New Roman" pitchFamily="18" charset="0"/>
              </a:rPr>
              <a:t>Example.</a:t>
            </a:r>
            <a:r>
              <a:rPr lang="en-US" sz="3200">
                <a:solidFill>
                  <a:srgbClr val="000000"/>
                </a:solidFill>
                <a:latin typeface="Times New Roman" pitchFamily="18" charset="0"/>
              </a:rPr>
              <a:t> There is a decomposition of </a:t>
            </a:r>
            <a:r>
              <a:rPr lang="en-US" sz="3200" i="1">
                <a:solidFill>
                  <a:srgbClr val="000000"/>
                </a:solidFill>
                <a:latin typeface="Times New Roman" pitchFamily="18" charset="0"/>
              </a:rPr>
              <a:t>K</a:t>
            </a:r>
            <a:r>
              <a:rPr lang="en-US" sz="3200" i="1" baseline="-25000">
                <a:solidFill>
                  <a:srgbClr val="000000"/>
                </a:solidFill>
                <a:latin typeface="Times New Roman" pitchFamily="18" charset="0"/>
              </a:rPr>
              <a:t>7</a:t>
            </a:r>
            <a:r>
              <a:rPr lang="en-US" sz="3200">
                <a:solidFill>
                  <a:srgbClr val="000000"/>
                </a:solidFill>
                <a:latin typeface="Times New Roman" pitchFamily="18" charset="0"/>
              </a:rPr>
              <a:t> into 3-cycles:</a:t>
            </a:r>
          </a:p>
        </p:txBody>
      </p:sp>
      <p:sp>
        <p:nvSpPr>
          <p:cNvPr id="5176" name="Text Box 56"/>
          <p:cNvSpPr txBox="1">
            <a:spLocks noChangeArrowheads="1"/>
          </p:cNvSpPr>
          <p:nvPr/>
        </p:nvSpPr>
        <p:spPr bwMode="auto">
          <a:xfrm>
            <a:off x="7391400" y="12334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000000"/>
                </a:solidFill>
              </a:rPr>
              <a:t>1</a:t>
            </a:r>
          </a:p>
        </p:txBody>
      </p:sp>
      <p:sp>
        <p:nvSpPr>
          <p:cNvPr id="5177" name="Text Box 57"/>
          <p:cNvSpPr txBox="1">
            <a:spLocks noChangeArrowheads="1"/>
          </p:cNvSpPr>
          <p:nvPr/>
        </p:nvSpPr>
        <p:spPr bwMode="auto">
          <a:xfrm>
            <a:off x="7772400" y="1233488"/>
            <a:ext cx="129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rPr>
              <a:t>2</a:t>
            </a:r>
          </a:p>
        </p:txBody>
      </p:sp>
      <p:sp>
        <p:nvSpPr>
          <p:cNvPr id="5135" name="Text Box 15"/>
          <p:cNvSpPr txBox="1">
            <a:spLocks noChangeArrowheads="1"/>
          </p:cNvSpPr>
          <p:nvPr/>
        </p:nvSpPr>
        <p:spPr bwMode="auto">
          <a:xfrm>
            <a:off x="914400" y="4572000"/>
            <a:ext cx="1524000" cy="5794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rgbClr val="000000"/>
                </a:solidFill>
                <a:latin typeface="Arial" charset="0"/>
              </a:rPr>
              <a:t>5</a:t>
            </a:r>
          </a:p>
        </p:txBody>
      </p:sp>
      <p:sp>
        <p:nvSpPr>
          <p:cNvPr id="5134" name="Text Box 14"/>
          <p:cNvSpPr txBox="1">
            <a:spLocks noChangeArrowheads="1"/>
          </p:cNvSpPr>
          <p:nvPr/>
        </p:nvSpPr>
        <p:spPr bwMode="auto">
          <a:xfrm>
            <a:off x="5867400" y="44196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rgbClr val="000000"/>
                </a:solidFill>
                <a:latin typeface="Arial" charset="0"/>
              </a:rPr>
              <a:t>2</a:t>
            </a:r>
          </a:p>
        </p:txBody>
      </p:sp>
      <p:sp>
        <p:nvSpPr>
          <p:cNvPr id="5131" name="Text Box 11"/>
          <p:cNvSpPr txBox="1">
            <a:spLocks noChangeArrowheads="1"/>
          </p:cNvSpPr>
          <p:nvPr/>
        </p:nvSpPr>
        <p:spPr bwMode="auto">
          <a:xfrm>
            <a:off x="3429000" y="12954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dirty="0">
                <a:solidFill>
                  <a:srgbClr val="000000"/>
                </a:solidFill>
                <a:latin typeface="Arial" charset="0"/>
              </a:rPr>
              <a:t>0</a:t>
            </a:r>
          </a:p>
        </p:txBody>
      </p:sp>
      <p:sp>
        <p:nvSpPr>
          <p:cNvPr id="5132" name="Text Box 12"/>
          <p:cNvSpPr txBox="1">
            <a:spLocks noChangeArrowheads="1"/>
          </p:cNvSpPr>
          <p:nvPr/>
        </p:nvSpPr>
        <p:spPr bwMode="auto">
          <a:xfrm>
            <a:off x="5410200" y="22860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rgbClr val="000000"/>
                </a:solidFill>
                <a:latin typeface="Arial" charset="0"/>
              </a:rPr>
              <a:t>1</a:t>
            </a:r>
          </a:p>
        </p:txBody>
      </p:sp>
      <p:sp>
        <p:nvSpPr>
          <p:cNvPr id="5133" name="Text Box 13"/>
          <p:cNvSpPr txBox="1">
            <a:spLocks noChangeArrowheads="1"/>
          </p:cNvSpPr>
          <p:nvPr/>
        </p:nvSpPr>
        <p:spPr bwMode="auto">
          <a:xfrm>
            <a:off x="1295400" y="2362200"/>
            <a:ext cx="1447800" cy="5794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rgbClr val="000000"/>
                </a:solidFill>
                <a:latin typeface="Arial" charset="0"/>
              </a:rPr>
              <a:t>6</a:t>
            </a:r>
          </a:p>
        </p:txBody>
      </p:sp>
      <p:sp>
        <p:nvSpPr>
          <p:cNvPr id="5136" name="Text Box 16"/>
          <p:cNvSpPr txBox="1">
            <a:spLocks noChangeArrowheads="1"/>
          </p:cNvSpPr>
          <p:nvPr/>
        </p:nvSpPr>
        <p:spPr bwMode="auto">
          <a:xfrm>
            <a:off x="4876800" y="6019800"/>
            <a:ext cx="1295400" cy="5794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rgbClr val="000000"/>
                </a:solidFill>
                <a:latin typeface="Arial" charset="0"/>
              </a:rPr>
              <a:t>3</a:t>
            </a:r>
          </a:p>
        </p:txBody>
      </p:sp>
      <p:sp>
        <p:nvSpPr>
          <p:cNvPr id="5137" name="Text Box 17"/>
          <p:cNvSpPr txBox="1">
            <a:spLocks noChangeArrowheads="1"/>
          </p:cNvSpPr>
          <p:nvPr/>
        </p:nvSpPr>
        <p:spPr bwMode="auto">
          <a:xfrm>
            <a:off x="1981200" y="6096000"/>
            <a:ext cx="2209800" cy="5794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rgbClr val="000000"/>
                </a:solidFill>
                <a:latin typeface="Arial" charset="0"/>
              </a:rPr>
              <a:t>4</a:t>
            </a:r>
          </a:p>
        </p:txBody>
      </p:sp>
      <p:sp>
        <p:nvSpPr>
          <p:cNvPr id="5138" name="Line 18"/>
          <p:cNvSpPr>
            <a:spLocks noChangeShapeType="1"/>
          </p:cNvSpPr>
          <p:nvPr/>
        </p:nvSpPr>
        <p:spPr bwMode="auto">
          <a:xfrm>
            <a:off x="3581400" y="1981200"/>
            <a:ext cx="1676400" cy="7620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9" name="Line 19"/>
          <p:cNvSpPr>
            <a:spLocks noChangeShapeType="1"/>
          </p:cNvSpPr>
          <p:nvPr/>
        </p:nvSpPr>
        <p:spPr bwMode="auto">
          <a:xfrm flipH="1">
            <a:off x="4724400" y="2819400"/>
            <a:ext cx="609600" cy="33528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0" name="Line 20"/>
          <p:cNvSpPr>
            <a:spLocks noChangeShapeType="1"/>
          </p:cNvSpPr>
          <p:nvPr/>
        </p:nvSpPr>
        <p:spPr bwMode="auto">
          <a:xfrm>
            <a:off x="3581400" y="2057400"/>
            <a:ext cx="1143000" cy="41148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Line 21"/>
          <p:cNvSpPr>
            <a:spLocks noChangeShapeType="1"/>
          </p:cNvSpPr>
          <p:nvPr/>
        </p:nvSpPr>
        <p:spPr bwMode="auto">
          <a:xfrm>
            <a:off x="5334000" y="2819400"/>
            <a:ext cx="457200" cy="18288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2" name="Line 22"/>
          <p:cNvSpPr>
            <a:spLocks noChangeShapeType="1"/>
          </p:cNvSpPr>
          <p:nvPr/>
        </p:nvSpPr>
        <p:spPr bwMode="auto">
          <a:xfrm flipH="1">
            <a:off x="2514600" y="4572000"/>
            <a:ext cx="3276600" cy="16764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3" name="Line 23"/>
          <p:cNvSpPr>
            <a:spLocks noChangeShapeType="1"/>
          </p:cNvSpPr>
          <p:nvPr/>
        </p:nvSpPr>
        <p:spPr bwMode="auto">
          <a:xfrm flipV="1">
            <a:off x="2514600" y="2743200"/>
            <a:ext cx="2819400" cy="34290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Text Box 24"/>
          <p:cNvSpPr txBox="1">
            <a:spLocks noChangeArrowheads="1"/>
          </p:cNvSpPr>
          <p:nvPr/>
        </p:nvSpPr>
        <p:spPr bwMode="auto">
          <a:xfrm>
            <a:off x="6553200" y="16002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solidFill>
                  <a:srgbClr val="000000"/>
                </a:solidFill>
                <a:latin typeface="Arial" charset="0"/>
              </a:rPr>
              <a:t>(0,1,3)</a:t>
            </a:r>
          </a:p>
        </p:txBody>
      </p:sp>
      <p:sp>
        <p:nvSpPr>
          <p:cNvPr id="5145" name="Text Box 25"/>
          <p:cNvSpPr txBox="1">
            <a:spLocks noChangeArrowheads="1"/>
          </p:cNvSpPr>
          <p:nvPr/>
        </p:nvSpPr>
        <p:spPr bwMode="auto">
          <a:xfrm>
            <a:off x="6553200" y="21478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solidFill>
                  <a:srgbClr val="000000"/>
                </a:solidFill>
                <a:latin typeface="Arial" charset="0"/>
              </a:rPr>
              <a:t>(1,2,4)</a:t>
            </a:r>
          </a:p>
        </p:txBody>
      </p:sp>
      <p:sp>
        <p:nvSpPr>
          <p:cNvPr id="5147" name="Line 27"/>
          <p:cNvSpPr>
            <a:spLocks noChangeShapeType="1"/>
          </p:cNvSpPr>
          <p:nvPr/>
        </p:nvSpPr>
        <p:spPr bwMode="auto">
          <a:xfrm flipH="1">
            <a:off x="4724400" y="4648200"/>
            <a:ext cx="1066800" cy="15240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Line 28"/>
          <p:cNvSpPr>
            <a:spLocks noChangeShapeType="1"/>
          </p:cNvSpPr>
          <p:nvPr/>
        </p:nvSpPr>
        <p:spPr bwMode="auto">
          <a:xfrm flipH="1" flipV="1">
            <a:off x="1447800" y="4724400"/>
            <a:ext cx="3276600" cy="14478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29"/>
          <p:cNvSpPr>
            <a:spLocks noChangeShapeType="1"/>
          </p:cNvSpPr>
          <p:nvPr/>
        </p:nvSpPr>
        <p:spPr bwMode="auto">
          <a:xfrm flipV="1">
            <a:off x="1447800" y="4648200"/>
            <a:ext cx="4343400" cy="762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Text Box 30"/>
          <p:cNvSpPr txBox="1">
            <a:spLocks noChangeArrowheads="1"/>
          </p:cNvSpPr>
          <p:nvPr/>
        </p:nvSpPr>
        <p:spPr bwMode="auto">
          <a:xfrm>
            <a:off x="6553200" y="2681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solidFill>
                  <a:srgbClr val="000000"/>
                </a:solidFill>
                <a:latin typeface="Arial" charset="0"/>
              </a:rPr>
              <a:t>(2,3,5)</a:t>
            </a:r>
          </a:p>
        </p:txBody>
      </p:sp>
      <p:sp>
        <p:nvSpPr>
          <p:cNvPr id="5152" name="Line 32"/>
          <p:cNvSpPr>
            <a:spLocks noChangeShapeType="1"/>
          </p:cNvSpPr>
          <p:nvPr/>
        </p:nvSpPr>
        <p:spPr bwMode="auto">
          <a:xfrm flipH="1">
            <a:off x="2590800" y="6172200"/>
            <a:ext cx="2133600" cy="76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3" name="Line 33"/>
          <p:cNvSpPr>
            <a:spLocks noChangeShapeType="1"/>
          </p:cNvSpPr>
          <p:nvPr/>
        </p:nvSpPr>
        <p:spPr bwMode="auto">
          <a:xfrm flipH="1" flipV="1">
            <a:off x="1828800" y="2819400"/>
            <a:ext cx="685800" cy="33528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5" name="Line 35"/>
          <p:cNvSpPr>
            <a:spLocks noChangeShapeType="1"/>
          </p:cNvSpPr>
          <p:nvPr/>
        </p:nvSpPr>
        <p:spPr bwMode="auto">
          <a:xfrm flipH="1" flipV="1">
            <a:off x="1828800" y="2819400"/>
            <a:ext cx="2895600" cy="33528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7" name="Text Box 37"/>
          <p:cNvSpPr txBox="1">
            <a:spLocks noChangeArrowheads="1"/>
          </p:cNvSpPr>
          <p:nvPr/>
        </p:nvSpPr>
        <p:spPr bwMode="auto">
          <a:xfrm>
            <a:off x="6553200" y="32146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solidFill>
                  <a:srgbClr val="000000"/>
                </a:solidFill>
                <a:latin typeface="Arial" charset="0"/>
              </a:rPr>
              <a:t>(3,4,6)</a:t>
            </a:r>
          </a:p>
        </p:txBody>
      </p:sp>
      <p:sp>
        <p:nvSpPr>
          <p:cNvPr id="5158" name="Line 38"/>
          <p:cNvSpPr>
            <a:spLocks noChangeShapeType="1"/>
          </p:cNvSpPr>
          <p:nvPr/>
        </p:nvSpPr>
        <p:spPr bwMode="auto">
          <a:xfrm flipH="1" flipV="1">
            <a:off x="1447800" y="4800600"/>
            <a:ext cx="1066800" cy="14478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9" name="Line 39"/>
          <p:cNvSpPr>
            <a:spLocks noChangeShapeType="1"/>
          </p:cNvSpPr>
          <p:nvPr/>
        </p:nvSpPr>
        <p:spPr bwMode="auto">
          <a:xfrm flipV="1">
            <a:off x="1447800" y="1981200"/>
            <a:ext cx="2133600" cy="27432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0" name="Line 40"/>
          <p:cNvSpPr>
            <a:spLocks noChangeShapeType="1"/>
          </p:cNvSpPr>
          <p:nvPr/>
        </p:nvSpPr>
        <p:spPr bwMode="auto">
          <a:xfrm flipV="1">
            <a:off x="2514600" y="1981200"/>
            <a:ext cx="1066800" cy="42672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1" name="Text Box 41"/>
          <p:cNvSpPr txBox="1">
            <a:spLocks noChangeArrowheads="1"/>
          </p:cNvSpPr>
          <p:nvPr/>
        </p:nvSpPr>
        <p:spPr bwMode="auto">
          <a:xfrm>
            <a:off x="6553200" y="37480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dirty="0">
                <a:solidFill>
                  <a:srgbClr val="000000"/>
                </a:solidFill>
                <a:latin typeface="Arial" charset="0"/>
              </a:rPr>
              <a:t>(4,5,0)</a:t>
            </a:r>
          </a:p>
        </p:txBody>
      </p:sp>
      <p:sp>
        <p:nvSpPr>
          <p:cNvPr id="5162" name="Line 42"/>
          <p:cNvSpPr>
            <a:spLocks noChangeShapeType="1"/>
          </p:cNvSpPr>
          <p:nvPr/>
        </p:nvSpPr>
        <p:spPr bwMode="auto">
          <a:xfrm flipV="1">
            <a:off x="1447800" y="2819400"/>
            <a:ext cx="381000" cy="19050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3" name="Line 43"/>
          <p:cNvSpPr>
            <a:spLocks noChangeShapeType="1"/>
          </p:cNvSpPr>
          <p:nvPr/>
        </p:nvSpPr>
        <p:spPr bwMode="auto">
          <a:xfrm>
            <a:off x="1905000" y="2819400"/>
            <a:ext cx="3429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4" name="Line 44"/>
          <p:cNvSpPr>
            <a:spLocks noChangeShapeType="1"/>
          </p:cNvSpPr>
          <p:nvPr/>
        </p:nvSpPr>
        <p:spPr bwMode="auto">
          <a:xfrm flipV="1">
            <a:off x="1524000" y="2743200"/>
            <a:ext cx="3810000" cy="19812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5" name="Text Box 45"/>
          <p:cNvSpPr txBox="1">
            <a:spLocks noChangeArrowheads="1"/>
          </p:cNvSpPr>
          <p:nvPr/>
        </p:nvSpPr>
        <p:spPr bwMode="auto">
          <a:xfrm>
            <a:off x="6553200" y="42814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dirty="0">
                <a:solidFill>
                  <a:srgbClr val="000000"/>
                </a:solidFill>
                <a:latin typeface="Arial" charset="0"/>
              </a:rPr>
              <a:t>(5,6,1)</a:t>
            </a:r>
          </a:p>
        </p:txBody>
      </p:sp>
      <p:sp>
        <p:nvSpPr>
          <p:cNvPr id="5166" name="Line 46"/>
          <p:cNvSpPr>
            <a:spLocks noChangeShapeType="1"/>
          </p:cNvSpPr>
          <p:nvPr/>
        </p:nvSpPr>
        <p:spPr bwMode="auto">
          <a:xfrm flipV="1">
            <a:off x="1828800" y="1981200"/>
            <a:ext cx="1752600" cy="838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7" name="Line 47"/>
          <p:cNvSpPr>
            <a:spLocks noChangeShapeType="1"/>
          </p:cNvSpPr>
          <p:nvPr/>
        </p:nvSpPr>
        <p:spPr bwMode="auto">
          <a:xfrm>
            <a:off x="3657600" y="1981200"/>
            <a:ext cx="2133600" cy="26670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8" name="Line 48"/>
          <p:cNvSpPr>
            <a:spLocks noChangeShapeType="1"/>
          </p:cNvSpPr>
          <p:nvPr/>
        </p:nvSpPr>
        <p:spPr bwMode="auto">
          <a:xfrm>
            <a:off x="1905000" y="2819400"/>
            <a:ext cx="3886200" cy="18288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9" name="Text Box 49"/>
          <p:cNvSpPr txBox="1">
            <a:spLocks noChangeArrowheads="1"/>
          </p:cNvSpPr>
          <p:nvPr/>
        </p:nvSpPr>
        <p:spPr bwMode="auto">
          <a:xfrm>
            <a:off x="6553200" y="48148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dirty="0">
                <a:solidFill>
                  <a:srgbClr val="000000"/>
                </a:solidFill>
                <a:latin typeface="Arial" charset="0"/>
              </a:rPr>
              <a:t>(6,0,2)</a:t>
            </a:r>
          </a:p>
        </p:txBody>
      </p:sp>
      <p:sp>
        <p:nvSpPr>
          <p:cNvPr id="5130" name="Oval 10"/>
          <p:cNvSpPr>
            <a:spLocks noChangeArrowheads="1"/>
          </p:cNvSpPr>
          <p:nvPr/>
        </p:nvSpPr>
        <p:spPr bwMode="auto">
          <a:xfrm>
            <a:off x="3505200" y="19050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Oval 7"/>
          <p:cNvSpPr>
            <a:spLocks noChangeArrowheads="1"/>
          </p:cNvSpPr>
          <p:nvPr/>
        </p:nvSpPr>
        <p:spPr bwMode="auto">
          <a:xfrm>
            <a:off x="5181600" y="26670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Oval 6"/>
          <p:cNvSpPr>
            <a:spLocks noChangeArrowheads="1"/>
          </p:cNvSpPr>
          <p:nvPr/>
        </p:nvSpPr>
        <p:spPr bwMode="auto">
          <a:xfrm>
            <a:off x="5638800" y="4495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Oval 9"/>
          <p:cNvSpPr>
            <a:spLocks noChangeArrowheads="1"/>
          </p:cNvSpPr>
          <p:nvPr/>
        </p:nvSpPr>
        <p:spPr bwMode="auto">
          <a:xfrm>
            <a:off x="4648200" y="60198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Oval 8"/>
          <p:cNvSpPr>
            <a:spLocks noChangeArrowheads="1"/>
          </p:cNvSpPr>
          <p:nvPr/>
        </p:nvSpPr>
        <p:spPr bwMode="auto">
          <a:xfrm>
            <a:off x="2438400" y="60960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Oval 4"/>
          <p:cNvSpPr>
            <a:spLocks noChangeArrowheads="1"/>
          </p:cNvSpPr>
          <p:nvPr/>
        </p:nvSpPr>
        <p:spPr bwMode="auto">
          <a:xfrm>
            <a:off x="1371600" y="46482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Oval 5"/>
          <p:cNvSpPr>
            <a:spLocks noChangeArrowheads="1"/>
          </p:cNvSpPr>
          <p:nvPr/>
        </p:nvSpPr>
        <p:spPr bwMode="auto">
          <a:xfrm>
            <a:off x="1752600" y="2743200"/>
            <a:ext cx="228600" cy="228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2" name="Arc 52"/>
          <p:cNvSpPr>
            <a:spLocks/>
          </p:cNvSpPr>
          <p:nvPr/>
        </p:nvSpPr>
        <p:spPr bwMode="auto">
          <a:xfrm rot="-2461125">
            <a:off x="7413625" y="1530350"/>
            <a:ext cx="285750" cy="298450"/>
          </a:xfrm>
          <a:custGeom>
            <a:avLst/>
            <a:gdLst>
              <a:gd name="G0" fmla="+- 0 0 0"/>
              <a:gd name="G1" fmla="+- 21150 0 0"/>
              <a:gd name="G2" fmla="+- 21600 0 0"/>
              <a:gd name="T0" fmla="*/ 4388 w 20227"/>
              <a:gd name="T1" fmla="*/ 0 h 21150"/>
              <a:gd name="T2" fmla="*/ 20227 w 20227"/>
              <a:gd name="T3" fmla="*/ 13571 h 21150"/>
              <a:gd name="T4" fmla="*/ 0 w 20227"/>
              <a:gd name="T5" fmla="*/ 21150 h 21150"/>
            </a:gdLst>
            <a:ahLst/>
            <a:cxnLst>
              <a:cxn ang="0">
                <a:pos x="T0" y="T1"/>
              </a:cxn>
              <a:cxn ang="0">
                <a:pos x="T2" y="T3"/>
              </a:cxn>
              <a:cxn ang="0">
                <a:pos x="T4" y="T5"/>
              </a:cxn>
            </a:cxnLst>
            <a:rect l="0" t="0" r="r" b="b"/>
            <a:pathLst>
              <a:path w="20227" h="21150" fill="none" extrusionOk="0">
                <a:moveTo>
                  <a:pt x="4387" y="0"/>
                </a:moveTo>
                <a:cubicBezTo>
                  <a:pt x="11646" y="1506"/>
                  <a:pt x="17625" y="6629"/>
                  <a:pt x="20226" y="13571"/>
                </a:cubicBezTo>
              </a:path>
              <a:path w="20227" h="21150" stroke="0" extrusionOk="0">
                <a:moveTo>
                  <a:pt x="4387" y="0"/>
                </a:moveTo>
                <a:cubicBezTo>
                  <a:pt x="11646" y="1506"/>
                  <a:pt x="17625" y="6629"/>
                  <a:pt x="20226" y="13571"/>
                </a:cubicBezTo>
                <a:lnTo>
                  <a:pt x="0" y="2115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3" name="Arc 53"/>
          <p:cNvSpPr>
            <a:spLocks/>
          </p:cNvSpPr>
          <p:nvPr/>
        </p:nvSpPr>
        <p:spPr bwMode="auto">
          <a:xfrm rot="-2461125">
            <a:off x="7791450" y="1530350"/>
            <a:ext cx="285750" cy="298450"/>
          </a:xfrm>
          <a:custGeom>
            <a:avLst/>
            <a:gdLst>
              <a:gd name="G0" fmla="+- 0 0 0"/>
              <a:gd name="G1" fmla="+- 21150 0 0"/>
              <a:gd name="G2" fmla="+- 21600 0 0"/>
              <a:gd name="T0" fmla="*/ 4388 w 20227"/>
              <a:gd name="T1" fmla="*/ 0 h 21150"/>
              <a:gd name="T2" fmla="*/ 20227 w 20227"/>
              <a:gd name="T3" fmla="*/ 13571 h 21150"/>
              <a:gd name="T4" fmla="*/ 0 w 20227"/>
              <a:gd name="T5" fmla="*/ 21150 h 21150"/>
            </a:gdLst>
            <a:ahLst/>
            <a:cxnLst>
              <a:cxn ang="0">
                <a:pos x="T0" y="T1"/>
              </a:cxn>
              <a:cxn ang="0">
                <a:pos x="T2" y="T3"/>
              </a:cxn>
              <a:cxn ang="0">
                <a:pos x="T4" y="T5"/>
              </a:cxn>
            </a:cxnLst>
            <a:rect l="0" t="0" r="r" b="b"/>
            <a:pathLst>
              <a:path w="20227" h="21150" fill="none" extrusionOk="0">
                <a:moveTo>
                  <a:pt x="4387" y="0"/>
                </a:moveTo>
                <a:cubicBezTo>
                  <a:pt x="11646" y="1506"/>
                  <a:pt x="17625" y="6629"/>
                  <a:pt x="20226" y="13571"/>
                </a:cubicBezTo>
              </a:path>
              <a:path w="20227" h="21150" stroke="0" extrusionOk="0">
                <a:moveTo>
                  <a:pt x="4387" y="0"/>
                </a:moveTo>
                <a:cubicBezTo>
                  <a:pt x="11646" y="1506"/>
                  <a:pt x="17625" y="6629"/>
                  <a:pt x="20226" y="13571"/>
                </a:cubicBezTo>
                <a:lnTo>
                  <a:pt x="0" y="2115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4" name="Arc 54"/>
          <p:cNvSpPr>
            <a:spLocks/>
          </p:cNvSpPr>
          <p:nvPr/>
        </p:nvSpPr>
        <p:spPr bwMode="auto">
          <a:xfrm rot="8178062">
            <a:off x="7486555" y="1694586"/>
            <a:ext cx="457200" cy="458788"/>
          </a:xfrm>
          <a:custGeom>
            <a:avLst/>
            <a:gdLst>
              <a:gd name="G0" fmla="+- 0 0 0"/>
              <a:gd name="G1" fmla="+- 21504 0 0"/>
              <a:gd name="G2" fmla="+- 21600 0 0"/>
              <a:gd name="T0" fmla="*/ 2036 w 21276"/>
              <a:gd name="T1" fmla="*/ 0 h 21504"/>
              <a:gd name="T2" fmla="*/ 21276 w 21276"/>
              <a:gd name="T3" fmla="*/ 17777 h 21504"/>
              <a:gd name="T4" fmla="*/ 0 w 21276"/>
              <a:gd name="T5" fmla="*/ 21504 h 21504"/>
            </a:gdLst>
            <a:ahLst/>
            <a:cxnLst>
              <a:cxn ang="0">
                <a:pos x="T0" y="T1"/>
              </a:cxn>
              <a:cxn ang="0">
                <a:pos x="T2" y="T3"/>
              </a:cxn>
              <a:cxn ang="0">
                <a:pos x="T4" y="T5"/>
              </a:cxn>
            </a:cxnLst>
            <a:rect l="0" t="0" r="r" b="b"/>
            <a:pathLst>
              <a:path w="21276" h="21504" fill="none" extrusionOk="0">
                <a:moveTo>
                  <a:pt x="2035" y="0"/>
                </a:moveTo>
                <a:cubicBezTo>
                  <a:pt x="11720" y="917"/>
                  <a:pt x="19597" y="8194"/>
                  <a:pt x="21276" y="17776"/>
                </a:cubicBezTo>
              </a:path>
              <a:path w="21276" h="21504" stroke="0" extrusionOk="0">
                <a:moveTo>
                  <a:pt x="2035" y="0"/>
                </a:moveTo>
                <a:cubicBezTo>
                  <a:pt x="11720" y="917"/>
                  <a:pt x="19597" y="8194"/>
                  <a:pt x="21276" y="17776"/>
                </a:cubicBezTo>
                <a:lnTo>
                  <a:pt x="0" y="21504"/>
                </a:lnTo>
                <a:close/>
              </a:path>
            </a:pathLst>
          </a:cu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5" name="Text Box 55"/>
          <p:cNvSpPr txBox="1">
            <a:spLocks noChangeArrowheads="1"/>
          </p:cNvSpPr>
          <p:nvPr/>
        </p:nvSpPr>
        <p:spPr bwMode="auto">
          <a:xfrm>
            <a:off x="7620000" y="1995487"/>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0033CC"/>
                </a:solidFill>
              </a:rPr>
              <a:t>3</a:t>
            </a:r>
          </a:p>
        </p:txBody>
      </p:sp>
      <p:sp>
        <p:nvSpPr>
          <p:cNvPr id="52" name="Rounded Rectangle 51"/>
          <p:cNvSpPr/>
          <p:nvPr/>
        </p:nvSpPr>
        <p:spPr>
          <a:xfrm>
            <a:off x="152400" y="76200"/>
            <a:ext cx="8839200" cy="6629400"/>
          </a:xfrm>
          <a:prstGeom prst="roundRect">
            <a:avLst>
              <a:gd name="adj" fmla="val 499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3926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38"/>
                                        </p:tgtEl>
                                        <p:attrNameLst>
                                          <p:attrName>style.visibility</p:attrName>
                                        </p:attrNameLst>
                                      </p:cBhvr>
                                      <p:to>
                                        <p:strVal val="visible"/>
                                      </p:to>
                                    </p:set>
                                    <p:animEffect transition="in" filter="dissolve">
                                      <p:cBhvr>
                                        <p:cTn id="7" dur="1000"/>
                                        <p:tgtEl>
                                          <p:spTgt spid="51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39"/>
                                        </p:tgtEl>
                                        <p:attrNameLst>
                                          <p:attrName>style.visibility</p:attrName>
                                        </p:attrNameLst>
                                      </p:cBhvr>
                                      <p:to>
                                        <p:strVal val="visible"/>
                                      </p:to>
                                    </p:set>
                                    <p:animEffect transition="in" filter="dissolve">
                                      <p:cBhvr>
                                        <p:cTn id="10" dur="1000"/>
                                        <p:tgtEl>
                                          <p:spTgt spid="513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40"/>
                                        </p:tgtEl>
                                        <p:attrNameLst>
                                          <p:attrName>style.visibility</p:attrName>
                                        </p:attrNameLst>
                                      </p:cBhvr>
                                      <p:to>
                                        <p:strVal val="visible"/>
                                      </p:to>
                                    </p:set>
                                    <p:animEffect transition="in" filter="dissolve">
                                      <p:cBhvr>
                                        <p:cTn id="13" dur="1000"/>
                                        <p:tgtEl>
                                          <p:spTgt spid="514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44"/>
                                        </p:tgtEl>
                                        <p:attrNameLst>
                                          <p:attrName>style.visibility</p:attrName>
                                        </p:attrNameLst>
                                      </p:cBhvr>
                                      <p:to>
                                        <p:strVal val="visible"/>
                                      </p:to>
                                    </p:set>
                                    <p:animEffect transition="in" filter="dissolve">
                                      <p:cBhvr>
                                        <p:cTn id="16" dur="1000"/>
                                        <p:tgtEl>
                                          <p:spTgt spid="514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174"/>
                                        </p:tgtEl>
                                        <p:attrNameLst>
                                          <p:attrName>style.visibility</p:attrName>
                                        </p:attrNameLst>
                                      </p:cBhvr>
                                      <p:to>
                                        <p:strVal val="visible"/>
                                      </p:to>
                                    </p:set>
                                    <p:animEffect transition="in" filter="dissolve">
                                      <p:cBhvr>
                                        <p:cTn id="19" dur="1000"/>
                                        <p:tgtEl>
                                          <p:spTgt spid="517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175"/>
                                        </p:tgtEl>
                                        <p:attrNameLst>
                                          <p:attrName>style.visibility</p:attrName>
                                        </p:attrNameLst>
                                      </p:cBhvr>
                                      <p:to>
                                        <p:strVal val="visible"/>
                                      </p:to>
                                    </p:set>
                                    <p:animEffect transition="in" filter="dissolve">
                                      <p:cBhvr>
                                        <p:cTn id="22" dur="1000"/>
                                        <p:tgtEl>
                                          <p:spTgt spid="517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172"/>
                                        </p:tgtEl>
                                        <p:attrNameLst>
                                          <p:attrName>style.visibility</p:attrName>
                                        </p:attrNameLst>
                                      </p:cBhvr>
                                      <p:to>
                                        <p:strVal val="visible"/>
                                      </p:to>
                                    </p:set>
                                    <p:animEffect transition="in" filter="dissolve">
                                      <p:cBhvr>
                                        <p:cTn id="25" dur="1000"/>
                                        <p:tgtEl>
                                          <p:spTgt spid="517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173"/>
                                        </p:tgtEl>
                                        <p:attrNameLst>
                                          <p:attrName>style.visibility</p:attrName>
                                        </p:attrNameLst>
                                      </p:cBhvr>
                                      <p:to>
                                        <p:strVal val="visible"/>
                                      </p:to>
                                    </p:set>
                                    <p:animEffect transition="in" filter="dissolve">
                                      <p:cBhvr>
                                        <p:cTn id="28" dur="1000"/>
                                        <p:tgtEl>
                                          <p:spTgt spid="517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176"/>
                                        </p:tgtEl>
                                        <p:attrNameLst>
                                          <p:attrName>style.visibility</p:attrName>
                                        </p:attrNameLst>
                                      </p:cBhvr>
                                      <p:to>
                                        <p:strVal val="visible"/>
                                      </p:to>
                                    </p:set>
                                    <p:animEffect transition="in" filter="dissolve">
                                      <p:cBhvr>
                                        <p:cTn id="31" dur="1000"/>
                                        <p:tgtEl>
                                          <p:spTgt spid="517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177"/>
                                        </p:tgtEl>
                                        <p:attrNameLst>
                                          <p:attrName>style.visibility</p:attrName>
                                        </p:attrNameLst>
                                      </p:cBhvr>
                                      <p:to>
                                        <p:strVal val="visible"/>
                                      </p:to>
                                    </p:set>
                                    <p:animEffect transition="in" filter="dissolve">
                                      <p:cBhvr>
                                        <p:cTn id="34" dur="1000"/>
                                        <p:tgtEl>
                                          <p:spTgt spid="51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17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17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17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17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17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177"/>
                                        </p:tgtEl>
                                        <p:attrNameLst>
                                          <p:attrName>style.visibility</p:attrName>
                                        </p:attrNameLst>
                                      </p:cBhvr>
                                      <p:to>
                                        <p:strVal val="hidden"/>
                                      </p:to>
                                    </p:set>
                                  </p:childTnLst>
                                </p:cTn>
                              </p:par>
                              <p:par>
                                <p:cTn id="49" presetID="9" presetClass="entr" presetSubtype="0" fill="hold" grpId="0" nodeType="withEffect">
                                  <p:stCondLst>
                                    <p:cond delay="0"/>
                                  </p:stCondLst>
                                  <p:childTnLst>
                                    <p:set>
                                      <p:cBhvr>
                                        <p:cTn id="50" dur="1" fill="hold">
                                          <p:stCondLst>
                                            <p:cond delay="0"/>
                                          </p:stCondLst>
                                        </p:cTn>
                                        <p:tgtEl>
                                          <p:spTgt spid="5141"/>
                                        </p:tgtEl>
                                        <p:attrNameLst>
                                          <p:attrName>style.visibility</p:attrName>
                                        </p:attrNameLst>
                                      </p:cBhvr>
                                      <p:to>
                                        <p:strVal val="visible"/>
                                      </p:to>
                                    </p:set>
                                    <p:animEffect transition="in" filter="dissolve">
                                      <p:cBhvr>
                                        <p:cTn id="51" dur="1000"/>
                                        <p:tgtEl>
                                          <p:spTgt spid="514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142"/>
                                        </p:tgtEl>
                                        <p:attrNameLst>
                                          <p:attrName>style.visibility</p:attrName>
                                        </p:attrNameLst>
                                      </p:cBhvr>
                                      <p:to>
                                        <p:strVal val="visible"/>
                                      </p:to>
                                    </p:set>
                                    <p:animEffect transition="in" filter="dissolve">
                                      <p:cBhvr>
                                        <p:cTn id="54" dur="1000"/>
                                        <p:tgtEl>
                                          <p:spTgt spid="514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5143"/>
                                        </p:tgtEl>
                                        <p:attrNameLst>
                                          <p:attrName>style.visibility</p:attrName>
                                        </p:attrNameLst>
                                      </p:cBhvr>
                                      <p:to>
                                        <p:strVal val="visible"/>
                                      </p:to>
                                    </p:set>
                                    <p:animEffect transition="in" filter="dissolve">
                                      <p:cBhvr>
                                        <p:cTn id="57" dur="1000"/>
                                        <p:tgtEl>
                                          <p:spTgt spid="5143"/>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5145"/>
                                        </p:tgtEl>
                                        <p:attrNameLst>
                                          <p:attrName>style.visibility</p:attrName>
                                        </p:attrNameLst>
                                      </p:cBhvr>
                                      <p:to>
                                        <p:strVal val="visible"/>
                                      </p:to>
                                    </p:set>
                                    <p:animEffect transition="in" filter="dissolve">
                                      <p:cBhvr>
                                        <p:cTn id="60" dur="1000"/>
                                        <p:tgtEl>
                                          <p:spTgt spid="5145"/>
                                        </p:tgtEl>
                                      </p:cBhvr>
                                    </p:animEffect>
                                  </p:childTnLst>
                                </p:cTn>
                              </p:par>
                            </p:childTnLst>
                          </p:cTn>
                        </p:par>
                        <p:par>
                          <p:cTn id="61" fill="hold" nodeType="afterGroup">
                            <p:stCondLst>
                              <p:cond delay="1000"/>
                            </p:stCondLst>
                            <p:childTnLst>
                              <p:par>
                                <p:cTn id="62" presetID="9" presetClass="entr" presetSubtype="0" fill="hold" grpId="0" nodeType="afterEffect">
                                  <p:stCondLst>
                                    <p:cond delay="0"/>
                                  </p:stCondLst>
                                  <p:childTnLst>
                                    <p:set>
                                      <p:cBhvr>
                                        <p:cTn id="63" dur="1" fill="hold">
                                          <p:stCondLst>
                                            <p:cond delay="0"/>
                                          </p:stCondLst>
                                        </p:cTn>
                                        <p:tgtEl>
                                          <p:spTgt spid="5147"/>
                                        </p:tgtEl>
                                        <p:attrNameLst>
                                          <p:attrName>style.visibility</p:attrName>
                                        </p:attrNameLst>
                                      </p:cBhvr>
                                      <p:to>
                                        <p:strVal val="visible"/>
                                      </p:to>
                                    </p:set>
                                    <p:animEffect transition="in" filter="dissolve">
                                      <p:cBhvr>
                                        <p:cTn id="64" dur="1000"/>
                                        <p:tgtEl>
                                          <p:spTgt spid="514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5148"/>
                                        </p:tgtEl>
                                        <p:attrNameLst>
                                          <p:attrName>style.visibility</p:attrName>
                                        </p:attrNameLst>
                                      </p:cBhvr>
                                      <p:to>
                                        <p:strVal val="visible"/>
                                      </p:to>
                                    </p:set>
                                    <p:animEffect transition="in" filter="dissolve">
                                      <p:cBhvr>
                                        <p:cTn id="67" dur="1000"/>
                                        <p:tgtEl>
                                          <p:spTgt spid="514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5149"/>
                                        </p:tgtEl>
                                        <p:attrNameLst>
                                          <p:attrName>style.visibility</p:attrName>
                                        </p:attrNameLst>
                                      </p:cBhvr>
                                      <p:to>
                                        <p:strVal val="visible"/>
                                      </p:to>
                                    </p:set>
                                    <p:animEffect transition="in" filter="dissolve">
                                      <p:cBhvr>
                                        <p:cTn id="70" dur="1000"/>
                                        <p:tgtEl>
                                          <p:spTgt spid="5149"/>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5150"/>
                                        </p:tgtEl>
                                        <p:attrNameLst>
                                          <p:attrName>style.visibility</p:attrName>
                                        </p:attrNameLst>
                                      </p:cBhvr>
                                      <p:to>
                                        <p:strVal val="visible"/>
                                      </p:to>
                                    </p:set>
                                    <p:animEffect transition="in" filter="dissolve">
                                      <p:cBhvr>
                                        <p:cTn id="73" dur="1000"/>
                                        <p:tgtEl>
                                          <p:spTgt spid="5150"/>
                                        </p:tgtEl>
                                      </p:cBhvr>
                                    </p:animEffect>
                                  </p:childTnLst>
                                </p:cTn>
                              </p:par>
                            </p:childTnLst>
                          </p:cTn>
                        </p:par>
                        <p:par>
                          <p:cTn id="74" fill="hold" nodeType="afterGroup">
                            <p:stCondLst>
                              <p:cond delay="2000"/>
                            </p:stCondLst>
                            <p:childTnLst>
                              <p:par>
                                <p:cTn id="75" presetID="9" presetClass="entr" presetSubtype="0" fill="hold" grpId="0" nodeType="afterEffect">
                                  <p:stCondLst>
                                    <p:cond delay="0"/>
                                  </p:stCondLst>
                                  <p:childTnLst>
                                    <p:set>
                                      <p:cBhvr>
                                        <p:cTn id="76" dur="1" fill="hold">
                                          <p:stCondLst>
                                            <p:cond delay="0"/>
                                          </p:stCondLst>
                                        </p:cTn>
                                        <p:tgtEl>
                                          <p:spTgt spid="5152"/>
                                        </p:tgtEl>
                                        <p:attrNameLst>
                                          <p:attrName>style.visibility</p:attrName>
                                        </p:attrNameLst>
                                      </p:cBhvr>
                                      <p:to>
                                        <p:strVal val="visible"/>
                                      </p:to>
                                    </p:set>
                                    <p:animEffect transition="in" filter="dissolve">
                                      <p:cBhvr>
                                        <p:cTn id="77" dur="1000"/>
                                        <p:tgtEl>
                                          <p:spTgt spid="515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5153"/>
                                        </p:tgtEl>
                                        <p:attrNameLst>
                                          <p:attrName>style.visibility</p:attrName>
                                        </p:attrNameLst>
                                      </p:cBhvr>
                                      <p:to>
                                        <p:strVal val="visible"/>
                                      </p:to>
                                    </p:set>
                                    <p:animEffect transition="in" filter="dissolve">
                                      <p:cBhvr>
                                        <p:cTn id="80" dur="1000"/>
                                        <p:tgtEl>
                                          <p:spTgt spid="5153"/>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5155"/>
                                        </p:tgtEl>
                                        <p:attrNameLst>
                                          <p:attrName>style.visibility</p:attrName>
                                        </p:attrNameLst>
                                      </p:cBhvr>
                                      <p:to>
                                        <p:strVal val="visible"/>
                                      </p:to>
                                    </p:set>
                                    <p:animEffect transition="in" filter="dissolve">
                                      <p:cBhvr>
                                        <p:cTn id="83" dur="1000"/>
                                        <p:tgtEl>
                                          <p:spTgt spid="5155"/>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5157"/>
                                        </p:tgtEl>
                                        <p:attrNameLst>
                                          <p:attrName>style.visibility</p:attrName>
                                        </p:attrNameLst>
                                      </p:cBhvr>
                                      <p:to>
                                        <p:strVal val="visible"/>
                                      </p:to>
                                    </p:set>
                                    <p:animEffect transition="in" filter="dissolve">
                                      <p:cBhvr>
                                        <p:cTn id="86" dur="1000"/>
                                        <p:tgtEl>
                                          <p:spTgt spid="5157"/>
                                        </p:tgtEl>
                                      </p:cBhvr>
                                    </p:animEffect>
                                  </p:childTnLst>
                                </p:cTn>
                              </p:par>
                            </p:childTnLst>
                          </p:cTn>
                        </p:par>
                        <p:par>
                          <p:cTn id="87" fill="hold" nodeType="afterGroup">
                            <p:stCondLst>
                              <p:cond delay="3000"/>
                            </p:stCondLst>
                            <p:childTnLst>
                              <p:par>
                                <p:cTn id="88" presetID="9" presetClass="entr" presetSubtype="0" fill="hold" grpId="0" nodeType="afterEffect">
                                  <p:stCondLst>
                                    <p:cond delay="0"/>
                                  </p:stCondLst>
                                  <p:childTnLst>
                                    <p:set>
                                      <p:cBhvr>
                                        <p:cTn id="89" dur="1" fill="hold">
                                          <p:stCondLst>
                                            <p:cond delay="0"/>
                                          </p:stCondLst>
                                        </p:cTn>
                                        <p:tgtEl>
                                          <p:spTgt spid="5158"/>
                                        </p:tgtEl>
                                        <p:attrNameLst>
                                          <p:attrName>style.visibility</p:attrName>
                                        </p:attrNameLst>
                                      </p:cBhvr>
                                      <p:to>
                                        <p:strVal val="visible"/>
                                      </p:to>
                                    </p:set>
                                    <p:animEffect transition="in" filter="dissolve">
                                      <p:cBhvr>
                                        <p:cTn id="90" dur="1000"/>
                                        <p:tgtEl>
                                          <p:spTgt spid="5158"/>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5159"/>
                                        </p:tgtEl>
                                        <p:attrNameLst>
                                          <p:attrName>style.visibility</p:attrName>
                                        </p:attrNameLst>
                                      </p:cBhvr>
                                      <p:to>
                                        <p:strVal val="visible"/>
                                      </p:to>
                                    </p:set>
                                    <p:animEffect transition="in" filter="dissolve">
                                      <p:cBhvr>
                                        <p:cTn id="93" dur="1000"/>
                                        <p:tgtEl>
                                          <p:spTgt spid="5159"/>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5160"/>
                                        </p:tgtEl>
                                        <p:attrNameLst>
                                          <p:attrName>style.visibility</p:attrName>
                                        </p:attrNameLst>
                                      </p:cBhvr>
                                      <p:to>
                                        <p:strVal val="visible"/>
                                      </p:to>
                                    </p:set>
                                    <p:animEffect transition="in" filter="dissolve">
                                      <p:cBhvr>
                                        <p:cTn id="96" dur="1000"/>
                                        <p:tgtEl>
                                          <p:spTgt spid="5160"/>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5161"/>
                                        </p:tgtEl>
                                        <p:attrNameLst>
                                          <p:attrName>style.visibility</p:attrName>
                                        </p:attrNameLst>
                                      </p:cBhvr>
                                      <p:to>
                                        <p:strVal val="visible"/>
                                      </p:to>
                                    </p:set>
                                    <p:animEffect transition="in" filter="dissolve">
                                      <p:cBhvr>
                                        <p:cTn id="99" dur="1000"/>
                                        <p:tgtEl>
                                          <p:spTgt spid="5161"/>
                                        </p:tgtEl>
                                      </p:cBhvr>
                                    </p:animEffect>
                                  </p:childTnLst>
                                </p:cTn>
                              </p:par>
                            </p:childTnLst>
                          </p:cTn>
                        </p:par>
                        <p:par>
                          <p:cTn id="100" fill="hold" nodeType="afterGroup">
                            <p:stCondLst>
                              <p:cond delay="4000"/>
                            </p:stCondLst>
                            <p:childTnLst>
                              <p:par>
                                <p:cTn id="101" presetID="9" presetClass="entr" presetSubtype="0" fill="hold" grpId="0" nodeType="afterEffect">
                                  <p:stCondLst>
                                    <p:cond delay="0"/>
                                  </p:stCondLst>
                                  <p:childTnLst>
                                    <p:set>
                                      <p:cBhvr>
                                        <p:cTn id="102" dur="1" fill="hold">
                                          <p:stCondLst>
                                            <p:cond delay="0"/>
                                          </p:stCondLst>
                                        </p:cTn>
                                        <p:tgtEl>
                                          <p:spTgt spid="5162"/>
                                        </p:tgtEl>
                                        <p:attrNameLst>
                                          <p:attrName>style.visibility</p:attrName>
                                        </p:attrNameLst>
                                      </p:cBhvr>
                                      <p:to>
                                        <p:strVal val="visible"/>
                                      </p:to>
                                    </p:set>
                                    <p:animEffect transition="in" filter="dissolve">
                                      <p:cBhvr>
                                        <p:cTn id="103" dur="1000"/>
                                        <p:tgtEl>
                                          <p:spTgt spid="5162"/>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5163"/>
                                        </p:tgtEl>
                                        <p:attrNameLst>
                                          <p:attrName>style.visibility</p:attrName>
                                        </p:attrNameLst>
                                      </p:cBhvr>
                                      <p:to>
                                        <p:strVal val="visible"/>
                                      </p:to>
                                    </p:set>
                                    <p:animEffect transition="in" filter="dissolve">
                                      <p:cBhvr>
                                        <p:cTn id="106" dur="1000"/>
                                        <p:tgtEl>
                                          <p:spTgt spid="5163"/>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5164"/>
                                        </p:tgtEl>
                                        <p:attrNameLst>
                                          <p:attrName>style.visibility</p:attrName>
                                        </p:attrNameLst>
                                      </p:cBhvr>
                                      <p:to>
                                        <p:strVal val="visible"/>
                                      </p:to>
                                    </p:set>
                                    <p:animEffect transition="in" filter="dissolve">
                                      <p:cBhvr>
                                        <p:cTn id="109" dur="1000"/>
                                        <p:tgtEl>
                                          <p:spTgt spid="5164"/>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5165"/>
                                        </p:tgtEl>
                                        <p:attrNameLst>
                                          <p:attrName>style.visibility</p:attrName>
                                        </p:attrNameLst>
                                      </p:cBhvr>
                                      <p:to>
                                        <p:strVal val="visible"/>
                                      </p:to>
                                    </p:set>
                                    <p:animEffect transition="in" filter="dissolve">
                                      <p:cBhvr>
                                        <p:cTn id="112" dur="1000"/>
                                        <p:tgtEl>
                                          <p:spTgt spid="5165"/>
                                        </p:tgtEl>
                                      </p:cBhvr>
                                    </p:animEffect>
                                  </p:childTnLst>
                                </p:cTn>
                              </p:par>
                            </p:childTnLst>
                          </p:cTn>
                        </p:par>
                        <p:par>
                          <p:cTn id="113" fill="hold" nodeType="afterGroup">
                            <p:stCondLst>
                              <p:cond delay="5000"/>
                            </p:stCondLst>
                            <p:childTnLst>
                              <p:par>
                                <p:cTn id="114" presetID="9" presetClass="entr" presetSubtype="0" fill="hold" grpId="0" nodeType="afterEffect">
                                  <p:stCondLst>
                                    <p:cond delay="0"/>
                                  </p:stCondLst>
                                  <p:childTnLst>
                                    <p:set>
                                      <p:cBhvr>
                                        <p:cTn id="115" dur="1" fill="hold">
                                          <p:stCondLst>
                                            <p:cond delay="0"/>
                                          </p:stCondLst>
                                        </p:cTn>
                                        <p:tgtEl>
                                          <p:spTgt spid="5166"/>
                                        </p:tgtEl>
                                        <p:attrNameLst>
                                          <p:attrName>style.visibility</p:attrName>
                                        </p:attrNameLst>
                                      </p:cBhvr>
                                      <p:to>
                                        <p:strVal val="visible"/>
                                      </p:to>
                                    </p:set>
                                    <p:animEffect transition="in" filter="dissolve">
                                      <p:cBhvr>
                                        <p:cTn id="116" dur="1000"/>
                                        <p:tgtEl>
                                          <p:spTgt spid="5166"/>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5167"/>
                                        </p:tgtEl>
                                        <p:attrNameLst>
                                          <p:attrName>style.visibility</p:attrName>
                                        </p:attrNameLst>
                                      </p:cBhvr>
                                      <p:to>
                                        <p:strVal val="visible"/>
                                      </p:to>
                                    </p:set>
                                    <p:animEffect transition="in" filter="dissolve">
                                      <p:cBhvr>
                                        <p:cTn id="119" dur="1000"/>
                                        <p:tgtEl>
                                          <p:spTgt spid="5167"/>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5168"/>
                                        </p:tgtEl>
                                        <p:attrNameLst>
                                          <p:attrName>style.visibility</p:attrName>
                                        </p:attrNameLst>
                                      </p:cBhvr>
                                      <p:to>
                                        <p:strVal val="visible"/>
                                      </p:to>
                                    </p:set>
                                    <p:animEffect transition="in" filter="dissolve">
                                      <p:cBhvr>
                                        <p:cTn id="122" dur="1000"/>
                                        <p:tgtEl>
                                          <p:spTgt spid="5168"/>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5169"/>
                                        </p:tgtEl>
                                        <p:attrNameLst>
                                          <p:attrName>style.visibility</p:attrName>
                                        </p:attrNameLst>
                                      </p:cBhvr>
                                      <p:to>
                                        <p:strVal val="visible"/>
                                      </p:to>
                                    </p:set>
                                    <p:animEffect transition="in" filter="dissolve">
                                      <p:cBhvr>
                                        <p:cTn id="125" dur="1000"/>
                                        <p:tgtEl>
                                          <p:spTgt spid="5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6" grpId="0"/>
      <p:bldP spid="5176" grpId="1"/>
      <p:bldP spid="5177" grpId="0"/>
      <p:bldP spid="5177" grpId="1"/>
      <p:bldP spid="5138" grpId="0" animBg="1"/>
      <p:bldP spid="5139" grpId="0" animBg="1"/>
      <p:bldP spid="5140" grpId="0" animBg="1"/>
      <p:bldP spid="5141" grpId="0" animBg="1"/>
      <p:bldP spid="5142" grpId="0" animBg="1"/>
      <p:bldP spid="5143" grpId="0" animBg="1"/>
      <p:bldP spid="5144" grpId="0"/>
      <p:bldP spid="5145" grpId="0"/>
      <p:bldP spid="5147" grpId="0" animBg="1"/>
      <p:bldP spid="5148" grpId="0" animBg="1"/>
      <p:bldP spid="5149" grpId="0" animBg="1"/>
      <p:bldP spid="5150" grpId="0"/>
      <p:bldP spid="5152" grpId="0" animBg="1"/>
      <p:bldP spid="5153" grpId="0" animBg="1"/>
      <p:bldP spid="5155" grpId="0" animBg="1"/>
      <p:bldP spid="5157" grpId="0"/>
      <p:bldP spid="5158" grpId="0" animBg="1"/>
      <p:bldP spid="5159" grpId="0" animBg="1"/>
      <p:bldP spid="5160" grpId="0" animBg="1"/>
      <p:bldP spid="5161" grpId="0"/>
      <p:bldP spid="5162" grpId="0" animBg="1"/>
      <p:bldP spid="5163" grpId="0" animBg="1"/>
      <p:bldP spid="5164" grpId="0" animBg="1"/>
      <p:bldP spid="5165" grpId="0"/>
      <p:bldP spid="5166" grpId="0" animBg="1"/>
      <p:bldP spid="5167" grpId="0" animBg="1"/>
      <p:bldP spid="5168" grpId="0" animBg="1"/>
      <p:bldP spid="5169" grpId="0"/>
      <p:bldP spid="5172" grpId="0" animBg="1"/>
      <p:bldP spid="5172" grpId="1" animBg="1"/>
      <p:bldP spid="5173" grpId="0" animBg="1"/>
      <p:bldP spid="5173" grpId="1" animBg="1"/>
      <p:bldP spid="5174" grpId="0" animBg="1"/>
      <p:bldP spid="5174" grpId="1" animBg="1"/>
      <p:bldP spid="5175" grpId="0"/>
      <p:bldP spid="517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20785</TotalTime>
  <Words>2984</Words>
  <Application>Microsoft Office PowerPoint</Application>
  <PresentationFormat>On-screen Show (4:3)</PresentationFormat>
  <Paragraphs>348</Paragraphs>
  <Slides>56</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Equation</vt:lpstr>
      <vt:lpstr>What the Hell do Graph Decompositions have to do with Experimental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 Hell do Graph Decompositions have to do with Experimental Designs?</dc:title>
  <dc:creator>admin</dc:creator>
  <cp:lastModifiedBy>admin</cp:lastModifiedBy>
  <cp:revision>155</cp:revision>
  <dcterms:created xsi:type="dcterms:W3CDTF">2012-01-06T04:02:32Z</dcterms:created>
  <dcterms:modified xsi:type="dcterms:W3CDTF">2012-01-28T18:04:21Z</dcterms:modified>
</cp:coreProperties>
</file>