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6" r:id="rId5"/>
    <p:sldMasterId id="2147483672" r:id="rId6"/>
    <p:sldMasterId id="2147483678" r:id="rId7"/>
    <p:sldMasterId id="2147483686" r:id="rId8"/>
  </p:sldMasterIdLst>
  <p:notesMasterIdLst>
    <p:notesMasterId r:id="rId32"/>
  </p:notesMasterIdLst>
  <p:sldIdLst>
    <p:sldId id="256" r:id="rId9"/>
    <p:sldId id="357" r:id="rId10"/>
    <p:sldId id="345" r:id="rId11"/>
    <p:sldId id="358" r:id="rId12"/>
    <p:sldId id="359" r:id="rId13"/>
    <p:sldId id="360" r:id="rId14"/>
    <p:sldId id="346" r:id="rId15"/>
    <p:sldId id="347" r:id="rId16"/>
    <p:sldId id="365" r:id="rId17"/>
    <p:sldId id="326" r:id="rId18"/>
    <p:sldId id="366" r:id="rId19"/>
    <p:sldId id="340" r:id="rId20"/>
    <p:sldId id="341" r:id="rId21"/>
    <p:sldId id="361" r:id="rId22"/>
    <p:sldId id="338" r:id="rId23"/>
    <p:sldId id="343" r:id="rId24"/>
    <p:sldId id="342" r:id="rId25"/>
    <p:sldId id="362" r:id="rId26"/>
    <p:sldId id="363" r:id="rId27"/>
    <p:sldId id="364" r:id="rId28"/>
    <p:sldId id="339" r:id="rId29"/>
    <p:sldId id="344" r:id="rId30"/>
    <p:sldId id="337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923" autoAdjust="0"/>
  </p:normalViewPr>
  <p:slideViewPr>
    <p:cSldViewPr>
      <p:cViewPr>
        <p:scale>
          <a:sx n="80" d="100"/>
          <a:sy n="80" d="100"/>
        </p:scale>
        <p:origin x="-187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41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120106-5BF9-4D91-B067-CC58C3EC8B0F}" type="datetimeFigureOut">
              <a:rPr lang="en-US" smtClean="0"/>
              <a:t>3/18/2013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844B97F-C8D6-4ADF-B163-914B3E974B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053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4B97F-C8D6-4ADF-B163-914B3E974B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37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4B97F-C8D6-4ADF-B163-914B3E974B4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67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4B97F-C8D6-4ADF-B163-914B3E974B4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64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9AA3-7F13-48F5-A1AC-2EA739B5609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756957" lvl="1" indent="-291136">
              <a:lnSpc>
                <a:spcPct val="115000"/>
              </a:lnSpc>
              <a:buFont typeface="Courier New"/>
              <a:buChar char="o"/>
            </a:pPr>
            <a:endParaRPr lang="en-US" sz="1600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E4930A-FBCE-4149-9AFB-56AAD9ADEF3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1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ECA11-BAC3-4AEA-8A39-73A739B5947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680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4B97F-C8D6-4ADF-B163-914B3E974B4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37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A6C05-F83D-48B0-894D-1C9A7862A90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49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25A5A4-7E6B-4370-B0C6-A39C1F4F8A9C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D8DC1-D229-45FB-B4AD-D2644111B0A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A6C05-F83D-48B0-894D-1C9A7862A90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27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B21D9-E1E6-4144-95EE-7D87B96DF5E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938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4B97F-C8D6-4ADF-B163-914B3E974B4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95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right bl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3124200"/>
            <a:ext cx="5410200" cy="2365375"/>
          </a:xfrm>
        </p:spPr>
        <p:txBody>
          <a:bodyPr anchor="t"/>
          <a:lstStyle>
            <a:lvl1pPr algn="l">
              <a:defRPr sz="39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5715000"/>
            <a:ext cx="6400800" cy="914400"/>
          </a:xfrm>
        </p:spPr>
        <p:txBody>
          <a:bodyPr anchor="b"/>
          <a:lstStyle>
            <a:lvl1pPr marL="0" indent="0" algn="r">
              <a:buFont typeface="Wingdings" pitchFamily="2" charset="2"/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Eastman_P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81000"/>
            <a:ext cx="2404872" cy="359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9D81B48-557C-4A1C-87F5-0A268AAC4380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823C-AD72-414F-9745-B02C143CF9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580644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right bl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3124200"/>
            <a:ext cx="5410200" cy="2365375"/>
          </a:xfrm>
        </p:spPr>
        <p:txBody>
          <a:bodyPr anchor="t"/>
          <a:lstStyle>
            <a:lvl1pPr algn="l">
              <a:defRPr sz="39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5715000"/>
            <a:ext cx="6400800" cy="914400"/>
          </a:xfrm>
        </p:spPr>
        <p:txBody>
          <a:bodyPr anchor="b"/>
          <a:lstStyle>
            <a:lvl1pPr marL="0" indent="0" algn="r">
              <a:buFont typeface="Wingdings" pitchFamily="2" charset="2"/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Eastman_P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81000"/>
            <a:ext cx="2404872" cy="359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/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2286000"/>
            <a:ext cx="8229600" cy="182880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</a:t>
            </a:r>
            <a:br>
              <a:rPr lang="en-US" dirty="0" smtClean="0"/>
            </a:br>
            <a:r>
              <a:rPr lang="en-US" dirty="0" smtClean="0"/>
              <a:t>edit Master title style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419600" y="5867400"/>
            <a:ext cx="4343400" cy="762000"/>
          </a:xfrm>
        </p:spPr>
        <p:txBody>
          <a:bodyPr anchor="b">
            <a:normAutofit/>
          </a:bodyPr>
          <a:lstStyle>
            <a:lvl1pPr marL="0" indent="0" algn="r">
              <a:buFont typeface="Wingdings" pitchFamily="2" charset="2"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DB36447-40B0-4383-9621-EC81A5EC8DB3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823C-AD72-414F-9745-B02C143CF9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663C072-E46C-402C-A6EB-74CFDF897310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823C-AD72-414F-9745-B02C143CF9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88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88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184B275-2C17-49AD-989E-5570A642CD9A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823C-AD72-414F-9745-B02C143CF9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C53E-BBB4-4FFE-A4B8-AADA0A460D4D}" type="datetimeFigureOut">
              <a:rPr lang="en-US" smtClean="0">
                <a:solidFill>
                  <a:srgbClr val="FFFFFF"/>
                </a:solidFill>
              </a:rPr>
              <a:pPr/>
              <a:t>3/18/2013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AB848-F09A-4BF0-ACEE-628F03A0564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02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right bl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3124200"/>
            <a:ext cx="5410200" cy="2365375"/>
          </a:xfrm>
        </p:spPr>
        <p:txBody>
          <a:bodyPr anchor="t"/>
          <a:lstStyle>
            <a:lvl1pPr algn="l">
              <a:defRPr sz="39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5715000"/>
            <a:ext cx="6400800" cy="914400"/>
          </a:xfrm>
        </p:spPr>
        <p:txBody>
          <a:bodyPr anchor="b"/>
          <a:lstStyle>
            <a:lvl1pPr marL="0" indent="0" algn="r">
              <a:buFont typeface="Wingdings" pitchFamily="2" charset="2"/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Eastman_P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81000"/>
            <a:ext cx="2404872" cy="359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/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2286000"/>
            <a:ext cx="8229600" cy="182880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</a:t>
            </a:r>
            <a:br>
              <a:rPr lang="en-US" dirty="0" smtClean="0"/>
            </a:br>
            <a:r>
              <a:rPr lang="en-US" dirty="0" smtClean="0"/>
              <a:t>edit Master title style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419600" y="5867400"/>
            <a:ext cx="4343400" cy="762000"/>
          </a:xfrm>
        </p:spPr>
        <p:txBody>
          <a:bodyPr anchor="b">
            <a:normAutofit/>
          </a:bodyPr>
          <a:lstStyle>
            <a:lvl1pPr marL="0" indent="0" algn="r">
              <a:buFont typeface="Wingdings" pitchFamily="2" charset="2"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C80D9F7-9C60-4A7F-ABDE-5A3413451344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E434-C587-4273-BDF3-E4F3050EA4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/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2286000"/>
            <a:ext cx="8229600" cy="182880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</a:t>
            </a:r>
            <a:br>
              <a:rPr lang="en-US" dirty="0" smtClean="0"/>
            </a:br>
            <a:r>
              <a:rPr lang="en-US" dirty="0" smtClean="0"/>
              <a:t>edit Master title style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419600" y="5867400"/>
            <a:ext cx="4343400" cy="762000"/>
          </a:xfrm>
        </p:spPr>
        <p:txBody>
          <a:bodyPr anchor="b">
            <a:normAutofit/>
          </a:bodyPr>
          <a:lstStyle>
            <a:lvl1pPr marL="0" indent="0" algn="r">
              <a:buFont typeface="Wingdings" pitchFamily="2" charset="2"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C02DFEB-D1CC-446B-B6B2-48FD73369699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E434-C587-4273-BDF3-E4F3050EA4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8912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8912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59060E5-DE34-4807-9CE0-E3299EDDE821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E434-C587-4273-BDF3-E4F3050EA4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right bl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3124200"/>
            <a:ext cx="5410200" cy="2365375"/>
          </a:xfrm>
        </p:spPr>
        <p:txBody>
          <a:bodyPr anchor="t"/>
          <a:lstStyle>
            <a:lvl1pPr algn="l">
              <a:defRPr sz="39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5715000"/>
            <a:ext cx="6400800" cy="914400"/>
          </a:xfrm>
        </p:spPr>
        <p:txBody>
          <a:bodyPr anchor="b"/>
          <a:lstStyle>
            <a:lvl1pPr marL="0" indent="0" algn="r">
              <a:buFont typeface="Wingdings" pitchFamily="2" charset="2"/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Eastman_P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381000"/>
            <a:ext cx="2404872" cy="3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66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B597DD2-51A1-4AEE-B564-69A2023F4A43}" type="datetimeFigureOut">
              <a:rPr lang="en-US" smtClean="0">
                <a:solidFill>
                  <a:srgbClr val="FFFFFF"/>
                </a:solidFill>
              </a:rPr>
              <a:pPr/>
              <a:t>3/18/2013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5BB1-4070-46FA-86C0-7F290EDAA12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98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451270" y="6386945"/>
            <a:ext cx="2667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60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10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4582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086600" y="6400800"/>
            <a:ext cx="1905000" cy="2286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482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2/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2286000"/>
            <a:ext cx="8229600" cy="182880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</a:t>
            </a:r>
            <a:br>
              <a:rPr lang="en-US" dirty="0" smtClean="0"/>
            </a:br>
            <a:r>
              <a:rPr lang="en-US" dirty="0" smtClean="0"/>
              <a:t>edit Master title style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419600" y="5867400"/>
            <a:ext cx="4343400" cy="762000"/>
          </a:xfrm>
        </p:spPr>
        <p:txBody>
          <a:bodyPr anchor="b">
            <a:normAutofit/>
          </a:bodyPr>
          <a:lstStyle>
            <a:lvl1pPr marL="0" indent="0" algn="r">
              <a:buFont typeface="Wingdings" pitchFamily="2" charset="2"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935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800AA3A-B8E0-497A-9D32-5D2B911C6F12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4230-E733-43A5-941C-438823AEF95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24946C4-530D-4B16-966D-A1FA0E31989E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4230-E733-43A5-941C-438823AEF95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88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88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96788EE-7A6E-4E1C-A04F-A897651A2F66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4230-E733-43A5-941C-438823AEF95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right bl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3124200"/>
            <a:ext cx="5410200" cy="2365375"/>
          </a:xfrm>
        </p:spPr>
        <p:txBody>
          <a:bodyPr anchor="t"/>
          <a:lstStyle>
            <a:lvl1pPr algn="l">
              <a:defRPr sz="39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5715000"/>
            <a:ext cx="6400800" cy="914400"/>
          </a:xfrm>
        </p:spPr>
        <p:txBody>
          <a:bodyPr anchor="b"/>
          <a:lstStyle>
            <a:lvl1pPr marL="0" indent="0" algn="r">
              <a:buFont typeface="Wingdings" pitchFamily="2" charset="2"/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Eastman_P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81000"/>
            <a:ext cx="2404872" cy="359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/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2286000"/>
            <a:ext cx="8229600" cy="182880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</a:t>
            </a:r>
            <a:br>
              <a:rPr lang="en-US" dirty="0" smtClean="0"/>
            </a:br>
            <a:r>
              <a:rPr lang="en-US" dirty="0" smtClean="0"/>
              <a:t>edit Master title style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419600" y="5867400"/>
            <a:ext cx="4343400" cy="762000"/>
          </a:xfrm>
        </p:spPr>
        <p:txBody>
          <a:bodyPr anchor="b">
            <a:normAutofit/>
          </a:bodyPr>
          <a:lstStyle>
            <a:lvl1pPr marL="0" indent="0" algn="r">
              <a:buFont typeface="Wingdings" pitchFamily="2" charset="2"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C641238-CF06-4E33-9688-29FB10D31970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823C-AD72-414F-9745-B02C143CF9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E963C45-3872-4B09-B937-E4E7F33D88DF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823C-AD72-414F-9745-B02C143CF9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38912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38912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blue small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0" y="5239512"/>
            <a:ext cx="9144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4952" y="6356350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8"/>
          <p:cNvSpPr>
            <a:spLocks noGrp="1"/>
          </p:cNvSpPr>
          <p:nvPr>
            <p:ph type="dt" sz="half" idx="2"/>
          </p:nvPr>
        </p:nvSpPr>
        <p:spPr>
          <a:xfrm>
            <a:off x="100584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558169E-9E81-483D-BB1B-C0B9C2B74CE0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</a:defRPr>
            </a:lvl1pPr>
          </a:lstStyle>
          <a:p>
            <a:fld id="{924C4230-E733-43A5-941C-438823AEF95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Eastman_P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78" y="6382512"/>
            <a:ext cx="1673352" cy="2498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rgbClr val="64646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82575" indent="-282575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Wingdings" pitchFamily="2" charset="2"/>
        <a:buChar char="§"/>
        <a:defRPr sz="2400" kern="1200">
          <a:solidFill>
            <a:srgbClr val="646464"/>
          </a:solidFill>
          <a:latin typeface="+mn-lt"/>
          <a:ea typeface="+mn-ea"/>
          <a:cs typeface="+mn-cs"/>
        </a:defRPr>
      </a:lvl1pPr>
      <a:lvl2pPr marL="684213" indent="-227013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Arial" pitchFamily="34" charset="0"/>
        <a:buChar char="•"/>
        <a:defRPr sz="2000" kern="1200">
          <a:solidFill>
            <a:srgbClr val="64646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Wingdings" pitchFamily="2" charset="2"/>
        <a:buChar char="§"/>
        <a:defRPr sz="1800" kern="1200">
          <a:solidFill>
            <a:srgbClr val="646464"/>
          </a:solidFill>
          <a:latin typeface="+mn-lt"/>
          <a:ea typeface="+mn-ea"/>
          <a:cs typeface="+mn-cs"/>
        </a:defRPr>
      </a:lvl3pPr>
      <a:lvl4pPr marL="1546225" indent="-174625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Arial" pitchFamily="34" charset="0"/>
        <a:buChar char="•"/>
        <a:defRPr sz="1600" kern="1200">
          <a:solidFill>
            <a:srgbClr val="64646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Arial" pitchFamily="34" charset="0"/>
        <a:buChar char="–"/>
        <a:defRPr sz="1400" kern="1200">
          <a:solidFill>
            <a:srgbClr val="64646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blue small secti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267075"/>
            <a:ext cx="91440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580644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38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4952" y="6356350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DCFBCF8-C0EC-4467-9B23-C3C74B5B7E9D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68580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EB2823C-AD72-414F-9745-B02C143CF94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Eastman_P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78" y="381000"/>
            <a:ext cx="1673352" cy="2498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rgbClr val="64646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82575" indent="-282575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Wingdings" pitchFamily="2" charset="2"/>
        <a:buChar char="§"/>
        <a:defRPr sz="2400" kern="1200">
          <a:solidFill>
            <a:srgbClr val="646464"/>
          </a:solidFill>
          <a:latin typeface="+mn-lt"/>
          <a:ea typeface="+mn-ea"/>
          <a:cs typeface="+mn-cs"/>
        </a:defRPr>
      </a:lvl1pPr>
      <a:lvl2pPr marL="684213" indent="-227013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Arial" pitchFamily="34" charset="0"/>
        <a:buChar char="•"/>
        <a:defRPr sz="2000" kern="1200">
          <a:solidFill>
            <a:srgbClr val="64646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Wingdings" pitchFamily="2" charset="2"/>
        <a:buChar char="§"/>
        <a:defRPr sz="1800" kern="1200">
          <a:solidFill>
            <a:srgbClr val="646464"/>
          </a:solidFill>
          <a:latin typeface="+mn-lt"/>
          <a:ea typeface="+mn-ea"/>
          <a:cs typeface="+mn-cs"/>
        </a:defRPr>
      </a:lvl3pPr>
      <a:lvl4pPr marL="1546225" indent="-174625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Arial" pitchFamily="34" charset="0"/>
        <a:buChar char="•"/>
        <a:defRPr sz="1600" kern="1200">
          <a:solidFill>
            <a:srgbClr val="64646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Arial" pitchFamily="34" charset="0"/>
        <a:buChar char="–"/>
        <a:defRPr sz="1400" kern="1200">
          <a:solidFill>
            <a:srgbClr val="64646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mall gra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715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580644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4952" y="6356350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8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2E14530-5202-48A0-AED2-64C2A46217B2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68580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9EB2823C-AD72-414F-9745-B02C143CF94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Eastman_P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178" y="384048"/>
            <a:ext cx="1673352" cy="2498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4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rgbClr val="64646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82575" indent="-282575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Wingdings" pitchFamily="2" charset="2"/>
        <a:buChar char="§"/>
        <a:defRPr sz="2400" kern="1200">
          <a:solidFill>
            <a:srgbClr val="646464"/>
          </a:solidFill>
          <a:latin typeface="+mn-lt"/>
          <a:ea typeface="+mn-ea"/>
          <a:cs typeface="+mn-cs"/>
        </a:defRPr>
      </a:lvl1pPr>
      <a:lvl2pPr marL="684213" indent="-227013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Arial" pitchFamily="34" charset="0"/>
        <a:buChar char="•"/>
        <a:defRPr sz="2000" kern="1200">
          <a:solidFill>
            <a:srgbClr val="64646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Wingdings" pitchFamily="2" charset="2"/>
        <a:buChar char="§"/>
        <a:defRPr sz="1800" kern="1200">
          <a:solidFill>
            <a:srgbClr val="646464"/>
          </a:solidFill>
          <a:latin typeface="+mn-lt"/>
          <a:ea typeface="+mn-ea"/>
          <a:cs typeface="+mn-cs"/>
        </a:defRPr>
      </a:lvl3pPr>
      <a:lvl4pPr marL="1546225" indent="-174625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Arial" pitchFamily="34" charset="0"/>
        <a:buChar char="•"/>
        <a:defRPr sz="1600" kern="1200">
          <a:solidFill>
            <a:srgbClr val="64646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Arial" pitchFamily="34" charset="0"/>
        <a:buChar char="–"/>
        <a:defRPr sz="1400" kern="1200">
          <a:solidFill>
            <a:srgbClr val="64646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blue smal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161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8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4952" y="6356350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4828161-E987-4658-8B74-7966880117FA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68580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A17E434-C587-4273-BDF3-E4F3050EA4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Eastman_P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178" y="381000"/>
            <a:ext cx="1673352" cy="2498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rgbClr val="64646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82575" indent="-282575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Wingdings" pitchFamily="2" charset="2"/>
        <a:buChar char="§"/>
        <a:defRPr sz="2400" kern="1200">
          <a:solidFill>
            <a:srgbClr val="646464"/>
          </a:solidFill>
          <a:latin typeface="+mn-lt"/>
          <a:ea typeface="+mn-ea"/>
          <a:cs typeface="+mn-cs"/>
        </a:defRPr>
      </a:lvl1pPr>
      <a:lvl2pPr marL="684213" indent="-227013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Arial" pitchFamily="34" charset="0"/>
        <a:buChar char="•"/>
        <a:defRPr sz="2000" kern="1200">
          <a:solidFill>
            <a:srgbClr val="64646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Wingdings" pitchFamily="2" charset="2"/>
        <a:buChar char="§"/>
        <a:defRPr sz="1800" kern="1200">
          <a:solidFill>
            <a:srgbClr val="646464"/>
          </a:solidFill>
          <a:latin typeface="+mn-lt"/>
          <a:ea typeface="+mn-ea"/>
          <a:cs typeface="+mn-cs"/>
        </a:defRPr>
      </a:lvl3pPr>
      <a:lvl4pPr marL="1546225" indent="-174625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Arial" pitchFamily="34" charset="0"/>
        <a:buChar char="•"/>
        <a:defRPr sz="1600" kern="1200">
          <a:solidFill>
            <a:srgbClr val="64646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Arial" pitchFamily="34" charset="0"/>
        <a:buChar char="–"/>
        <a:defRPr sz="1600" kern="1200">
          <a:solidFill>
            <a:srgbClr val="64646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blue small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0" y="5239512"/>
            <a:ext cx="9144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4952" y="6356350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8" name="Date Placeholder 8"/>
          <p:cNvSpPr>
            <a:spLocks noGrp="1"/>
          </p:cNvSpPr>
          <p:nvPr>
            <p:ph type="dt" sz="half" idx="2"/>
          </p:nvPr>
        </p:nvSpPr>
        <p:spPr>
          <a:xfrm>
            <a:off x="100584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B597DD2-51A1-4AEE-B564-69A2023F4A43}" type="datetimeFigureOut">
              <a:rPr lang="en-US" smtClean="0">
                <a:solidFill>
                  <a:srgbClr val="FFFFFF"/>
                </a:solidFill>
              </a:rPr>
              <a:pPr/>
              <a:t>3/18/2013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</a:defRPr>
            </a:lvl1pPr>
          </a:lstStyle>
          <a:p>
            <a:fld id="{1F4E5BB1-4070-46FA-86C0-7F290EDAA12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Eastman_PNG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178" y="6382512"/>
            <a:ext cx="1673352" cy="24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5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rgbClr val="64646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82575" indent="-282575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Wingdings" pitchFamily="2" charset="2"/>
        <a:buChar char="§"/>
        <a:defRPr sz="2400" kern="1200">
          <a:solidFill>
            <a:srgbClr val="646464"/>
          </a:solidFill>
          <a:latin typeface="+mn-lt"/>
          <a:ea typeface="+mn-ea"/>
          <a:cs typeface="+mn-cs"/>
        </a:defRPr>
      </a:lvl1pPr>
      <a:lvl2pPr marL="684213" indent="-227013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Arial" pitchFamily="34" charset="0"/>
        <a:buChar char="•"/>
        <a:defRPr sz="2000" kern="1200">
          <a:solidFill>
            <a:srgbClr val="64646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Wingdings" pitchFamily="2" charset="2"/>
        <a:buChar char="§"/>
        <a:defRPr sz="1800" kern="1200">
          <a:solidFill>
            <a:srgbClr val="646464"/>
          </a:solidFill>
          <a:latin typeface="+mn-lt"/>
          <a:ea typeface="+mn-ea"/>
          <a:cs typeface="+mn-cs"/>
        </a:defRPr>
      </a:lvl3pPr>
      <a:lvl4pPr marL="1546225" indent="-174625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Arial" pitchFamily="34" charset="0"/>
        <a:buChar char="•"/>
        <a:defRPr sz="1600" kern="1200">
          <a:solidFill>
            <a:srgbClr val="64646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B8E4"/>
        </a:buClr>
        <a:buSzPct val="125000"/>
        <a:buFont typeface="Arial" pitchFamily="34" charset="0"/>
        <a:buChar char="–"/>
        <a:defRPr sz="1400" kern="1200">
          <a:solidFill>
            <a:srgbClr val="64646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jpeg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nufacturingfuture.net/" TargetMode="External"/><Relationship Id="rId2" Type="http://schemas.openxmlformats.org/officeDocument/2006/relationships/hyperlink" Target="http://www.eastman.com/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hyperlink" Target="http://www.nsc.org/pages/home.aspx" TargetMode="External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Creating the 21</a:t>
            </a:r>
            <a:r>
              <a:rPr lang="en-US" baseline="30000" dirty="0" smtClean="0"/>
              <a:t>st</a:t>
            </a:r>
            <a:r>
              <a:rPr lang="en-US" dirty="0" smtClean="0"/>
              <a:t> Century Workforce – Innovative Partnerships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5638800"/>
            <a:ext cx="6400800" cy="914400"/>
          </a:xfrm>
        </p:spPr>
        <p:txBody>
          <a:bodyPr>
            <a:noAutofit/>
          </a:bodyPr>
          <a:lstStyle/>
          <a:p>
            <a:r>
              <a:rPr lang="en-US" sz="1800" dirty="0" smtClean="0"/>
              <a:t>Linda Lewis</a:t>
            </a:r>
          </a:p>
          <a:p>
            <a:r>
              <a:rPr lang="en-US" sz="1800" dirty="0" smtClean="0"/>
              <a:t>Director, Operations Support Services and Global Quality</a:t>
            </a:r>
          </a:p>
          <a:p>
            <a:r>
              <a:rPr lang="en-US" sz="1800" dirty="0" smtClean="0"/>
              <a:t>Eastman Chemical Company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939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823C-AD72-414F-9745-B02C143CF94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EastmanCORPvideo_v1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3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0500" y="4442698"/>
            <a:ext cx="8763000" cy="2339102"/>
          </a:xfrm>
          <a:prstGeom prst="rect">
            <a:avLst/>
          </a:prstGeom>
          <a:solidFill>
            <a:schemeClr val="accent1">
              <a:lumMod val="75000"/>
              <a:alpha val="71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FFFFFF"/>
                </a:solidFill>
                <a:cs typeface="Arial" pitchFamily="34" charset="0"/>
              </a:rPr>
              <a:t>Eastman’s Kingsport, Tennessee Operations (TNO)</a:t>
            </a:r>
          </a:p>
          <a:p>
            <a:pPr marL="463550" lvl="1" indent="-296863">
              <a:buFont typeface="Arial" pitchFamily="34" charset="0"/>
              <a:buChar char="•"/>
            </a:pPr>
            <a:r>
              <a:rPr lang="en-US" sz="1600" kern="0" dirty="0">
                <a:solidFill>
                  <a:srgbClr val="FFFFFF"/>
                </a:solidFill>
                <a:cs typeface="Arial" pitchFamily="34" charset="0"/>
              </a:rPr>
              <a:t>Largest manufacturer in Tennessee </a:t>
            </a:r>
          </a:p>
          <a:p>
            <a:pPr marL="463550" lvl="1" indent="-296863">
              <a:buFont typeface="Arial" pitchFamily="34" charset="0"/>
              <a:buChar char="•"/>
            </a:pPr>
            <a:r>
              <a:rPr lang="en-US" sz="1600" kern="0" dirty="0">
                <a:solidFill>
                  <a:srgbClr val="FFFFFF"/>
                </a:solidFill>
                <a:cs typeface="Arial" pitchFamily="34" charset="0"/>
              </a:rPr>
              <a:t>Employs approximately 6,500 employees and 3,400 contractors</a:t>
            </a:r>
          </a:p>
          <a:p>
            <a:pPr marL="463550" lvl="1" indent="-296863">
              <a:buFont typeface="Arial" pitchFamily="34" charset="0"/>
              <a:buChar char="•"/>
            </a:pPr>
            <a:r>
              <a:rPr lang="en-US" sz="1600" kern="0" dirty="0">
                <a:solidFill>
                  <a:srgbClr val="FFFFFF"/>
                </a:solidFill>
                <a:cs typeface="Arial" pitchFamily="34" charset="0"/>
              </a:rPr>
              <a:t>Site has 550 buildings, has 37 miles of rail track and covers about 900 acres</a:t>
            </a:r>
          </a:p>
          <a:p>
            <a:pPr marL="463550" lvl="1" indent="-296863">
              <a:buFont typeface="Arial" pitchFamily="34" charset="0"/>
              <a:buChar char="•"/>
            </a:pPr>
            <a:r>
              <a:rPr lang="en-US" sz="1600" kern="0" dirty="0">
                <a:solidFill>
                  <a:srgbClr val="FFFFFF"/>
                </a:solidFill>
                <a:cs typeface="Arial" pitchFamily="34" charset="0"/>
              </a:rPr>
              <a:t>Runs over 80 maintenance shops within the plant </a:t>
            </a:r>
          </a:p>
          <a:p>
            <a:pPr marL="463550" lvl="1" indent="-296863">
              <a:buFont typeface="Arial" pitchFamily="34" charset="0"/>
              <a:buChar char="•"/>
            </a:pPr>
            <a:r>
              <a:rPr lang="en-US" sz="1600" kern="0" dirty="0">
                <a:solidFill>
                  <a:srgbClr val="FFFFFF"/>
                </a:solidFill>
                <a:cs typeface="Arial" pitchFamily="34" charset="0"/>
              </a:rPr>
              <a:t>Supports 5,500 retirees through pensions or other benefits in NE TN/SW VA</a:t>
            </a:r>
          </a:p>
          <a:p>
            <a:pPr marL="463550" lvl="1" indent="-296863">
              <a:buFont typeface="Arial" pitchFamily="34" charset="0"/>
              <a:buChar char="•"/>
            </a:pPr>
            <a:r>
              <a:rPr lang="en-US" sz="1600" kern="0" dirty="0">
                <a:solidFill>
                  <a:srgbClr val="FFFFFF"/>
                </a:solidFill>
                <a:cs typeface="Arial" pitchFamily="34" charset="0"/>
              </a:rPr>
              <a:t>Total employee compensation averages $800M/year</a:t>
            </a:r>
          </a:p>
          <a:p>
            <a:pPr marL="463550" lvl="1" indent="-296863">
              <a:buFont typeface="Arial" pitchFamily="34" charset="0"/>
              <a:buChar char="•"/>
            </a:pPr>
            <a:r>
              <a:rPr lang="en-US" sz="1600" kern="0" dirty="0">
                <a:solidFill>
                  <a:srgbClr val="FFFFFF"/>
                </a:solidFill>
                <a:cs typeface="Arial" pitchFamily="34" charset="0"/>
              </a:rPr>
              <a:t>Pays approximately $36M/year in state and local taxes</a:t>
            </a:r>
          </a:p>
          <a:p>
            <a:pPr marL="463550" lvl="1" indent="-296863">
              <a:buFont typeface="Arial" pitchFamily="34" charset="0"/>
              <a:buChar char="•"/>
            </a:pPr>
            <a:r>
              <a:rPr lang="en-US" sz="1600" kern="0" dirty="0">
                <a:solidFill>
                  <a:srgbClr val="FFFFFF"/>
                </a:solidFill>
                <a:cs typeface="Arial" pitchFamily="34" charset="0"/>
              </a:rPr>
              <a:t>Procures an estimated $600M/year from state vendors 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04800"/>
            <a:ext cx="9067800" cy="9144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latin typeface="+mn-lt"/>
              </a:rPr>
              <a:t>Project Reinvest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000" b="0" i="1" dirty="0" smtClean="0"/>
              <a:t>Invested over $1.3B over the past 5 years</a:t>
            </a:r>
            <a:endParaRPr lang="en-US" sz="2400" b="0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2499" y="1371600"/>
            <a:ext cx="4343400" cy="4754880"/>
          </a:xfrm>
        </p:spPr>
        <p:txBody>
          <a:bodyPr>
            <a:normAutofit/>
          </a:bodyPr>
          <a:lstStyle/>
          <a:p>
            <a:r>
              <a:rPr lang="en-US" sz="1800" dirty="0"/>
              <a:t>One of the most sweeping capital  </a:t>
            </a:r>
            <a:r>
              <a:rPr lang="en-US" sz="1800" dirty="0" smtClean="0"/>
              <a:t>   re-investments </a:t>
            </a:r>
            <a:r>
              <a:rPr lang="en-US" sz="1800" dirty="0"/>
              <a:t>in the company's </a:t>
            </a:r>
            <a:r>
              <a:rPr lang="en-US" sz="1800" dirty="0" smtClean="0"/>
              <a:t>history</a:t>
            </a:r>
          </a:p>
          <a:p>
            <a:pPr lvl="1"/>
            <a:r>
              <a:rPr lang="en-US" sz="1600" dirty="0" smtClean="0"/>
              <a:t>Huge community multiplier </a:t>
            </a:r>
          </a:p>
          <a:p>
            <a:pPr lvl="1"/>
            <a:r>
              <a:rPr lang="en-US" sz="1600" dirty="0"/>
              <a:t>I</a:t>
            </a:r>
            <a:r>
              <a:rPr lang="en-US" sz="1600" dirty="0" smtClean="0"/>
              <a:t>mpacted the future </a:t>
            </a:r>
            <a:r>
              <a:rPr lang="en-US" sz="1600" dirty="0"/>
              <a:t>of </a:t>
            </a:r>
            <a:r>
              <a:rPr lang="en-US" sz="1600" dirty="0" smtClean="0"/>
              <a:t>the </a:t>
            </a:r>
            <a:r>
              <a:rPr lang="en-US" sz="1600" dirty="0"/>
              <a:t>region and the state's economy. </a:t>
            </a:r>
            <a:endParaRPr lang="en-US" sz="1600" dirty="0" smtClean="0"/>
          </a:p>
          <a:p>
            <a:r>
              <a:rPr lang="en-US" sz="1800" dirty="0" smtClean="0"/>
              <a:t>Categories of investment areas included: </a:t>
            </a:r>
          </a:p>
          <a:p>
            <a:pPr lvl="1"/>
            <a:r>
              <a:rPr lang="en-US" sz="1800" dirty="0"/>
              <a:t>New business growth</a:t>
            </a:r>
          </a:p>
          <a:p>
            <a:pPr lvl="1"/>
            <a:r>
              <a:rPr lang="en-US" sz="1800" dirty="0"/>
              <a:t>Debottlenecking and </a:t>
            </a:r>
            <a:r>
              <a:rPr lang="en-US" sz="1800" dirty="0" smtClean="0"/>
              <a:t>reliability </a:t>
            </a:r>
            <a:endParaRPr lang="en-US" sz="1800" dirty="0"/>
          </a:p>
          <a:p>
            <a:pPr lvl="1"/>
            <a:r>
              <a:rPr lang="en-US" sz="1800" dirty="0"/>
              <a:t>Manufacturing </a:t>
            </a:r>
            <a:r>
              <a:rPr lang="en-US" sz="1800" dirty="0" smtClean="0"/>
              <a:t>support infrastructure and general site infrastructure</a:t>
            </a:r>
          </a:p>
          <a:p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Job-training – Advanced Manufacturing Partnership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6" name="Picture 3" descr="\\ntdt02\global_marketing\Teams\Marketing_Communications\File_Sharing\Scott_McCrary\Maranda_Demuth\Flatscre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826" y="1219200"/>
            <a:ext cx="2240757" cy="149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895600"/>
            <a:ext cx="1676400" cy="1291512"/>
          </a:xfrm>
          <a:prstGeom prst="rect">
            <a:avLst/>
          </a:prstGeom>
        </p:spPr>
      </p:pic>
      <p:pic>
        <p:nvPicPr>
          <p:cNvPr id="9" name="Picture 2" descr="http://168.136.161.196/netpub/server.np?original=19638&amp;site=Image_Search&amp;catalog=catalo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940" y="4176226"/>
            <a:ext cx="2606717" cy="17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47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Creating a 21</a:t>
            </a:r>
            <a:r>
              <a:rPr lang="en-US" baseline="30000" dirty="0" smtClean="0"/>
              <a:t>st</a:t>
            </a:r>
            <a:r>
              <a:rPr lang="en-US" dirty="0" smtClean="0"/>
              <a:t> Century workforce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4230-E733-43A5-941C-438823AEF956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95400"/>
            <a:ext cx="43434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The Challenge…</a:t>
            </a:r>
            <a:endParaRPr lang="en-US" sz="2000" b="1" dirty="0" smtClean="0"/>
          </a:p>
          <a:p>
            <a:r>
              <a:rPr lang="en-US" sz="1800" dirty="0" smtClean="0"/>
              <a:t>Face potential for tremendous turnover and loss of skills in coming years</a:t>
            </a:r>
          </a:p>
          <a:p>
            <a:r>
              <a:rPr lang="en-US" sz="1800" dirty="0" smtClean="0"/>
              <a:t>Record hiring in 2011                  (200+ in operations)</a:t>
            </a:r>
          </a:p>
          <a:p>
            <a:r>
              <a:rPr lang="en-US" sz="1800" dirty="0" smtClean="0"/>
              <a:t>35% of the site population remains retirement eligible</a:t>
            </a:r>
          </a:p>
          <a:p>
            <a:pPr marL="0" indent="0">
              <a:buNone/>
            </a:pPr>
            <a:endParaRPr lang="en-US" sz="1800" dirty="0" smtClean="0"/>
          </a:p>
          <a:p>
            <a:pPr marL="342900" lvl="1" indent="-342900">
              <a:buFont typeface="Wingdings" pitchFamily="2" charset="2"/>
              <a:buChar char="§"/>
            </a:pPr>
            <a:r>
              <a:rPr lang="en-US" sz="1800" dirty="0"/>
              <a:t>Eastman has a continuing need for scientists, engineers, operators, maintenance mechanics, business support employees and craftsmen to operate and maintain </a:t>
            </a:r>
            <a:r>
              <a:rPr lang="en-US" sz="1800" dirty="0" smtClean="0"/>
              <a:t>our high-tech </a:t>
            </a:r>
            <a:r>
              <a:rPr lang="en-US" sz="1800" dirty="0"/>
              <a:t>manufacturing and business facilities.</a:t>
            </a:r>
          </a:p>
          <a:p>
            <a:endParaRPr lang="en-US" sz="1800" dirty="0"/>
          </a:p>
          <a:p>
            <a:endParaRPr lang="en-US" sz="2000" dirty="0" smtClean="0"/>
          </a:p>
        </p:txBody>
      </p:sp>
      <p:pic>
        <p:nvPicPr>
          <p:cNvPr id="7" name="Picture 6" descr="11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928" y="1981201"/>
            <a:ext cx="3587127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219699" y="4648200"/>
            <a:ext cx="365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B0F0"/>
                </a:solidFill>
              </a:rPr>
              <a:t>Partnerships</a:t>
            </a:r>
            <a:r>
              <a:rPr lang="en-US" b="1" i="1" dirty="0" smtClean="0"/>
              <a:t> are the key to success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85830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35428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Experience Curve </a:t>
            </a:r>
            <a:br>
              <a:rPr lang="en-US" dirty="0" smtClean="0"/>
            </a:br>
            <a:r>
              <a:rPr lang="en-US" dirty="0" smtClean="0"/>
              <a:t>Advanced Manufacturing Positions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4230-E733-43A5-941C-438823AEF956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2014847"/>
            <a:ext cx="1905000" cy="30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Acquired</a:t>
            </a:r>
          </a:p>
          <a:p>
            <a:pPr algn="ctr"/>
            <a:r>
              <a:rPr lang="en-US" dirty="0" smtClean="0"/>
              <a:t>Skills</a:t>
            </a:r>
          </a:p>
          <a:p>
            <a:pPr algn="ctr"/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Work experience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Competency based training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Work ethic 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685800" y="5257800"/>
            <a:ext cx="8077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200400" y="1371600"/>
            <a:ext cx="0" cy="396240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505200" y="3598223"/>
            <a:ext cx="914400" cy="1464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Eastman Onboarding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29000" y="5358825"/>
            <a:ext cx="1143000" cy="58477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 – 2 Years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4792683" y="4038600"/>
            <a:ext cx="1219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Job</a:t>
            </a:r>
          </a:p>
          <a:p>
            <a:pPr algn="ctr"/>
            <a:r>
              <a:rPr lang="en-US" dirty="0" smtClean="0"/>
              <a:t>Related</a:t>
            </a:r>
          </a:p>
          <a:p>
            <a:pPr algn="ctr"/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791200" y="3048000"/>
            <a:ext cx="1219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Job</a:t>
            </a:r>
          </a:p>
          <a:p>
            <a:pPr algn="ctr"/>
            <a:r>
              <a:rPr lang="en-US" dirty="0" smtClean="0"/>
              <a:t>Specific</a:t>
            </a:r>
          </a:p>
          <a:p>
            <a:pPr algn="ctr"/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648200" y="2590800"/>
            <a:ext cx="2438400" cy="247204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953000" y="5489422"/>
            <a:ext cx="1676400" cy="33855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Min. 3 Years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7086600" y="1600200"/>
            <a:ext cx="1676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Job Mastery and Proficiency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60870" y="5490465"/>
            <a:ext cx="1676400" cy="33855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Min. 3 - 5 Years</a:t>
            </a:r>
            <a:endParaRPr lang="en-US" sz="1600" dirty="0"/>
          </a:p>
        </p:txBody>
      </p:sp>
      <p:sp>
        <p:nvSpPr>
          <p:cNvPr id="29" name="Shape 28"/>
          <p:cNvSpPr/>
          <p:nvPr/>
        </p:nvSpPr>
        <p:spPr>
          <a:xfrm>
            <a:off x="3926180" y="1349828"/>
            <a:ext cx="3192088" cy="1995055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TextBox 31"/>
          <p:cNvSpPr txBox="1"/>
          <p:nvPr/>
        </p:nvSpPr>
        <p:spPr>
          <a:xfrm>
            <a:off x="4648200" y="2667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Formal Apprenticeship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200400" y="5490465"/>
            <a:ext cx="0" cy="453135"/>
          </a:xfrm>
          <a:prstGeom prst="straightConnector1">
            <a:avLst/>
          </a:prstGeom>
          <a:ln w="25400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16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Advanced Manufacturing </a:t>
            </a:r>
            <a:r>
              <a:rPr lang="en-US" sz="3100" dirty="0" smtClean="0"/>
              <a:t>Partnership (AMP)</a:t>
            </a:r>
            <a:br>
              <a:rPr lang="en-US" sz="3100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823C-AD72-414F-9745-B02C143CF94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200" dirty="0" smtClean="0"/>
              <a:t>A public/private partnership to address workforce development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2200" b="1" dirty="0" smtClean="0"/>
              <a:t>Goals</a:t>
            </a:r>
          </a:p>
          <a:p>
            <a:pPr lvl="1"/>
            <a:r>
              <a:rPr lang="en-US" sz="1900" dirty="0" smtClean="0"/>
              <a:t>Support industry training needs</a:t>
            </a:r>
          </a:p>
          <a:p>
            <a:pPr lvl="1"/>
            <a:r>
              <a:rPr lang="en-US" sz="1900" dirty="0" smtClean="0"/>
              <a:t>Create a pipeline of individuals</a:t>
            </a:r>
          </a:p>
          <a:p>
            <a:pPr marL="457200" lvl="1" indent="0">
              <a:buNone/>
            </a:pPr>
            <a:r>
              <a:rPr lang="en-US" sz="1900" dirty="0" smtClean="0"/>
              <a:t>    interested in technology careers</a:t>
            </a:r>
          </a:p>
          <a:p>
            <a:pPr lvl="1"/>
            <a:r>
              <a:rPr lang="en-US" sz="1900" dirty="0" smtClean="0"/>
              <a:t>Support economic development</a:t>
            </a:r>
          </a:p>
          <a:p>
            <a:endParaRPr lang="en-US" b="1" dirty="0"/>
          </a:p>
          <a:p>
            <a:r>
              <a:rPr lang="en-US" sz="2200" b="1" dirty="0" smtClean="0"/>
              <a:t>Key Partners</a:t>
            </a:r>
          </a:p>
          <a:p>
            <a:pPr lvl="1"/>
            <a:r>
              <a:rPr lang="en-US" sz="1900" dirty="0" smtClean="0"/>
              <a:t>City of Kingsport</a:t>
            </a:r>
          </a:p>
          <a:p>
            <a:pPr lvl="1"/>
            <a:r>
              <a:rPr lang="en-US" sz="1900" dirty="0" smtClean="0"/>
              <a:t>Domtar Paper Company</a:t>
            </a:r>
          </a:p>
          <a:p>
            <a:pPr lvl="1"/>
            <a:r>
              <a:rPr lang="en-US" sz="1900" dirty="0" smtClean="0"/>
              <a:t>Eastman Chemical Company</a:t>
            </a:r>
          </a:p>
          <a:p>
            <a:pPr lvl="1"/>
            <a:r>
              <a:rPr lang="en-US" sz="1900" dirty="0" smtClean="0"/>
              <a:t>Kingsport Chamber of Commerce</a:t>
            </a:r>
          </a:p>
          <a:p>
            <a:pPr lvl="1"/>
            <a:r>
              <a:rPr lang="en-US" sz="1900" dirty="0" smtClean="0"/>
              <a:t>Northeast State Community College </a:t>
            </a:r>
          </a:p>
          <a:p>
            <a:pPr lvl="1"/>
            <a:r>
              <a:rPr lang="en-US" sz="1900" dirty="0" smtClean="0"/>
              <a:t>TN Department of Economic and Community Development</a:t>
            </a:r>
            <a:endParaRPr lang="en-US" sz="1900" dirty="0"/>
          </a:p>
        </p:txBody>
      </p:sp>
      <p:pic>
        <p:nvPicPr>
          <p:cNvPr id="2050" name="Picture 2" descr="http://mysite/personal/u855656/Shared%20Documents/RCAM/Marketing%20Photos/_DSC7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70534"/>
            <a:ext cx="3187850" cy="2116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73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486309"/>
            <a:ext cx="69342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Advanced Manufacturing Partnership</a:t>
            </a:r>
            <a:br>
              <a:rPr lang="en-US" dirty="0" smtClean="0"/>
            </a:br>
            <a:r>
              <a:rPr lang="en-US" dirty="0" smtClean="0"/>
              <a:t>Focus Areas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823C-AD72-414F-9745-B02C143CF94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676400"/>
            <a:ext cx="4796790" cy="475488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Provide innovative, state of the art training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Provide exceptional student support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Promote advanced manufacturing to future students</a:t>
            </a:r>
          </a:p>
          <a:p>
            <a:pPr lvl="1"/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46194"/>
            <a:ext cx="4419600" cy="2935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6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CAM_Bkgrnd_LowerThi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Content Placeholder 3" descr="_DSC7510_RCAMWithLog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06843" y="273646"/>
            <a:ext cx="7046557" cy="4679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66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0644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Innovative, state of the art training…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823C-AD72-414F-9745-B02C143CF94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00415"/>
            <a:ext cx="2743200" cy="2472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u855656\AppData\Local\Microsoft\Windows\Temporary Internet Files\Low\Content.IE5\5U7IW2S1\RCM10008%20Photos_FPO_David%20Wood[1]\RCM10008 Photos_FPO_David Wood\_DSC7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7631" y="4343400"/>
            <a:ext cx="2971800" cy="1973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-381000" y="412646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Industrial Maintenance Program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95499" y="5145464"/>
            <a:ext cx="269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Hands-on Learning</a:t>
            </a:r>
          </a:p>
          <a:p>
            <a:pPr algn="ctr"/>
            <a:r>
              <a:rPr lang="en-US" dirty="0" smtClean="0"/>
              <a:t>Environment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938" y="914400"/>
            <a:ext cx="3957637" cy="2713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91000" y="3640317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Chemical Operator Fundamentals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9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Exceptional student support…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823C-AD72-414F-9745-B02C143CF94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Career Services Center</a:t>
            </a:r>
          </a:p>
          <a:p>
            <a:pPr lvl="1"/>
            <a:r>
              <a:rPr lang="en-US" dirty="0" smtClean="0"/>
              <a:t>Skills assessment</a:t>
            </a:r>
          </a:p>
          <a:p>
            <a:pPr lvl="1"/>
            <a:r>
              <a:rPr lang="en-US" dirty="0" smtClean="0"/>
              <a:t>Resume writing</a:t>
            </a:r>
          </a:p>
          <a:p>
            <a:pPr lvl="1"/>
            <a:r>
              <a:rPr lang="en-US" dirty="0" smtClean="0"/>
              <a:t>Interviewing skills</a:t>
            </a:r>
          </a:p>
          <a:p>
            <a:pPr lvl="1"/>
            <a:r>
              <a:rPr lang="en-US" dirty="0" smtClean="0"/>
              <a:t>Access to employers and job placement</a:t>
            </a:r>
          </a:p>
          <a:p>
            <a:r>
              <a:rPr lang="en-US" dirty="0" smtClean="0"/>
              <a:t>Scholarships</a:t>
            </a:r>
          </a:p>
          <a:p>
            <a:pPr lvl="1"/>
            <a:r>
              <a:rPr lang="en-US" dirty="0" smtClean="0"/>
              <a:t>Awarded $700K in scholarships to non-traditional students</a:t>
            </a:r>
          </a:p>
          <a:p>
            <a:pPr lvl="1"/>
            <a:r>
              <a:rPr lang="en-US" dirty="0" smtClean="0"/>
              <a:t>Established endowment fund</a:t>
            </a:r>
          </a:p>
          <a:p>
            <a:r>
              <a:rPr lang="en-US" dirty="0" smtClean="0"/>
              <a:t>Career Readiness Certificate</a:t>
            </a:r>
            <a:endParaRPr lang="en-US" dirty="0"/>
          </a:p>
        </p:txBody>
      </p:sp>
      <p:pic>
        <p:nvPicPr>
          <p:cNvPr id="4098" name="Picture 2" descr="C:\Users\u856101\Documents\_DSC73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25" y="2209800"/>
            <a:ext cx="4268395" cy="2834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9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for discussion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57200" y="1219200"/>
            <a:ext cx="8153400" cy="4876800"/>
          </a:xfrm>
          <a:prstGeom prst="rect">
            <a:avLst/>
          </a:prstGeom>
        </p:spPr>
        <p:txBody>
          <a:bodyPr/>
          <a:lstStyle>
            <a:lvl1pPr marL="282575" indent="-282575" algn="l" defTabSz="914400" rtl="0" eaLnBrk="1" latinLnBrk="0" hangingPunct="1">
              <a:spcBef>
                <a:spcPct val="20000"/>
              </a:spcBef>
              <a:buClr>
                <a:srgbClr val="00B8E4"/>
              </a:buClr>
              <a:buSzPct val="125000"/>
              <a:buFont typeface="Wingdings" pitchFamily="2" charset="2"/>
              <a:buChar char="§"/>
              <a:defRPr sz="24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Clr>
                <a:srgbClr val="00B8E4"/>
              </a:buClr>
              <a:buSzPct val="125000"/>
              <a:buFont typeface="Arial" pitchFamily="34" charset="0"/>
              <a:buChar char="•"/>
              <a:defRPr sz="20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B8E4"/>
              </a:buClr>
              <a:buSzPct val="125000"/>
              <a:buFont typeface="Wingdings" pitchFamily="2" charset="2"/>
              <a:buChar char="§"/>
              <a:defRPr sz="18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Clr>
                <a:srgbClr val="00B8E4"/>
              </a:buClr>
              <a:buSzPct val="125000"/>
              <a:buFont typeface="Arial" pitchFamily="34" charset="0"/>
              <a:buChar char="•"/>
              <a:defRPr sz="16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B8E4"/>
              </a:buClr>
              <a:buSzPct val="125000"/>
              <a:buFont typeface="Arial" pitchFamily="34" charset="0"/>
              <a:buChar char="–"/>
              <a:defRPr sz="14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/>
              <a:t>Eastman Overview</a:t>
            </a:r>
            <a:endParaRPr lang="en-US" sz="2800" dirty="0" smtClean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Kingsport Plant Site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The Advanced Manufacturing Partnership – Creating a 21</a:t>
            </a:r>
            <a:r>
              <a:rPr lang="en-US" sz="2800" baseline="30000" dirty="0" smtClean="0">
                <a:solidFill>
                  <a:schemeClr val="tx1"/>
                </a:solidFill>
              </a:rPr>
              <a:t>st</a:t>
            </a:r>
            <a:r>
              <a:rPr lang="en-US" sz="2800" dirty="0" smtClean="0">
                <a:solidFill>
                  <a:schemeClr val="tx1"/>
                </a:solidFill>
              </a:rPr>
              <a:t> Century Workforce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4230-E733-43A5-941C-438823AEF95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2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/>
          <a:lstStyle/>
          <a:p>
            <a:r>
              <a:rPr lang="en-US" dirty="0" smtClean="0"/>
              <a:t>Promote advanced manufacturing…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4230-E733-43A5-941C-438823AEF956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754880"/>
          </a:xfrm>
        </p:spPr>
        <p:txBody>
          <a:bodyPr/>
          <a:lstStyle/>
          <a:p>
            <a:r>
              <a:rPr lang="en-US" dirty="0" smtClean="0"/>
              <a:t>AMP Camp</a:t>
            </a:r>
          </a:p>
          <a:p>
            <a:pPr lvl="1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year in 2013</a:t>
            </a:r>
          </a:p>
          <a:p>
            <a:endParaRPr lang="en-US" dirty="0"/>
          </a:p>
          <a:p>
            <a:r>
              <a:rPr lang="en-US" dirty="0" smtClean="0"/>
              <a:t>K-12 Outreach</a:t>
            </a:r>
          </a:p>
          <a:p>
            <a:pPr lvl="1"/>
            <a:r>
              <a:rPr lang="en-US" dirty="0" smtClean="0"/>
              <a:t>Mobile outreach</a:t>
            </a:r>
          </a:p>
          <a:p>
            <a:pPr lvl="1"/>
            <a:r>
              <a:rPr lang="en-US" dirty="0" smtClean="0"/>
              <a:t>Classroom visits</a:t>
            </a:r>
          </a:p>
          <a:p>
            <a:pPr lvl="1"/>
            <a:r>
              <a:rPr lang="en-US" dirty="0" smtClean="0"/>
              <a:t>Career discussions</a:t>
            </a:r>
          </a:p>
        </p:txBody>
      </p:sp>
      <p:pic>
        <p:nvPicPr>
          <p:cNvPr id="5122" name="Picture 2" descr="C:\Users\u856101\AppData\Local\Microsoft\Windows\Temporary Internet Files\Content.Outlook\30H4GEGS\RCAM Trailer_7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91000"/>
            <a:ext cx="2855269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29" y="984662"/>
            <a:ext cx="3200400" cy="213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093" y="2356262"/>
            <a:ext cx="2523507" cy="168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77"/>
          <a:stretch/>
        </p:blipFill>
        <p:spPr bwMode="auto">
          <a:xfrm>
            <a:off x="642005" y="4038600"/>
            <a:ext cx="2890904" cy="2057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16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8472" y="258417"/>
            <a:ext cx="6629400" cy="914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Advanced Manufacturing Partnership </a:t>
            </a:r>
            <a:br>
              <a:rPr lang="en-US" sz="2800" dirty="0" smtClean="0"/>
            </a:br>
            <a:r>
              <a:rPr lang="en-US" sz="2400" b="0" i="1" dirty="0" smtClean="0"/>
              <a:t>Regional Center Advanced Manufacturing</a:t>
            </a:r>
            <a:endParaRPr lang="en-US" sz="2400" b="0" i="1" dirty="0"/>
          </a:p>
        </p:txBody>
      </p:sp>
      <p:sp>
        <p:nvSpPr>
          <p:cNvPr id="5" name="Rounded Rectangle 4"/>
          <p:cNvSpPr/>
          <p:nvPr/>
        </p:nvSpPr>
        <p:spPr>
          <a:xfrm>
            <a:off x="533400" y="3206881"/>
            <a:ext cx="2743200" cy="165133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Build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52800" y="2470281"/>
            <a:ext cx="2819400" cy="165133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Develop and grow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57447" y="1880247"/>
            <a:ext cx="2761297" cy="128166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u="sng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4934418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646464"/>
                </a:solidFill>
              </a:rPr>
              <a:t>Physical construction</a:t>
            </a:r>
          </a:p>
          <a:p>
            <a:pPr marL="285750" indent="-285750">
              <a:buClr>
                <a:srgbClr val="00B0F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646464"/>
                </a:solidFill>
              </a:rPr>
              <a:t>Curriculum </a:t>
            </a:r>
            <a:r>
              <a:rPr lang="en-US" sz="1600" dirty="0">
                <a:solidFill>
                  <a:srgbClr val="646464"/>
                </a:solidFill>
              </a:rPr>
              <a:t>d</a:t>
            </a:r>
            <a:r>
              <a:rPr lang="en-US" sz="1600" dirty="0" smtClean="0">
                <a:solidFill>
                  <a:srgbClr val="646464"/>
                </a:solidFill>
              </a:rPr>
              <a:t>evelopment</a:t>
            </a:r>
          </a:p>
          <a:p>
            <a:pPr marL="285750" indent="-285750">
              <a:buClr>
                <a:srgbClr val="00B0F0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rgbClr val="646464"/>
                </a:solidFill>
              </a:rPr>
              <a:t>Student outreach</a:t>
            </a:r>
          </a:p>
          <a:p>
            <a:pPr marL="285750" indent="-285750">
              <a:buClr>
                <a:srgbClr val="00B0F0"/>
              </a:buClr>
              <a:buFont typeface="Arial" pitchFamily="34" charset="0"/>
              <a:buChar char="•"/>
            </a:pPr>
            <a:endParaRPr lang="en-US" sz="1600" dirty="0">
              <a:solidFill>
                <a:srgbClr val="64646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2179" y="4190762"/>
            <a:ext cx="309482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646464"/>
                </a:solidFill>
              </a:rPr>
              <a:t>Advanced skills training</a:t>
            </a:r>
          </a:p>
          <a:p>
            <a:pPr marL="285750" indent="-285750">
              <a:buClr>
                <a:srgbClr val="00B0F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646464"/>
                </a:solidFill>
              </a:rPr>
              <a:t>Enhanced work-entry programs</a:t>
            </a:r>
          </a:p>
          <a:p>
            <a:pPr marL="285750" indent="-285750">
              <a:buClr>
                <a:srgbClr val="00B0F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646464"/>
                </a:solidFill>
              </a:rPr>
              <a:t>Specialized training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99295" y="330106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Continually innovate to meet workforce </a:t>
            </a:r>
            <a:r>
              <a:rPr lang="en-US" sz="1600" dirty="0" smtClean="0"/>
              <a:t>needs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283754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46464"/>
                </a:solidFill>
              </a:rPr>
              <a:t>2009 - 2011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215174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46464"/>
                </a:solidFill>
              </a:rPr>
              <a:t>2012 - 2014</a:t>
            </a:r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7671" y="1535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46464"/>
                </a:solidFill>
              </a:rPr>
              <a:t>2014+</a:t>
            </a:r>
            <a:endParaRPr lang="en-US" dirty="0">
              <a:solidFill>
                <a:srgbClr val="646464"/>
              </a:solidFill>
            </a:endParaRPr>
          </a:p>
        </p:txBody>
      </p:sp>
      <p:pic>
        <p:nvPicPr>
          <p:cNvPr id="14" name="Picture 2" descr="D:\RCAM_BldgExt_Logo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07" y="3276673"/>
            <a:ext cx="1771893" cy="1176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49" y="2511037"/>
            <a:ext cx="1801701" cy="1195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http://www.manufacturingfuture.net/images/layout/media-kit-resources/RCAM_lo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9"/>
          <a:stretch/>
        </p:blipFill>
        <p:spPr bwMode="auto">
          <a:xfrm>
            <a:off x="6371421" y="2277283"/>
            <a:ext cx="2506816" cy="48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3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Please visit the following sites for more information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AB848-F09A-4BF0-ACEE-628F03A05649}" type="slidenum">
              <a:rPr lang="en-US" smtClean="0">
                <a:solidFill>
                  <a:srgbClr val="FFFFFF"/>
                </a:solidFill>
              </a:rPr>
              <a:pPr/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828800"/>
            <a:ext cx="8229600" cy="452628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www.eastman.com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hlinkClick r:id="rId3"/>
              </a:rPr>
              <a:t>www.manufacturingfuture.net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87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315200" y="6356350"/>
            <a:ext cx="1828800" cy="365125"/>
          </a:xfrm>
        </p:spPr>
        <p:txBody>
          <a:bodyPr/>
          <a:lstStyle/>
          <a:p>
            <a:fld id="{9EB2823C-AD72-414F-9745-B02C143CF94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55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-160735"/>
            <a:ext cx="685800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44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r>
              <a:rPr lang="en-US" dirty="0" smtClean="0"/>
              <a:t>Slips, trips and falls - statistics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4230-E733-43A5-941C-438823AEF956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219200"/>
            <a:ext cx="4953000" cy="4876800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ingle leading cause of injuries to Eastman team members in 2012</a:t>
            </a:r>
          </a:p>
          <a:p>
            <a:r>
              <a:rPr lang="en-US" dirty="0" smtClean="0"/>
              <a:t>Accounted for 8.9 million ER visits in 2011</a:t>
            </a:r>
          </a:p>
          <a:p>
            <a:r>
              <a:rPr lang="en-US" dirty="0" smtClean="0"/>
              <a:t>Second leading cause of accidental deaths in homes and communities</a:t>
            </a:r>
          </a:p>
          <a:p>
            <a:r>
              <a:rPr lang="en-US" dirty="0" smtClean="0"/>
              <a:t>Chance of survival from a fall at a height of 11 feet – 50%</a:t>
            </a:r>
          </a:p>
          <a:p>
            <a:r>
              <a:rPr lang="en-US" dirty="0" smtClean="0"/>
              <a:t>Probability of injury increases as we age</a:t>
            </a:r>
            <a:endParaRPr lang="en-US" dirty="0"/>
          </a:p>
        </p:txBody>
      </p:sp>
      <p:pic>
        <p:nvPicPr>
          <p:cNvPr id="6" name="Picture 15" descr="http://www.istockphoto.com/file_thumbview_approve/4360901/2/istockphoto_4360901-slips-trips-fall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99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prevention tips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4230-E733-43A5-941C-438823AEF956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71800" y="1219200"/>
            <a:ext cx="5791200" cy="475488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Clean up spills immediately</a:t>
            </a:r>
          </a:p>
          <a:p>
            <a:r>
              <a:rPr lang="en-US" dirty="0" smtClean="0"/>
              <a:t>Remove small throw rugs and use non-skid mats to prevent slipping</a:t>
            </a:r>
          </a:p>
          <a:p>
            <a:r>
              <a:rPr lang="en-US" dirty="0" smtClean="0"/>
              <a:t>Use the handrail when ascending or descending stairs</a:t>
            </a:r>
          </a:p>
          <a:p>
            <a:r>
              <a:rPr lang="en-US" dirty="0" smtClean="0"/>
              <a:t>Avoid “distracted walking” – don’t use your cell phone or text unless stationary</a:t>
            </a:r>
          </a:p>
          <a:p>
            <a:r>
              <a:rPr lang="en-US" dirty="0" smtClean="0"/>
              <a:t>Remove tripping hazards</a:t>
            </a:r>
          </a:p>
          <a:p>
            <a:r>
              <a:rPr lang="en-US" dirty="0" smtClean="0"/>
              <a:t>Wear shoes with good support and slip-resistant soles</a:t>
            </a:r>
          </a:p>
          <a:p>
            <a:r>
              <a:rPr lang="en-US" dirty="0" smtClean="0"/>
              <a:t>Practice good ladder safety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742980"/>
              </p:ext>
            </p:extLst>
          </p:nvPr>
        </p:nvGraphicFramePr>
        <p:xfrm>
          <a:off x="381000" y="1447800"/>
          <a:ext cx="1905000" cy="349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Clip" r:id="rId3" imgW="1602029" imgH="1818742" progId="MS_ClipArt_Gallery.2">
                  <p:embed/>
                </p:oleObj>
              </mc:Choice>
              <mc:Fallback>
                <p:oleObj name="Clip" r:id="rId3" imgW="1602029" imgH="1818742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447800"/>
                        <a:ext cx="1905000" cy="349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5181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5"/>
              </a:rPr>
              <a:t>http://www.nsc.org/pages/home.aspx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01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for discussion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57200" y="1219200"/>
            <a:ext cx="8153400" cy="4876800"/>
          </a:xfrm>
          <a:prstGeom prst="rect">
            <a:avLst/>
          </a:prstGeom>
        </p:spPr>
        <p:txBody>
          <a:bodyPr/>
          <a:lstStyle>
            <a:lvl1pPr marL="282575" indent="-282575" algn="l" defTabSz="914400" rtl="0" eaLnBrk="1" latinLnBrk="0" hangingPunct="1">
              <a:spcBef>
                <a:spcPct val="20000"/>
              </a:spcBef>
              <a:buClr>
                <a:srgbClr val="00B8E4"/>
              </a:buClr>
              <a:buSzPct val="125000"/>
              <a:buFont typeface="Wingdings" pitchFamily="2" charset="2"/>
              <a:buChar char="§"/>
              <a:defRPr sz="24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Clr>
                <a:srgbClr val="00B8E4"/>
              </a:buClr>
              <a:buSzPct val="125000"/>
              <a:buFont typeface="Arial" pitchFamily="34" charset="0"/>
              <a:buChar char="•"/>
              <a:defRPr sz="20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B8E4"/>
              </a:buClr>
              <a:buSzPct val="125000"/>
              <a:buFont typeface="Wingdings" pitchFamily="2" charset="2"/>
              <a:buChar char="§"/>
              <a:defRPr sz="18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Clr>
                <a:srgbClr val="00B8E4"/>
              </a:buClr>
              <a:buSzPct val="125000"/>
              <a:buFont typeface="Arial" pitchFamily="34" charset="0"/>
              <a:buChar char="•"/>
              <a:defRPr sz="16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B8E4"/>
              </a:buClr>
              <a:buSzPct val="125000"/>
              <a:buFont typeface="Arial" pitchFamily="34" charset="0"/>
              <a:buChar char="–"/>
              <a:defRPr sz="14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/>
              <a:t>Eastman Overview</a:t>
            </a:r>
            <a:endParaRPr lang="en-US" sz="2800" dirty="0" smtClean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Kingsport Plant Site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The Advanced Manufacturing Partnership – Creating a 21</a:t>
            </a:r>
            <a:r>
              <a:rPr lang="en-US" sz="2800" baseline="30000" dirty="0" smtClean="0">
                <a:solidFill>
                  <a:schemeClr val="tx1"/>
                </a:solidFill>
              </a:rPr>
              <a:t>st</a:t>
            </a:r>
            <a:r>
              <a:rPr lang="en-US" sz="2800" dirty="0" smtClean="0">
                <a:solidFill>
                  <a:schemeClr val="tx1"/>
                </a:solidFill>
              </a:rPr>
              <a:t> Century Workforce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4230-E733-43A5-941C-438823AEF956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143000"/>
            <a:ext cx="7620000" cy="6858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96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\\Ntmedia1\cs_photo\drop_off&amp;pick_up\Sturgill_Kristin\ProgressAD\finals\LOWRESJPEGS\6299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14"/>
          <a:stretch/>
        </p:blipFill>
        <p:spPr bwMode="auto">
          <a:xfrm>
            <a:off x="990600" y="2983331"/>
            <a:ext cx="7315200" cy="388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580644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700" dirty="0"/>
              <a:t>Who we are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98929" y="914400"/>
            <a:ext cx="8534400" cy="2701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82575" indent="-28257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Wingdings" pitchFamily="2" charset="2"/>
              <a:buChar char="§"/>
              <a:defRPr sz="24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1pPr>
            <a:lvl2pPr marL="684213" indent="-22701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Arial" pitchFamily="34" charset="0"/>
              <a:buChar char="•"/>
              <a:defRPr sz="20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Wingdings" pitchFamily="2" charset="2"/>
              <a:buChar char="§"/>
              <a:defRPr sz="18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Arial" pitchFamily="34" charset="0"/>
              <a:buChar char="•"/>
              <a:defRPr sz="16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Arial" pitchFamily="34" charset="0"/>
              <a:buChar char="–"/>
              <a:defRPr sz="16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  <a:buFontTx/>
              <a:buChar char="•"/>
              <a:defRPr/>
            </a:pPr>
            <a:r>
              <a:rPr lang="en-US" sz="2000" dirty="0"/>
              <a:t>A </a:t>
            </a:r>
            <a:r>
              <a:rPr lang="en-US" sz="2000" dirty="0" smtClean="0"/>
              <a:t>global specialty </a:t>
            </a:r>
            <a:r>
              <a:rPr lang="en-US" sz="2000" dirty="0"/>
              <a:t>chemicals </a:t>
            </a:r>
            <a:r>
              <a:rPr lang="en-US" sz="2000" dirty="0" smtClean="0"/>
              <a:t>company </a:t>
            </a:r>
            <a:r>
              <a:rPr lang="en-US" sz="2000" dirty="0"/>
              <a:t>headquartered in Kingsport, Tennessee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  <a:buFontTx/>
              <a:buChar char="•"/>
              <a:defRPr/>
            </a:pPr>
            <a:endParaRPr lang="en-US" sz="1000" dirty="0" smtClean="0">
              <a:latin typeface="+mj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  <a:buFontTx/>
              <a:buChar char="•"/>
              <a:defRPr/>
            </a:pPr>
            <a:r>
              <a:rPr lang="en-US" sz="2000" dirty="0"/>
              <a:t>Approximately </a:t>
            </a:r>
            <a:r>
              <a:rPr lang="en-US" sz="2000" dirty="0" smtClean="0"/>
              <a:t>13,500 </a:t>
            </a:r>
            <a:r>
              <a:rPr lang="en-US" sz="2000" dirty="0"/>
              <a:t>employees and </a:t>
            </a:r>
            <a:r>
              <a:rPr lang="en-US" sz="2000" dirty="0" smtClean="0"/>
              <a:t>42 </a:t>
            </a:r>
            <a:r>
              <a:rPr lang="en-US" sz="2000" dirty="0"/>
              <a:t>manufacturing sites around the globe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  <a:buFontTx/>
              <a:buChar char="•"/>
              <a:defRPr/>
            </a:pPr>
            <a:endParaRPr lang="en-US" sz="1000" dirty="0" smtClean="0">
              <a:latin typeface="+mj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  <a:buFontTx/>
              <a:buChar char="•"/>
              <a:defRPr/>
            </a:pPr>
            <a:r>
              <a:rPr lang="en-US" sz="2000" dirty="0"/>
              <a:t>A company dedicated to environmental stewardship, social responsibility and economic growth</a:t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  <a:buFontTx/>
              <a:buChar char="•"/>
              <a:defRPr/>
            </a:pPr>
            <a:r>
              <a:rPr lang="en-US" sz="2000" dirty="0" smtClean="0"/>
              <a:t>2012 and 2013 </a:t>
            </a:r>
            <a:r>
              <a:rPr lang="en-US" sz="2000" dirty="0"/>
              <a:t>ENERGY STAR® Partner of the Year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  <a:buFontTx/>
              <a:buChar char="•"/>
              <a:defRPr/>
            </a:pPr>
            <a:endParaRPr lang="en-US" sz="1000" dirty="0"/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  <a:buFontTx/>
              <a:buChar char="•"/>
              <a:defRPr/>
            </a:pPr>
            <a:r>
              <a:rPr lang="en-US" sz="2000" dirty="0"/>
              <a:t>Combined </a:t>
            </a:r>
            <a:r>
              <a:rPr lang="en-US" sz="2000" dirty="0" smtClean="0"/>
              <a:t>2012 </a:t>
            </a:r>
            <a:r>
              <a:rPr lang="en-US" sz="2000" dirty="0"/>
              <a:t>sales revenue of approximately $</a:t>
            </a:r>
            <a:r>
              <a:rPr lang="en-US" sz="2000" dirty="0" smtClean="0"/>
              <a:t>9.1 billion</a:t>
            </a:r>
            <a:endParaRPr lang="en-US" sz="1800" dirty="0" smtClean="0">
              <a:latin typeface="+mj-lt"/>
            </a:endParaRPr>
          </a:p>
          <a:p>
            <a:pPr marL="231775" indent="-231775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Times" pitchFamily="-48" charset="0"/>
              <a:buChar char="•"/>
              <a:defRPr/>
            </a:pPr>
            <a:endParaRPr lang="en-US" sz="1200" dirty="0" smtClean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248400"/>
            <a:ext cx="990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7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633DC6-F02B-4B97-93D6-4BA3D79FB6D3}" type="slidenum">
              <a:rPr lang="en-US" smtClean="0">
                <a:solidFill>
                  <a:srgbClr val="64646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solidFill>
                <a:srgbClr val="646464"/>
              </a:solidFill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7056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 smtClean="0"/>
              <a:t>Our manufacturing locations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629400"/>
            <a:ext cx="45719" cy="225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u772262\AppData\Local\Microsoft\Windows\Temporary Internet Files\Content.Outlook\50W7SDIZ\Global_Manufacturing_Locations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0065"/>
            <a:ext cx="9144000" cy="59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6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269EE-FD54-4297-9B37-FE1EACC62815}" type="slidenum">
              <a:rPr lang="en-US" smtClean="0">
                <a:solidFill>
                  <a:srgbClr val="FFFFFF"/>
                </a:solidFill>
              </a:rPr>
              <a:pPr/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 flipH="1">
            <a:off x="685800" y="990600"/>
            <a:ext cx="8175394" cy="5103042"/>
            <a:chOff x="388996" y="1118284"/>
            <a:chExt cx="8175394" cy="51030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513" y="1322473"/>
              <a:ext cx="5211034" cy="4898853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3148944" y="1118284"/>
              <a:ext cx="231276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 smtClean="0">
                  <a:solidFill>
                    <a:srgbClr val="00B8E4"/>
                  </a:solidFill>
                </a:rPr>
                <a:t>15% </a:t>
              </a:r>
              <a:r>
                <a:rPr lang="en-US" sz="1300" dirty="0" smtClean="0">
                  <a:solidFill>
                    <a:srgbClr val="646464"/>
                  </a:solidFill>
                </a:rPr>
                <a:t>Building &amp; Construction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26766" y="2191266"/>
              <a:ext cx="13305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00B8E4"/>
                  </a:solidFill>
                </a:rPr>
                <a:t>15% </a:t>
              </a:r>
              <a:r>
                <a:rPr lang="en-US" sz="1300" dirty="0" smtClean="0">
                  <a:solidFill>
                    <a:srgbClr val="646464"/>
                  </a:solidFill>
                </a:rPr>
                <a:t>Transportation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184192" y="1997791"/>
              <a:ext cx="182298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00B8E4"/>
                  </a:solidFill>
                </a:rPr>
                <a:t>14% </a:t>
              </a:r>
              <a:r>
                <a:rPr lang="en-US" sz="1300" dirty="0" smtClean="0">
                  <a:solidFill>
                    <a:srgbClr val="646464"/>
                  </a:solidFill>
                </a:rPr>
                <a:t>Consumables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233833" y="3039605"/>
              <a:ext cx="133055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00" b="1" dirty="0" smtClean="0">
                  <a:solidFill>
                    <a:srgbClr val="00B8E4"/>
                  </a:solidFill>
                </a:rPr>
                <a:t>13% </a:t>
              </a:r>
              <a:r>
                <a:rPr lang="en-US" sz="1300" dirty="0" smtClean="0">
                  <a:solidFill>
                    <a:srgbClr val="646464"/>
                  </a:solidFill>
                </a:rPr>
                <a:t>Tobacco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712799" y="4273107"/>
              <a:ext cx="177125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 smtClean="0">
                  <a:solidFill>
                    <a:srgbClr val="00B8E4"/>
                  </a:solidFill>
                </a:rPr>
                <a:t>12% </a:t>
              </a:r>
              <a:r>
                <a:rPr lang="en-US" sz="1300" dirty="0" smtClean="0">
                  <a:solidFill>
                    <a:srgbClr val="646464"/>
                  </a:solidFill>
                </a:rPr>
                <a:t>Industrial Chemicals &amp; Processing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8996" y="4610343"/>
              <a:ext cx="279356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 smtClean="0">
                  <a:solidFill>
                    <a:srgbClr val="00B8E4"/>
                  </a:solidFill>
                </a:rPr>
                <a:t>6% </a:t>
              </a:r>
              <a:r>
                <a:rPr lang="en-US" sz="1300" dirty="0" smtClean="0">
                  <a:solidFill>
                    <a:srgbClr val="646464"/>
                  </a:solidFill>
                </a:rPr>
                <a:t>Health &amp; Wellness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126715" y="5546152"/>
              <a:ext cx="193794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 smtClean="0">
                  <a:solidFill>
                    <a:srgbClr val="00B8E4"/>
                  </a:solidFill>
                </a:rPr>
                <a:t>8% </a:t>
              </a:r>
              <a:r>
                <a:rPr lang="en-US" sz="1300" dirty="0" smtClean="0">
                  <a:solidFill>
                    <a:srgbClr val="646464"/>
                  </a:solidFill>
                </a:rPr>
                <a:t>Durables Goods 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24882" y="3479511"/>
              <a:ext cx="30061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solidFill>
                    <a:srgbClr val="00B8E4"/>
                  </a:solidFill>
                </a:rPr>
                <a:t>4</a:t>
              </a:r>
              <a:r>
                <a:rPr lang="en-US" sz="1300" b="1" dirty="0" smtClean="0">
                  <a:solidFill>
                    <a:srgbClr val="00B8E4"/>
                  </a:solidFill>
                </a:rPr>
                <a:t>% </a:t>
              </a:r>
              <a:r>
                <a:rPr lang="en-US" sz="1300" dirty="0" smtClean="0">
                  <a:solidFill>
                    <a:srgbClr val="646464"/>
                  </a:solidFill>
                </a:rPr>
                <a:t>Energy, Fuels &amp; Water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053898" y="2747217"/>
              <a:ext cx="161075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solidFill>
                    <a:srgbClr val="00B8E4"/>
                  </a:solidFill>
                </a:rPr>
                <a:t>2</a:t>
              </a:r>
              <a:r>
                <a:rPr lang="en-US" sz="1300" b="1" dirty="0" smtClean="0">
                  <a:solidFill>
                    <a:srgbClr val="00B8E4"/>
                  </a:solidFill>
                </a:rPr>
                <a:t>% </a:t>
              </a:r>
              <a:r>
                <a:rPr lang="en-US" sz="1300" dirty="0" smtClean="0">
                  <a:solidFill>
                    <a:srgbClr val="646464"/>
                  </a:solidFill>
                </a:rPr>
                <a:t>Electronics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670991" y="4619356"/>
              <a:ext cx="158143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 smtClean="0">
                  <a:solidFill>
                    <a:srgbClr val="00B8E4"/>
                  </a:solidFill>
                </a:rPr>
                <a:t>2% </a:t>
              </a:r>
              <a:r>
                <a:rPr lang="en-US" sz="1300" dirty="0" smtClean="0">
                  <a:solidFill>
                    <a:srgbClr val="646464"/>
                  </a:solidFill>
                </a:rPr>
                <a:t>Agriculture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132297" y="5692346"/>
              <a:ext cx="133055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00B8E4"/>
                  </a:solidFill>
                </a:rPr>
                <a:t>8</a:t>
              </a:r>
              <a:r>
                <a:rPr lang="en-US" sz="1300" b="1" dirty="0" smtClean="0">
                  <a:solidFill>
                    <a:srgbClr val="00B8E4"/>
                  </a:solidFill>
                </a:rPr>
                <a:t>% </a:t>
              </a:r>
              <a:r>
                <a:rPr lang="en-US" sz="1300" dirty="0" smtClean="0">
                  <a:solidFill>
                    <a:srgbClr val="646464"/>
                  </a:solidFill>
                </a:rPr>
                <a:t>Other</a:t>
              </a: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379413" y="304800"/>
            <a:ext cx="8382000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kern="1200" dirty="0">
                <a:solidFill>
                  <a:srgbClr val="6464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smtClean="0"/>
              <a:t>End-market diversity is a source of strength</a:t>
            </a:r>
            <a:br>
              <a:rPr smtClean="0"/>
            </a:br>
            <a:endParaRPr sz="1800" b="0" i="1"/>
          </a:p>
        </p:txBody>
      </p:sp>
      <p:sp>
        <p:nvSpPr>
          <p:cNvPr id="19" name="TextBox 18"/>
          <p:cNvSpPr txBox="1"/>
          <p:nvPr/>
        </p:nvSpPr>
        <p:spPr>
          <a:xfrm>
            <a:off x="2133600" y="6547661"/>
            <a:ext cx="43989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646464"/>
                </a:solidFill>
              </a:rPr>
              <a:t>Note</a:t>
            </a:r>
            <a:r>
              <a:rPr lang="en-US" sz="1000" dirty="0" smtClean="0">
                <a:solidFill>
                  <a:srgbClr val="646464"/>
                </a:solidFill>
              </a:rPr>
              <a:t>: combined actual (reported) 2012 revenue from Eastman and Solutia </a:t>
            </a:r>
            <a:endParaRPr lang="en-US" sz="1000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80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Blue">
  <a:themeElements>
    <a:clrScheme name="Eastman Blue">
      <a:dk1>
        <a:srgbClr val="646464"/>
      </a:dk1>
      <a:lt1>
        <a:srgbClr val="FFFFFF"/>
      </a:lt1>
      <a:dk2>
        <a:srgbClr val="646464"/>
      </a:dk2>
      <a:lt2>
        <a:srgbClr val="FFFFFF"/>
      </a:lt2>
      <a:accent1>
        <a:srgbClr val="00BBE4"/>
      </a:accent1>
      <a:accent2>
        <a:srgbClr val="FFCB00"/>
      </a:accent2>
      <a:accent3>
        <a:srgbClr val="5CC151"/>
      </a:accent3>
      <a:accent4>
        <a:srgbClr val="FFA200"/>
      </a:accent4>
      <a:accent5>
        <a:srgbClr val="60CDCB"/>
      </a:accent5>
      <a:accent6>
        <a:srgbClr val="BED6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astman Blue">
        <a:dk1>
          <a:srgbClr val="646464"/>
        </a:dk1>
        <a:lt1>
          <a:srgbClr val="FFFFFF"/>
        </a:lt1>
        <a:dk2>
          <a:srgbClr val="646464"/>
        </a:dk2>
        <a:lt2>
          <a:srgbClr val="FFFFFF"/>
        </a:lt2>
        <a:accent1>
          <a:srgbClr val="00BBE4"/>
        </a:accent1>
        <a:accent2>
          <a:srgbClr val="FFCB00"/>
        </a:accent2>
        <a:accent3>
          <a:srgbClr val="5CC151"/>
        </a:accent3>
        <a:accent4>
          <a:srgbClr val="FFA200"/>
        </a:accent4>
        <a:accent5>
          <a:srgbClr val="60CDCB"/>
        </a:accent5>
        <a:accent6>
          <a:srgbClr val="BED600"/>
        </a:accent6>
        <a:hlink>
          <a:srgbClr val="0000FF"/>
        </a:hlink>
        <a:folHlink>
          <a:srgbClr val="800080"/>
        </a:folHlink>
      </a:clrScheme>
    </a:extraClrScheme>
  </a:extraClrSchemeLst>
</a:theme>
</file>

<file path=ppt/theme/theme2.xml><?xml version="1.0" encoding="utf-8"?>
<a:theme xmlns:a="http://schemas.openxmlformats.org/drawingml/2006/main" name="Lower Right">
  <a:themeElements>
    <a:clrScheme name="Eastman Blue">
      <a:dk1>
        <a:srgbClr val="646464"/>
      </a:dk1>
      <a:lt1>
        <a:srgbClr val="FFFFFF"/>
      </a:lt1>
      <a:dk2>
        <a:srgbClr val="646464"/>
      </a:dk2>
      <a:lt2>
        <a:srgbClr val="FFFFFF"/>
      </a:lt2>
      <a:accent1>
        <a:srgbClr val="00BBE4"/>
      </a:accent1>
      <a:accent2>
        <a:srgbClr val="FFCB00"/>
      </a:accent2>
      <a:accent3>
        <a:srgbClr val="5CC151"/>
      </a:accent3>
      <a:accent4>
        <a:srgbClr val="FFA200"/>
      </a:accent4>
      <a:accent5>
        <a:srgbClr val="60CDCB"/>
      </a:accent5>
      <a:accent6>
        <a:srgbClr val="BED6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astman Blue">
        <a:dk1>
          <a:srgbClr val="646464"/>
        </a:dk1>
        <a:lt1>
          <a:srgbClr val="FFFFFF"/>
        </a:lt1>
        <a:dk2>
          <a:srgbClr val="646464"/>
        </a:dk2>
        <a:lt2>
          <a:srgbClr val="FFFFFF"/>
        </a:lt2>
        <a:accent1>
          <a:srgbClr val="00BBE4"/>
        </a:accent1>
        <a:accent2>
          <a:srgbClr val="FFCB00"/>
        </a:accent2>
        <a:accent3>
          <a:srgbClr val="5CC151"/>
        </a:accent3>
        <a:accent4>
          <a:srgbClr val="FFA200"/>
        </a:accent4>
        <a:accent5>
          <a:srgbClr val="60CDCB"/>
        </a:accent5>
        <a:accent6>
          <a:srgbClr val="BED600"/>
        </a:accent6>
        <a:hlink>
          <a:srgbClr val="0000FF"/>
        </a:hlink>
        <a:folHlink>
          <a:srgbClr val="800080"/>
        </a:folHlink>
      </a:clrScheme>
    </a:extraClrScheme>
  </a:extraClrSchemeLst>
</a:theme>
</file>

<file path=ppt/theme/theme3.xml><?xml version="1.0" encoding="utf-8"?>
<a:theme xmlns:a="http://schemas.openxmlformats.org/drawingml/2006/main" name="Lower Gray Gradient">
  <a:themeElements>
    <a:clrScheme name="Eastman Blue">
      <a:dk1>
        <a:srgbClr val="646464"/>
      </a:dk1>
      <a:lt1>
        <a:srgbClr val="FFFFFF"/>
      </a:lt1>
      <a:dk2>
        <a:srgbClr val="646464"/>
      </a:dk2>
      <a:lt2>
        <a:srgbClr val="FFFFFF"/>
      </a:lt2>
      <a:accent1>
        <a:srgbClr val="00BBE4"/>
      </a:accent1>
      <a:accent2>
        <a:srgbClr val="FFCB00"/>
      </a:accent2>
      <a:accent3>
        <a:srgbClr val="5CC151"/>
      </a:accent3>
      <a:accent4>
        <a:srgbClr val="FFA200"/>
      </a:accent4>
      <a:accent5>
        <a:srgbClr val="60CDCB"/>
      </a:accent5>
      <a:accent6>
        <a:srgbClr val="BED6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astman Blue">
        <a:dk1>
          <a:srgbClr val="646464"/>
        </a:dk1>
        <a:lt1>
          <a:srgbClr val="FFFFFF"/>
        </a:lt1>
        <a:dk2>
          <a:srgbClr val="646464"/>
        </a:dk2>
        <a:lt2>
          <a:srgbClr val="FFFFFF"/>
        </a:lt2>
        <a:accent1>
          <a:srgbClr val="00BBE4"/>
        </a:accent1>
        <a:accent2>
          <a:srgbClr val="FFCB00"/>
        </a:accent2>
        <a:accent3>
          <a:srgbClr val="5CC151"/>
        </a:accent3>
        <a:accent4>
          <a:srgbClr val="FFA200"/>
        </a:accent4>
        <a:accent5>
          <a:srgbClr val="60CDCB"/>
        </a:accent5>
        <a:accent6>
          <a:srgbClr val="BED600"/>
        </a:accent6>
        <a:hlink>
          <a:srgbClr val="0000FF"/>
        </a:hlink>
        <a:folHlink>
          <a:srgbClr val="800080"/>
        </a:folHlink>
      </a:clrScheme>
    </a:extraClrScheme>
  </a:extraClrSchemeLst>
</a:theme>
</file>

<file path=ppt/theme/theme4.xml><?xml version="1.0" encoding="utf-8"?>
<a:theme xmlns:a="http://schemas.openxmlformats.org/drawingml/2006/main" name="Upper Left">
  <a:themeElements>
    <a:clrScheme name="Eastman Blue">
      <a:dk1>
        <a:srgbClr val="646464"/>
      </a:dk1>
      <a:lt1>
        <a:srgbClr val="FFFFFF"/>
      </a:lt1>
      <a:dk2>
        <a:srgbClr val="646464"/>
      </a:dk2>
      <a:lt2>
        <a:srgbClr val="FFFFFF"/>
      </a:lt2>
      <a:accent1>
        <a:srgbClr val="00BBE4"/>
      </a:accent1>
      <a:accent2>
        <a:srgbClr val="FFCB00"/>
      </a:accent2>
      <a:accent3>
        <a:srgbClr val="5CC151"/>
      </a:accent3>
      <a:accent4>
        <a:srgbClr val="FFA200"/>
      </a:accent4>
      <a:accent5>
        <a:srgbClr val="60CDCB"/>
      </a:accent5>
      <a:accent6>
        <a:srgbClr val="BED6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astman Blue">
        <a:dk1>
          <a:srgbClr val="646464"/>
        </a:dk1>
        <a:lt1>
          <a:srgbClr val="FFFFFF"/>
        </a:lt1>
        <a:dk2>
          <a:srgbClr val="646464"/>
        </a:dk2>
        <a:lt2>
          <a:srgbClr val="FFFFFF"/>
        </a:lt2>
        <a:accent1>
          <a:srgbClr val="00BBE4"/>
        </a:accent1>
        <a:accent2>
          <a:srgbClr val="FFCB00"/>
        </a:accent2>
        <a:accent3>
          <a:srgbClr val="5CC151"/>
        </a:accent3>
        <a:accent4>
          <a:srgbClr val="FFA200"/>
        </a:accent4>
        <a:accent5>
          <a:srgbClr val="60CDCB"/>
        </a:accent5>
        <a:accent6>
          <a:srgbClr val="BED600"/>
        </a:accent6>
        <a:hlink>
          <a:srgbClr val="0000FF"/>
        </a:hlink>
        <a:folHlink>
          <a:srgbClr val="800080"/>
        </a:folHlink>
      </a:clrScheme>
    </a:extraClrScheme>
  </a:extraClrSchemeLst>
</a:theme>
</file>

<file path=ppt/theme/theme5.xml><?xml version="1.0" encoding="utf-8"?>
<a:theme xmlns:a="http://schemas.openxmlformats.org/drawingml/2006/main" name="1_Custom Blue">
  <a:themeElements>
    <a:clrScheme name="Eastman Blue">
      <a:dk1>
        <a:srgbClr val="646464"/>
      </a:dk1>
      <a:lt1>
        <a:srgbClr val="FFFFFF"/>
      </a:lt1>
      <a:dk2>
        <a:srgbClr val="646464"/>
      </a:dk2>
      <a:lt2>
        <a:srgbClr val="FFFFFF"/>
      </a:lt2>
      <a:accent1>
        <a:srgbClr val="00BBE4"/>
      </a:accent1>
      <a:accent2>
        <a:srgbClr val="FFCB00"/>
      </a:accent2>
      <a:accent3>
        <a:srgbClr val="5CC151"/>
      </a:accent3>
      <a:accent4>
        <a:srgbClr val="FFA200"/>
      </a:accent4>
      <a:accent5>
        <a:srgbClr val="60CDCB"/>
      </a:accent5>
      <a:accent6>
        <a:srgbClr val="BED6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astman Blue">
        <a:dk1>
          <a:srgbClr val="646464"/>
        </a:dk1>
        <a:lt1>
          <a:srgbClr val="FFFFFF"/>
        </a:lt1>
        <a:dk2>
          <a:srgbClr val="646464"/>
        </a:dk2>
        <a:lt2>
          <a:srgbClr val="FFFFFF"/>
        </a:lt2>
        <a:accent1>
          <a:srgbClr val="00BBE4"/>
        </a:accent1>
        <a:accent2>
          <a:srgbClr val="FFCB00"/>
        </a:accent2>
        <a:accent3>
          <a:srgbClr val="5CC151"/>
        </a:accent3>
        <a:accent4>
          <a:srgbClr val="FFA200"/>
        </a:accent4>
        <a:accent5>
          <a:srgbClr val="60CDCB"/>
        </a:accent5>
        <a:accent6>
          <a:srgbClr val="BED600"/>
        </a:accent6>
        <a:hlink>
          <a:srgbClr val="0000FF"/>
        </a:hlink>
        <a:folHlink>
          <a:srgbClr val="800080"/>
        </a:folHlink>
      </a:clrScheme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8AACC73CAE6E44AFD166F5B915BC3B" ma:contentTypeVersion="0" ma:contentTypeDescription="Create a new document." ma:contentTypeScope="" ma:versionID="30bb2259c41d7b8d79f2fca6778fd3b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E23421-8C06-4B5A-A3FE-F98AE327BB73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0991736-CE01-4C9F-A3DF-D14E792BCB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A9C91B-E646-461B-9DCC-65378FDB56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Custom Blue</Template>
  <TotalTime>14021</TotalTime>
  <Words>744</Words>
  <Application>Microsoft Office PowerPoint</Application>
  <PresentationFormat>On-screen Show (4:3)</PresentationFormat>
  <Paragraphs>192</Paragraphs>
  <Slides>23</Slides>
  <Notes>13</Notes>
  <HiddenSlides>0</HiddenSlides>
  <MMClips>1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Custom Blue</vt:lpstr>
      <vt:lpstr>Lower Right</vt:lpstr>
      <vt:lpstr>Lower Gray Gradient</vt:lpstr>
      <vt:lpstr>Upper Left</vt:lpstr>
      <vt:lpstr>1_Custom Blue</vt:lpstr>
      <vt:lpstr>Clip</vt:lpstr>
      <vt:lpstr>Creating the 21st Century Workforce – Innovative Partnerships</vt:lpstr>
      <vt:lpstr>Topics for discussion</vt:lpstr>
      <vt:lpstr>PowerPoint Presentation</vt:lpstr>
      <vt:lpstr>Slips, trips and falls - statistics</vt:lpstr>
      <vt:lpstr>Fall prevention tips</vt:lpstr>
      <vt:lpstr>Topics for discussion</vt:lpstr>
      <vt:lpstr>Who we are</vt:lpstr>
      <vt:lpstr>Our manufacturing locations</vt:lpstr>
      <vt:lpstr>PowerPoint Presentation</vt:lpstr>
      <vt:lpstr>PowerPoint Presentation</vt:lpstr>
      <vt:lpstr>PowerPoint Presentation</vt:lpstr>
      <vt:lpstr>Project Reinvest  Invested over $1.3B over the past 5 years</vt:lpstr>
      <vt:lpstr>Creating a 21st Century workforce </vt:lpstr>
      <vt:lpstr>Experience Curve  Advanced Manufacturing Positions</vt:lpstr>
      <vt:lpstr>Advanced Manufacturing Partnership (AMP) </vt:lpstr>
      <vt:lpstr>Advanced Manufacturing Partnership Focus Areas</vt:lpstr>
      <vt:lpstr>PowerPoint Presentation</vt:lpstr>
      <vt:lpstr>Innovative, state of the art training…</vt:lpstr>
      <vt:lpstr>Exceptional student support…</vt:lpstr>
      <vt:lpstr>Promote advanced manufacturing…</vt:lpstr>
      <vt:lpstr>Advanced Manufacturing Partnership  Regional Center Advanced Manufacturing</vt:lpstr>
      <vt:lpstr>Please visit the following sites for more information</vt:lpstr>
      <vt:lpstr>Thank you</vt:lpstr>
    </vt:vector>
  </TitlesOfParts>
  <Company>Eastman Chemical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u770582</dc:creator>
  <cp:lastModifiedBy>u856101</cp:lastModifiedBy>
  <cp:revision>157</cp:revision>
  <cp:lastPrinted>2013-03-14T14:02:16Z</cp:lastPrinted>
  <dcterms:created xsi:type="dcterms:W3CDTF">2012-01-05T20:20:38Z</dcterms:created>
  <dcterms:modified xsi:type="dcterms:W3CDTF">2013-03-18T14:08:23Z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0x010100A78AACC73CAE6E44AFD166F5B915BC3B</vt:lpwstr>
  </property>
</Properties>
</file>