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 id="2147483674" r:id="rId3"/>
    <p:sldMasterId id="2147483686" r:id="rId4"/>
    <p:sldMasterId id="2147483698" r:id="rId5"/>
    <p:sldMasterId id="2147483722" r:id="rId6"/>
  </p:sldMasterIdLst>
  <p:notesMasterIdLst>
    <p:notesMasterId r:id="rId56"/>
  </p:notesMasterIdLst>
  <p:sldIdLst>
    <p:sldId id="256" r:id="rId7"/>
    <p:sldId id="257" r:id="rId8"/>
    <p:sldId id="258" r:id="rId9"/>
    <p:sldId id="259" r:id="rId10"/>
    <p:sldId id="260" r:id="rId11"/>
    <p:sldId id="263" r:id="rId12"/>
    <p:sldId id="261" r:id="rId13"/>
    <p:sldId id="262" r:id="rId14"/>
    <p:sldId id="265" r:id="rId15"/>
    <p:sldId id="266" r:id="rId16"/>
    <p:sldId id="267" r:id="rId17"/>
    <p:sldId id="268" r:id="rId18"/>
    <p:sldId id="269" r:id="rId19"/>
    <p:sldId id="270" r:id="rId20"/>
    <p:sldId id="271" r:id="rId21"/>
    <p:sldId id="272" r:id="rId22"/>
    <p:sldId id="274" r:id="rId23"/>
    <p:sldId id="273"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18"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3032" autoAdjust="0"/>
  </p:normalViewPr>
  <p:slideViewPr>
    <p:cSldViewPr showGuides="1">
      <p:cViewPr>
        <p:scale>
          <a:sx n="87" d="100"/>
          <a:sy n="87" d="100"/>
        </p:scale>
        <p:origin x="1315"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08A40-67D2-439B-B05F-79454256AD3E}" type="datetimeFigureOut">
              <a:rPr lang="en-US" smtClean="0"/>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C048-CBDA-4C57-A7DA-2D758524FE45}" type="slidenum">
              <a:rPr lang="en-US" smtClean="0"/>
              <a:t>‹#›</a:t>
            </a:fld>
            <a:endParaRPr lang="en-US"/>
          </a:p>
        </p:txBody>
      </p:sp>
    </p:spTree>
    <p:extLst>
      <p:ext uri="{BB962C8B-B14F-4D97-AF65-F5344CB8AC3E}">
        <p14:creationId xmlns:p14="http://schemas.microsoft.com/office/powerpoint/2010/main" val="65481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25000" lnSpcReduction="20000"/>
          </a:bodyPr>
          <a:lstStyle/>
          <a:p>
            <a:r>
              <a:rPr lang="en-US" sz="1400" b="1" kern="1200" dirty="0">
                <a:solidFill>
                  <a:schemeClr val="tx1"/>
                </a:solidFill>
                <a:latin typeface="+mn-lt"/>
                <a:ea typeface="+mn-ea"/>
                <a:cs typeface="+mn-cs"/>
              </a:rPr>
              <a:t>Animated,</a:t>
            </a:r>
            <a:r>
              <a:rPr lang="en-US" sz="1400" b="1" kern="1200" baseline="0" dirty="0">
                <a:solidFill>
                  <a:schemeClr val="tx1"/>
                </a:solidFill>
                <a:latin typeface="+mn-lt"/>
                <a:ea typeface="+mn-ea"/>
                <a:cs typeface="+mn-cs"/>
              </a:rPr>
              <a:t> overlapping </a:t>
            </a:r>
            <a:r>
              <a:rPr lang="en-US" sz="1400" b="1" kern="1200" baseline="0">
                <a:solidFill>
                  <a:schemeClr val="tx1"/>
                </a:solidFill>
                <a:latin typeface="+mn-lt"/>
                <a:ea typeface="+mn-ea"/>
                <a:cs typeface="+mn-cs"/>
              </a:rPr>
              <a:t>color bars</a:t>
            </a:r>
            <a:endParaRPr lang="en-US" sz="1400" b="1" kern="1200" dirty="0">
              <a:solidFill>
                <a:schemeClr val="tx1"/>
              </a:solidFill>
              <a:latin typeface="+mn-lt"/>
              <a:ea typeface="+mn-ea"/>
              <a:cs typeface="+mn-cs"/>
            </a:endParaRPr>
          </a:p>
          <a:p>
            <a:r>
              <a:rPr lang="en-US" sz="1400" kern="1200" dirty="0">
                <a:solidFill>
                  <a:schemeClr val="tx1"/>
                </a:solidFill>
                <a:latin typeface="+mn-lt"/>
                <a:ea typeface="+mn-ea"/>
                <a:cs typeface="+mn-cs"/>
              </a:rPr>
              <a:t>(Advanced)</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reproduce the shape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the </a:t>
            </a:r>
            <a:r>
              <a:rPr lang="en-US" b="1" dirty="0"/>
              <a:t>Home</a:t>
            </a:r>
            <a:r>
              <a:rPr lang="en-US" dirty="0"/>
              <a:t> tab, in the </a:t>
            </a:r>
            <a:r>
              <a:rPr lang="en-US" b="1" dirty="0"/>
              <a:t>Slides</a:t>
            </a:r>
            <a:r>
              <a:rPr lang="en-US" baseline="0" dirty="0"/>
              <a:t> group, click </a:t>
            </a:r>
            <a:r>
              <a:rPr lang="en-US" b="1" baseline="0" dirty="0"/>
              <a:t>Layout</a:t>
            </a:r>
            <a:r>
              <a:rPr lang="en-US" baseline="0" dirty="0"/>
              <a:t>, and then click </a:t>
            </a:r>
            <a:r>
              <a:rPr lang="en-US" b="1" baseline="0" dirty="0"/>
              <a:t>Blank</a:t>
            </a:r>
            <a:r>
              <a:rPr lang="en-US" baseline="0" dirty="0"/>
              <a:t>.</a:t>
            </a:r>
            <a:endParaRPr lang="en-US" dirty="0"/>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Shapes</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Rectangles</a:t>
            </a:r>
            <a:r>
              <a:rPr lang="en-US" sz="1200" kern="1200" dirty="0">
                <a:solidFill>
                  <a:schemeClr val="tx1"/>
                </a:solidFill>
                <a:latin typeface="+mn-lt"/>
                <a:ea typeface="+mn-ea"/>
                <a:cs typeface="+mn-cs"/>
              </a:rPr>
              <a:t>, select </a:t>
            </a:r>
            <a:r>
              <a:rPr lang="en-US" sz="1200" b="1" kern="1200" dirty="0">
                <a:solidFill>
                  <a:schemeClr val="tx1"/>
                </a:solidFill>
                <a:latin typeface="+mn-lt"/>
                <a:ea typeface="+mn-ea"/>
                <a:cs typeface="+mn-cs"/>
              </a:rPr>
              <a:t>Rectangle </a:t>
            </a:r>
            <a:r>
              <a:rPr lang="en-US" sz="1200" kern="1200" dirty="0">
                <a:solidFill>
                  <a:schemeClr val="tx1"/>
                </a:solidFill>
                <a:latin typeface="+mn-lt"/>
                <a:ea typeface="+mn-ea"/>
                <a:cs typeface="+mn-cs"/>
              </a:rPr>
              <a:t>(first option from the left). On the slide, drag to draw the first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Select the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0.86”</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In</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Shape Width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10.5”</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Styles</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launcher.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 Shape </a:t>
            </a:r>
            <a:r>
              <a:rPr lang="en-US" sz="1200" kern="1200" baseline="0" dirty="0">
                <a:solidFill>
                  <a:schemeClr val="tx1"/>
                </a:solidFill>
                <a:latin typeface="+mn-lt"/>
                <a:ea typeface="+mn-ea"/>
                <a:cs typeface="+mn-cs"/>
              </a:rPr>
              <a:t>dialog box i</a:t>
            </a:r>
            <a:r>
              <a:rPr lang="en-US" sz="1200" kern="1200" dirty="0">
                <a:solidFill>
                  <a:schemeClr val="tx1"/>
                </a:solidFill>
                <a:latin typeface="+mn-lt"/>
                <a:ea typeface="+mn-ea"/>
                <a:cs typeface="+mn-cs"/>
              </a:rPr>
              <a:t>n the left pane,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click</a:t>
            </a:r>
            <a:r>
              <a:rPr lang="en-US" sz="1200" b="1" kern="1200" dirty="0">
                <a:solidFill>
                  <a:schemeClr val="tx1"/>
                </a:solidFill>
                <a:latin typeface="+mn-lt"/>
                <a:ea typeface="+mn-ea"/>
                <a:cs typeface="+mn-cs"/>
              </a:rPr>
              <a:t> Solid fill</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then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C</a:t>
            </a:r>
            <a:r>
              <a:rPr lang="en-US" sz="1200" kern="1200" dirty="0">
                <a:solidFill>
                  <a:schemeClr val="tx1"/>
                </a:solidFill>
                <a:latin typeface="+mn-lt"/>
                <a:ea typeface="+mn-ea"/>
                <a:cs typeface="+mn-cs"/>
              </a:rPr>
              <a:t>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Colors</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In</a:t>
            </a:r>
            <a:r>
              <a:rPr lang="en-US" sz="1200" b="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Colors</a:t>
            </a:r>
            <a:r>
              <a:rPr lang="en-US" sz="1200" b="0" kern="1200" baseline="0" dirty="0">
                <a:solidFill>
                  <a:schemeClr val="tx1"/>
                </a:solidFill>
                <a:latin typeface="+mn-lt"/>
                <a:ea typeface="+mn-ea"/>
                <a:cs typeface="+mn-cs"/>
              </a:rPr>
              <a:t> dialog box,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Custom</a:t>
            </a:r>
            <a:r>
              <a:rPr lang="en-US" sz="1200" kern="1200" dirty="0">
                <a:solidFill>
                  <a:schemeClr val="tx1"/>
                </a:solidFill>
                <a:latin typeface="+mn-lt"/>
                <a:ea typeface="+mn-ea"/>
                <a:cs typeface="+mn-cs"/>
              </a:rPr>
              <a:t> tab, </a:t>
            </a:r>
            <a:r>
              <a:rPr lang="en-US" sz="1200" dirty="0"/>
              <a:t>enter values for </a:t>
            </a:r>
            <a:r>
              <a:rPr lang="en-US" sz="1200" b="1" dirty="0"/>
              <a:t>Red</a:t>
            </a:r>
            <a:r>
              <a:rPr lang="en-US" sz="1200" dirty="0"/>
              <a:t>: </a:t>
            </a:r>
            <a:r>
              <a:rPr lang="en-US" sz="1200" b="1" dirty="0"/>
              <a:t>86</a:t>
            </a:r>
            <a:r>
              <a:rPr lang="en-US" sz="1200" dirty="0"/>
              <a:t>, </a:t>
            </a:r>
            <a:r>
              <a:rPr lang="en-US" sz="1200" b="1" dirty="0"/>
              <a:t>Green</a:t>
            </a:r>
            <a:r>
              <a:rPr lang="en-US" sz="1200" dirty="0"/>
              <a:t>: </a:t>
            </a:r>
            <a:r>
              <a:rPr lang="en-US" sz="1200" b="1" dirty="0"/>
              <a:t>113</a:t>
            </a:r>
            <a:r>
              <a:rPr lang="en-US" sz="1200" dirty="0"/>
              <a:t>, </a:t>
            </a:r>
            <a:r>
              <a:rPr lang="en-US" sz="1200" b="1" dirty="0"/>
              <a:t>Blue</a:t>
            </a:r>
            <a:r>
              <a:rPr lang="en-US" sz="1200" dirty="0"/>
              <a:t>: </a:t>
            </a:r>
            <a:r>
              <a:rPr lang="en-US" sz="1200" b="1" dirty="0"/>
              <a:t>118</a:t>
            </a:r>
            <a:r>
              <a:rPr lang="en-US" sz="1200" dirty="0"/>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 </a:t>
            </a:r>
            <a:endParaRPr lang="en-US" sz="1200" dirty="0"/>
          </a:p>
          <a:p>
            <a:pPr marL="228600" lvl="0" indent="-228600">
              <a:buFont typeface="+mj-lt"/>
              <a:buAutoNum type="arabicPeriod"/>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in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Format Shape </a:t>
            </a:r>
            <a:r>
              <a:rPr lang="en-US" sz="1200" kern="1200" dirty="0">
                <a:solidFill>
                  <a:schemeClr val="tx1"/>
                </a:solidFill>
                <a:latin typeface="+mn-lt"/>
                <a:ea typeface="+mn-ea"/>
                <a:cs typeface="+mn-cs"/>
              </a:rPr>
              <a:t>dialog box, in the left pane click </a:t>
            </a:r>
            <a:r>
              <a:rPr lang="en-US" sz="1200" b="1" kern="1200" dirty="0">
                <a:solidFill>
                  <a:schemeClr val="tx1"/>
                </a:solidFill>
                <a:latin typeface="+mn-lt"/>
                <a:ea typeface="+mn-ea"/>
                <a:cs typeface="+mn-cs"/>
              </a:rPr>
              <a:t>Line Color</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and then in</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Line Color </a:t>
            </a:r>
            <a:r>
              <a:rPr lang="en-US" sz="1200" kern="1200" dirty="0">
                <a:solidFill>
                  <a:schemeClr val="tx1"/>
                </a:solidFill>
                <a:latin typeface="+mn-lt"/>
                <a:ea typeface="+mn-ea"/>
                <a:cs typeface="+mn-cs"/>
              </a:rPr>
              <a:t>pane click </a:t>
            </a:r>
            <a:r>
              <a:rPr lang="en-US" sz="1200" b="1" kern="1200" dirty="0">
                <a:solidFill>
                  <a:schemeClr val="tx1"/>
                </a:solidFill>
                <a:latin typeface="+mn-lt"/>
                <a:ea typeface="+mn-ea"/>
                <a:cs typeface="+mn-cs"/>
              </a:rPr>
              <a:t>No line</a:t>
            </a:r>
            <a:r>
              <a:rPr lang="en-US" sz="1200" b="0" kern="1200" dirty="0">
                <a:solidFill>
                  <a:schemeClr val="tx1"/>
                </a:solidFill>
                <a:latin typeface="+mn-lt"/>
                <a:ea typeface="+mn-ea"/>
                <a:cs typeface="+mn-cs"/>
              </a:rPr>
              <a:t>. Click</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Close</a:t>
            </a:r>
            <a:r>
              <a:rPr lang="en-US" sz="1200" b="0" kern="1200" baseline="0" dirty="0">
                <a:solidFill>
                  <a:schemeClr val="tx1"/>
                </a:solidFill>
                <a:latin typeface="+mn-lt"/>
                <a:ea typeface="+mn-ea"/>
                <a:cs typeface="+mn-cs"/>
              </a:rPr>
              <a:t>.</a:t>
            </a:r>
            <a:endParaRPr lang="en-US" sz="1200" b="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Right-click the rectangle and click </a:t>
            </a:r>
            <a:r>
              <a:rPr lang="en-US" sz="1200" b="1" kern="1200" dirty="0">
                <a:solidFill>
                  <a:schemeClr val="tx1"/>
                </a:solidFill>
                <a:latin typeface="+mn-lt"/>
                <a:ea typeface="+mn-ea"/>
                <a:cs typeface="+mn-cs"/>
              </a:rPr>
              <a:t>Copy</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a:t>
            </a:r>
            <a:r>
              <a:rPr lang="en-US" sz="120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Paste, </a:t>
            </a:r>
            <a:r>
              <a:rPr lang="en-US" sz="120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Use Destination Theme.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Select the duplicate rectangle. 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0.86”</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Width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4.96”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Styles</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launcher.</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 Shape</a:t>
            </a:r>
            <a:r>
              <a:rPr lang="en-US" sz="1200" kern="1200" baseline="0" dirty="0">
                <a:solidFill>
                  <a:schemeClr val="tx1"/>
                </a:solidFill>
                <a:latin typeface="+mn-lt"/>
                <a:ea typeface="+mn-ea"/>
                <a:cs typeface="+mn-cs"/>
              </a:rPr>
              <a:t> dialog box, i</a:t>
            </a:r>
            <a:r>
              <a:rPr lang="en-US" sz="1200" kern="1200" dirty="0">
                <a:solidFill>
                  <a:schemeClr val="tx1"/>
                </a:solidFill>
                <a:latin typeface="+mn-lt"/>
                <a:ea typeface="+mn-ea"/>
                <a:cs typeface="+mn-cs"/>
              </a:rPr>
              <a:t>n the left pane,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select</a:t>
            </a:r>
            <a:r>
              <a:rPr lang="en-US" sz="1200" b="1" kern="1200" dirty="0">
                <a:solidFill>
                  <a:schemeClr val="tx1"/>
                </a:solidFill>
                <a:latin typeface="+mn-lt"/>
                <a:ea typeface="+mn-ea"/>
                <a:cs typeface="+mn-cs"/>
              </a:rPr>
              <a:t> Solid fill,</a:t>
            </a:r>
            <a:r>
              <a:rPr lang="en-US" sz="1200" b="0" kern="1200" dirty="0">
                <a:solidFill>
                  <a:schemeClr val="tx1"/>
                </a:solidFill>
                <a:latin typeface="+mn-lt"/>
                <a:ea typeface="+mn-ea"/>
                <a:cs typeface="+mn-cs"/>
              </a:rPr>
              <a:t> and then c</a:t>
            </a:r>
            <a:r>
              <a:rPr lang="en-US" sz="1200" kern="1200" dirty="0">
                <a:solidFill>
                  <a:schemeClr val="tx1"/>
                </a:solidFill>
                <a:latin typeface="+mn-lt"/>
                <a:ea typeface="+mn-ea"/>
                <a:cs typeface="+mn-cs"/>
              </a:rPr>
              <a:t>lick the button next to </a:t>
            </a:r>
            <a:r>
              <a:rPr lang="en-US" sz="1200" b="1" kern="1200" dirty="0">
                <a:solidFill>
                  <a:schemeClr val="tx1"/>
                </a:solidFill>
                <a:latin typeface="+mn-lt"/>
                <a:ea typeface="+mn-ea"/>
                <a:cs typeface="+mn-cs"/>
              </a:rPr>
              <a:t>Color </a:t>
            </a:r>
            <a:r>
              <a:rPr lang="en-US" sz="1200" kern="1200" dirty="0">
                <a:solidFill>
                  <a:schemeClr val="tx1"/>
                </a:solidFill>
                <a:latin typeface="+mn-lt"/>
                <a:ea typeface="+mn-ea"/>
                <a:cs typeface="+mn-cs"/>
              </a:rPr>
              <a:t>and then under </a:t>
            </a:r>
            <a:r>
              <a:rPr lang="en-US" sz="1200" b="1" kern="1200" dirty="0">
                <a:solidFill>
                  <a:schemeClr val="tx1"/>
                </a:solidFill>
                <a:latin typeface="+mn-lt"/>
                <a:ea typeface="+mn-ea"/>
                <a:cs typeface="+mn-cs"/>
              </a:rPr>
              <a:t>Theme Colors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Red, Accent 2, Darker 50</a:t>
            </a:r>
            <a:r>
              <a:rPr lang="en-US" sz="1200" kern="1200" dirty="0">
                <a:solidFill>
                  <a:schemeClr val="tx1"/>
                </a:solidFill>
                <a:latin typeface="+mn-lt"/>
                <a:ea typeface="+mn-ea"/>
                <a:cs typeface="+mn-cs"/>
              </a:rPr>
              <a:t>% (sixth</a:t>
            </a:r>
            <a:r>
              <a:rPr lang="en-US" sz="1200" kern="1200" baseline="0" dirty="0">
                <a:solidFill>
                  <a:schemeClr val="tx1"/>
                </a:solidFill>
                <a:latin typeface="+mn-lt"/>
                <a:ea typeface="+mn-ea"/>
                <a:cs typeface="+mn-cs"/>
              </a:rPr>
              <a:t> row, sixth option from the left</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Transparency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Press and hold SHIFT and select both rectangles. 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Arrange, </a:t>
            </a:r>
            <a:r>
              <a:rPr lang="en-US" sz="1200" kern="1200" dirty="0">
                <a:solidFill>
                  <a:schemeClr val="tx1"/>
                </a:solidFill>
                <a:latin typeface="+mn-lt"/>
                <a:ea typeface="+mn-ea"/>
                <a:cs typeface="+mn-cs"/>
              </a:rPr>
              <a:t>point to </a:t>
            </a:r>
            <a:r>
              <a:rPr lang="en-US" sz="1200" b="1" kern="1200" dirty="0">
                <a:solidFill>
                  <a:schemeClr val="tx1"/>
                </a:solidFill>
                <a:latin typeface="+mn-lt"/>
                <a:ea typeface="+mn-ea"/>
                <a:cs typeface="+mn-cs"/>
              </a:rPr>
              <a:t>Align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Align to Slide</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baseline="0" dirty="0"/>
              <a:t>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Click </a:t>
            </a:r>
            <a:r>
              <a:rPr lang="en-US" sz="1200" b="1" baseline="0" dirty="0"/>
              <a:t>Arrange</a:t>
            </a:r>
            <a:r>
              <a:rPr lang="en-US" sz="1200" b="0" baseline="0" dirty="0"/>
              <a:t>, point to </a:t>
            </a:r>
            <a:r>
              <a:rPr lang="en-US" sz="1200" b="1" baseline="0" dirty="0"/>
              <a:t>Align</a:t>
            </a:r>
            <a:r>
              <a:rPr lang="en-US" sz="1200" b="0" baseline="0" dirty="0"/>
              <a:t>, and click </a:t>
            </a:r>
            <a:r>
              <a:rPr lang="en-US" sz="1200" b="1" baseline="0" dirty="0"/>
              <a:t>Align Center</a:t>
            </a:r>
            <a:r>
              <a:rPr lang="en-US" sz="1200" b="0" baseline="0" dirty="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Click </a:t>
            </a:r>
            <a:r>
              <a:rPr lang="en-US" sz="1200" b="1" baseline="0" dirty="0"/>
              <a:t>Arrange</a:t>
            </a:r>
            <a:r>
              <a:rPr lang="en-US" sz="1200" b="0" baseline="0" dirty="0"/>
              <a:t>, point to </a:t>
            </a:r>
            <a:r>
              <a:rPr lang="en-US" sz="1200" b="1" baseline="0" dirty="0"/>
              <a:t>Align</a:t>
            </a:r>
            <a:r>
              <a:rPr lang="en-US" sz="1200" b="0" baseline="0" dirty="0"/>
              <a:t>, and click </a:t>
            </a:r>
            <a:r>
              <a:rPr lang="en-US" sz="1200" b="1" kern="1200" dirty="0">
                <a:solidFill>
                  <a:schemeClr val="tx1"/>
                </a:solidFill>
                <a:latin typeface="+mn-lt"/>
                <a:ea typeface="+mn-ea"/>
                <a:cs typeface="+mn-cs"/>
              </a:rPr>
              <a:t>Align Middle</a:t>
            </a:r>
            <a:r>
              <a:rPr lang="en-US" sz="1200" b="0" kern="1200" dirty="0">
                <a:solidFill>
                  <a:schemeClr val="tx1"/>
                </a:solidFill>
                <a:latin typeface="+mn-lt"/>
                <a:ea typeface="+mn-ea"/>
                <a:cs typeface="+mn-cs"/>
              </a:rPr>
              <a:t>.</a:t>
            </a:r>
            <a:endParaRPr lang="en-US" sz="1200" b="0" baseline="0" dirty="0"/>
          </a:p>
          <a:p>
            <a:pPr marL="228600" lvl="0" indent="-228600">
              <a:buFont typeface="+mj-lt"/>
              <a:buNone/>
            </a:pPr>
            <a:endParaRPr lang="en-US" sz="1200" kern="1200" dirty="0">
              <a:solidFill>
                <a:schemeClr val="tx1"/>
              </a:solidFill>
              <a:latin typeface="+mn-lt"/>
              <a:ea typeface="+mn-ea"/>
              <a:cs typeface="+mn-cs"/>
            </a:endParaRPr>
          </a:p>
          <a:p>
            <a:pPr marL="228600" indent="-228600">
              <a:buFont typeface="+mj-lt"/>
              <a:buNone/>
            </a:pPr>
            <a:r>
              <a:rPr lang="en-US" sz="1200" kern="1200" dirty="0">
                <a:solidFill>
                  <a:schemeClr val="tx1"/>
                </a:solidFill>
                <a:latin typeface="+mn-lt"/>
                <a:ea typeface="+mn-ea"/>
                <a:cs typeface="+mn-cs"/>
              </a:rPr>
              <a:t>To create the animation effects</a:t>
            </a:r>
            <a:r>
              <a:rPr lang="en-US" sz="1200" kern="1200" baseline="0" dirty="0">
                <a:solidFill>
                  <a:schemeClr val="tx1"/>
                </a:solidFill>
                <a:latin typeface="+mn-lt"/>
                <a:ea typeface="+mn-ea"/>
                <a:cs typeface="+mn-cs"/>
              </a:rPr>
              <a:t> for this slide</a:t>
            </a:r>
            <a:r>
              <a:rPr lang="en-US" sz="1200" kern="1200" dirty="0">
                <a:solidFill>
                  <a:schemeClr val="tx1"/>
                </a:solidFill>
                <a:latin typeface="+mn-lt"/>
                <a:ea typeface="+mn-ea"/>
                <a:cs typeface="+mn-cs"/>
              </a:rPr>
              <a:t>, do the following:</a:t>
            </a:r>
          </a:p>
          <a:p>
            <a:pPr marL="0" indent="0" algn="l" defTabSz="914400" rtl="0" eaLnBrk="1" latinLnBrk="0" hangingPunct="1">
              <a:buFont typeface="+mj-lt"/>
              <a:buNone/>
            </a:pPr>
            <a:r>
              <a:rPr lang="en-US" sz="1200" kern="1200" dirty="0">
                <a:solidFill>
                  <a:schemeClr val="tx1"/>
                </a:solidFill>
                <a:latin typeface="+mn-lt"/>
                <a:ea typeface="+mn-ea"/>
                <a:cs typeface="+mn-cs"/>
              </a:rPr>
              <a:t>(Note: For this animation effect, the first (largest, blue) rectangle remains stationary on the slide.)</a:t>
            </a:r>
          </a:p>
          <a:p>
            <a:pPr marL="228600" lvl="0" indent="-228600">
              <a:buFont typeface="+mj-lt"/>
              <a:buAutoNum type="arabicPeriod"/>
            </a:pPr>
            <a:r>
              <a:rPr lang="en-US" sz="1200" kern="1200" dirty="0">
                <a:solidFill>
                  <a:schemeClr val="tx1"/>
                </a:solidFill>
                <a:latin typeface="+mn-lt"/>
                <a:ea typeface="+mn-ea"/>
                <a:cs typeface="+mn-cs"/>
              </a:rPr>
              <a:t>Select the second rectangle (smaller, red).</a:t>
            </a:r>
            <a:r>
              <a:rPr lang="en-US" sz="1200" kern="1200" baseline="0" dirty="0">
                <a:solidFill>
                  <a:schemeClr val="tx1"/>
                </a:solidFill>
                <a:latin typeface="+mn-lt"/>
                <a:ea typeface="+mn-ea"/>
                <a:cs typeface="+mn-cs"/>
              </a:rPr>
              <a:t> </a:t>
            </a:r>
            <a:endParaRPr lang="en-US" sz="1200" b="0" kern="1200" dirty="0">
              <a:solidFill>
                <a:schemeClr val="tx1"/>
              </a:solidFill>
              <a:latin typeface="+mn-lt"/>
              <a:ea typeface="+mn-ea"/>
              <a:cs typeface="+mn-cs"/>
            </a:endParaRPr>
          </a:p>
          <a:p>
            <a:pPr marL="228600" lvl="0" indent="-228600">
              <a:buFont typeface="+mj-lt"/>
              <a:buAutoNum type="arabicPeriod"/>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Animations</a:t>
            </a:r>
            <a:r>
              <a:rPr lang="en-US" sz="1200" b="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Animation</a:t>
            </a:r>
            <a:r>
              <a:rPr lang="en-US" sz="1200" b="0" kern="1200" baseline="0" dirty="0">
                <a:solidFill>
                  <a:schemeClr val="tx1"/>
                </a:solidFill>
                <a:latin typeface="+mn-lt"/>
                <a:ea typeface="+mn-ea"/>
                <a:cs typeface="+mn-cs"/>
              </a:rPr>
              <a:t> group, in the effects gallery, click </a:t>
            </a:r>
            <a:r>
              <a:rPr lang="en-US" sz="1200" b="1" kern="1200" baseline="0" dirty="0">
                <a:solidFill>
                  <a:schemeClr val="tx1"/>
                </a:solidFill>
                <a:latin typeface="+mn-lt"/>
                <a:ea typeface="+mn-ea"/>
                <a:cs typeface="+mn-cs"/>
              </a:rPr>
              <a:t>Lines</a:t>
            </a:r>
            <a:r>
              <a:rPr lang="en-US" sz="1200" b="0" kern="1200" baseline="0" dirty="0">
                <a:solidFill>
                  <a:schemeClr val="tx1"/>
                </a:solidFill>
                <a:latin typeface="+mn-lt"/>
                <a:ea typeface="+mn-ea"/>
                <a:cs typeface="+mn-cs"/>
              </a:rPr>
              <a:t>, then click </a:t>
            </a:r>
            <a:r>
              <a:rPr lang="en-US" sz="1200" b="1" kern="1200" baseline="0" dirty="0">
                <a:solidFill>
                  <a:schemeClr val="tx1"/>
                </a:solidFill>
                <a:latin typeface="+mn-lt"/>
                <a:ea typeface="+mn-ea"/>
                <a:cs typeface="+mn-cs"/>
              </a:rPr>
              <a:t>Effect Options </a:t>
            </a:r>
            <a:r>
              <a:rPr lang="en-US" sz="1200" b="0" kern="1200" baseline="0" dirty="0">
                <a:solidFill>
                  <a:schemeClr val="tx1"/>
                </a:solidFill>
                <a:latin typeface="+mn-lt"/>
                <a:ea typeface="+mn-ea"/>
                <a:cs typeface="+mn-cs"/>
              </a:rPr>
              <a:t>and then click </a:t>
            </a:r>
            <a:r>
              <a:rPr lang="en-US" sz="1200" b="1" kern="1200" baseline="0" dirty="0">
                <a:solidFill>
                  <a:schemeClr val="tx1"/>
                </a:solidFill>
                <a:latin typeface="+mn-lt"/>
                <a:ea typeface="+mn-ea"/>
                <a:cs typeface="+mn-cs"/>
              </a:rPr>
              <a:t>Right</a:t>
            </a:r>
            <a:r>
              <a:rPr lang="en-US" sz="1200" b="0" kern="1200" baseline="0" dirty="0">
                <a:solidFill>
                  <a:schemeClr val="tx1"/>
                </a:solidFill>
                <a:latin typeface="+mn-lt"/>
                <a:ea typeface="+mn-ea"/>
                <a:cs typeface="+mn-cs"/>
              </a:rPr>
              <a:t>.</a:t>
            </a:r>
            <a:endParaRPr lang="en-US" sz="1200" b="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slide, drag the</a:t>
            </a:r>
            <a:r>
              <a:rPr lang="en-US" sz="1200" kern="1200" dirty="0">
                <a:solidFill>
                  <a:schemeClr val="tx1"/>
                </a:solidFill>
                <a:latin typeface="+mn-lt"/>
                <a:ea typeface="+mn-ea"/>
                <a:cs typeface="+mn-cs"/>
              </a:rPr>
              <a:t> motion path end point (red arrow) beyond the right edge of the slide. Drag the motion path starting point (green arrow) beyond the left edge of the slide.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Animations </a:t>
            </a:r>
            <a:r>
              <a:rPr lang="en-US" sz="1200" kern="1200" dirty="0">
                <a:solidFill>
                  <a:schemeClr val="tx1"/>
                </a:solidFill>
                <a:latin typeface="+mn-lt"/>
                <a:ea typeface="+mn-ea"/>
                <a:cs typeface="+mn-cs"/>
              </a:rPr>
              <a:t>tab, in the </a:t>
            </a:r>
            <a:r>
              <a:rPr lang="en-US" sz="1200" b="1" kern="1200" dirty="0">
                <a:solidFill>
                  <a:schemeClr val="tx1"/>
                </a:solidFill>
                <a:latin typeface="+mn-lt"/>
                <a:ea typeface="+mn-ea"/>
                <a:cs typeface="+mn-cs"/>
              </a:rPr>
              <a:t>Timing</a:t>
            </a:r>
            <a:r>
              <a:rPr lang="en-US" sz="1200" kern="1200" dirty="0">
                <a:solidFill>
                  <a:schemeClr val="tx1"/>
                </a:solidFill>
                <a:latin typeface="+mn-lt"/>
                <a:ea typeface="+mn-ea"/>
                <a:cs typeface="+mn-cs"/>
              </a:rPr>
              <a:t> group, in the </a:t>
            </a:r>
            <a:r>
              <a:rPr lang="en-US" sz="1200" b="1" kern="1200" dirty="0">
                <a:solidFill>
                  <a:schemeClr val="tx1"/>
                </a:solidFill>
                <a:latin typeface="+mn-lt"/>
                <a:ea typeface="+mn-ea"/>
                <a:cs typeface="+mn-cs"/>
              </a:rPr>
              <a:t>Duration</a:t>
            </a:r>
            <a:r>
              <a:rPr lang="en-US" sz="1200" kern="1200" dirty="0">
                <a:solidFill>
                  <a:schemeClr val="tx1"/>
                </a:solidFill>
                <a:latin typeface="+mn-lt"/>
                <a:ea typeface="+mn-ea"/>
                <a:cs typeface="+mn-cs"/>
              </a:rPr>
              <a:t> box, type in 3.55</a:t>
            </a:r>
          </a:p>
          <a:p>
            <a:pPr marL="228600" lvl="0" indent="-228600">
              <a:buFont typeface="+mj-lt"/>
              <a:buAutoNum type="arabicPeriod"/>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Animations</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Advanced Animation</a:t>
            </a:r>
            <a:r>
              <a:rPr lang="en-US" sz="1200" kern="1200" dirty="0">
                <a:solidFill>
                  <a:schemeClr val="tx1"/>
                </a:solidFill>
                <a:latin typeface="+mn-lt"/>
                <a:ea typeface="+mn-ea"/>
                <a:cs typeface="+mn-cs"/>
              </a:rPr>
              <a:t> group, click </a:t>
            </a:r>
            <a:r>
              <a:rPr lang="en-US" sz="1200" b="1" kern="1200" dirty="0">
                <a:solidFill>
                  <a:schemeClr val="tx1"/>
                </a:solidFill>
                <a:latin typeface="+mn-lt"/>
                <a:ea typeface="+mn-ea"/>
                <a:cs typeface="+mn-cs"/>
              </a:rPr>
              <a:t>Animation Pane</a:t>
            </a:r>
            <a:r>
              <a:rPr lang="en-US" sz="1200" b="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Animation Pane</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click the arrow at the motion path animation effect,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Start With Previous.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Click again the arrow next to the motion path animation effect,</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Effect Options</a:t>
            </a:r>
            <a:r>
              <a:rPr lang="en-US" sz="1200" b="0" kern="1200" dirty="0">
                <a:solidFill>
                  <a:schemeClr val="tx1"/>
                </a:solidFill>
                <a:latin typeface="+mn-lt"/>
                <a:ea typeface="+mn-ea"/>
                <a:cs typeface="+mn-cs"/>
              </a:rPr>
              <a:t>. In the </a:t>
            </a:r>
            <a:r>
              <a:rPr lang="en-US" sz="1200" b="1" kern="1200" dirty="0">
                <a:solidFill>
                  <a:schemeClr val="tx1"/>
                </a:solidFill>
                <a:latin typeface="+mn-lt"/>
                <a:ea typeface="+mn-ea"/>
                <a:cs typeface="+mn-cs"/>
              </a:rPr>
              <a:t>Right</a:t>
            </a:r>
            <a:r>
              <a:rPr lang="en-US" sz="1200" b="0" kern="1200" dirty="0">
                <a:solidFill>
                  <a:schemeClr val="tx1"/>
                </a:solidFill>
                <a:latin typeface="+mn-lt"/>
                <a:ea typeface="+mn-ea"/>
                <a:cs typeface="+mn-cs"/>
              </a:rPr>
              <a:t> dialog</a:t>
            </a:r>
            <a:r>
              <a:rPr lang="en-US" sz="1200" b="0" kern="1200" baseline="0" dirty="0">
                <a:solidFill>
                  <a:schemeClr val="tx1"/>
                </a:solidFill>
                <a:latin typeface="+mn-lt"/>
                <a:ea typeface="+mn-ea"/>
                <a:cs typeface="+mn-cs"/>
              </a:rPr>
              <a:t> box, </a:t>
            </a:r>
            <a:r>
              <a:rPr lang="en-US" sz="1200" b="0" kern="1200" dirty="0">
                <a:solidFill>
                  <a:schemeClr val="tx1"/>
                </a:solidFill>
                <a:latin typeface="+mn-lt"/>
                <a:ea typeface="+mn-ea"/>
                <a:cs typeface="+mn-cs"/>
              </a:rPr>
              <a:t>do the following:</a:t>
            </a:r>
          </a:p>
          <a:p>
            <a:pPr marL="685800" lvl="1" indent="-228600">
              <a:buFont typeface="Arial" pitchFamily="34" charset="0"/>
              <a:buChar char="•"/>
            </a:pPr>
            <a:r>
              <a:rPr lang="en-US" sz="1200" kern="1200" dirty="0">
                <a:solidFill>
                  <a:schemeClr val="tx1"/>
                </a:solidFill>
                <a:latin typeface="+mn-lt"/>
                <a:ea typeface="+mn-ea"/>
                <a:cs typeface="+mn-cs"/>
              </a:rPr>
              <a:t>On the</a:t>
            </a:r>
            <a:r>
              <a:rPr lang="en-US" sz="1200" b="1" kern="1200" dirty="0">
                <a:solidFill>
                  <a:schemeClr val="tx1"/>
                </a:solidFill>
                <a:latin typeface="+mn-lt"/>
                <a:ea typeface="+mn-ea"/>
                <a:cs typeface="+mn-cs"/>
              </a:rPr>
              <a:t> Effect</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Settings</a:t>
            </a:r>
            <a:r>
              <a:rPr lang="en-US" sz="1200" kern="1200" dirty="0">
                <a:solidFill>
                  <a:schemeClr val="tx1"/>
                </a:solidFill>
                <a:latin typeface="+mn-lt"/>
                <a:ea typeface="+mn-ea"/>
                <a:cs typeface="+mn-cs"/>
              </a:rPr>
              <a:t>, select the </a:t>
            </a:r>
            <a:r>
              <a:rPr lang="en-US" sz="1200" b="1" kern="1200" dirty="0">
                <a:solidFill>
                  <a:schemeClr val="tx1"/>
                </a:solidFill>
                <a:latin typeface="+mn-lt"/>
                <a:ea typeface="+mn-ea"/>
                <a:cs typeface="+mn-cs"/>
              </a:rPr>
              <a:t>Auto-Reverse</a:t>
            </a:r>
            <a:r>
              <a:rPr lang="en-US" sz="1200" kern="1200" dirty="0">
                <a:solidFill>
                  <a:schemeClr val="tx1"/>
                </a:solidFill>
                <a:latin typeface="+mn-lt"/>
                <a:ea typeface="+mn-ea"/>
                <a:cs typeface="+mn-cs"/>
              </a:rPr>
              <a:t> check box.</a:t>
            </a:r>
          </a:p>
          <a:p>
            <a:pPr marL="685800" lvl="1" indent="-228600">
              <a:buFont typeface="Arial" pitchFamily="34" charset="0"/>
              <a:buChar char="•"/>
            </a:pPr>
            <a:r>
              <a:rPr lang="en-US" sz="1200" kern="1200" dirty="0">
                <a:solidFill>
                  <a:schemeClr val="tx1"/>
                </a:solidFill>
                <a:latin typeface="+mn-lt"/>
                <a:ea typeface="+mn-ea"/>
                <a:cs typeface="+mn-cs"/>
              </a:rPr>
              <a:t>On the</a:t>
            </a:r>
            <a:r>
              <a:rPr lang="en-US" sz="1200" b="1" kern="1200" dirty="0">
                <a:solidFill>
                  <a:schemeClr val="tx1"/>
                </a:solidFill>
                <a:latin typeface="+mn-lt"/>
                <a:ea typeface="+mn-ea"/>
                <a:cs typeface="+mn-cs"/>
              </a:rPr>
              <a:t> Timing</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Repeat </a:t>
            </a:r>
            <a:r>
              <a:rPr lang="en-US" sz="1200" kern="1200" dirty="0">
                <a:solidFill>
                  <a:schemeClr val="tx1"/>
                </a:solidFill>
                <a:latin typeface="+mn-lt"/>
                <a:ea typeface="+mn-ea"/>
                <a:cs typeface="+mn-cs"/>
              </a:rPr>
              <a:t>box, select</a:t>
            </a:r>
            <a:r>
              <a:rPr lang="en-US" sz="1200" b="1" kern="1200" dirty="0">
                <a:solidFill>
                  <a:schemeClr val="tx1"/>
                </a:solidFill>
                <a:latin typeface="+mn-lt"/>
                <a:ea typeface="+mn-ea"/>
                <a:cs typeface="+mn-cs"/>
              </a:rPr>
              <a:t> Until End of Slide</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Click </a:t>
            </a:r>
            <a:r>
              <a:rPr lang="en-US" sz="1200" b="1" kern="1200" dirty="0">
                <a:solidFill>
                  <a:schemeClr val="tx1"/>
                </a:solidFill>
                <a:latin typeface="+mn-lt"/>
                <a:ea typeface="+mn-ea"/>
                <a:cs typeface="+mn-cs"/>
              </a:rPr>
              <a:t>OK</a:t>
            </a:r>
            <a:r>
              <a:rPr lang="en-US" sz="1200" b="0" kern="1200" dirty="0">
                <a:solidFill>
                  <a:schemeClr val="tx1"/>
                </a:solidFill>
                <a:latin typeface="+mn-lt"/>
                <a:ea typeface="+mn-ea"/>
                <a:cs typeface="+mn-cs"/>
              </a:rPr>
              <a:t>.</a:t>
            </a:r>
          </a:p>
          <a:p>
            <a:pPr marL="228600" lvl="0" indent="-228600">
              <a:buFont typeface="+mj-lt"/>
              <a:buAutoNum type="arabicPeriod"/>
            </a:pPr>
            <a:endParaRPr lang="en-US" sz="1200" kern="1200" dirty="0">
              <a:solidFill>
                <a:schemeClr val="tx1"/>
              </a:solidFill>
              <a:latin typeface="+mn-lt"/>
              <a:ea typeface="+mn-ea"/>
              <a:cs typeface="+mn-cs"/>
            </a:endParaRPr>
          </a:p>
          <a:p>
            <a:pPr marL="228600" indent="-228600">
              <a:buFont typeface="+mj-lt"/>
              <a:buNone/>
            </a:pPr>
            <a:r>
              <a:rPr lang="en-US" sz="1200" kern="1200" dirty="0">
                <a:solidFill>
                  <a:schemeClr val="tx1"/>
                </a:solidFill>
                <a:latin typeface="+mn-lt"/>
                <a:ea typeface="+mn-ea"/>
                <a:cs typeface="+mn-cs"/>
              </a:rPr>
              <a:t>To add more colors and animated effects to the line,</a:t>
            </a:r>
            <a:r>
              <a:rPr lang="en-US" sz="1200" kern="1200" baseline="0" dirty="0">
                <a:solidFill>
                  <a:schemeClr val="tx1"/>
                </a:solidFill>
                <a:latin typeface="+mn-lt"/>
                <a:ea typeface="+mn-ea"/>
                <a:cs typeface="+mn-cs"/>
              </a:rPr>
              <a:t> do the following:</a:t>
            </a:r>
            <a:endParaRPr lang="en-US" sz="12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Right-click the second (small, red) rectangle and click </a:t>
            </a:r>
            <a:r>
              <a:rPr lang="en-US" sz="1200" b="1" kern="1200" dirty="0">
                <a:solidFill>
                  <a:schemeClr val="tx1"/>
                </a:solidFill>
                <a:latin typeface="+mn-lt"/>
                <a:ea typeface="+mn-ea"/>
                <a:cs typeface="+mn-cs"/>
              </a:rPr>
              <a:t>Copy</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Clipboard</a:t>
            </a:r>
            <a:r>
              <a:rPr lang="en-US" sz="1200" kern="1200" dirty="0">
                <a:solidFill>
                  <a:schemeClr val="tx1"/>
                </a:solidFill>
                <a:latin typeface="+mn-lt"/>
                <a:ea typeface="+mn-ea"/>
                <a:cs typeface="+mn-cs"/>
              </a:rPr>
              <a:t> group, click</a:t>
            </a:r>
            <a:r>
              <a:rPr lang="en-US" sz="120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Paste, </a:t>
            </a:r>
            <a:r>
              <a:rPr lang="en-US" sz="120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Use Destination Theme</a:t>
            </a:r>
            <a:r>
              <a:rPr lang="en-US" sz="1200" b="0" kern="1200" dirty="0">
                <a:solidFill>
                  <a:schemeClr val="tx1"/>
                </a:solidFill>
                <a:latin typeface="+mn-lt"/>
                <a:ea typeface="+mn-ea"/>
                <a:cs typeface="+mn-cs"/>
              </a:rPr>
              <a:t>.  Move</a:t>
            </a:r>
            <a:r>
              <a:rPr lang="en-US" sz="1200" b="0" kern="1200" baseline="0" dirty="0">
                <a:solidFill>
                  <a:schemeClr val="tx1"/>
                </a:solidFill>
                <a:latin typeface="+mn-lt"/>
                <a:ea typeface="+mn-ea"/>
                <a:cs typeface="+mn-cs"/>
              </a:rPr>
              <a:t> this rectangle so it is not on top of those already created, so it can be more easily worked on. </a:t>
            </a:r>
            <a:r>
              <a:rPr lang="en-US" sz="1200" kern="1200" dirty="0">
                <a:solidFill>
                  <a:schemeClr val="tx1"/>
                </a:solidFill>
                <a:latin typeface="+mn-lt"/>
                <a:ea typeface="+mn-ea"/>
                <a:cs typeface="+mn-cs"/>
              </a:rPr>
              <a:t>Repeat this step three more times until you have added four more rectangles,</a:t>
            </a:r>
            <a:r>
              <a:rPr lang="en-US" sz="1200" kern="1200" baseline="0" dirty="0">
                <a:solidFill>
                  <a:schemeClr val="tx1"/>
                </a:solidFill>
                <a:latin typeface="+mn-lt"/>
                <a:ea typeface="+mn-ea"/>
                <a:cs typeface="+mn-cs"/>
              </a:rPr>
              <a:t> for a</a:t>
            </a:r>
            <a:r>
              <a:rPr lang="en-US" sz="1200" kern="1200" dirty="0">
                <a:solidFill>
                  <a:schemeClr val="tx1"/>
                </a:solidFill>
                <a:latin typeface="+mn-lt"/>
                <a:ea typeface="+mn-ea"/>
                <a:cs typeface="+mn-cs"/>
              </a:rPr>
              <a:t> total of six.</a:t>
            </a:r>
            <a:r>
              <a:rPr lang="en-US" sz="1200" b="1" kern="1200" dirty="0">
                <a:solidFill>
                  <a:schemeClr val="tx1"/>
                </a:solidFill>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Select the third rectangle.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 Pane</a:t>
            </a:r>
            <a:r>
              <a:rPr lang="en-US" sz="1200" kern="1200" baseline="0" dirty="0">
                <a:solidFill>
                  <a:schemeClr val="tx1"/>
                </a:solidFill>
                <a:latin typeface="+mn-lt"/>
                <a:ea typeface="+mn-ea"/>
                <a:cs typeface="+mn-cs"/>
              </a:rPr>
              <a:t>, of the five rectangles listed, this should select the second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0.86”</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In</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Shape Width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3.16”</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Styles</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launcher.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 Shape </a:t>
            </a:r>
            <a:r>
              <a:rPr lang="en-US" sz="1200" kern="1200" baseline="0" dirty="0">
                <a:solidFill>
                  <a:schemeClr val="tx1"/>
                </a:solidFill>
                <a:latin typeface="+mn-lt"/>
                <a:ea typeface="+mn-ea"/>
                <a:cs typeface="+mn-cs"/>
              </a:rPr>
              <a:t>dialog box i</a:t>
            </a:r>
            <a:r>
              <a:rPr lang="en-US" sz="1200" kern="1200" dirty="0">
                <a:solidFill>
                  <a:schemeClr val="tx1"/>
                </a:solidFill>
                <a:latin typeface="+mn-lt"/>
                <a:ea typeface="+mn-ea"/>
                <a:cs typeface="+mn-cs"/>
              </a:rPr>
              <a:t>n the left pane,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click</a:t>
            </a:r>
            <a:r>
              <a:rPr lang="en-US" sz="1200" b="1" kern="1200" dirty="0">
                <a:solidFill>
                  <a:schemeClr val="tx1"/>
                </a:solidFill>
                <a:latin typeface="+mn-lt"/>
                <a:ea typeface="+mn-ea"/>
                <a:cs typeface="+mn-cs"/>
              </a:rPr>
              <a:t> Solid fill</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then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C</a:t>
            </a:r>
            <a:r>
              <a:rPr lang="en-US" sz="1200" kern="1200" dirty="0">
                <a:solidFill>
                  <a:schemeClr val="tx1"/>
                </a:solidFill>
                <a:latin typeface="+mn-lt"/>
                <a:ea typeface="+mn-ea"/>
                <a:cs typeface="+mn-cs"/>
              </a:rPr>
              <a:t>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Colors</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In</a:t>
            </a:r>
            <a:r>
              <a:rPr lang="en-US" sz="1200" b="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Colors</a:t>
            </a:r>
            <a:r>
              <a:rPr lang="en-US" sz="1200" b="0" kern="1200" baseline="0" dirty="0">
                <a:solidFill>
                  <a:schemeClr val="tx1"/>
                </a:solidFill>
                <a:latin typeface="+mn-lt"/>
                <a:ea typeface="+mn-ea"/>
                <a:cs typeface="+mn-cs"/>
              </a:rPr>
              <a:t> dialog box,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Custom</a:t>
            </a:r>
            <a:r>
              <a:rPr lang="en-US" sz="1200" kern="1200" dirty="0">
                <a:solidFill>
                  <a:schemeClr val="tx1"/>
                </a:solidFill>
                <a:latin typeface="+mn-lt"/>
                <a:ea typeface="+mn-ea"/>
                <a:cs typeface="+mn-cs"/>
              </a:rPr>
              <a:t> tab, </a:t>
            </a:r>
            <a:r>
              <a:rPr lang="en-US" sz="1200" dirty="0"/>
              <a:t>enter values for </a:t>
            </a:r>
            <a:r>
              <a:rPr lang="en-US" sz="1200" b="1" dirty="0"/>
              <a:t>Red</a:t>
            </a:r>
            <a:r>
              <a:rPr lang="en-US" sz="1200" dirty="0"/>
              <a:t>: </a:t>
            </a:r>
            <a:r>
              <a:rPr lang="en-US" sz="1200" b="1" dirty="0"/>
              <a:t>79</a:t>
            </a:r>
            <a:r>
              <a:rPr lang="en-US" sz="1200" dirty="0"/>
              <a:t>, </a:t>
            </a:r>
            <a:r>
              <a:rPr lang="en-US" sz="1200" b="1" dirty="0"/>
              <a:t>Green</a:t>
            </a:r>
            <a:r>
              <a:rPr lang="en-US" sz="1200" dirty="0"/>
              <a:t>: </a:t>
            </a:r>
            <a:r>
              <a:rPr lang="en-US" sz="1200" b="1" dirty="0"/>
              <a:t>129</a:t>
            </a:r>
            <a:r>
              <a:rPr lang="en-US" sz="1200" dirty="0"/>
              <a:t>, </a:t>
            </a:r>
            <a:r>
              <a:rPr lang="en-US" sz="1200" b="1" dirty="0"/>
              <a:t>Blue</a:t>
            </a:r>
            <a:r>
              <a:rPr lang="en-US" sz="1200" dirty="0"/>
              <a:t>: </a:t>
            </a:r>
            <a:r>
              <a:rPr lang="en-US" sz="1200" b="1" dirty="0"/>
              <a:t>189</a:t>
            </a:r>
            <a:r>
              <a:rPr lang="en-US" sz="1200" dirty="0"/>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 </a:t>
            </a:r>
            <a:endParaRPr lang="en-US" sz="1200" dirty="0"/>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Animations</a:t>
            </a:r>
            <a:r>
              <a:rPr lang="en-US" sz="120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Timing</a:t>
            </a:r>
            <a:r>
              <a:rPr lang="en-US" sz="1200" kern="1200" baseline="0" dirty="0">
                <a:solidFill>
                  <a:schemeClr val="tx1"/>
                </a:solidFill>
                <a:latin typeface="+mn-lt"/>
                <a:ea typeface="+mn-ea"/>
                <a:cs typeface="+mn-cs"/>
              </a:rPr>
              <a:t> group, in the </a:t>
            </a:r>
            <a:r>
              <a:rPr lang="en-US" sz="1200" b="1" kern="1200" baseline="0" dirty="0">
                <a:solidFill>
                  <a:schemeClr val="tx1"/>
                </a:solidFill>
                <a:latin typeface="+mn-lt"/>
                <a:ea typeface="+mn-ea"/>
                <a:cs typeface="+mn-cs"/>
              </a:rPr>
              <a:t>Duration</a:t>
            </a:r>
            <a:r>
              <a:rPr lang="en-US" sz="120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3.1</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Animation Pane</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click the arrow at the motion path animation effect,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Start With Previous.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Click again the arrow next to the motion path animation effect,</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Effect Options</a:t>
            </a:r>
            <a:r>
              <a:rPr lang="en-US" sz="1200" b="0" kern="1200" dirty="0">
                <a:solidFill>
                  <a:schemeClr val="tx1"/>
                </a:solidFill>
                <a:latin typeface="+mn-lt"/>
                <a:ea typeface="+mn-ea"/>
                <a:cs typeface="+mn-cs"/>
              </a:rPr>
              <a:t>. In the </a:t>
            </a:r>
            <a:r>
              <a:rPr lang="en-US" sz="1200" b="1" kern="1200" dirty="0">
                <a:solidFill>
                  <a:schemeClr val="tx1"/>
                </a:solidFill>
                <a:latin typeface="+mn-lt"/>
                <a:ea typeface="+mn-ea"/>
                <a:cs typeface="+mn-cs"/>
              </a:rPr>
              <a:t>Right</a:t>
            </a:r>
            <a:r>
              <a:rPr lang="en-US" sz="1200" b="0" kern="1200" dirty="0">
                <a:solidFill>
                  <a:schemeClr val="tx1"/>
                </a:solidFill>
                <a:latin typeface="+mn-lt"/>
                <a:ea typeface="+mn-ea"/>
                <a:cs typeface="+mn-cs"/>
              </a:rPr>
              <a:t> dialog</a:t>
            </a:r>
            <a:r>
              <a:rPr lang="en-US" sz="1200" b="0" kern="1200" baseline="0" dirty="0">
                <a:solidFill>
                  <a:schemeClr val="tx1"/>
                </a:solidFill>
                <a:latin typeface="+mn-lt"/>
                <a:ea typeface="+mn-ea"/>
                <a:cs typeface="+mn-cs"/>
              </a:rPr>
              <a:t> box, </a:t>
            </a:r>
            <a:r>
              <a:rPr lang="en-US" sz="1200" b="0" kern="1200" dirty="0">
                <a:solidFill>
                  <a:schemeClr val="tx1"/>
                </a:solidFill>
                <a:latin typeface="+mn-lt"/>
                <a:ea typeface="+mn-ea"/>
                <a:cs typeface="+mn-cs"/>
              </a:rPr>
              <a:t>do the following:</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Effect</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Settings</a:t>
            </a:r>
            <a:r>
              <a:rPr lang="en-US" sz="1200" kern="1200" dirty="0">
                <a:solidFill>
                  <a:schemeClr val="tx1"/>
                </a:solidFill>
                <a:latin typeface="+mn-lt"/>
                <a:ea typeface="+mn-ea"/>
                <a:cs typeface="+mn-cs"/>
              </a:rPr>
              <a:t>, select </a:t>
            </a:r>
            <a:r>
              <a:rPr lang="en-US" sz="1200" b="1" kern="1200" dirty="0">
                <a:solidFill>
                  <a:schemeClr val="tx1"/>
                </a:solidFill>
                <a:latin typeface="+mn-lt"/>
                <a:ea typeface="+mn-ea"/>
                <a:cs typeface="+mn-cs"/>
              </a:rPr>
              <a:t>Auto-Reverse</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Timing</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Repeat </a:t>
            </a:r>
            <a:r>
              <a:rPr lang="en-US" sz="1200" b="0" kern="1200" dirty="0">
                <a:solidFill>
                  <a:schemeClr val="tx1"/>
                </a:solidFill>
                <a:latin typeface="+mn-lt"/>
                <a:ea typeface="+mn-ea"/>
                <a:cs typeface="+mn-cs"/>
              </a:rPr>
              <a:t>box,</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Until End of Slide</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a:t>
            </a:r>
            <a:r>
              <a:rPr lang="en-US" sz="1200" b="1" kern="1200" dirty="0">
                <a:solidFill>
                  <a:schemeClr val="tx1"/>
                </a:solidFill>
                <a:latin typeface="+mn-lt"/>
                <a:ea typeface="+mn-ea"/>
                <a:cs typeface="+mn-cs"/>
              </a:rPr>
              <a:t> OK.</a:t>
            </a:r>
          </a:p>
          <a:p>
            <a:pPr marL="228600" lvl="0" indent="-228600">
              <a:buFont typeface="+mj-lt"/>
              <a:buAutoNum type="arabicPeriod"/>
            </a:pPr>
            <a:r>
              <a:rPr lang="en-US" sz="1200" b="0" kern="1200" dirty="0">
                <a:solidFill>
                  <a:schemeClr val="tx1"/>
                </a:solidFill>
                <a:latin typeface="+mn-lt"/>
                <a:ea typeface="+mn-ea"/>
                <a:cs typeface="+mn-cs"/>
              </a:rPr>
              <a:t>On</a:t>
            </a:r>
            <a:r>
              <a:rPr lang="en-US" sz="1200" b="0" kern="1200" baseline="0" dirty="0">
                <a:solidFill>
                  <a:schemeClr val="tx1"/>
                </a:solidFill>
                <a:latin typeface="+mn-lt"/>
                <a:ea typeface="+mn-ea"/>
                <a:cs typeface="+mn-cs"/>
              </a:rPr>
              <a:t> the slide, p</a:t>
            </a:r>
            <a:r>
              <a:rPr lang="en-US" sz="1200" b="0" kern="1200" dirty="0">
                <a:solidFill>
                  <a:schemeClr val="tx1"/>
                </a:solidFill>
                <a:latin typeface="+mn-lt"/>
                <a:ea typeface="+mn-ea"/>
                <a:cs typeface="+mn-cs"/>
              </a:rPr>
              <a:t>osition the third rectangle on the first</a:t>
            </a:r>
            <a:r>
              <a:rPr lang="en-US" sz="1200" b="0" kern="1200" baseline="0" dirty="0">
                <a:solidFill>
                  <a:schemeClr val="tx1"/>
                </a:solidFill>
                <a:latin typeface="+mn-lt"/>
                <a:ea typeface="+mn-ea"/>
                <a:cs typeface="+mn-cs"/>
              </a:rPr>
              <a:t> (and longest) rectangle lining up the top and bottom edges.</a:t>
            </a:r>
            <a:endParaRPr lang="en-US" sz="1200" b="0" kern="1200" dirty="0">
              <a:solidFill>
                <a:schemeClr val="tx1"/>
              </a:solidFill>
              <a:latin typeface="+mn-lt"/>
              <a:ea typeface="+mn-ea"/>
              <a:cs typeface="+mn-cs"/>
            </a:endParaRPr>
          </a:p>
          <a:p>
            <a:pPr marL="228600" lvl="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add color, size and timing to the fourth, animated rectangle, do the following</a:t>
            </a:r>
            <a:r>
              <a:rPr lang="en-US" sz="1200" b="1"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Select the fourth rectangle.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 Pane</a:t>
            </a:r>
            <a:r>
              <a:rPr lang="en-US" sz="1200" kern="1200" baseline="0" dirty="0">
                <a:solidFill>
                  <a:schemeClr val="tx1"/>
                </a:solidFill>
                <a:latin typeface="+mn-lt"/>
                <a:ea typeface="+mn-ea"/>
                <a:cs typeface="+mn-cs"/>
              </a:rPr>
              <a:t>, of the five rectangles listed, this should select the third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0.86”</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In</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Shape Width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1.68”</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Styles</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launcher.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 Shape </a:t>
            </a:r>
            <a:r>
              <a:rPr lang="en-US" sz="1200" kern="1200" baseline="0" dirty="0">
                <a:solidFill>
                  <a:schemeClr val="tx1"/>
                </a:solidFill>
                <a:latin typeface="+mn-lt"/>
                <a:ea typeface="+mn-ea"/>
                <a:cs typeface="+mn-cs"/>
              </a:rPr>
              <a:t>dialog box i</a:t>
            </a:r>
            <a:r>
              <a:rPr lang="en-US" sz="1200" kern="1200" dirty="0">
                <a:solidFill>
                  <a:schemeClr val="tx1"/>
                </a:solidFill>
                <a:latin typeface="+mn-lt"/>
                <a:ea typeface="+mn-ea"/>
                <a:cs typeface="+mn-cs"/>
              </a:rPr>
              <a:t>n the left pane,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click</a:t>
            </a:r>
            <a:r>
              <a:rPr lang="en-US" sz="1200" b="1" kern="1200" dirty="0">
                <a:solidFill>
                  <a:schemeClr val="tx1"/>
                </a:solidFill>
                <a:latin typeface="+mn-lt"/>
                <a:ea typeface="+mn-ea"/>
                <a:cs typeface="+mn-cs"/>
              </a:rPr>
              <a:t> Solid fill</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latin typeface="+mn-lt"/>
                <a:ea typeface="+mn-ea"/>
                <a:cs typeface="+mn-cs"/>
              </a:rPr>
              <a:t>C</a:t>
            </a:r>
            <a:r>
              <a:rPr lang="en-US" sz="1200" kern="1200" dirty="0">
                <a:solidFill>
                  <a:schemeClr val="tx1"/>
                </a:solidFill>
                <a:latin typeface="+mn-lt"/>
                <a:ea typeface="+mn-ea"/>
                <a:cs typeface="+mn-cs"/>
              </a:rPr>
              <a:t>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a:t>
            </a:r>
            <a:r>
              <a:rPr lang="en-US" sz="1200" b="1" kern="1200" dirty="0">
                <a:solidFill>
                  <a:schemeClr val="tx1"/>
                </a:solidFill>
                <a:latin typeface="+mn-lt"/>
                <a:ea typeface="+mn-ea"/>
                <a:cs typeface="+mn-cs"/>
              </a:rPr>
              <a:t> Olive Green, Accent 3, Darker 50%</a:t>
            </a:r>
            <a:r>
              <a:rPr lang="en-US" sz="1200" b="0" kern="1200" baseline="0" dirty="0">
                <a:solidFill>
                  <a:schemeClr val="tx1"/>
                </a:solidFill>
                <a:latin typeface="+mn-lt"/>
                <a:ea typeface="+mn-ea"/>
                <a:cs typeface="+mn-cs"/>
              </a:rPr>
              <a:t> (sixth row, seventh option from the left).</a:t>
            </a:r>
            <a:endParaRPr lang="en-US" sz="1200" b="0" dirty="0"/>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 </a:t>
            </a:r>
            <a:endParaRPr lang="en-US" sz="1200" dirty="0"/>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Animations</a:t>
            </a:r>
            <a:r>
              <a:rPr lang="en-US" sz="120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Timing</a:t>
            </a:r>
            <a:r>
              <a:rPr lang="en-US" sz="1200" kern="1200" baseline="0" dirty="0">
                <a:solidFill>
                  <a:schemeClr val="tx1"/>
                </a:solidFill>
                <a:latin typeface="+mn-lt"/>
                <a:ea typeface="+mn-ea"/>
                <a:cs typeface="+mn-cs"/>
              </a:rPr>
              <a:t> group, in the </a:t>
            </a:r>
            <a:r>
              <a:rPr lang="en-US" sz="1200" b="1" kern="1200" baseline="0" dirty="0">
                <a:solidFill>
                  <a:schemeClr val="tx1"/>
                </a:solidFill>
                <a:latin typeface="+mn-lt"/>
                <a:ea typeface="+mn-ea"/>
                <a:cs typeface="+mn-cs"/>
              </a:rPr>
              <a:t>Duration</a:t>
            </a:r>
            <a:r>
              <a:rPr lang="en-US" sz="120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3.95</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Animation Pane</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click the arrow at the motion path animation effect,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Start With Previous.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Click again the arrow next to the motion path animation effect,</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Effect Options</a:t>
            </a:r>
            <a:r>
              <a:rPr lang="en-US" sz="1200" b="0" kern="1200" dirty="0">
                <a:solidFill>
                  <a:schemeClr val="tx1"/>
                </a:solidFill>
                <a:latin typeface="+mn-lt"/>
                <a:ea typeface="+mn-ea"/>
                <a:cs typeface="+mn-cs"/>
              </a:rPr>
              <a:t>. In the </a:t>
            </a:r>
            <a:r>
              <a:rPr lang="en-US" sz="1200" b="1" kern="1200" dirty="0">
                <a:solidFill>
                  <a:schemeClr val="tx1"/>
                </a:solidFill>
                <a:latin typeface="+mn-lt"/>
                <a:ea typeface="+mn-ea"/>
                <a:cs typeface="+mn-cs"/>
              </a:rPr>
              <a:t>Right</a:t>
            </a:r>
            <a:r>
              <a:rPr lang="en-US" sz="1200" b="0" kern="1200" dirty="0">
                <a:solidFill>
                  <a:schemeClr val="tx1"/>
                </a:solidFill>
                <a:latin typeface="+mn-lt"/>
                <a:ea typeface="+mn-ea"/>
                <a:cs typeface="+mn-cs"/>
              </a:rPr>
              <a:t> dialog</a:t>
            </a:r>
            <a:r>
              <a:rPr lang="en-US" sz="1200" b="0" kern="1200" baseline="0" dirty="0">
                <a:solidFill>
                  <a:schemeClr val="tx1"/>
                </a:solidFill>
                <a:latin typeface="+mn-lt"/>
                <a:ea typeface="+mn-ea"/>
                <a:cs typeface="+mn-cs"/>
              </a:rPr>
              <a:t> box, </a:t>
            </a:r>
            <a:r>
              <a:rPr lang="en-US" sz="1200" b="0" kern="1200" dirty="0">
                <a:solidFill>
                  <a:schemeClr val="tx1"/>
                </a:solidFill>
                <a:latin typeface="+mn-lt"/>
                <a:ea typeface="+mn-ea"/>
                <a:cs typeface="+mn-cs"/>
              </a:rPr>
              <a:t>do the following:</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Effect</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Settings</a:t>
            </a:r>
            <a:r>
              <a:rPr lang="en-US" sz="1200" kern="1200" dirty="0">
                <a:solidFill>
                  <a:schemeClr val="tx1"/>
                </a:solidFill>
                <a:latin typeface="+mn-lt"/>
                <a:ea typeface="+mn-ea"/>
                <a:cs typeface="+mn-cs"/>
              </a:rPr>
              <a:t>, select </a:t>
            </a:r>
            <a:r>
              <a:rPr lang="en-US" sz="1200" b="1" kern="1200" dirty="0">
                <a:solidFill>
                  <a:schemeClr val="tx1"/>
                </a:solidFill>
                <a:latin typeface="+mn-lt"/>
                <a:ea typeface="+mn-ea"/>
                <a:cs typeface="+mn-cs"/>
              </a:rPr>
              <a:t>Auto-Reverse</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Timing</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Repeat </a:t>
            </a:r>
            <a:r>
              <a:rPr lang="en-US" sz="1200" b="0" kern="1200" dirty="0">
                <a:solidFill>
                  <a:schemeClr val="tx1"/>
                </a:solidFill>
                <a:latin typeface="+mn-lt"/>
                <a:ea typeface="+mn-ea"/>
                <a:cs typeface="+mn-cs"/>
              </a:rPr>
              <a:t>box,</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Until End of Slide</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a:t>
            </a:r>
            <a:r>
              <a:rPr lang="en-US" sz="1200" b="1" kern="1200" dirty="0">
                <a:solidFill>
                  <a:schemeClr val="tx1"/>
                </a:solidFill>
                <a:latin typeface="+mn-lt"/>
                <a:ea typeface="+mn-ea"/>
                <a:cs typeface="+mn-cs"/>
              </a:rPr>
              <a:t> OK.</a:t>
            </a:r>
          </a:p>
          <a:p>
            <a:pPr marL="228600" lvl="0" indent="-228600">
              <a:buFont typeface="+mj-lt"/>
              <a:buAutoNum type="arabicPeriod"/>
            </a:pPr>
            <a:r>
              <a:rPr lang="en-US" sz="1200" b="0" kern="1200" dirty="0">
                <a:solidFill>
                  <a:schemeClr val="tx1"/>
                </a:solidFill>
                <a:latin typeface="+mn-lt"/>
                <a:ea typeface="+mn-ea"/>
                <a:cs typeface="+mn-cs"/>
              </a:rPr>
              <a:t>On</a:t>
            </a:r>
            <a:r>
              <a:rPr lang="en-US" sz="1200" b="0" kern="1200" baseline="0" dirty="0">
                <a:solidFill>
                  <a:schemeClr val="tx1"/>
                </a:solidFill>
                <a:latin typeface="+mn-lt"/>
                <a:ea typeface="+mn-ea"/>
                <a:cs typeface="+mn-cs"/>
              </a:rPr>
              <a:t> the slide, p</a:t>
            </a:r>
            <a:r>
              <a:rPr lang="en-US" sz="1200" b="0" kern="1200" dirty="0">
                <a:solidFill>
                  <a:schemeClr val="tx1"/>
                </a:solidFill>
                <a:latin typeface="+mn-lt"/>
                <a:ea typeface="+mn-ea"/>
                <a:cs typeface="+mn-cs"/>
              </a:rPr>
              <a:t>osition the fourth rectangle on the first</a:t>
            </a:r>
            <a:r>
              <a:rPr lang="en-US" sz="1200" b="0" kern="1200" baseline="0" dirty="0">
                <a:solidFill>
                  <a:schemeClr val="tx1"/>
                </a:solidFill>
                <a:latin typeface="+mn-lt"/>
                <a:ea typeface="+mn-ea"/>
                <a:cs typeface="+mn-cs"/>
              </a:rPr>
              <a:t> (and longest) rectangle lining up the top and bottom edges.</a:t>
            </a:r>
            <a:endParaRPr lang="en-US" sz="1200" b="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To add color, size, and timing to the fifth, animated rectangle, do the following</a:t>
            </a:r>
            <a:r>
              <a:rPr lang="en-US" sz="1200" b="1"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Select the fifth rectangle.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 Pane</a:t>
            </a:r>
            <a:r>
              <a:rPr lang="en-US" sz="1200" kern="1200" baseline="0" dirty="0">
                <a:solidFill>
                  <a:schemeClr val="tx1"/>
                </a:solidFill>
                <a:latin typeface="+mn-lt"/>
                <a:ea typeface="+mn-ea"/>
                <a:cs typeface="+mn-cs"/>
              </a:rPr>
              <a:t>, of the five rectangles listed, this should select the fourth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0.86”</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In</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Shape Width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1.68”</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Styles</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launcher.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 Shape </a:t>
            </a:r>
            <a:r>
              <a:rPr lang="en-US" sz="1200" kern="1200" baseline="0" dirty="0">
                <a:solidFill>
                  <a:schemeClr val="tx1"/>
                </a:solidFill>
                <a:latin typeface="+mn-lt"/>
                <a:ea typeface="+mn-ea"/>
                <a:cs typeface="+mn-cs"/>
              </a:rPr>
              <a:t>dialog box i</a:t>
            </a:r>
            <a:r>
              <a:rPr lang="en-US" sz="1200" kern="1200" dirty="0">
                <a:solidFill>
                  <a:schemeClr val="tx1"/>
                </a:solidFill>
                <a:latin typeface="+mn-lt"/>
                <a:ea typeface="+mn-ea"/>
                <a:cs typeface="+mn-cs"/>
              </a:rPr>
              <a:t>n the left pane,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click</a:t>
            </a:r>
            <a:r>
              <a:rPr lang="en-US" sz="1200" b="1" kern="1200" dirty="0">
                <a:solidFill>
                  <a:schemeClr val="tx1"/>
                </a:solidFill>
                <a:latin typeface="+mn-lt"/>
                <a:ea typeface="+mn-ea"/>
                <a:cs typeface="+mn-cs"/>
              </a:rPr>
              <a:t> Solid fill</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latin typeface="+mn-lt"/>
                <a:ea typeface="+mn-ea"/>
                <a:cs typeface="+mn-cs"/>
              </a:rPr>
              <a:t>C</a:t>
            </a:r>
            <a:r>
              <a:rPr lang="en-US" sz="1200" kern="1200" dirty="0">
                <a:solidFill>
                  <a:schemeClr val="tx1"/>
                </a:solidFill>
                <a:latin typeface="+mn-lt"/>
                <a:ea typeface="+mn-ea"/>
                <a:cs typeface="+mn-cs"/>
              </a:rPr>
              <a:t>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click </a:t>
            </a:r>
            <a:r>
              <a:rPr lang="en-US" sz="1200" b="1" kern="1200" dirty="0">
                <a:solidFill>
                  <a:schemeClr val="tx1"/>
                </a:solidFill>
                <a:latin typeface="+mn-lt"/>
                <a:ea typeface="+mn-ea"/>
                <a:cs typeface="+mn-cs"/>
              </a:rPr>
              <a:t>More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Colors</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In</a:t>
            </a:r>
            <a:r>
              <a:rPr lang="en-US" sz="1200" b="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Colors</a:t>
            </a:r>
            <a:r>
              <a:rPr lang="en-US" sz="1200" b="0" kern="1200" baseline="0" dirty="0">
                <a:solidFill>
                  <a:schemeClr val="tx1"/>
                </a:solidFill>
                <a:latin typeface="+mn-lt"/>
                <a:ea typeface="+mn-ea"/>
                <a:cs typeface="+mn-cs"/>
              </a:rPr>
              <a:t> dialog box, o</a:t>
            </a:r>
            <a:r>
              <a:rPr lang="en-US" sz="1200" kern="1200" dirty="0">
                <a:solidFill>
                  <a:schemeClr val="tx1"/>
                </a:solidFill>
                <a:latin typeface="+mn-lt"/>
                <a:ea typeface="+mn-ea"/>
                <a:cs typeface="+mn-cs"/>
              </a:rPr>
              <a:t>n the </a:t>
            </a:r>
            <a:r>
              <a:rPr lang="en-US" sz="1200" b="1" kern="1200" dirty="0">
                <a:solidFill>
                  <a:schemeClr val="tx1"/>
                </a:solidFill>
                <a:latin typeface="+mn-lt"/>
                <a:ea typeface="+mn-ea"/>
                <a:cs typeface="+mn-cs"/>
              </a:rPr>
              <a:t>Custom</a:t>
            </a:r>
            <a:r>
              <a:rPr lang="en-US" sz="1200" kern="1200" dirty="0">
                <a:solidFill>
                  <a:schemeClr val="tx1"/>
                </a:solidFill>
                <a:latin typeface="+mn-lt"/>
                <a:ea typeface="+mn-ea"/>
                <a:cs typeface="+mn-cs"/>
              </a:rPr>
              <a:t> tab, </a:t>
            </a:r>
            <a:r>
              <a:rPr lang="en-US" sz="1200" dirty="0"/>
              <a:t>enter values for </a:t>
            </a:r>
            <a:r>
              <a:rPr lang="en-US" sz="1200" b="1" dirty="0"/>
              <a:t>Red</a:t>
            </a:r>
            <a:r>
              <a:rPr lang="en-US" sz="1200" dirty="0"/>
              <a:t>: </a:t>
            </a:r>
            <a:r>
              <a:rPr lang="en-US" sz="1200" b="1" dirty="0"/>
              <a:t>127</a:t>
            </a:r>
            <a:r>
              <a:rPr lang="en-US" sz="1200" dirty="0"/>
              <a:t>, </a:t>
            </a:r>
            <a:r>
              <a:rPr lang="en-US" sz="1200" b="1" dirty="0"/>
              <a:t>Green</a:t>
            </a:r>
            <a:r>
              <a:rPr lang="en-US" sz="1200" dirty="0"/>
              <a:t>: </a:t>
            </a:r>
            <a:r>
              <a:rPr lang="en-US" sz="1200" b="1" dirty="0"/>
              <a:t>140</a:t>
            </a:r>
            <a:r>
              <a:rPr lang="en-US" sz="1200" dirty="0"/>
              <a:t>, </a:t>
            </a:r>
            <a:r>
              <a:rPr lang="en-US" sz="1200" b="1" dirty="0"/>
              <a:t>Blue</a:t>
            </a:r>
            <a:r>
              <a:rPr lang="en-US" sz="1200" dirty="0"/>
              <a:t>: </a:t>
            </a:r>
            <a:r>
              <a:rPr lang="en-US" sz="1200" b="1" dirty="0"/>
              <a:t>60</a:t>
            </a:r>
            <a:r>
              <a:rPr lang="en-US" sz="1200" b="0" kern="1200" baseline="0" dirty="0">
                <a:solidFill>
                  <a:schemeClr val="tx1"/>
                </a:solidFill>
                <a:latin typeface="+mn-lt"/>
                <a:ea typeface="+mn-ea"/>
                <a:cs typeface="+mn-cs"/>
              </a:rPr>
              <a:t>.</a:t>
            </a:r>
            <a:endParaRPr lang="en-US" sz="1200" b="0" dirty="0"/>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 </a:t>
            </a:r>
            <a:endParaRPr lang="en-US" sz="1200" dirty="0"/>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Animations</a:t>
            </a:r>
            <a:r>
              <a:rPr lang="en-US" sz="120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Timing</a:t>
            </a:r>
            <a:r>
              <a:rPr lang="en-US" sz="1200" kern="1200" baseline="0" dirty="0">
                <a:solidFill>
                  <a:schemeClr val="tx1"/>
                </a:solidFill>
                <a:latin typeface="+mn-lt"/>
                <a:ea typeface="+mn-ea"/>
                <a:cs typeface="+mn-cs"/>
              </a:rPr>
              <a:t> group, in the </a:t>
            </a:r>
            <a:r>
              <a:rPr lang="en-US" sz="1200" b="1" kern="1200" baseline="0" dirty="0">
                <a:solidFill>
                  <a:schemeClr val="tx1"/>
                </a:solidFill>
                <a:latin typeface="+mn-lt"/>
                <a:ea typeface="+mn-ea"/>
                <a:cs typeface="+mn-cs"/>
              </a:rPr>
              <a:t>Duration</a:t>
            </a:r>
            <a:r>
              <a:rPr lang="en-US" sz="120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5.3</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Animation Pane</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click the arrow at the motion path animation effect,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Start With Previous.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Click again the arrow next to the motion path animation effect,</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Effect Options</a:t>
            </a:r>
            <a:r>
              <a:rPr lang="en-US" sz="1200" b="0" kern="1200" dirty="0">
                <a:solidFill>
                  <a:schemeClr val="tx1"/>
                </a:solidFill>
                <a:latin typeface="+mn-lt"/>
                <a:ea typeface="+mn-ea"/>
                <a:cs typeface="+mn-cs"/>
              </a:rPr>
              <a:t>. In the </a:t>
            </a:r>
            <a:r>
              <a:rPr lang="en-US" sz="1200" b="1" kern="1200" dirty="0">
                <a:solidFill>
                  <a:schemeClr val="tx1"/>
                </a:solidFill>
                <a:latin typeface="+mn-lt"/>
                <a:ea typeface="+mn-ea"/>
                <a:cs typeface="+mn-cs"/>
              </a:rPr>
              <a:t>Right</a:t>
            </a:r>
            <a:r>
              <a:rPr lang="en-US" sz="1200" b="0" kern="1200" dirty="0">
                <a:solidFill>
                  <a:schemeClr val="tx1"/>
                </a:solidFill>
                <a:latin typeface="+mn-lt"/>
                <a:ea typeface="+mn-ea"/>
                <a:cs typeface="+mn-cs"/>
              </a:rPr>
              <a:t> dialog</a:t>
            </a:r>
            <a:r>
              <a:rPr lang="en-US" sz="1200" b="0" kern="1200" baseline="0" dirty="0">
                <a:solidFill>
                  <a:schemeClr val="tx1"/>
                </a:solidFill>
                <a:latin typeface="+mn-lt"/>
                <a:ea typeface="+mn-ea"/>
                <a:cs typeface="+mn-cs"/>
              </a:rPr>
              <a:t> box, </a:t>
            </a:r>
            <a:r>
              <a:rPr lang="en-US" sz="1200" b="0" kern="1200" dirty="0">
                <a:solidFill>
                  <a:schemeClr val="tx1"/>
                </a:solidFill>
                <a:latin typeface="+mn-lt"/>
                <a:ea typeface="+mn-ea"/>
                <a:cs typeface="+mn-cs"/>
              </a:rPr>
              <a:t>do the following:</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Effect</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Settings</a:t>
            </a:r>
            <a:r>
              <a:rPr lang="en-US" sz="1200" kern="1200" dirty="0">
                <a:solidFill>
                  <a:schemeClr val="tx1"/>
                </a:solidFill>
                <a:latin typeface="+mn-lt"/>
                <a:ea typeface="+mn-ea"/>
                <a:cs typeface="+mn-cs"/>
              </a:rPr>
              <a:t>, select </a:t>
            </a:r>
            <a:r>
              <a:rPr lang="en-US" sz="1200" b="1" kern="1200" dirty="0">
                <a:solidFill>
                  <a:schemeClr val="tx1"/>
                </a:solidFill>
                <a:latin typeface="+mn-lt"/>
                <a:ea typeface="+mn-ea"/>
                <a:cs typeface="+mn-cs"/>
              </a:rPr>
              <a:t>Auto-Reverse</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Timing</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Repeat </a:t>
            </a:r>
            <a:r>
              <a:rPr lang="en-US" sz="1200" b="0" kern="1200" dirty="0">
                <a:solidFill>
                  <a:schemeClr val="tx1"/>
                </a:solidFill>
                <a:latin typeface="+mn-lt"/>
                <a:ea typeface="+mn-ea"/>
                <a:cs typeface="+mn-cs"/>
              </a:rPr>
              <a:t>box,</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Until End of Slide</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a:t>
            </a:r>
            <a:r>
              <a:rPr lang="en-US" sz="1200" b="1" kern="1200" dirty="0">
                <a:solidFill>
                  <a:schemeClr val="tx1"/>
                </a:solidFill>
                <a:latin typeface="+mn-lt"/>
                <a:ea typeface="+mn-ea"/>
                <a:cs typeface="+mn-cs"/>
              </a:rPr>
              <a:t> OK.</a:t>
            </a:r>
          </a:p>
          <a:p>
            <a:pPr marL="228600" lvl="0" indent="-228600">
              <a:buFont typeface="+mj-lt"/>
              <a:buAutoNum type="arabicPeriod"/>
            </a:pPr>
            <a:r>
              <a:rPr lang="en-US" sz="1200" b="0" kern="1200" dirty="0">
                <a:solidFill>
                  <a:schemeClr val="tx1"/>
                </a:solidFill>
                <a:latin typeface="+mn-lt"/>
                <a:ea typeface="+mn-ea"/>
                <a:cs typeface="+mn-cs"/>
              </a:rPr>
              <a:t>On</a:t>
            </a:r>
            <a:r>
              <a:rPr lang="en-US" sz="1200" b="0" kern="1200" baseline="0" dirty="0">
                <a:solidFill>
                  <a:schemeClr val="tx1"/>
                </a:solidFill>
                <a:latin typeface="+mn-lt"/>
                <a:ea typeface="+mn-ea"/>
                <a:cs typeface="+mn-cs"/>
              </a:rPr>
              <a:t> the slide, p</a:t>
            </a:r>
            <a:r>
              <a:rPr lang="en-US" sz="1200" b="0" kern="1200" dirty="0">
                <a:solidFill>
                  <a:schemeClr val="tx1"/>
                </a:solidFill>
                <a:latin typeface="+mn-lt"/>
                <a:ea typeface="+mn-ea"/>
                <a:cs typeface="+mn-cs"/>
              </a:rPr>
              <a:t>osition the fifth rectangle on the first</a:t>
            </a:r>
            <a:r>
              <a:rPr lang="en-US" sz="1200" b="0" kern="1200" baseline="0" dirty="0">
                <a:solidFill>
                  <a:schemeClr val="tx1"/>
                </a:solidFill>
                <a:latin typeface="+mn-lt"/>
                <a:ea typeface="+mn-ea"/>
                <a:cs typeface="+mn-cs"/>
              </a:rPr>
              <a:t> (and longest) rectangle lining up the top and bottom edges.</a:t>
            </a:r>
            <a:endParaRPr lang="en-US" sz="1200" b="0" kern="1200" dirty="0">
              <a:solidFill>
                <a:schemeClr val="tx1"/>
              </a:solidFill>
              <a:latin typeface="+mn-lt"/>
              <a:ea typeface="+mn-ea"/>
              <a:cs typeface="+mn-cs"/>
            </a:endParaRPr>
          </a:p>
          <a:p>
            <a:pPr marL="228600" lvl="0" indent="-228600">
              <a:buFont typeface="+mj-lt"/>
              <a:buNone/>
            </a:pP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To add color, size, and timing to the sixth, animated rectangle, do the following</a:t>
            </a:r>
            <a:r>
              <a:rPr lang="en-US" sz="1200" b="1" kern="1200" dirty="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Select the sixth rectangle.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 Pane</a:t>
            </a:r>
            <a:r>
              <a:rPr lang="en-US" sz="1200" kern="1200" baseline="0" dirty="0">
                <a:solidFill>
                  <a:schemeClr val="tx1"/>
                </a:solidFill>
                <a:latin typeface="+mn-lt"/>
                <a:ea typeface="+mn-ea"/>
                <a:cs typeface="+mn-cs"/>
              </a:rPr>
              <a:t>, of the five rectangles listed, this should select the fifth rectangle.)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Size</a:t>
            </a:r>
            <a:r>
              <a:rPr lang="en-US" sz="1200" kern="1200" dirty="0">
                <a:solidFill>
                  <a:schemeClr val="tx1"/>
                </a:solidFill>
                <a:latin typeface="+mn-lt"/>
                <a:ea typeface="+mn-ea"/>
                <a:cs typeface="+mn-cs"/>
              </a:rPr>
              <a:t> group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Shape Height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0.86”</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In</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Shape Width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.98”</a:t>
            </a:r>
            <a:r>
              <a:rPr lang="en-US" sz="1200" kern="120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Drawing Tools</a:t>
            </a:r>
            <a:r>
              <a:rPr lang="en-US" sz="1200" kern="1200" dirty="0">
                <a:solidFill>
                  <a:schemeClr val="tx1"/>
                </a:solidFill>
                <a:latin typeface="+mn-lt"/>
                <a:ea typeface="+mn-ea"/>
                <a:cs typeface="+mn-cs"/>
              </a:rPr>
              <a:t>, on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Styles</a:t>
            </a:r>
            <a:r>
              <a:rPr lang="en-US" sz="1200" kern="1200" dirty="0">
                <a:solidFill>
                  <a:schemeClr val="tx1"/>
                </a:solidFill>
                <a:latin typeface="+mn-lt"/>
                <a:ea typeface="+mn-ea"/>
                <a:cs typeface="+mn-cs"/>
              </a:rPr>
              <a:t> group, click the </a:t>
            </a:r>
            <a:r>
              <a:rPr lang="en-US" sz="1200" b="1" kern="1200" dirty="0">
                <a:solidFill>
                  <a:schemeClr val="tx1"/>
                </a:solidFill>
                <a:latin typeface="+mn-lt"/>
                <a:ea typeface="+mn-ea"/>
                <a:cs typeface="+mn-cs"/>
              </a:rPr>
              <a:t>Format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Shape</a:t>
            </a:r>
            <a:r>
              <a:rPr lang="en-US" sz="1200" kern="1200" dirty="0">
                <a:solidFill>
                  <a:schemeClr val="tx1"/>
                </a:solidFill>
                <a:latin typeface="+mn-lt"/>
                <a:ea typeface="+mn-ea"/>
                <a:cs typeface="+mn-cs"/>
              </a:rPr>
              <a:t> dialog box launcher. In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Format Shape </a:t>
            </a:r>
            <a:r>
              <a:rPr lang="en-US" sz="1200" kern="1200" baseline="0" dirty="0">
                <a:solidFill>
                  <a:schemeClr val="tx1"/>
                </a:solidFill>
                <a:latin typeface="+mn-lt"/>
                <a:ea typeface="+mn-ea"/>
                <a:cs typeface="+mn-cs"/>
              </a:rPr>
              <a:t>dialog box i</a:t>
            </a:r>
            <a:r>
              <a:rPr lang="en-US" sz="1200" kern="1200" dirty="0">
                <a:solidFill>
                  <a:schemeClr val="tx1"/>
                </a:solidFill>
                <a:latin typeface="+mn-lt"/>
                <a:ea typeface="+mn-ea"/>
                <a:cs typeface="+mn-cs"/>
              </a:rPr>
              <a:t>n the left pane,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click</a:t>
            </a:r>
            <a:r>
              <a:rPr lang="en-US" sz="1200" b="1" kern="1200" dirty="0">
                <a:solidFill>
                  <a:schemeClr val="tx1"/>
                </a:solidFill>
                <a:latin typeface="+mn-lt"/>
                <a:ea typeface="+mn-ea"/>
                <a:cs typeface="+mn-cs"/>
              </a:rPr>
              <a:t> Solid fill</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then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C</a:t>
            </a:r>
            <a:r>
              <a:rPr lang="en-US" sz="1200" kern="1200" dirty="0">
                <a:solidFill>
                  <a:schemeClr val="tx1"/>
                </a:solidFill>
                <a:latin typeface="+mn-lt"/>
                <a:ea typeface="+mn-ea"/>
                <a:cs typeface="+mn-cs"/>
              </a:rPr>
              <a:t>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a:t>
            </a:r>
            <a:r>
              <a:rPr lang="en-US" sz="1200" b="1" kern="1200" dirty="0">
                <a:solidFill>
                  <a:schemeClr val="tx1"/>
                </a:solidFill>
                <a:latin typeface="+mn-lt"/>
                <a:ea typeface="+mn-ea"/>
                <a:cs typeface="+mn-cs"/>
              </a:rPr>
              <a:t> Olive Green, Accent 3, Darker 25%</a:t>
            </a:r>
            <a:r>
              <a:rPr lang="en-US" sz="1200" b="0" kern="1200" baseline="0" dirty="0">
                <a:solidFill>
                  <a:schemeClr val="tx1"/>
                </a:solidFill>
                <a:latin typeface="+mn-lt"/>
                <a:ea typeface="+mn-ea"/>
                <a:cs typeface="+mn-cs"/>
              </a:rPr>
              <a:t> (fifth row, seventh option from the left).</a:t>
            </a:r>
            <a:endParaRPr lang="en-US" sz="1200" b="0" dirty="0"/>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 </a:t>
            </a:r>
            <a:endParaRPr lang="en-US" sz="1200" dirty="0"/>
          </a:p>
          <a:p>
            <a:pPr marL="228600" lvl="0" indent="-228600">
              <a:buFont typeface="+mj-lt"/>
              <a:buAutoNum type="arabicPeriod"/>
            </a:pPr>
            <a:r>
              <a:rPr lang="en-US" sz="1200" kern="1200" dirty="0">
                <a:solidFill>
                  <a:schemeClr val="tx1"/>
                </a:solidFill>
                <a:latin typeface="+mn-lt"/>
                <a:ea typeface="+mn-ea"/>
                <a:cs typeface="+mn-cs"/>
              </a:rPr>
              <a:t>On</a:t>
            </a:r>
            <a:r>
              <a:rPr lang="en-US" sz="1200" kern="1200" baseline="0" dirty="0">
                <a:solidFill>
                  <a:schemeClr val="tx1"/>
                </a:solidFill>
                <a:latin typeface="+mn-lt"/>
                <a:ea typeface="+mn-ea"/>
                <a:cs typeface="+mn-cs"/>
              </a:rPr>
              <a:t> the </a:t>
            </a:r>
            <a:r>
              <a:rPr lang="en-US" sz="1200" b="1" kern="1200" baseline="0" dirty="0">
                <a:solidFill>
                  <a:schemeClr val="tx1"/>
                </a:solidFill>
                <a:latin typeface="+mn-lt"/>
                <a:ea typeface="+mn-ea"/>
                <a:cs typeface="+mn-cs"/>
              </a:rPr>
              <a:t>Animations</a:t>
            </a:r>
            <a:r>
              <a:rPr lang="en-US" sz="120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Timing</a:t>
            </a:r>
            <a:r>
              <a:rPr lang="en-US" sz="1200" kern="1200" baseline="0" dirty="0">
                <a:solidFill>
                  <a:schemeClr val="tx1"/>
                </a:solidFill>
                <a:latin typeface="+mn-lt"/>
                <a:ea typeface="+mn-ea"/>
                <a:cs typeface="+mn-cs"/>
              </a:rPr>
              <a:t> group, in the </a:t>
            </a:r>
            <a:r>
              <a:rPr lang="en-US" sz="1200" b="1" kern="1200" baseline="0" dirty="0">
                <a:solidFill>
                  <a:schemeClr val="tx1"/>
                </a:solidFill>
                <a:latin typeface="+mn-lt"/>
                <a:ea typeface="+mn-ea"/>
                <a:cs typeface="+mn-cs"/>
              </a:rPr>
              <a:t>Duration</a:t>
            </a:r>
            <a:r>
              <a:rPr lang="en-US" sz="120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4.2</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Animation Pane</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click the arrow at the motion path animation effect,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and then click </a:t>
            </a:r>
            <a:r>
              <a:rPr lang="en-US" sz="1200" b="1" kern="1200" dirty="0">
                <a:solidFill>
                  <a:schemeClr val="tx1"/>
                </a:solidFill>
                <a:latin typeface="+mn-lt"/>
                <a:ea typeface="+mn-ea"/>
                <a:cs typeface="+mn-cs"/>
              </a:rPr>
              <a:t>Start With Previous.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Click again the arrow next to the motion path animation effect,</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Effect Options</a:t>
            </a:r>
            <a:r>
              <a:rPr lang="en-US" sz="1200" b="0" kern="1200" dirty="0">
                <a:solidFill>
                  <a:schemeClr val="tx1"/>
                </a:solidFill>
                <a:latin typeface="+mn-lt"/>
                <a:ea typeface="+mn-ea"/>
                <a:cs typeface="+mn-cs"/>
              </a:rPr>
              <a:t>. In the </a:t>
            </a:r>
            <a:r>
              <a:rPr lang="en-US" sz="1200" b="1" kern="1200" dirty="0">
                <a:solidFill>
                  <a:schemeClr val="tx1"/>
                </a:solidFill>
                <a:latin typeface="+mn-lt"/>
                <a:ea typeface="+mn-ea"/>
                <a:cs typeface="+mn-cs"/>
              </a:rPr>
              <a:t>Right</a:t>
            </a:r>
            <a:r>
              <a:rPr lang="en-US" sz="1200" b="0" kern="1200" dirty="0">
                <a:solidFill>
                  <a:schemeClr val="tx1"/>
                </a:solidFill>
                <a:latin typeface="+mn-lt"/>
                <a:ea typeface="+mn-ea"/>
                <a:cs typeface="+mn-cs"/>
              </a:rPr>
              <a:t> dialog</a:t>
            </a:r>
            <a:r>
              <a:rPr lang="en-US" sz="1200" b="0" kern="1200" baseline="0" dirty="0">
                <a:solidFill>
                  <a:schemeClr val="tx1"/>
                </a:solidFill>
                <a:latin typeface="+mn-lt"/>
                <a:ea typeface="+mn-ea"/>
                <a:cs typeface="+mn-cs"/>
              </a:rPr>
              <a:t> box, </a:t>
            </a:r>
            <a:r>
              <a:rPr lang="en-US" sz="1200" b="0" kern="1200" dirty="0">
                <a:solidFill>
                  <a:schemeClr val="tx1"/>
                </a:solidFill>
                <a:latin typeface="+mn-lt"/>
                <a:ea typeface="+mn-ea"/>
                <a:cs typeface="+mn-cs"/>
              </a:rPr>
              <a:t>do the following:</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Effect</a:t>
            </a:r>
            <a:r>
              <a:rPr lang="en-US" sz="1200" kern="1200" dirty="0">
                <a:solidFill>
                  <a:schemeClr val="tx1"/>
                </a:solidFill>
                <a:latin typeface="+mn-lt"/>
                <a:ea typeface="+mn-ea"/>
                <a:cs typeface="+mn-cs"/>
              </a:rPr>
              <a:t> tab, under </a:t>
            </a:r>
            <a:r>
              <a:rPr lang="en-US" sz="1200" b="1" kern="1200" dirty="0">
                <a:solidFill>
                  <a:schemeClr val="tx1"/>
                </a:solidFill>
                <a:latin typeface="+mn-lt"/>
                <a:ea typeface="+mn-ea"/>
                <a:cs typeface="+mn-cs"/>
              </a:rPr>
              <a:t>Settings</a:t>
            </a:r>
            <a:r>
              <a:rPr lang="en-US" sz="1200" kern="1200" dirty="0">
                <a:solidFill>
                  <a:schemeClr val="tx1"/>
                </a:solidFill>
                <a:latin typeface="+mn-lt"/>
                <a:ea typeface="+mn-ea"/>
                <a:cs typeface="+mn-cs"/>
              </a:rPr>
              <a:t>, select </a:t>
            </a:r>
            <a:r>
              <a:rPr lang="en-US" sz="1200" b="1" kern="1200" dirty="0">
                <a:solidFill>
                  <a:schemeClr val="tx1"/>
                </a:solidFill>
                <a:latin typeface="+mn-lt"/>
                <a:ea typeface="+mn-ea"/>
                <a:cs typeface="+mn-cs"/>
              </a:rPr>
              <a:t>Auto-Reverse</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b="0" kern="1200" dirty="0">
                <a:solidFill>
                  <a:schemeClr val="tx1"/>
                </a:solidFill>
                <a:latin typeface="+mn-lt"/>
                <a:ea typeface="+mn-ea"/>
                <a:cs typeface="+mn-cs"/>
              </a:rPr>
              <a:t>On the </a:t>
            </a:r>
            <a:r>
              <a:rPr lang="en-US" sz="1200" b="1" kern="1200" dirty="0">
                <a:solidFill>
                  <a:schemeClr val="tx1"/>
                </a:solidFill>
                <a:latin typeface="+mn-lt"/>
                <a:ea typeface="+mn-ea"/>
                <a:cs typeface="+mn-cs"/>
              </a:rPr>
              <a:t>Timing</a:t>
            </a:r>
            <a:r>
              <a:rPr lang="en-US" sz="120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Repeat </a:t>
            </a:r>
            <a:r>
              <a:rPr lang="en-US" sz="1200" b="0" kern="1200" dirty="0">
                <a:solidFill>
                  <a:schemeClr val="tx1"/>
                </a:solidFill>
                <a:latin typeface="+mn-lt"/>
                <a:ea typeface="+mn-ea"/>
                <a:cs typeface="+mn-cs"/>
              </a:rPr>
              <a:t>box,</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click</a:t>
            </a:r>
            <a:r>
              <a:rPr lang="en-US" sz="1200" b="1" kern="1200" dirty="0">
                <a:solidFill>
                  <a:schemeClr val="tx1"/>
                </a:solidFill>
                <a:latin typeface="+mn-lt"/>
                <a:ea typeface="+mn-ea"/>
                <a:cs typeface="+mn-cs"/>
              </a:rPr>
              <a:t> Until End of Slide</a:t>
            </a:r>
            <a:r>
              <a:rPr lang="en-US" sz="1200" b="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a:t>
            </a:r>
            <a:r>
              <a:rPr lang="en-US" sz="1200" b="1" kern="1200" dirty="0">
                <a:solidFill>
                  <a:schemeClr val="tx1"/>
                </a:solidFill>
                <a:latin typeface="+mn-lt"/>
                <a:ea typeface="+mn-ea"/>
                <a:cs typeface="+mn-cs"/>
              </a:rPr>
              <a:t> OK.</a:t>
            </a:r>
          </a:p>
          <a:p>
            <a:pPr marL="228600" lvl="0" indent="-228600">
              <a:buFont typeface="+mj-lt"/>
              <a:buAutoNum type="arabicPeriod"/>
            </a:pPr>
            <a:r>
              <a:rPr lang="en-US" sz="1200" b="0" kern="1200" dirty="0">
                <a:solidFill>
                  <a:schemeClr val="tx1"/>
                </a:solidFill>
                <a:latin typeface="+mn-lt"/>
                <a:ea typeface="+mn-ea"/>
                <a:cs typeface="+mn-cs"/>
              </a:rPr>
              <a:t>On</a:t>
            </a:r>
            <a:r>
              <a:rPr lang="en-US" sz="1200" b="0" kern="1200" baseline="0" dirty="0">
                <a:solidFill>
                  <a:schemeClr val="tx1"/>
                </a:solidFill>
                <a:latin typeface="+mn-lt"/>
                <a:ea typeface="+mn-ea"/>
                <a:cs typeface="+mn-cs"/>
              </a:rPr>
              <a:t> the slide, p</a:t>
            </a:r>
            <a:r>
              <a:rPr lang="en-US" sz="1200" b="0" kern="1200" dirty="0">
                <a:solidFill>
                  <a:schemeClr val="tx1"/>
                </a:solidFill>
                <a:latin typeface="+mn-lt"/>
                <a:ea typeface="+mn-ea"/>
                <a:cs typeface="+mn-cs"/>
              </a:rPr>
              <a:t>osition the sixth rectangle on the first</a:t>
            </a:r>
            <a:r>
              <a:rPr lang="en-US" sz="1200" b="0" kern="1200" baseline="0" dirty="0">
                <a:solidFill>
                  <a:schemeClr val="tx1"/>
                </a:solidFill>
                <a:latin typeface="+mn-lt"/>
                <a:ea typeface="+mn-ea"/>
                <a:cs typeface="+mn-cs"/>
              </a:rPr>
              <a:t> (and longest) rectangle lining up the top and bottom edges.</a:t>
            </a:r>
            <a:endParaRPr lang="en-US" sz="1200" b="0" kern="1200" dirty="0">
              <a:solidFill>
                <a:schemeClr val="tx1"/>
              </a:solidFill>
              <a:latin typeface="+mn-lt"/>
              <a:ea typeface="+mn-ea"/>
              <a:cs typeface="+mn-cs"/>
            </a:endParaRPr>
          </a:p>
          <a:p>
            <a:pPr marL="228600" indent="-228600">
              <a:buFont typeface="+mj-lt"/>
              <a:buAutoNum type="arabicPeriod"/>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dirty="0"/>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right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b="0" kern="1200" dirty="0">
                <a:solidFill>
                  <a:schemeClr val="tx1"/>
                </a:solidFill>
                <a:latin typeface="+mn-lt"/>
                <a:ea typeface="+mn-ea"/>
                <a:cs typeface="+mn-cs"/>
              </a:rPr>
              <a:t>(third option from the left). </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a:solidFill>
                  <a:schemeClr val="tx1"/>
                </a:solidFill>
                <a:latin typeface="+mn-lt"/>
                <a:ea typeface="+mn-ea"/>
                <a:cs typeface="+mn-cs"/>
              </a:rPr>
              <a:t>Click the left gradient stop slider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40%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t>
            </a:r>
            <a:r>
              <a:rPr lang="en-US" sz="1200" b="0" kern="1200" baseline="0" dirty="0">
                <a:solidFill>
                  <a:schemeClr val="tx1"/>
                </a:solidFill>
                <a:latin typeface="+mn-lt"/>
                <a:ea typeface="+mn-ea"/>
                <a:cs typeface="+mn-cs"/>
              </a:rPr>
              <a:t>and then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Theme Colors  </a:t>
            </a:r>
            <a:r>
              <a:rPr lang="en-US" sz="1200" b="0" kern="1200" dirty="0">
                <a:solidFill>
                  <a:schemeClr val="tx1"/>
                </a:solidFill>
                <a:latin typeface="+mn-lt"/>
                <a:ea typeface="+mn-ea"/>
                <a:cs typeface="+mn-cs"/>
              </a:rPr>
              <a:t>c</a:t>
            </a:r>
            <a:r>
              <a:rPr lang="en-US" sz="1200" kern="1200" dirty="0">
                <a:solidFill>
                  <a:schemeClr val="tx1"/>
                </a:solidFill>
                <a:latin typeface="+mn-lt"/>
                <a:ea typeface="+mn-ea"/>
                <a:cs typeface="+mn-cs"/>
              </a:rPr>
              <a:t>lick </a:t>
            </a:r>
            <a:r>
              <a:rPr lang="en-US" sz="1200" b="1" kern="1200" dirty="0">
                <a:solidFill>
                  <a:schemeClr val="tx1"/>
                </a:solidFill>
                <a:latin typeface="+mn-lt"/>
                <a:ea typeface="+mn-ea"/>
                <a:cs typeface="+mn-cs"/>
              </a:rPr>
              <a:t>Black, Text 1, Lighter 50%</a:t>
            </a:r>
            <a:r>
              <a:rPr lang="en-US" sz="1200" b="0" kern="1200" baseline="0" dirty="0">
                <a:solidFill>
                  <a:schemeClr val="tx1"/>
                </a:solidFill>
                <a:latin typeface="+mn-lt"/>
                <a:ea typeface="+mn-ea"/>
                <a:cs typeface="+mn-cs"/>
              </a:rPr>
              <a:t> (second row, second option from the left).</a:t>
            </a:r>
            <a:endParaRPr lang="en-US" sz="1200" b="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Click the right gradient stop slider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mj-lt"/>
              <a:buAutoNum type="arabicPeriod"/>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Black, Text 1</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baseline="0" dirty="0">
                <a:solidFill>
                  <a:schemeClr val="tx1"/>
                </a:solidFill>
                <a:latin typeface="+mn-lt"/>
                <a:ea typeface="+mn-ea"/>
                <a:cs typeface="+mn-cs"/>
              </a:rPr>
              <a:t>(first row, second option from the left).</a:t>
            </a:r>
          </a:p>
          <a:p>
            <a:pPr marL="228600" lvl="0" indent="-228600">
              <a:buFont typeface="+mj-lt"/>
              <a:buAutoNum type="arabicPeriod"/>
            </a:pPr>
            <a:r>
              <a:rPr lang="en-US" sz="1200" b="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Close</a:t>
            </a:r>
            <a:r>
              <a:rPr lang="en-US" sz="1200" b="0" kern="1200" baseline="0" dirty="0">
                <a:solidFill>
                  <a:schemeClr val="tx1"/>
                </a:solidFill>
                <a:latin typeface="+mn-lt"/>
                <a:ea typeface="+mn-ea"/>
                <a:cs typeface="+mn-cs"/>
              </a:rPr>
              <a:t>.</a:t>
            </a:r>
            <a:endParaRPr lang="en-US" sz="1200" b="0" baseline="0" dirty="0"/>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86607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diversification and proliferation of doctoral programs in clinical psychology call for their periodic comparative analysis to inform prospective applicants, their advisors, and the entire field. The authors surveyed directors of the 232 American Psychological Association (APA)–accredited doctoral programs in clinical psychology (98% response) regarding application numbers, acceptance rates, financial </a:t>
            </a:r>
            <a:r>
              <a:rPr lang="en-US" sz="1200" kern="1200" dirty="0" err="1">
                <a:solidFill>
                  <a:schemeClr val="tx1"/>
                </a:solidFill>
                <a:effectLst/>
                <a:latin typeface="+mn-lt"/>
                <a:ea typeface="+mn-ea"/>
                <a:cs typeface="+mn-cs"/>
              </a:rPr>
              <a:t>assis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tance</a:t>
            </a:r>
            <a:r>
              <a:rPr lang="en-US" sz="1200" kern="1200" dirty="0">
                <a:solidFill>
                  <a:schemeClr val="tx1"/>
                </a:solidFill>
                <a:effectLst/>
                <a:latin typeface="+mn-lt"/>
                <a:ea typeface="+mn-ea"/>
                <a:cs typeface="+mn-cs"/>
              </a:rPr>
              <a:t>, and credentials of incoming students. Results are summarized for all clinical programs and then separately for 6 types of programs along the practice–research continuum: freestanding </a:t>
            </a:r>
            <a:r>
              <a:rPr lang="en-US" sz="1200" kern="1200" dirty="0" err="1">
                <a:solidFill>
                  <a:schemeClr val="tx1"/>
                </a:solidFill>
                <a:effectLst/>
                <a:latin typeface="+mn-lt"/>
                <a:ea typeface="+mn-ea"/>
                <a:cs typeface="+mn-cs"/>
              </a:rPr>
              <a:t>PsyD</a:t>
            </a:r>
            <a:r>
              <a:rPr lang="en-US" sz="1200" kern="1200" dirty="0">
                <a:solidFill>
                  <a:schemeClr val="tx1"/>
                </a:solidFill>
                <a:effectLst/>
                <a:latin typeface="+mn-lt"/>
                <a:ea typeface="+mn-ea"/>
                <a:cs typeface="+mn-cs"/>
              </a:rPr>
              <a:t>, university professional school </a:t>
            </a:r>
            <a:r>
              <a:rPr lang="en-US" sz="1200" kern="1200" dirty="0" err="1">
                <a:solidFill>
                  <a:schemeClr val="tx1"/>
                </a:solidFill>
                <a:effectLst/>
                <a:latin typeface="+mn-lt"/>
                <a:ea typeface="+mn-ea"/>
                <a:cs typeface="+mn-cs"/>
              </a:rPr>
              <a:t>PsyD</a:t>
            </a:r>
            <a:r>
              <a:rPr lang="en-US" sz="1200" kern="1200" dirty="0">
                <a:solidFill>
                  <a:schemeClr val="tx1"/>
                </a:solidFill>
                <a:effectLst/>
                <a:latin typeface="+mn-lt"/>
                <a:ea typeface="+mn-ea"/>
                <a:cs typeface="+mn-cs"/>
              </a:rPr>
              <a:t>, university department </a:t>
            </a:r>
            <a:r>
              <a:rPr lang="en-US" sz="1200" kern="1200" dirty="0" err="1">
                <a:solidFill>
                  <a:schemeClr val="tx1"/>
                </a:solidFill>
                <a:effectLst/>
                <a:latin typeface="+mn-lt"/>
                <a:ea typeface="+mn-ea"/>
                <a:cs typeface="+mn-cs"/>
              </a:rPr>
              <a:t>PsyD</a:t>
            </a:r>
            <a:r>
              <a:rPr lang="en-US" sz="1200" kern="1200" dirty="0">
                <a:solidFill>
                  <a:schemeClr val="tx1"/>
                </a:solidFill>
                <a:effectLst/>
                <a:latin typeface="+mn-lt"/>
                <a:ea typeface="+mn-ea"/>
                <a:cs typeface="+mn-cs"/>
              </a:rPr>
              <a:t>, practice-oriented PhD, equal-emphasis PhD, and research-oriented PhD. Lower acceptance rates and higher Graduate Record Examination scores were strongly associated with programs oriented toward more research training; for example, research-oriented PhD programs admitted far fewer applicants (7% vs. 50%) than did freestanding </a:t>
            </a:r>
            <a:r>
              <a:rPr lang="en-US" sz="1200" kern="1200" dirty="0" err="1">
                <a:solidFill>
                  <a:schemeClr val="tx1"/>
                </a:solidFill>
                <a:effectLst/>
                <a:latin typeface="+mn-lt"/>
                <a:ea typeface="+mn-ea"/>
                <a:cs typeface="+mn-cs"/>
              </a:rPr>
              <a:t>PsyD</a:t>
            </a:r>
            <a:r>
              <a:rPr lang="en-US" sz="1200" kern="1200" dirty="0">
                <a:solidFill>
                  <a:schemeClr val="tx1"/>
                </a:solidFill>
                <a:effectLst/>
                <a:latin typeface="+mn-lt"/>
                <a:ea typeface="+mn-ea"/>
                <a:cs typeface="+mn-cs"/>
              </a:rPr>
              <a:t> programs. </a:t>
            </a:r>
            <a:r>
              <a:rPr lang="en-US" sz="1200" b="1" kern="1200" dirty="0">
                <a:solidFill>
                  <a:schemeClr val="tx1"/>
                </a:solidFill>
                <a:effectLst/>
                <a:latin typeface="+mn-lt"/>
                <a:ea typeface="+mn-ea"/>
                <a:cs typeface="+mn-cs"/>
              </a:rPr>
              <a:t>Freestanding </a:t>
            </a:r>
            <a:r>
              <a:rPr lang="en-US" sz="1200" b="1" kern="1200" dirty="0" err="1">
                <a:solidFill>
                  <a:schemeClr val="tx1"/>
                </a:solidFill>
                <a:effectLst/>
                <a:latin typeface="+mn-lt"/>
                <a:ea typeface="+mn-ea"/>
                <a:cs typeface="+mn-cs"/>
              </a:rPr>
              <a:t>PsyD</a:t>
            </a:r>
            <a:r>
              <a:rPr lang="en-US" sz="1200" b="1" kern="1200" dirty="0">
                <a:solidFill>
                  <a:schemeClr val="tx1"/>
                </a:solidFill>
                <a:effectLst/>
                <a:latin typeface="+mn-lt"/>
                <a:ea typeface="+mn-ea"/>
                <a:cs typeface="+mn-cs"/>
              </a:rPr>
              <a:t> programs awarded significantly less full financial assistance to incoming students (1% vs. 89%) and required 1 less year to complete than did PhD programs. </a:t>
            </a:r>
            <a:r>
              <a:rPr lang="en-US" sz="1200" kern="1200" dirty="0">
                <a:solidFill>
                  <a:schemeClr val="tx1"/>
                </a:solidFill>
                <a:effectLst/>
                <a:latin typeface="+mn-lt"/>
                <a:ea typeface="+mn-ea"/>
                <a:cs typeface="+mn-cs"/>
              </a:rPr>
              <a:t>Overall, </a:t>
            </a:r>
            <a:r>
              <a:rPr lang="en-US" sz="1200" b="1" kern="1200" dirty="0">
                <a:solidFill>
                  <a:schemeClr val="tx1"/>
                </a:solidFill>
                <a:effectLst/>
                <a:latin typeface="+mn-lt"/>
                <a:ea typeface="+mn-ea"/>
                <a:cs typeface="+mn-cs"/>
              </a:rPr>
              <a:t>PhD-level students were more likely to secure an APA or Association of Psychology Postdoctoral and Internship Centers internship than were </a:t>
            </a:r>
            <a:r>
              <a:rPr lang="en-US" sz="1200" b="1" kern="1200" dirty="0" err="1">
                <a:solidFill>
                  <a:schemeClr val="tx1"/>
                </a:solidFill>
                <a:effectLst/>
                <a:latin typeface="+mn-lt"/>
                <a:ea typeface="+mn-ea"/>
                <a:cs typeface="+mn-cs"/>
              </a:rPr>
              <a:t>PsyD</a:t>
            </a:r>
            <a:r>
              <a:rPr lang="en-US" sz="1200" b="1" kern="1200" dirty="0">
                <a:solidFill>
                  <a:schemeClr val="tx1"/>
                </a:solidFill>
                <a:effectLst/>
                <a:latin typeface="+mn-lt"/>
                <a:ea typeface="+mn-ea"/>
                <a:cs typeface="+mn-cs"/>
              </a:rPr>
              <a:t> students. </a:t>
            </a:r>
            <a:r>
              <a:rPr lang="en-US" sz="1200" kern="1200" dirty="0">
                <a:solidFill>
                  <a:schemeClr val="tx1"/>
                </a:solidFill>
                <a:effectLst/>
                <a:latin typeface="+mn-lt"/>
                <a:ea typeface="+mn-ea"/>
                <a:cs typeface="+mn-cs"/>
              </a:rPr>
              <a:t>The authors conclude with observations about the historical changes and heightened differentiation of doctoral training in clinical psychology.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6742A-D9B5-F740-8753-6352949CF8C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0134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year more, on average, to complete compared to </a:t>
            </a:r>
            <a:r>
              <a:rPr lang="en-US" dirty="0" err="1"/>
              <a:t>PsyD</a:t>
            </a:r>
            <a:r>
              <a:rPr lang="en-US" baseline="0" dirty="0"/>
              <a:t> programs.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6742A-D9B5-F740-8753-6352949CF8C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07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Freestanding </a:t>
            </a:r>
            <a:r>
              <a:rPr lang="en-US" sz="1200" b="1" kern="1200" dirty="0" err="1">
                <a:solidFill>
                  <a:schemeClr val="tx1"/>
                </a:solidFill>
                <a:effectLst/>
                <a:latin typeface="+mn-lt"/>
                <a:ea typeface="+mn-ea"/>
                <a:cs typeface="+mn-cs"/>
              </a:rPr>
              <a:t>PsyD</a:t>
            </a:r>
            <a:r>
              <a:rPr lang="en-US" sz="1200" b="1" kern="1200" dirty="0">
                <a:solidFill>
                  <a:schemeClr val="tx1"/>
                </a:solidFill>
                <a:effectLst/>
                <a:latin typeface="+mn-lt"/>
                <a:ea typeface="+mn-ea"/>
                <a:cs typeface="+mn-cs"/>
              </a:rPr>
              <a:t> programs awarded significantly less full financial assistance to incoming students (1% vs. 89%)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6742A-D9B5-F740-8753-6352949CF8C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293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6742A-D9B5-F740-8753-6352949CF8C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970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6742A-D9B5-F740-8753-6352949CF8C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344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internships require that you come from an APA accredited program, some states are requiring APA accredited internship for licensure, some agencies (e.g. Veteran's Affairs)</a:t>
            </a:r>
          </a:p>
          <a:p>
            <a:endParaRPr lang="en-US" baseline="0" dirty="0"/>
          </a:p>
          <a:p>
            <a:r>
              <a:rPr lang="en-US" dirty="0"/>
              <a:t>Students who take unaccredited internships are ineligible for positions with the Department of Veterans Affairs, the single largest employer of psychologists. They are also barred from civilian positions with the military. In addition, a handful of states require aspiring psychologists to have had an APA-accredited internship to be licensed, and many others require them to show that they completed the equivalent of an APA-accredited internship.”</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86742A-D9B5-F740-8753-6352949CF8C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2868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07468B5-8E33-0F41-8CA3-4E58167A9D2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2012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92086"/>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045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92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1E2EB78-9909-6E44-A10D-9B0E8B04268D}"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17168781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E2EB78-9909-6E44-A10D-9B0E8B04268D}"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81982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1E2EB78-9909-6E44-A10D-9B0E8B04268D}"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23863785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1E2EB78-9909-6E44-A10D-9B0E8B04268D}" type="datetimeFigureOut">
              <a:rPr lang="en-US" smtClean="0"/>
              <a:t>10/27/2016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2385248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C1E2EB78-9909-6E44-A10D-9B0E8B04268D}"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96A41-187F-E04B-B1D2-9BCF453C2AD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93857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E2EB78-9909-6E44-A10D-9B0E8B04268D}"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635179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2EB78-9909-6E44-A10D-9B0E8B04268D}"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3821659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C1E2EB78-9909-6E44-A10D-9B0E8B04268D}" type="datetimeFigureOut">
              <a:rPr lang="en-US" smtClean="0"/>
              <a:t>10/27/2016</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206012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68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1E2EB78-9909-6E44-A10D-9B0E8B04268D}" type="datetimeFigureOut">
              <a:rPr lang="en-US" smtClean="0"/>
              <a:t>10/27/2016</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227669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2EB78-9909-6E44-A10D-9B0E8B04268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198729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2EB78-9909-6E44-A10D-9B0E8B04268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96A41-187F-E04B-B1D2-9BCF453C2ADA}" type="slidenum">
              <a:rPr lang="en-US" smtClean="0"/>
              <a:t>‹#›</a:t>
            </a:fld>
            <a:endParaRPr lang="en-US"/>
          </a:p>
        </p:txBody>
      </p:sp>
    </p:spTree>
    <p:extLst>
      <p:ext uri="{BB962C8B-B14F-4D97-AF65-F5344CB8AC3E}">
        <p14:creationId xmlns:p14="http://schemas.microsoft.com/office/powerpoint/2010/main" val="171510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328132-4208-4D26-A610-E9DC8415B727}"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1884788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28132-4208-4D26-A610-E9DC8415B727}"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385567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328132-4208-4D26-A610-E9DC8415B727}"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1463817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28132-4208-4D26-A610-E9DC8415B727}"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792798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28132-4208-4D26-A610-E9DC8415B727}"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36777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28132-4208-4D26-A610-E9DC8415B727}"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882627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28132-4208-4D26-A610-E9DC8415B727}"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279122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4006171"/>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265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328132-4208-4D26-A610-E9DC8415B727}"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435197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328132-4208-4D26-A610-E9DC8415B727}"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19128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28132-4208-4D26-A610-E9DC8415B727}"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309896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28132-4208-4D26-A610-E9DC8415B727}"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A4E8A-5BB9-4344-B1BD-0BBB4A742C98}" type="slidenum">
              <a:rPr lang="en-US" smtClean="0"/>
              <a:t>‹#›</a:t>
            </a:fld>
            <a:endParaRPr lang="en-US"/>
          </a:p>
        </p:txBody>
      </p:sp>
    </p:spTree>
    <p:extLst>
      <p:ext uri="{BB962C8B-B14F-4D97-AF65-F5344CB8AC3E}">
        <p14:creationId xmlns:p14="http://schemas.microsoft.com/office/powerpoint/2010/main" val="172801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125892F-B1BA-49B9-8B88-BEB18712262C}" type="datetimeFigureOut">
              <a:rPr lang="en-US" smtClean="0"/>
              <a:t>10/27/2016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5599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25892F-B1BA-49B9-8B88-BEB18712262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27453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125892F-B1BA-49B9-8B88-BEB18712262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35819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125892F-B1BA-49B9-8B88-BEB18712262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2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125892F-B1BA-49B9-8B88-BEB18712262C}" type="datetimeFigureOut">
              <a:rPr lang="en-US" smtClean="0"/>
              <a:t>10/27/2016</a:t>
            </a:fld>
            <a:endParaRPr lang="en-US"/>
          </a:p>
        </p:txBody>
      </p:sp>
      <p:sp>
        <p:nvSpPr>
          <p:cNvPr id="27" name="Slide Number Placeholder 26"/>
          <p:cNvSpPr>
            <a:spLocks noGrp="1"/>
          </p:cNvSpPr>
          <p:nvPr>
            <p:ph type="sldNum" sz="quarter" idx="11"/>
          </p:nvPr>
        </p:nvSpPr>
        <p:spPr/>
        <p:txBody>
          <a:bodyPr rtlCol="0"/>
          <a:lstStyle/>
          <a:p>
            <a:fld id="{A82600D8-579D-4CCC-AD79-94E64BF1F549}"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351784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125892F-B1BA-49B9-8B88-BEB18712262C}" type="datetimeFigureOut">
              <a:rPr lang="en-US" smtClean="0"/>
              <a:t>10/27/2016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41480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7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5892F-B1BA-49B9-8B88-BEB18712262C}"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38289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125892F-B1BA-49B9-8B88-BEB18712262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034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125892F-B1BA-49B9-8B88-BEB18712262C}"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147779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25892F-B1BA-49B9-8B88-BEB18712262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384488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25892F-B1BA-49B9-8B88-BEB18712262C}"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600D8-579D-4CCC-AD79-94E64BF1F549}" type="slidenum">
              <a:rPr lang="en-US" smtClean="0"/>
              <a:t>‹#›</a:t>
            </a:fld>
            <a:endParaRPr lang="en-US"/>
          </a:p>
        </p:txBody>
      </p:sp>
    </p:spTree>
    <p:extLst>
      <p:ext uri="{BB962C8B-B14F-4D97-AF65-F5344CB8AC3E}">
        <p14:creationId xmlns:p14="http://schemas.microsoft.com/office/powerpoint/2010/main" val="19039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AB3FE38A-B868-4C41-B747-1A54E0F6B6A5}" type="datetimeFigureOut">
              <a:rPr lang="en-US" smtClean="0"/>
              <a:t>10/27/2016</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3938076C-B339-B44E-B5F1-AEB22F92E4C1}"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94823183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3FE38A-B868-4C41-B747-1A54E0F6B6A5}"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076C-B339-B44E-B5F1-AEB22F92E4C1}" type="slidenum">
              <a:rPr lang="en-US" smtClean="0"/>
              <a:t>‹#›</a:t>
            </a:fld>
            <a:endParaRPr lang="en-US"/>
          </a:p>
        </p:txBody>
      </p:sp>
    </p:spTree>
    <p:extLst>
      <p:ext uri="{BB962C8B-B14F-4D97-AF65-F5344CB8AC3E}">
        <p14:creationId xmlns:p14="http://schemas.microsoft.com/office/powerpoint/2010/main" val="1951262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AB3FE38A-B868-4C41-B747-1A54E0F6B6A5}" type="datetimeFigureOut">
              <a:rPr lang="en-US" smtClean="0"/>
              <a:t>10/27/2016</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3938076C-B339-B44E-B5F1-AEB22F92E4C1}"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39592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3FE38A-B868-4C41-B747-1A54E0F6B6A5}"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8076C-B339-B44E-B5F1-AEB22F92E4C1}" type="slidenum">
              <a:rPr lang="en-US" smtClean="0"/>
              <a:t>‹#›</a:t>
            </a:fld>
            <a:endParaRPr lang="en-US"/>
          </a:p>
        </p:txBody>
      </p:sp>
    </p:spTree>
    <p:extLst>
      <p:ext uri="{BB962C8B-B14F-4D97-AF65-F5344CB8AC3E}">
        <p14:creationId xmlns:p14="http://schemas.microsoft.com/office/powerpoint/2010/main" val="1505862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3FE38A-B868-4C41-B747-1A54E0F6B6A5}"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8076C-B339-B44E-B5F1-AEB22F92E4C1}" type="slidenum">
              <a:rPr lang="en-US" smtClean="0"/>
              <a:t>‹#›</a:t>
            </a:fld>
            <a:endParaRPr lang="en-US"/>
          </a:p>
        </p:txBody>
      </p:sp>
    </p:spTree>
    <p:extLst>
      <p:ext uri="{BB962C8B-B14F-4D97-AF65-F5344CB8AC3E}">
        <p14:creationId xmlns:p14="http://schemas.microsoft.com/office/powerpoint/2010/main" val="244501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980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3FE38A-B868-4C41-B747-1A54E0F6B6A5}"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8076C-B339-B44E-B5F1-AEB22F92E4C1}" type="slidenum">
              <a:rPr lang="en-US" smtClean="0"/>
              <a:t>‹#›</a:t>
            </a:fld>
            <a:endParaRPr lang="en-US"/>
          </a:p>
        </p:txBody>
      </p:sp>
    </p:spTree>
    <p:extLst>
      <p:ext uri="{BB962C8B-B14F-4D97-AF65-F5344CB8AC3E}">
        <p14:creationId xmlns:p14="http://schemas.microsoft.com/office/powerpoint/2010/main" val="1511972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B3FE38A-B868-4C41-B747-1A54E0F6B6A5}"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8076C-B339-B44E-B5F1-AEB22F92E4C1}" type="slidenum">
              <a:rPr lang="en-US" smtClean="0"/>
              <a:t>‹#›</a:t>
            </a:fld>
            <a:endParaRPr lang="en-US"/>
          </a:p>
        </p:txBody>
      </p:sp>
    </p:spTree>
    <p:extLst>
      <p:ext uri="{BB962C8B-B14F-4D97-AF65-F5344CB8AC3E}">
        <p14:creationId xmlns:p14="http://schemas.microsoft.com/office/powerpoint/2010/main" val="289315007"/>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AB3FE38A-B868-4C41-B747-1A54E0F6B6A5}" type="datetimeFigureOut">
              <a:rPr lang="en-US" smtClean="0"/>
              <a:t>10/27/2016</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3938076C-B339-B44E-B5F1-AEB22F92E4C1}" type="slidenum">
              <a:rPr lang="en-US" smtClean="0"/>
              <a:t>‹#›</a:t>
            </a:fld>
            <a:endParaRPr lang="en-US"/>
          </a:p>
        </p:txBody>
      </p:sp>
    </p:spTree>
    <p:extLst>
      <p:ext uri="{BB962C8B-B14F-4D97-AF65-F5344CB8AC3E}">
        <p14:creationId xmlns:p14="http://schemas.microsoft.com/office/powerpoint/2010/main" val="4030062583"/>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AB3FE38A-B868-4C41-B747-1A54E0F6B6A5}" type="datetimeFigureOut">
              <a:rPr lang="en-US" smtClean="0"/>
              <a:t>10/27/2016</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3938076C-B339-B44E-B5F1-AEB22F92E4C1}" type="slidenum">
              <a:rPr lang="en-US" smtClean="0"/>
              <a:t>‹#›</a:t>
            </a:fld>
            <a:endParaRPr lang="en-US"/>
          </a:p>
        </p:txBody>
      </p:sp>
    </p:spTree>
    <p:extLst>
      <p:ext uri="{BB962C8B-B14F-4D97-AF65-F5344CB8AC3E}">
        <p14:creationId xmlns:p14="http://schemas.microsoft.com/office/powerpoint/2010/main" val="2645213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3FE38A-B868-4C41-B747-1A54E0F6B6A5}"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8076C-B339-B44E-B5F1-AEB22F92E4C1}" type="slidenum">
              <a:rPr lang="en-US" smtClean="0"/>
              <a:t>‹#›</a:t>
            </a:fld>
            <a:endParaRPr lang="en-US"/>
          </a:p>
        </p:txBody>
      </p:sp>
    </p:spTree>
    <p:extLst>
      <p:ext uri="{BB962C8B-B14F-4D97-AF65-F5344CB8AC3E}">
        <p14:creationId xmlns:p14="http://schemas.microsoft.com/office/powerpoint/2010/main" val="778714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AB3FE38A-B868-4C41-B747-1A54E0F6B6A5}" type="datetimeFigureOut">
              <a:rPr lang="en-US" smtClean="0"/>
              <a:t>10/27/2016</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3938076C-B339-B44E-B5F1-AEB22F92E4C1}"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1713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77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3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0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20779"/>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C1E2EB78-9909-6E44-A10D-9B0E8B04268D}" type="datetimeFigureOut">
              <a:rPr lang="en-US" smtClean="0"/>
              <a:t>10/27/2016</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F3496A41-187F-E04B-B1D2-9BCF453C2ADA}" type="slidenum">
              <a:rPr lang="en-US" smtClean="0"/>
              <a:t>‹#›</a:t>
            </a:fld>
            <a:endParaRPr lang="en-US"/>
          </a:p>
        </p:txBody>
      </p:sp>
    </p:spTree>
    <p:extLst>
      <p:ext uri="{BB962C8B-B14F-4D97-AF65-F5344CB8AC3E}">
        <p14:creationId xmlns:p14="http://schemas.microsoft.com/office/powerpoint/2010/main" val="33929358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328132-4208-4D26-A610-E9DC8415B727}" type="datetimeFigureOut">
              <a:rPr lang="en-US" smtClean="0"/>
              <a:t>10/27/2016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EA4E8A-5BB9-4344-B1BD-0BBB4A742C98}" type="slidenum">
              <a:rPr lang="en-US" smtClean="0"/>
              <a:t>‹#›</a:t>
            </a:fld>
            <a:endParaRPr lang="en-US"/>
          </a:p>
        </p:txBody>
      </p:sp>
    </p:spTree>
    <p:extLst>
      <p:ext uri="{BB962C8B-B14F-4D97-AF65-F5344CB8AC3E}">
        <p14:creationId xmlns:p14="http://schemas.microsoft.com/office/powerpoint/2010/main" val="10319196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125892F-B1BA-49B9-8B88-BEB18712262C}" type="datetimeFigureOut">
              <a:rPr lang="en-US" smtClean="0"/>
              <a:t>10/27/2016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82600D8-579D-4CCC-AD79-94E64BF1F549}" type="slidenum">
              <a:rPr lang="en-US" smtClean="0"/>
              <a:t>‹#›</a:t>
            </a:fld>
            <a:endParaRPr lang="en-US"/>
          </a:p>
        </p:txBody>
      </p:sp>
    </p:spTree>
    <p:extLst>
      <p:ext uri="{BB962C8B-B14F-4D97-AF65-F5344CB8AC3E}">
        <p14:creationId xmlns:p14="http://schemas.microsoft.com/office/powerpoint/2010/main" val="644652434"/>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09FDB0C2-1F3D-4594-BC97-D21C5CE96C4E}" type="datetimeFigureOut">
              <a:rPr lang="en-US" smtClean="0">
                <a:solidFill>
                  <a:prstClr val="black">
                    <a:tint val="75000"/>
                  </a:prstClr>
                </a:solidFill>
              </a: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248A5C28-A9AF-48F7-A492-117CD84F551A}"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91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aylor.edu/psychologyneuroscience/index.php?id=87004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bestcounselingdegrees.net/best/psy-d-programs-clinical-psycholog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hyperlink" Target="https://societyforhealthpsychology.org/training/programs/programs-in-health-psychology-non-clinical/" TargetMode="External"/><Relationship Id="rId2" Type="http://schemas.openxmlformats.org/officeDocument/2006/relationships/hyperlink" Target="http://cchptp.org/" TargetMode="Externa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hyperlink" Target="https://www.onetonline.org/" TargetMode="External"/><Relationship Id="rId2" Type="http://schemas.openxmlformats.org/officeDocument/2006/relationships/hyperlink" Target="http://whatcanidowiththismajor.com/major/psychology/" TargetMode="External"/><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ruity.com/test/holland-code-career-t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pa.org/education/grad/applying.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pa.org/education/grad/psycas-students.aspx" TargetMode="External"/><Relationship Id="rId2" Type="http://schemas.openxmlformats.org/officeDocument/2006/relationships/hyperlink" Target="http://www.apa.org/education/grad/psyca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lumOff val="5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p:cNvSpPr/>
          <p:nvPr/>
        </p:nvSpPr>
        <p:spPr>
          <a:xfrm>
            <a:off x="-228600" y="2590800"/>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0" y="2601686"/>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2536372" y="2601686"/>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67742" y="2601686"/>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609114" y="2601686"/>
            <a:ext cx="1534885" cy="783771"/>
          </a:xfrm>
          <a:prstGeom prst="rect">
            <a:avLst/>
          </a:prstGeom>
          <a:solidFill>
            <a:schemeClr val="accent3">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5791200" y="2601686"/>
            <a:ext cx="1371600" cy="783771"/>
          </a:xfrm>
          <a:prstGeom prst="rect">
            <a:avLst/>
          </a:prstGeom>
          <a:solidFill>
            <a:srgbClr val="7F8C3C">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3302343" y="685800"/>
            <a:ext cx="2539314" cy="646331"/>
          </a:xfrm>
          <a:prstGeom prst="rect">
            <a:avLst/>
          </a:prstGeom>
          <a:noFill/>
        </p:spPr>
        <p:txBody>
          <a:bodyPr wrap="square" rtlCol="0">
            <a:spAutoFit/>
          </a:bodyPr>
          <a:lstStyle/>
          <a:p>
            <a:pPr algn="ctr"/>
            <a:r>
              <a:rPr lang="en-US" sz="3600" dirty="0"/>
              <a:t>What Next?</a:t>
            </a:r>
          </a:p>
        </p:txBody>
      </p:sp>
      <p:sp>
        <p:nvSpPr>
          <p:cNvPr id="4" name="TextBox 3"/>
          <p:cNvSpPr txBox="1"/>
          <p:nvPr/>
        </p:nvSpPr>
        <p:spPr>
          <a:xfrm>
            <a:off x="1295400" y="4876800"/>
            <a:ext cx="6553200" cy="830997"/>
          </a:xfrm>
          <a:prstGeom prst="rect">
            <a:avLst/>
          </a:prstGeom>
          <a:noFill/>
        </p:spPr>
        <p:txBody>
          <a:bodyPr wrap="square" rtlCol="0">
            <a:spAutoFit/>
          </a:bodyPr>
          <a:lstStyle/>
          <a:p>
            <a:pPr algn="ctr"/>
            <a:r>
              <a:rPr lang="en-US" sz="2400" dirty="0"/>
              <a:t>A guide to choosing the best Psychology graduate school for you?</a:t>
            </a:r>
          </a:p>
        </p:txBody>
      </p:sp>
    </p:spTree>
    <p:extLst>
      <p:ext uri="{BB962C8B-B14F-4D97-AF65-F5344CB8AC3E}">
        <p14:creationId xmlns:p14="http://schemas.microsoft.com/office/powerpoint/2010/main" val="2474610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6" dur="3100" spd="-100000" fill="hold"/>
                                        <p:tgtEl>
                                          <p:spTgt spid="3"/>
                                        </p:tgtEl>
                                        <p:attrNameLst>
                                          <p:attrName>ppt_x</p:attrName>
                                          <p:attrName>ppt_y</p:attrName>
                                        </p:attrNameLst>
                                      </p:cBhvr>
                                      <p:rCtr x="675" y="0"/>
                                    </p:animMotion>
                                  </p:childTnLst>
                                </p:cTn>
                              </p:par>
                              <p:par>
                                <p:cTn id="7" presetID="63" presetClass="path" presetSubtype="0" repeatCount="indefinite" accel="50000" decel="50000" autoRev="1" fill="hold" grpId="0" nodeType="withEffect">
                                  <p:stCondLst>
                                    <p:cond delay="0"/>
                                  </p:stCondLst>
                                  <p:childTnLst>
                                    <p:animMotion origin="layout" path="M -0.4533 -2.12766E-7 L 0.80208 -2.12766E-7 " pathEditMode="relative" rAng="0" ptsTypes="AA">
                                      <p:cBhvr>
                                        <p:cTn id="8" dur="4200" fill="hold"/>
                                        <p:tgtEl>
                                          <p:spTgt spid="5"/>
                                        </p:tgtEl>
                                        <p:attrNameLst>
                                          <p:attrName>ppt_x</p:attrName>
                                          <p:attrName>ppt_y</p:attrName>
                                        </p:attrNameLst>
                                      </p:cBhvr>
                                      <p:rCtr x="628" y="0"/>
                                    </p:animMotion>
                                  </p:childTnLst>
                                </p:cTn>
                              </p:par>
                              <p:par>
                                <p:cTn id="9" presetID="63" presetClass="path" presetSubtype="0" repeatCount="indefinite" accel="50000" decel="50000" autoRev="1" fill="hold" grpId="0" nodeType="withEffect">
                                  <p:stCondLst>
                                    <p:cond delay="0"/>
                                  </p:stCondLst>
                                  <p:childTnLst>
                                    <p:animMotion origin="layout" path="M -0.91962 -4.07407E-6 L 0.7967 -4.07407E-6 " pathEditMode="relative" rAng="0" ptsTypes="AA">
                                      <p:cBhvr>
                                        <p:cTn id="10" dur="3550" fill="hold"/>
                                        <p:tgtEl>
                                          <p:spTgt spid="6"/>
                                        </p:tgtEl>
                                        <p:attrNameLst>
                                          <p:attrName>ppt_x</p:attrName>
                                          <p:attrName>ppt_y</p:attrName>
                                        </p:attrNameLst>
                                      </p:cBhvr>
                                      <p:rCtr x="858" y="0"/>
                                    </p:animMotion>
                                  </p:childTnLst>
                                </p:cTn>
                              </p:par>
                              <p:par>
                                <p:cTn id="11" presetID="35" presetClass="path" presetSubtype="0" repeatCount="indefinite" accel="50000" decel="50000" autoRev="1" fill="hold" grpId="0" nodeType="withEffect">
                                  <p:stCondLst>
                                    <p:cond delay="0"/>
                                  </p:stCondLst>
                                  <p:childTnLst>
                                    <p:animMotion origin="layout" path="M 0.21233 -2.12766E-7 L -1.06875 -2.12766E-7 " pathEditMode="relative" rAng="0" ptsTypes="AA">
                                      <p:cBhvr>
                                        <p:cTn id="12" dur="3950" fill="hold"/>
                                        <p:tgtEl>
                                          <p:spTgt spid="8"/>
                                        </p:tgtEl>
                                        <p:attrNameLst>
                                          <p:attrName>ppt_x</p:attrName>
                                          <p:attrName>ppt_y</p:attrName>
                                        </p:attrNameLst>
                                      </p:cBhvr>
                                      <p:rCtr x="-641" y="0"/>
                                    </p:animMotion>
                                  </p:childTnLst>
                                </p:cTn>
                              </p:par>
                              <p:par>
                                <p:cTn id="13" presetID="63" presetClass="path" presetSubtype="0" repeatCount="indefinite" accel="50000" decel="50000" autoRev="1" fill="hold" grpId="0" nodeType="withEffect">
                                  <p:stCondLst>
                                    <p:cond delay="0"/>
                                  </p:stCondLst>
                                  <p:childTnLst>
                                    <p:animMotion origin="layout" path="M -0.87066 -4.07407E-6 L 0.39045 -4.07407E-6 " pathEditMode="relative" rAng="0" ptsTypes="AA">
                                      <p:cBhvr>
                                        <p:cTn id="14" dur="5300" fill="hold"/>
                                        <p:tgtEl>
                                          <p:spTgt spid="7"/>
                                        </p:tgtEl>
                                        <p:attrNameLst>
                                          <p:attrName>ppt_x</p:attrName>
                                          <p:attrName>ppt_y</p:attrName>
                                        </p:attrNameLst>
                                      </p:cBhvr>
                                      <p:rCtr x="6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PSY.D. programs</a:t>
            </a:r>
          </a:p>
        </p:txBody>
      </p:sp>
      <p:sp>
        <p:nvSpPr>
          <p:cNvPr id="5" name="Text Placeholder 4"/>
          <p:cNvSpPr>
            <a:spLocks noGrp="1"/>
          </p:cNvSpPr>
          <p:nvPr>
            <p:ph type="body" idx="1"/>
          </p:nvPr>
        </p:nvSpPr>
        <p:spPr/>
        <p:txBody>
          <a:bodyPr/>
          <a:lstStyle/>
          <a:p>
            <a:r>
              <a:rPr lang="en-US" dirty="0"/>
              <a:t>Jason Steadman, </a:t>
            </a:r>
            <a:r>
              <a:rPr lang="en-US" dirty="0" err="1"/>
              <a:t>Psy.D</a:t>
            </a:r>
            <a:r>
              <a:rPr lang="en-US" dirty="0"/>
              <a:t>.</a:t>
            </a:r>
          </a:p>
        </p:txBody>
      </p:sp>
    </p:spTree>
    <p:extLst>
      <p:ext uri="{BB962C8B-B14F-4D97-AF65-F5344CB8AC3E}">
        <p14:creationId xmlns:p14="http://schemas.microsoft.com/office/powerpoint/2010/main" val="44714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Text Placeholder 2"/>
          <p:cNvSpPr>
            <a:spLocks noGrp="1"/>
          </p:cNvSpPr>
          <p:nvPr>
            <p:ph type="body" idx="1"/>
          </p:nvPr>
        </p:nvSpPr>
        <p:spPr/>
        <p:txBody>
          <a:bodyPr/>
          <a:lstStyle/>
          <a:p>
            <a:r>
              <a:rPr lang="en-US" dirty="0"/>
              <a:t>I went to Baylor (#1 </a:t>
            </a:r>
            <a:r>
              <a:rPr lang="en-US" dirty="0" err="1"/>
              <a:t>Psy.D</a:t>
            </a:r>
            <a:r>
              <a:rPr lang="en-US" dirty="0"/>
              <a:t>. program in nation! Woot! Woot!), so, I may be partially biased to Baylor and programs like it. I will try to be fair though. =)</a:t>
            </a:r>
          </a:p>
        </p:txBody>
      </p:sp>
    </p:spTree>
    <p:extLst>
      <p:ext uri="{BB962C8B-B14F-4D97-AF65-F5344CB8AC3E}">
        <p14:creationId xmlns:p14="http://schemas.microsoft.com/office/powerpoint/2010/main" val="326202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PSY.d</a:t>
            </a:r>
            <a:r>
              <a:rPr lang="en-US" dirty="0"/>
              <a:t>. Programs</a:t>
            </a:r>
          </a:p>
        </p:txBody>
      </p:sp>
      <p:sp>
        <p:nvSpPr>
          <p:cNvPr id="5" name="Content Placeholder 4"/>
          <p:cNvSpPr>
            <a:spLocks noGrp="1"/>
          </p:cNvSpPr>
          <p:nvPr>
            <p:ph idx="1"/>
          </p:nvPr>
        </p:nvSpPr>
        <p:spPr/>
        <p:txBody>
          <a:bodyPr/>
          <a:lstStyle/>
          <a:p>
            <a:r>
              <a:rPr lang="en-US" dirty="0"/>
              <a:t>Are generally practice-oriented</a:t>
            </a:r>
          </a:p>
          <a:p>
            <a:pPr lvl="1"/>
            <a:r>
              <a:rPr lang="en-US" dirty="0"/>
              <a:t>Practitioner-Scientist Model of training</a:t>
            </a:r>
          </a:p>
          <a:p>
            <a:pPr lvl="2"/>
            <a:r>
              <a:rPr lang="en-US" dirty="0"/>
              <a:t>As opposed to scientist-practitioner or scholar-practitioner</a:t>
            </a:r>
          </a:p>
          <a:p>
            <a:r>
              <a:rPr lang="en-US" dirty="0"/>
              <a:t>Training focuses on clinical skills and clinical practice</a:t>
            </a:r>
          </a:p>
          <a:p>
            <a:r>
              <a:rPr lang="en-US" dirty="0"/>
              <a:t>Some training in scientific methods, in order to be able to properly digest research</a:t>
            </a:r>
          </a:p>
          <a:p>
            <a:r>
              <a:rPr lang="en-US" dirty="0"/>
              <a:t>Dissertation requirements vary – some programs allow non-empirical dissertations (e.g. a comprehensive lit review, write a treatment, but don’t have to test it, etc.); others require empirical dissertation</a:t>
            </a:r>
          </a:p>
          <a:p>
            <a:endParaRPr lang="en-US" dirty="0"/>
          </a:p>
          <a:p>
            <a:pPr lvl="1"/>
            <a:endParaRPr lang="en-US" dirty="0"/>
          </a:p>
        </p:txBody>
      </p:sp>
    </p:spTree>
    <p:extLst>
      <p:ext uri="{BB962C8B-B14F-4D97-AF65-F5344CB8AC3E}">
        <p14:creationId xmlns:p14="http://schemas.microsoft.com/office/powerpoint/2010/main" val="369470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Psy.D</a:t>
            </a:r>
            <a:r>
              <a:rPr lang="en-US" dirty="0"/>
              <a:t>. programs</a:t>
            </a:r>
          </a:p>
        </p:txBody>
      </p:sp>
      <p:sp>
        <p:nvSpPr>
          <p:cNvPr id="3" name="Content Placeholder 2"/>
          <p:cNvSpPr>
            <a:spLocks noGrp="1"/>
          </p:cNvSpPr>
          <p:nvPr>
            <p:ph idx="1"/>
          </p:nvPr>
        </p:nvSpPr>
        <p:spPr/>
        <p:txBody>
          <a:bodyPr/>
          <a:lstStyle/>
          <a:p>
            <a:r>
              <a:rPr lang="en-US" dirty="0"/>
              <a:t>Most students graduate with more clinical hours than Ph.D. Clinical students</a:t>
            </a:r>
          </a:p>
          <a:p>
            <a:pPr lvl="1"/>
            <a:r>
              <a:rPr lang="en-US" dirty="0"/>
              <a:t>Average Ph.D. clinical hours, 700-1200</a:t>
            </a:r>
          </a:p>
          <a:p>
            <a:pPr lvl="1"/>
            <a:r>
              <a:rPr lang="en-US" dirty="0" err="1"/>
              <a:t>Psy.D</a:t>
            </a:r>
            <a:r>
              <a:rPr lang="en-US" dirty="0"/>
              <a:t>. programs average ~2000</a:t>
            </a:r>
          </a:p>
          <a:p>
            <a:pPr lvl="1"/>
            <a:r>
              <a:rPr lang="en-US" dirty="0"/>
              <a:t>At Baylor, I graduated with ~4200 face-to-face clinical hours (&gt;1000 per year)</a:t>
            </a:r>
          </a:p>
          <a:p>
            <a:r>
              <a:rPr lang="en-US" dirty="0"/>
              <a:t>This means that you work in community placements 20 or more hours per week, while in school</a:t>
            </a:r>
          </a:p>
          <a:p>
            <a:r>
              <a:rPr lang="en-US" dirty="0"/>
              <a:t>More competitive programs also have higher research requirements – In addition to 20-hour-per week clinical placement, you may also conduct 10-20 hours per week in a research lab, while also maintaining </a:t>
            </a:r>
            <a:r>
              <a:rPr lang="en-US" dirty="0" err="1"/>
              <a:t>courseload</a:t>
            </a:r>
            <a:r>
              <a:rPr lang="en-US" dirty="0"/>
              <a:t>.</a:t>
            </a:r>
          </a:p>
        </p:txBody>
      </p:sp>
    </p:spTree>
    <p:extLst>
      <p:ext uri="{BB962C8B-B14F-4D97-AF65-F5344CB8AC3E}">
        <p14:creationId xmlns:p14="http://schemas.microsoft.com/office/powerpoint/2010/main" val="384579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Psy.D</a:t>
            </a:r>
            <a:r>
              <a:rPr lang="en-US" dirty="0"/>
              <a:t>. programs</a:t>
            </a:r>
          </a:p>
        </p:txBody>
      </p:sp>
      <p:sp>
        <p:nvSpPr>
          <p:cNvPr id="3" name="Content Placeholder 2"/>
          <p:cNvSpPr>
            <a:spLocks noGrp="1"/>
          </p:cNvSpPr>
          <p:nvPr>
            <p:ph idx="1"/>
          </p:nvPr>
        </p:nvSpPr>
        <p:spPr/>
        <p:txBody>
          <a:bodyPr/>
          <a:lstStyle/>
          <a:p>
            <a:r>
              <a:rPr lang="en-US" dirty="0"/>
              <a:t>Usually don’t provide as much financial aid as Ph.D. programs</a:t>
            </a:r>
          </a:p>
          <a:p>
            <a:pPr lvl="1"/>
            <a:r>
              <a:rPr lang="en-US" dirty="0"/>
              <a:t>Ph.D.’s generally provide full tuition remission and a small stipend to most, if not all, students</a:t>
            </a:r>
          </a:p>
          <a:p>
            <a:pPr lvl="1"/>
            <a:r>
              <a:rPr lang="en-US" dirty="0"/>
              <a:t>This is rare in </a:t>
            </a:r>
            <a:r>
              <a:rPr lang="en-US" dirty="0" err="1"/>
              <a:t>Psy.D</a:t>
            </a:r>
            <a:r>
              <a:rPr lang="en-US" dirty="0"/>
              <a:t>. programs (only about 17% do so). Many do not provide any financial aid! Only about 3 or 4 provide full ride</a:t>
            </a:r>
          </a:p>
          <a:p>
            <a:pPr lvl="1"/>
            <a:r>
              <a:rPr lang="en-US" dirty="0"/>
              <a:t>Thus, it is easy to incur </a:t>
            </a:r>
            <a:r>
              <a:rPr lang="en-US" b="1" dirty="0"/>
              <a:t>massive</a:t>
            </a:r>
            <a:r>
              <a:rPr lang="en-US" dirty="0"/>
              <a:t> student loan debt, &gt;$250,000</a:t>
            </a:r>
          </a:p>
          <a:p>
            <a:r>
              <a:rPr lang="en-US" dirty="0"/>
              <a:t>Are easier to get into</a:t>
            </a:r>
          </a:p>
          <a:p>
            <a:pPr lvl="1"/>
            <a:r>
              <a:rPr lang="en-US" dirty="0"/>
              <a:t>2010 study found that average acceptance rate was 50%, while average Ph.D. acceptance rate was about 7%</a:t>
            </a:r>
          </a:p>
          <a:p>
            <a:r>
              <a:rPr lang="en-US" dirty="0"/>
              <a:t>Some programs are very good though – competitive and affordable</a:t>
            </a:r>
          </a:p>
          <a:p>
            <a:pPr lvl="1"/>
            <a:endParaRPr lang="en-US" dirty="0"/>
          </a:p>
          <a:p>
            <a:pPr lvl="1"/>
            <a:endParaRPr lang="en-US" dirty="0"/>
          </a:p>
        </p:txBody>
      </p:sp>
    </p:spTree>
    <p:extLst>
      <p:ext uri="{BB962C8B-B14F-4D97-AF65-F5344CB8AC3E}">
        <p14:creationId xmlns:p14="http://schemas.microsoft.com/office/powerpoint/2010/main" val="93347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know if a program is good or bad?</a:t>
            </a:r>
          </a:p>
        </p:txBody>
      </p:sp>
      <p:sp>
        <p:nvSpPr>
          <p:cNvPr id="3" name="Content Placeholder 2"/>
          <p:cNvSpPr>
            <a:spLocks noGrp="1"/>
          </p:cNvSpPr>
          <p:nvPr>
            <p:ph idx="1"/>
          </p:nvPr>
        </p:nvSpPr>
        <p:spPr/>
        <p:txBody>
          <a:bodyPr>
            <a:normAutofit/>
          </a:bodyPr>
          <a:lstStyle/>
          <a:p>
            <a:r>
              <a:rPr lang="en-US" dirty="0"/>
              <a:t>Go to their website. Check if program is accredited! </a:t>
            </a:r>
          </a:p>
          <a:p>
            <a:r>
              <a:rPr lang="en-US" dirty="0"/>
              <a:t>All programs should post Admissions, Outcomes, and Other Data to their webpage. If they don’t, be cautious! </a:t>
            </a:r>
            <a:r>
              <a:rPr lang="en-US" dirty="0">
                <a:hlinkClick r:id="rId2"/>
              </a:rPr>
              <a:t>http://www.baylor.edu/psychologyneuroscience/index.php?id=870047</a:t>
            </a:r>
            <a:endParaRPr lang="en-US" dirty="0"/>
          </a:p>
          <a:p>
            <a:r>
              <a:rPr lang="en-US" dirty="0"/>
              <a:t>IMPORTANT TABLES</a:t>
            </a:r>
          </a:p>
          <a:p>
            <a:pPr lvl="1"/>
            <a:r>
              <a:rPr lang="en-US" dirty="0"/>
              <a:t>Time to completion (tells you how long students take to get their degree, and how many students are admitted)</a:t>
            </a:r>
          </a:p>
          <a:p>
            <a:pPr lvl="1"/>
            <a:r>
              <a:rPr lang="en-US" dirty="0"/>
              <a:t>Program costs (and whether there is financial aid)</a:t>
            </a:r>
          </a:p>
          <a:p>
            <a:pPr lvl="1"/>
            <a:r>
              <a:rPr lang="en-US" b="1" dirty="0"/>
              <a:t>Internship Placement</a:t>
            </a:r>
            <a:r>
              <a:rPr lang="en-US" dirty="0"/>
              <a:t> – low %age is a bad sign</a:t>
            </a:r>
          </a:p>
          <a:p>
            <a:pPr lvl="1"/>
            <a:r>
              <a:rPr lang="en-US" b="1" dirty="0"/>
              <a:t>Licensure and EPPP Pass Rate – </a:t>
            </a:r>
            <a:r>
              <a:rPr lang="en-US" dirty="0"/>
              <a:t>Low %age here is even worse</a:t>
            </a:r>
            <a:endParaRPr lang="en-US" b="1" dirty="0"/>
          </a:p>
        </p:txBody>
      </p:sp>
    </p:spTree>
    <p:extLst>
      <p:ext uri="{BB962C8B-B14F-4D97-AF65-F5344CB8AC3E}">
        <p14:creationId xmlns:p14="http://schemas.microsoft.com/office/powerpoint/2010/main" val="286921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know if a program is bad?</a:t>
            </a:r>
          </a:p>
        </p:txBody>
      </p:sp>
      <p:sp>
        <p:nvSpPr>
          <p:cNvPr id="3" name="Content Placeholder 2"/>
          <p:cNvSpPr>
            <a:spLocks noGrp="1"/>
          </p:cNvSpPr>
          <p:nvPr>
            <p:ph idx="1"/>
          </p:nvPr>
        </p:nvSpPr>
        <p:spPr/>
        <p:txBody>
          <a:bodyPr/>
          <a:lstStyle/>
          <a:p>
            <a:r>
              <a:rPr lang="en-US" dirty="0"/>
              <a:t>Check rankings. These can be useful. </a:t>
            </a:r>
            <a:r>
              <a:rPr lang="en-US" dirty="0">
                <a:hlinkClick r:id="rId2"/>
              </a:rPr>
              <a:t>http://www.bestcounselingdegrees.net/best/psy-d-programs-clinical-psychology/</a:t>
            </a:r>
            <a:r>
              <a:rPr lang="en-US" dirty="0"/>
              <a:t> </a:t>
            </a:r>
          </a:p>
          <a:p>
            <a:pPr marL="0" indent="0">
              <a:buNone/>
            </a:pPr>
            <a:endParaRPr lang="en-US" dirty="0"/>
          </a:p>
        </p:txBody>
      </p:sp>
    </p:spTree>
    <p:extLst>
      <p:ext uri="{BB962C8B-B14F-4D97-AF65-F5344CB8AC3E}">
        <p14:creationId xmlns:p14="http://schemas.microsoft.com/office/powerpoint/2010/main" val="425953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prepare</a:t>
            </a:r>
          </a:p>
        </p:txBody>
      </p:sp>
      <p:sp>
        <p:nvSpPr>
          <p:cNvPr id="3" name="Content Placeholder 2"/>
          <p:cNvSpPr>
            <a:spLocks noGrp="1"/>
          </p:cNvSpPr>
          <p:nvPr>
            <p:ph idx="1"/>
          </p:nvPr>
        </p:nvSpPr>
        <p:spPr/>
        <p:txBody>
          <a:bodyPr/>
          <a:lstStyle/>
          <a:p>
            <a:r>
              <a:rPr lang="en-US" dirty="0" err="1"/>
              <a:t>PsyD</a:t>
            </a:r>
            <a:r>
              <a:rPr lang="en-US" dirty="0"/>
              <a:t> programs tend to value clinical experience higher than research experience</a:t>
            </a:r>
          </a:p>
          <a:p>
            <a:r>
              <a:rPr lang="en-US" dirty="0"/>
              <a:t>They ask, </a:t>
            </a:r>
          </a:p>
          <a:p>
            <a:pPr lvl="1"/>
            <a:r>
              <a:rPr lang="en-US" dirty="0"/>
              <a:t>“Can this student come into this program, start seeing clients in an ethical and effective manner?”</a:t>
            </a:r>
          </a:p>
          <a:p>
            <a:pPr lvl="1"/>
            <a:r>
              <a:rPr lang="en-US" dirty="0"/>
              <a:t>“Can this student handle being around people with mental illness?”</a:t>
            </a:r>
          </a:p>
          <a:p>
            <a:pPr lvl="1"/>
            <a:r>
              <a:rPr lang="en-US" dirty="0"/>
              <a:t>“Can this student be trained?”</a:t>
            </a:r>
          </a:p>
          <a:p>
            <a:pPr lvl="1"/>
            <a:r>
              <a:rPr lang="en-US" dirty="0"/>
              <a:t>“Does this student have the personality of a clinician?”</a:t>
            </a:r>
          </a:p>
          <a:p>
            <a:r>
              <a:rPr lang="en-US" dirty="0"/>
              <a:t>Research experiences do help a LOT!  Join a lab and learn about science!</a:t>
            </a:r>
          </a:p>
        </p:txBody>
      </p:sp>
    </p:spTree>
    <p:extLst>
      <p:ext uri="{BB962C8B-B14F-4D97-AF65-F5344CB8AC3E}">
        <p14:creationId xmlns:p14="http://schemas.microsoft.com/office/powerpoint/2010/main" val="280744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r>
              <a:rPr lang="en-US" dirty="0"/>
              <a:t>Remember, only time for 2-3 questions right now, there will be more time later</a:t>
            </a:r>
          </a:p>
        </p:txBody>
      </p:sp>
    </p:spTree>
    <p:extLst>
      <p:ext uri="{BB962C8B-B14F-4D97-AF65-F5344CB8AC3E}">
        <p14:creationId xmlns:p14="http://schemas.microsoft.com/office/powerpoint/2010/main" val="381613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PhD in clinical psychology</a:t>
            </a:r>
          </a:p>
        </p:txBody>
      </p:sp>
      <p:sp>
        <p:nvSpPr>
          <p:cNvPr id="3" name="Subtitle 2"/>
          <p:cNvSpPr>
            <a:spLocks noGrp="1"/>
          </p:cNvSpPr>
          <p:nvPr>
            <p:ph type="subTitle" idx="1"/>
          </p:nvPr>
        </p:nvSpPr>
        <p:spPr/>
        <p:txBody>
          <a:bodyPr/>
          <a:lstStyle/>
          <a:p>
            <a:r>
              <a:rPr lang="en-US" dirty="0"/>
              <a:t>Diana Morelen, Ph.D. </a:t>
            </a:r>
          </a:p>
          <a:p>
            <a:r>
              <a:rPr lang="en-US" dirty="0">
                <a:solidFill>
                  <a:schemeClr val="tx1"/>
                </a:solidFill>
              </a:rPr>
              <a:t>morelen@etsu.edu </a:t>
            </a:r>
          </a:p>
        </p:txBody>
      </p:sp>
    </p:spTree>
    <p:extLst>
      <p:ext uri="{BB962C8B-B14F-4D97-AF65-F5344CB8AC3E}">
        <p14:creationId xmlns:p14="http://schemas.microsoft.com/office/powerpoint/2010/main" val="379775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r>
              <a:rPr lang="en-US" dirty="0"/>
              <a:t>General tips</a:t>
            </a:r>
          </a:p>
          <a:p>
            <a:r>
              <a:rPr lang="en-US" dirty="0" err="1"/>
              <a:t>Psy.D</a:t>
            </a:r>
            <a:r>
              <a:rPr lang="en-US" dirty="0"/>
              <a:t>. Programs – Dr. Jason Steadman</a:t>
            </a:r>
          </a:p>
          <a:p>
            <a:r>
              <a:rPr lang="en-US" dirty="0"/>
              <a:t>Clinical Ph.D. Programs – Dr. Diana Morelen</a:t>
            </a:r>
          </a:p>
          <a:p>
            <a:r>
              <a:rPr lang="en-US" dirty="0"/>
              <a:t>Experimental Ph.D. Programs – Dr. Gerald Deehan</a:t>
            </a:r>
          </a:p>
          <a:p>
            <a:r>
              <a:rPr lang="en-US" dirty="0"/>
              <a:t>Master’s and Health Psychology Programs – Dr. Julia Dodd</a:t>
            </a:r>
          </a:p>
          <a:p>
            <a:r>
              <a:rPr lang="en-US" dirty="0"/>
              <a:t>Counseling Programs – Dr. Nikki Hilton</a:t>
            </a:r>
          </a:p>
          <a:p>
            <a:r>
              <a:rPr lang="en-US" dirty="0"/>
              <a:t>Break out/Discussion sessions</a:t>
            </a:r>
          </a:p>
        </p:txBody>
      </p:sp>
    </p:spTree>
    <p:extLst>
      <p:ext uri="{BB962C8B-B14F-4D97-AF65-F5344CB8AC3E}">
        <p14:creationId xmlns:p14="http://schemas.microsoft.com/office/powerpoint/2010/main" val="424717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Quick stats</a:t>
            </a:r>
          </a:p>
        </p:txBody>
      </p:sp>
      <p:sp>
        <p:nvSpPr>
          <p:cNvPr id="3" name="Content Placeholder 2"/>
          <p:cNvSpPr>
            <a:spLocks noGrp="1"/>
          </p:cNvSpPr>
          <p:nvPr>
            <p:ph idx="1"/>
          </p:nvPr>
        </p:nvSpPr>
        <p:spPr>
          <a:xfrm>
            <a:off x="6131053" y="5466256"/>
            <a:ext cx="2377154" cy="411053"/>
          </a:xfrm>
        </p:spPr>
        <p:txBody>
          <a:bodyPr>
            <a:normAutofit/>
          </a:bodyPr>
          <a:lstStyle/>
          <a:p>
            <a:pPr marL="0" indent="0">
              <a:buNone/>
            </a:pPr>
            <a:r>
              <a:rPr lang="en-US" dirty="0">
                <a:solidFill>
                  <a:schemeClr val="bg1"/>
                </a:solidFill>
              </a:rPr>
              <a:t>(Norcross et al., 2010) </a:t>
            </a:r>
          </a:p>
          <a:p>
            <a:endParaRPr lang="en-US" dirty="0">
              <a:solidFill>
                <a:schemeClr val="bg1"/>
              </a:solidFill>
            </a:endParaRPr>
          </a:p>
        </p:txBody>
      </p:sp>
      <p:pic>
        <p:nvPicPr>
          <p:cNvPr id="8" name="Picture 7"/>
          <p:cNvPicPr>
            <a:picLocks noChangeAspect="1"/>
          </p:cNvPicPr>
          <p:nvPr/>
        </p:nvPicPr>
        <p:blipFill>
          <a:blip r:embed="rId3"/>
          <a:stretch>
            <a:fillRect/>
          </a:stretch>
        </p:blipFill>
        <p:spPr>
          <a:xfrm>
            <a:off x="1007269" y="2185535"/>
            <a:ext cx="7308056" cy="3259392"/>
          </a:xfrm>
          <a:prstGeom prst="rect">
            <a:avLst/>
          </a:prstGeom>
        </p:spPr>
      </p:pic>
      <p:sp>
        <p:nvSpPr>
          <p:cNvPr id="9" name="Rectangle 8"/>
          <p:cNvSpPr/>
          <p:nvPr/>
        </p:nvSpPr>
        <p:spPr>
          <a:xfrm>
            <a:off x="5473461" y="2700338"/>
            <a:ext cx="1684577" cy="203596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11" name="Rectangle 10"/>
          <p:cNvSpPr/>
          <p:nvPr/>
        </p:nvSpPr>
        <p:spPr>
          <a:xfrm>
            <a:off x="5641676" y="3678662"/>
            <a:ext cx="1378844" cy="2194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Tree>
    <p:extLst>
      <p:ext uri="{BB962C8B-B14F-4D97-AF65-F5344CB8AC3E}">
        <p14:creationId xmlns:p14="http://schemas.microsoft.com/office/powerpoint/2010/main" val="13243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Do I really want this?</a:t>
            </a:r>
          </a:p>
        </p:txBody>
      </p:sp>
      <p:sp>
        <p:nvSpPr>
          <p:cNvPr id="3" name="Content Placeholder 2"/>
          <p:cNvSpPr>
            <a:spLocks noGrp="1"/>
          </p:cNvSpPr>
          <p:nvPr>
            <p:ph idx="1"/>
          </p:nvPr>
        </p:nvSpPr>
        <p:spPr>
          <a:xfrm>
            <a:off x="1673352" y="2182130"/>
            <a:ext cx="5797296" cy="3636455"/>
          </a:xfrm>
        </p:spPr>
        <p:txBody>
          <a:bodyPr>
            <a:normAutofit/>
          </a:bodyPr>
          <a:lstStyle/>
          <a:p>
            <a:r>
              <a:rPr lang="en-US" dirty="0">
                <a:solidFill>
                  <a:schemeClr val="bg1"/>
                </a:solidFill>
              </a:rPr>
              <a:t>Average of 5-6 years</a:t>
            </a:r>
          </a:p>
          <a:p>
            <a:r>
              <a:rPr lang="en-US" dirty="0">
                <a:solidFill>
                  <a:schemeClr val="bg1"/>
                </a:solidFill>
              </a:rPr>
              <a:t>Required clinical internship that likely requires an additional move</a:t>
            </a:r>
          </a:p>
          <a:p>
            <a:r>
              <a:rPr lang="en-US" dirty="0">
                <a:solidFill>
                  <a:schemeClr val="bg1"/>
                </a:solidFill>
              </a:rPr>
              <a:t>Minimal wages and benefits</a:t>
            </a:r>
          </a:p>
          <a:p>
            <a:r>
              <a:rPr lang="en-US" dirty="0">
                <a:solidFill>
                  <a:schemeClr val="bg1"/>
                </a:solidFill>
              </a:rPr>
              <a:t>Full time job + </a:t>
            </a:r>
          </a:p>
          <a:p>
            <a:pPr lvl="1"/>
            <a:r>
              <a:rPr lang="en-US" dirty="0">
                <a:solidFill>
                  <a:schemeClr val="bg1"/>
                </a:solidFill>
              </a:rPr>
              <a:t>Full course load</a:t>
            </a:r>
          </a:p>
          <a:p>
            <a:pPr lvl="1"/>
            <a:r>
              <a:rPr lang="en-US" dirty="0">
                <a:solidFill>
                  <a:schemeClr val="bg1"/>
                </a:solidFill>
              </a:rPr>
              <a:t>Research</a:t>
            </a:r>
          </a:p>
          <a:p>
            <a:pPr lvl="1"/>
            <a:r>
              <a:rPr lang="en-US" dirty="0">
                <a:solidFill>
                  <a:schemeClr val="bg1"/>
                </a:solidFill>
              </a:rPr>
              <a:t>Clinical work  </a:t>
            </a:r>
          </a:p>
          <a:p>
            <a:pPr lvl="1"/>
            <a:r>
              <a:rPr lang="en-US" dirty="0">
                <a:solidFill>
                  <a:schemeClr val="bg1"/>
                </a:solidFill>
              </a:rPr>
              <a:t>Thesis</a:t>
            </a:r>
          </a:p>
          <a:p>
            <a:pPr lvl="1"/>
            <a:r>
              <a:rPr lang="en-US" dirty="0">
                <a:solidFill>
                  <a:schemeClr val="bg1"/>
                </a:solidFill>
              </a:rPr>
              <a:t>Dissertation</a:t>
            </a:r>
          </a:p>
          <a:p>
            <a:r>
              <a:rPr lang="en-US" dirty="0">
                <a:solidFill>
                  <a:schemeClr val="bg1"/>
                </a:solidFill>
              </a:rPr>
              <a:t>RESEARCH, RESEARCH, RESEARCH </a:t>
            </a:r>
          </a:p>
        </p:txBody>
      </p:sp>
    </p:spTree>
    <p:extLst>
      <p:ext uri="{BB962C8B-B14F-4D97-AF65-F5344CB8AC3E}">
        <p14:creationId xmlns:p14="http://schemas.microsoft.com/office/powerpoint/2010/main" val="5423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normAutofit fontScale="90000"/>
          </a:bodyPr>
          <a:lstStyle/>
          <a:p>
            <a:r>
              <a:rPr lang="en-US" dirty="0"/>
              <a:t>Advantages of a </a:t>
            </a:r>
            <a:r>
              <a:rPr lang="en-US" dirty="0" err="1"/>
              <a:t>phd</a:t>
            </a:r>
            <a:r>
              <a:rPr lang="en-US" dirty="0"/>
              <a:t> in clinical psychology </a:t>
            </a:r>
          </a:p>
        </p:txBody>
      </p:sp>
      <p:sp>
        <p:nvSpPr>
          <p:cNvPr id="3" name="Content Placeholder 2"/>
          <p:cNvSpPr>
            <a:spLocks noGrp="1"/>
          </p:cNvSpPr>
          <p:nvPr>
            <p:ph idx="1"/>
          </p:nvPr>
        </p:nvSpPr>
        <p:spPr>
          <a:xfrm>
            <a:off x="1673352" y="2182130"/>
            <a:ext cx="5797296" cy="3636455"/>
          </a:xfrm>
        </p:spPr>
        <p:txBody>
          <a:bodyPr>
            <a:normAutofit/>
          </a:bodyPr>
          <a:lstStyle/>
          <a:p>
            <a:r>
              <a:rPr lang="en-US" dirty="0">
                <a:solidFill>
                  <a:schemeClr val="bg1"/>
                </a:solidFill>
              </a:rPr>
              <a:t>Tend to be funded</a:t>
            </a:r>
          </a:p>
        </p:txBody>
      </p:sp>
    </p:spTree>
    <p:extLst>
      <p:ext uri="{BB962C8B-B14F-4D97-AF65-F5344CB8AC3E}">
        <p14:creationId xmlns:p14="http://schemas.microsoft.com/office/powerpoint/2010/main" val="4467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Quick stats</a:t>
            </a:r>
          </a:p>
        </p:txBody>
      </p:sp>
      <p:sp>
        <p:nvSpPr>
          <p:cNvPr id="3" name="Content Placeholder 2"/>
          <p:cNvSpPr>
            <a:spLocks noGrp="1"/>
          </p:cNvSpPr>
          <p:nvPr>
            <p:ph idx="1"/>
          </p:nvPr>
        </p:nvSpPr>
        <p:spPr>
          <a:xfrm>
            <a:off x="6131053" y="5391967"/>
            <a:ext cx="2377154" cy="411053"/>
          </a:xfrm>
        </p:spPr>
        <p:txBody>
          <a:bodyPr>
            <a:normAutofit/>
          </a:bodyPr>
          <a:lstStyle/>
          <a:p>
            <a:pPr marL="0" indent="0">
              <a:buNone/>
            </a:pPr>
            <a:r>
              <a:rPr lang="en-US" dirty="0">
                <a:solidFill>
                  <a:schemeClr val="bg1"/>
                </a:solidFill>
              </a:rPr>
              <a:t>(Norcross et al., 2010) </a:t>
            </a:r>
          </a:p>
          <a:p>
            <a:endParaRPr lang="en-US" dirty="0">
              <a:solidFill>
                <a:schemeClr val="bg1"/>
              </a:solidFill>
            </a:endParaRPr>
          </a:p>
        </p:txBody>
      </p:sp>
      <p:pic>
        <p:nvPicPr>
          <p:cNvPr id="8" name="Picture 7"/>
          <p:cNvPicPr>
            <a:picLocks noChangeAspect="1"/>
          </p:cNvPicPr>
          <p:nvPr/>
        </p:nvPicPr>
        <p:blipFill>
          <a:blip r:embed="rId2"/>
          <a:stretch>
            <a:fillRect/>
          </a:stretch>
        </p:blipFill>
        <p:spPr>
          <a:xfrm>
            <a:off x="1007269" y="2185535"/>
            <a:ext cx="7308056" cy="3259392"/>
          </a:xfrm>
          <a:prstGeom prst="rect">
            <a:avLst/>
          </a:prstGeom>
        </p:spPr>
      </p:pic>
      <p:sp>
        <p:nvSpPr>
          <p:cNvPr id="9" name="Rectangle 8"/>
          <p:cNvSpPr/>
          <p:nvPr/>
        </p:nvSpPr>
        <p:spPr>
          <a:xfrm>
            <a:off x="5408763" y="2700338"/>
            <a:ext cx="1749275" cy="203596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11" name="Rectangle 10"/>
          <p:cNvSpPr/>
          <p:nvPr/>
        </p:nvSpPr>
        <p:spPr>
          <a:xfrm>
            <a:off x="5551099" y="4125517"/>
            <a:ext cx="1435490" cy="61079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Tree>
    <p:extLst>
      <p:ext uri="{BB962C8B-B14F-4D97-AF65-F5344CB8AC3E}">
        <p14:creationId xmlns:p14="http://schemas.microsoft.com/office/powerpoint/2010/main" val="382706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normAutofit fontScale="90000"/>
          </a:bodyPr>
          <a:lstStyle/>
          <a:p>
            <a:r>
              <a:rPr lang="en-US" dirty="0"/>
              <a:t>Advantages of a </a:t>
            </a:r>
            <a:r>
              <a:rPr lang="en-US" dirty="0" err="1"/>
              <a:t>phd</a:t>
            </a:r>
            <a:r>
              <a:rPr lang="en-US" dirty="0"/>
              <a:t> in clinical psychology </a:t>
            </a:r>
          </a:p>
        </p:txBody>
      </p:sp>
      <p:sp>
        <p:nvSpPr>
          <p:cNvPr id="3" name="Content Placeholder 2"/>
          <p:cNvSpPr>
            <a:spLocks noGrp="1"/>
          </p:cNvSpPr>
          <p:nvPr>
            <p:ph idx="1"/>
          </p:nvPr>
        </p:nvSpPr>
        <p:spPr>
          <a:xfrm>
            <a:off x="1673352" y="2182130"/>
            <a:ext cx="5797296" cy="3636455"/>
          </a:xfrm>
        </p:spPr>
        <p:txBody>
          <a:bodyPr>
            <a:normAutofit/>
          </a:bodyPr>
          <a:lstStyle/>
          <a:p>
            <a:r>
              <a:rPr lang="en-US" dirty="0">
                <a:solidFill>
                  <a:schemeClr val="bg1"/>
                </a:solidFill>
              </a:rPr>
              <a:t>Tend to be funded</a:t>
            </a:r>
          </a:p>
          <a:p>
            <a:r>
              <a:rPr lang="en-US" dirty="0">
                <a:solidFill>
                  <a:schemeClr val="bg1"/>
                </a:solidFill>
              </a:rPr>
              <a:t>Slightly higher internship match rate than free-standing </a:t>
            </a:r>
            <a:r>
              <a:rPr lang="en-US" dirty="0" err="1">
                <a:solidFill>
                  <a:schemeClr val="bg1"/>
                </a:solidFill>
              </a:rPr>
              <a:t>Psy.D</a:t>
            </a:r>
            <a:r>
              <a:rPr lang="en-US" dirty="0">
                <a:solidFill>
                  <a:schemeClr val="bg1"/>
                </a:solidFill>
              </a:rPr>
              <a:t>. </a:t>
            </a:r>
            <a:r>
              <a:rPr lang="en-US">
                <a:solidFill>
                  <a:schemeClr val="bg1"/>
                </a:solidFill>
              </a:rPr>
              <a:t>programs  </a:t>
            </a:r>
            <a:endParaRPr lang="en-US" dirty="0">
              <a:solidFill>
                <a:schemeClr val="bg1"/>
              </a:solidFill>
            </a:endParaRPr>
          </a:p>
        </p:txBody>
      </p:sp>
    </p:spTree>
    <p:extLst>
      <p:ext uri="{BB962C8B-B14F-4D97-AF65-F5344CB8AC3E}">
        <p14:creationId xmlns:p14="http://schemas.microsoft.com/office/powerpoint/2010/main" val="38891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normAutofit fontScale="90000"/>
          </a:bodyPr>
          <a:lstStyle/>
          <a:p>
            <a:r>
              <a:rPr lang="en-US" dirty="0"/>
              <a:t>Advantages of a </a:t>
            </a:r>
            <a:r>
              <a:rPr lang="en-US" dirty="0" err="1"/>
              <a:t>phd</a:t>
            </a:r>
            <a:r>
              <a:rPr lang="en-US" dirty="0"/>
              <a:t> in clinical psychology </a:t>
            </a:r>
          </a:p>
        </p:txBody>
      </p:sp>
      <p:sp>
        <p:nvSpPr>
          <p:cNvPr id="4" name="Content Placeholder 3"/>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773126" y="2340653"/>
            <a:ext cx="7597748" cy="2872147"/>
          </a:xfrm>
          <a:prstGeom prst="rect">
            <a:avLst/>
          </a:prstGeom>
        </p:spPr>
      </p:pic>
      <p:sp>
        <p:nvSpPr>
          <p:cNvPr id="7" name="Rectangle 6"/>
          <p:cNvSpPr/>
          <p:nvPr/>
        </p:nvSpPr>
        <p:spPr>
          <a:xfrm>
            <a:off x="5098212" y="2953469"/>
            <a:ext cx="1889185" cy="159157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8" name="Rectangle 7"/>
          <p:cNvSpPr/>
          <p:nvPr/>
        </p:nvSpPr>
        <p:spPr>
          <a:xfrm>
            <a:off x="5098212" y="3886310"/>
            <a:ext cx="1889185" cy="19290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9" name="Rectangle 8"/>
          <p:cNvSpPr/>
          <p:nvPr/>
        </p:nvSpPr>
        <p:spPr>
          <a:xfrm>
            <a:off x="2316194" y="3886310"/>
            <a:ext cx="815196" cy="19290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Tree>
    <p:extLst>
      <p:ext uri="{BB962C8B-B14F-4D97-AF65-F5344CB8AC3E}">
        <p14:creationId xmlns:p14="http://schemas.microsoft.com/office/powerpoint/2010/main" val="91840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normAutofit fontScale="90000"/>
          </a:bodyPr>
          <a:lstStyle/>
          <a:p>
            <a:r>
              <a:rPr lang="en-US" dirty="0"/>
              <a:t>Advantages of a </a:t>
            </a:r>
            <a:r>
              <a:rPr lang="en-US" dirty="0" err="1"/>
              <a:t>phd</a:t>
            </a:r>
            <a:r>
              <a:rPr lang="en-US" dirty="0"/>
              <a:t> in clinical psychology </a:t>
            </a:r>
          </a:p>
        </p:txBody>
      </p:sp>
      <p:sp>
        <p:nvSpPr>
          <p:cNvPr id="3" name="Content Placeholder 2"/>
          <p:cNvSpPr>
            <a:spLocks noGrp="1"/>
          </p:cNvSpPr>
          <p:nvPr>
            <p:ph idx="1"/>
          </p:nvPr>
        </p:nvSpPr>
        <p:spPr>
          <a:xfrm>
            <a:off x="1673352" y="2182130"/>
            <a:ext cx="5797296" cy="3636455"/>
          </a:xfrm>
        </p:spPr>
        <p:txBody>
          <a:bodyPr>
            <a:normAutofit/>
          </a:bodyPr>
          <a:lstStyle/>
          <a:p>
            <a:r>
              <a:rPr lang="en-US" dirty="0">
                <a:solidFill>
                  <a:schemeClr val="bg1"/>
                </a:solidFill>
              </a:rPr>
              <a:t>Tend to be funded</a:t>
            </a:r>
          </a:p>
          <a:p>
            <a:r>
              <a:rPr lang="en-US" dirty="0">
                <a:solidFill>
                  <a:schemeClr val="bg1"/>
                </a:solidFill>
              </a:rPr>
              <a:t>Slightly higher internship match rate than free-standing </a:t>
            </a:r>
            <a:r>
              <a:rPr lang="en-US" dirty="0" err="1">
                <a:solidFill>
                  <a:schemeClr val="bg1"/>
                </a:solidFill>
              </a:rPr>
              <a:t>Psy.D</a:t>
            </a:r>
            <a:r>
              <a:rPr lang="en-US" dirty="0">
                <a:solidFill>
                  <a:schemeClr val="bg1"/>
                </a:solidFill>
              </a:rPr>
              <a:t>. programs </a:t>
            </a:r>
          </a:p>
          <a:p>
            <a:r>
              <a:rPr lang="en-US" dirty="0">
                <a:solidFill>
                  <a:schemeClr val="bg1"/>
                </a:solidFill>
              </a:rPr>
              <a:t>APA Accreditation  </a:t>
            </a:r>
          </a:p>
          <a:p>
            <a:pPr lvl="1"/>
            <a:r>
              <a:rPr lang="en-US" dirty="0">
                <a:solidFill>
                  <a:schemeClr val="bg1"/>
                </a:solidFill>
              </a:rPr>
              <a:t>http://</a:t>
            </a:r>
            <a:r>
              <a:rPr lang="en-US" dirty="0" err="1">
                <a:solidFill>
                  <a:schemeClr val="bg1"/>
                </a:solidFill>
              </a:rPr>
              <a:t>www.apa.org</a:t>
            </a:r>
            <a:r>
              <a:rPr lang="en-US" dirty="0">
                <a:solidFill>
                  <a:schemeClr val="bg1"/>
                </a:solidFill>
              </a:rPr>
              <a:t>/</a:t>
            </a:r>
            <a:r>
              <a:rPr lang="en-US" dirty="0" err="1">
                <a:solidFill>
                  <a:schemeClr val="bg1"/>
                </a:solidFill>
              </a:rPr>
              <a:t>ed</a:t>
            </a:r>
            <a:r>
              <a:rPr lang="en-US" dirty="0">
                <a:solidFill>
                  <a:schemeClr val="bg1"/>
                </a:solidFill>
              </a:rPr>
              <a:t>/accreditation/programs/ </a:t>
            </a:r>
          </a:p>
          <a:p>
            <a:r>
              <a:rPr lang="en-US" dirty="0">
                <a:solidFill>
                  <a:schemeClr val="bg1"/>
                </a:solidFill>
              </a:rPr>
              <a:t>Flexibility of career options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100" dirty="0">
                <a:solidFill>
                  <a:schemeClr val="accent1">
                    <a:lumMod val="60000"/>
                    <a:lumOff val="40000"/>
                  </a:schemeClr>
                </a:solidFill>
              </a:rPr>
              <a:t>Beware of being a “back-door” clinician </a:t>
            </a:r>
          </a:p>
        </p:txBody>
      </p:sp>
    </p:spTree>
    <p:extLst>
      <p:ext uri="{BB962C8B-B14F-4D97-AF65-F5344CB8AC3E}">
        <p14:creationId xmlns:p14="http://schemas.microsoft.com/office/powerpoint/2010/main" val="39307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AM I QUALIFIED? </a:t>
            </a:r>
          </a:p>
        </p:txBody>
      </p:sp>
      <p:sp>
        <p:nvSpPr>
          <p:cNvPr id="3" name="Content Placeholder 2"/>
          <p:cNvSpPr>
            <a:spLocks noGrp="1"/>
          </p:cNvSpPr>
          <p:nvPr>
            <p:ph idx="1"/>
          </p:nvPr>
        </p:nvSpPr>
        <p:spPr>
          <a:xfrm>
            <a:off x="1673352" y="2182130"/>
            <a:ext cx="6582128" cy="3636455"/>
          </a:xfrm>
        </p:spPr>
        <p:txBody>
          <a:bodyPr>
            <a:normAutofit/>
          </a:bodyPr>
          <a:lstStyle/>
          <a:p>
            <a:r>
              <a:rPr lang="en-US" dirty="0">
                <a:solidFill>
                  <a:schemeClr val="bg1"/>
                </a:solidFill>
              </a:rPr>
              <a:t>GRE scores</a:t>
            </a:r>
          </a:p>
          <a:p>
            <a:r>
              <a:rPr lang="en-US" dirty="0">
                <a:solidFill>
                  <a:schemeClr val="bg1"/>
                </a:solidFill>
              </a:rPr>
              <a:t>GPA</a:t>
            </a:r>
          </a:p>
          <a:p>
            <a:r>
              <a:rPr lang="en-US" dirty="0">
                <a:solidFill>
                  <a:schemeClr val="bg1"/>
                </a:solidFill>
              </a:rPr>
              <a:t>Letters of recommendation</a:t>
            </a:r>
          </a:p>
          <a:p>
            <a:r>
              <a:rPr lang="en-US" dirty="0">
                <a:solidFill>
                  <a:schemeClr val="bg1"/>
                </a:solidFill>
              </a:rPr>
              <a:t>Research experience</a:t>
            </a:r>
          </a:p>
          <a:p>
            <a:endParaRPr lang="en-US" dirty="0">
              <a:solidFill>
                <a:schemeClr val="bg1"/>
              </a:solidFill>
            </a:endParaRPr>
          </a:p>
          <a:p>
            <a:r>
              <a:rPr lang="en-US" sz="1800" dirty="0">
                <a:solidFill>
                  <a:schemeClr val="accent1">
                    <a:lumMod val="60000"/>
                    <a:lumOff val="40000"/>
                  </a:schemeClr>
                </a:solidFill>
              </a:rPr>
              <a:t>Look at specific program requirements and statistics by program  </a:t>
            </a:r>
          </a:p>
        </p:txBody>
      </p:sp>
    </p:spTree>
    <p:extLst>
      <p:ext uri="{BB962C8B-B14F-4D97-AF65-F5344CB8AC3E}">
        <p14:creationId xmlns:p14="http://schemas.microsoft.com/office/powerpoint/2010/main" val="27397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AM I QUALIFIED? </a:t>
            </a:r>
          </a:p>
        </p:txBody>
      </p:sp>
      <p:sp>
        <p:nvSpPr>
          <p:cNvPr id="4" name="Content Placeholder 3"/>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750498" y="2198207"/>
            <a:ext cx="7673196" cy="3676740"/>
          </a:xfrm>
          <a:prstGeom prst="rect">
            <a:avLst/>
          </a:prstGeom>
        </p:spPr>
      </p:pic>
      <p:sp>
        <p:nvSpPr>
          <p:cNvPr id="8" name="Rectangle 7"/>
          <p:cNvSpPr/>
          <p:nvPr/>
        </p:nvSpPr>
        <p:spPr>
          <a:xfrm>
            <a:off x="5201729" y="2835783"/>
            <a:ext cx="1953883" cy="203596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9" name="Rectangle 8"/>
          <p:cNvSpPr/>
          <p:nvPr/>
        </p:nvSpPr>
        <p:spPr>
          <a:xfrm>
            <a:off x="5344065" y="3744067"/>
            <a:ext cx="1695091" cy="42572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Tree>
    <p:extLst>
      <p:ext uri="{BB962C8B-B14F-4D97-AF65-F5344CB8AC3E}">
        <p14:creationId xmlns:p14="http://schemas.microsoft.com/office/powerpoint/2010/main" val="23717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AM I QUALIFIED? </a:t>
            </a:r>
          </a:p>
        </p:txBody>
      </p:sp>
      <p:sp>
        <p:nvSpPr>
          <p:cNvPr id="4" name="Content Placeholder 3"/>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750498" y="2198207"/>
            <a:ext cx="7673196" cy="3676740"/>
          </a:xfrm>
          <a:prstGeom prst="rect">
            <a:avLst/>
          </a:prstGeom>
        </p:spPr>
      </p:pic>
      <p:sp>
        <p:nvSpPr>
          <p:cNvPr id="8" name="Rectangle 7"/>
          <p:cNvSpPr/>
          <p:nvPr/>
        </p:nvSpPr>
        <p:spPr>
          <a:xfrm>
            <a:off x="5201729" y="2835783"/>
            <a:ext cx="1953883" cy="203596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9" name="Rectangle 8"/>
          <p:cNvSpPr/>
          <p:nvPr/>
        </p:nvSpPr>
        <p:spPr>
          <a:xfrm>
            <a:off x="5369943" y="4480345"/>
            <a:ext cx="1695091" cy="23291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Tree>
    <p:extLst>
      <p:ext uri="{BB962C8B-B14F-4D97-AF65-F5344CB8AC3E}">
        <p14:creationId xmlns:p14="http://schemas.microsoft.com/office/powerpoint/2010/main" val="205601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Each presenter will present for about 5 minutes and give a quick overview of programs, and then each will answer 2-3 questions for the whole group</a:t>
            </a:r>
          </a:p>
          <a:p>
            <a:r>
              <a:rPr lang="en-US" dirty="0"/>
              <a:t>After all presenters are done, we will break out into individual subgroups, where you can ask more questions about specific interests. You can feel free to move between groups for this section, so you can hear about multiple topics, if you wish.</a:t>
            </a:r>
          </a:p>
          <a:p>
            <a:r>
              <a:rPr lang="en-US" dirty="0"/>
              <a:t>At the end, we will have about leave about 5 more minutes to wrap up together and address any additional questions or comments to the group as a whole</a:t>
            </a:r>
          </a:p>
          <a:p>
            <a:endParaRPr lang="en-US" dirty="0"/>
          </a:p>
        </p:txBody>
      </p:sp>
    </p:spTree>
    <p:extLst>
      <p:ext uri="{BB962C8B-B14F-4D97-AF65-F5344CB8AC3E}">
        <p14:creationId xmlns:p14="http://schemas.microsoft.com/office/powerpoint/2010/main" val="229152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Applying and getting in</a:t>
            </a:r>
          </a:p>
        </p:txBody>
      </p:sp>
      <p:sp>
        <p:nvSpPr>
          <p:cNvPr id="3" name="Content Placeholder 2"/>
          <p:cNvSpPr>
            <a:spLocks noGrp="1"/>
          </p:cNvSpPr>
          <p:nvPr>
            <p:ph idx="1"/>
          </p:nvPr>
        </p:nvSpPr>
        <p:spPr>
          <a:xfrm>
            <a:off x="1673352" y="2182130"/>
            <a:ext cx="5797296" cy="3636455"/>
          </a:xfrm>
        </p:spPr>
        <p:txBody>
          <a:bodyPr>
            <a:normAutofit/>
          </a:bodyPr>
          <a:lstStyle/>
          <a:p>
            <a:endParaRPr lang="en-US" dirty="0">
              <a:solidFill>
                <a:schemeClr val="bg1"/>
              </a:solidFill>
            </a:endParaRPr>
          </a:p>
        </p:txBody>
      </p:sp>
      <p:pic>
        <p:nvPicPr>
          <p:cNvPr id="7" name="Picture 6"/>
          <p:cNvPicPr>
            <a:picLocks noChangeAspect="1"/>
          </p:cNvPicPr>
          <p:nvPr/>
        </p:nvPicPr>
        <p:blipFill>
          <a:blip r:embed="rId2"/>
          <a:stretch>
            <a:fillRect/>
          </a:stretch>
        </p:blipFill>
        <p:spPr>
          <a:xfrm>
            <a:off x="1398571" y="2182130"/>
            <a:ext cx="6346858" cy="3636456"/>
          </a:xfrm>
          <a:prstGeom prst="rect">
            <a:avLst/>
          </a:prstGeom>
        </p:spPr>
      </p:pic>
      <p:sp>
        <p:nvSpPr>
          <p:cNvPr id="8" name="TextBox 7"/>
          <p:cNvSpPr txBox="1"/>
          <p:nvPr/>
        </p:nvSpPr>
        <p:spPr>
          <a:xfrm>
            <a:off x="1910664" y="2449798"/>
            <a:ext cx="5322671" cy="300082"/>
          </a:xfrm>
          <a:prstGeom prst="rect">
            <a:avLst/>
          </a:prstGeom>
          <a:solidFill>
            <a:schemeClr val="accent1">
              <a:lumMod val="20000"/>
              <a:lumOff val="80000"/>
            </a:schemeClr>
          </a:solidFill>
        </p:spPr>
        <p:txBody>
          <a:bodyPr wrap="square" rtlCol="0">
            <a:spAutoFit/>
          </a:bodyPr>
          <a:lstStyle/>
          <a:p>
            <a:pPr defTabSz="685800"/>
            <a:r>
              <a:rPr lang="en-US" sz="1350" kern="0" dirty="0">
                <a:solidFill>
                  <a:sysClr val="windowText" lastClr="000000"/>
                </a:solidFill>
              </a:rPr>
              <a:t>At least 1 year before you want </a:t>
            </a:r>
            <a:r>
              <a:rPr lang="en-US" sz="1350" kern="0">
                <a:solidFill>
                  <a:sysClr val="windowText" lastClr="000000"/>
                </a:solidFill>
              </a:rPr>
              <a:t>to apply seek </a:t>
            </a:r>
            <a:r>
              <a:rPr lang="en-US" sz="1350" kern="0" dirty="0">
                <a:solidFill>
                  <a:sysClr val="windowText" lastClr="000000"/>
                </a:solidFill>
              </a:rPr>
              <a:t>out research experiences. </a:t>
            </a:r>
          </a:p>
        </p:txBody>
      </p:sp>
      <p:sp>
        <p:nvSpPr>
          <p:cNvPr id="11" name="TextBox 10"/>
          <p:cNvSpPr txBox="1"/>
          <p:nvPr/>
        </p:nvSpPr>
        <p:spPr>
          <a:xfrm>
            <a:off x="91669" y="2926986"/>
            <a:ext cx="1306902" cy="2169825"/>
          </a:xfrm>
          <a:prstGeom prst="rect">
            <a:avLst/>
          </a:prstGeom>
          <a:solidFill>
            <a:schemeClr val="accent1">
              <a:lumMod val="20000"/>
              <a:lumOff val="80000"/>
            </a:schemeClr>
          </a:solidFill>
        </p:spPr>
        <p:txBody>
          <a:bodyPr wrap="square" rtlCol="0">
            <a:spAutoFit/>
          </a:bodyPr>
          <a:lstStyle/>
          <a:p>
            <a:pPr defTabSz="685800"/>
            <a:r>
              <a:rPr lang="en-US" sz="1350" kern="0" dirty="0">
                <a:solidFill>
                  <a:sysClr val="windowText" lastClr="000000"/>
                </a:solidFill>
              </a:rPr>
              <a:t>Spring before you want to apply-–talk to mentors and advisors about whether this is the right time. Start to consider letter writers </a:t>
            </a:r>
          </a:p>
        </p:txBody>
      </p:sp>
      <p:sp>
        <p:nvSpPr>
          <p:cNvPr id="12" name="Rectangle 11"/>
          <p:cNvSpPr/>
          <p:nvPr/>
        </p:nvSpPr>
        <p:spPr>
          <a:xfrm>
            <a:off x="7862058" y="5516002"/>
            <a:ext cx="1281942" cy="507831"/>
          </a:xfrm>
          <a:prstGeom prst="rect">
            <a:avLst/>
          </a:prstGeom>
        </p:spPr>
        <p:txBody>
          <a:bodyPr wrap="square">
            <a:spAutoFit/>
          </a:bodyPr>
          <a:lstStyle/>
          <a:p>
            <a:pPr defTabSz="685800"/>
            <a:r>
              <a:rPr lang="en-US" sz="1350" kern="0" dirty="0" err="1">
                <a:solidFill>
                  <a:schemeClr val="bg1"/>
                </a:solidFill>
              </a:rPr>
              <a:t>Choukas</a:t>
            </a:r>
            <a:r>
              <a:rPr lang="en-US" sz="1350" kern="0" dirty="0">
                <a:solidFill>
                  <a:schemeClr val="bg1"/>
                </a:solidFill>
              </a:rPr>
              <a:t>-Bradley 2011</a:t>
            </a:r>
            <a:endParaRPr lang="en-US" sz="1350" kern="0" dirty="0">
              <a:solidFill>
                <a:sysClr val="windowText" lastClr="000000"/>
              </a:solidFill>
            </a:endParaRPr>
          </a:p>
        </p:txBody>
      </p:sp>
    </p:spTree>
    <p:extLst>
      <p:ext uri="{BB962C8B-B14F-4D97-AF65-F5344CB8AC3E}">
        <p14:creationId xmlns:p14="http://schemas.microsoft.com/office/powerpoint/2010/main" val="35668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2" y="1141428"/>
            <a:ext cx="5797296" cy="891540"/>
          </a:xfrm>
        </p:spPr>
        <p:txBody>
          <a:bodyPr/>
          <a:lstStyle/>
          <a:p>
            <a:r>
              <a:rPr lang="en-US" dirty="0"/>
              <a:t>References and resources</a:t>
            </a:r>
          </a:p>
        </p:txBody>
      </p:sp>
      <p:sp>
        <p:nvSpPr>
          <p:cNvPr id="3" name="Content Placeholder 2"/>
          <p:cNvSpPr>
            <a:spLocks noGrp="1"/>
          </p:cNvSpPr>
          <p:nvPr>
            <p:ph idx="1"/>
          </p:nvPr>
        </p:nvSpPr>
        <p:spPr>
          <a:xfrm>
            <a:off x="1138687" y="2182129"/>
            <a:ext cx="6858000" cy="3818621"/>
          </a:xfrm>
        </p:spPr>
        <p:txBody>
          <a:bodyPr>
            <a:normAutofit lnSpcReduction="10000"/>
          </a:bodyPr>
          <a:lstStyle/>
          <a:p>
            <a:r>
              <a:rPr lang="en-US" dirty="0">
                <a:solidFill>
                  <a:schemeClr val="bg1"/>
                </a:solidFill>
              </a:rPr>
              <a:t>American Psychological Association (2016). APA-Accredited Programs. Retrieved from:  	http://</a:t>
            </a:r>
            <a:r>
              <a:rPr lang="en-US" dirty="0" err="1">
                <a:solidFill>
                  <a:schemeClr val="bg1"/>
                </a:solidFill>
              </a:rPr>
              <a:t>www.apa.org</a:t>
            </a:r>
            <a:r>
              <a:rPr lang="en-US" dirty="0">
                <a:solidFill>
                  <a:schemeClr val="bg1"/>
                </a:solidFill>
              </a:rPr>
              <a:t>/</a:t>
            </a:r>
            <a:r>
              <a:rPr lang="en-US" dirty="0" err="1">
                <a:solidFill>
                  <a:schemeClr val="bg1"/>
                </a:solidFill>
              </a:rPr>
              <a:t>ed</a:t>
            </a:r>
            <a:r>
              <a:rPr lang="en-US" dirty="0">
                <a:solidFill>
                  <a:schemeClr val="bg1"/>
                </a:solidFill>
              </a:rPr>
              <a:t>/accreditation/programs/ </a:t>
            </a:r>
          </a:p>
          <a:p>
            <a:r>
              <a:rPr lang="en-US" dirty="0" err="1">
                <a:solidFill>
                  <a:schemeClr val="bg1"/>
                </a:solidFill>
              </a:rPr>
              <a:t>Choukas</a:t>
            </a:r>
            <a:r>
              <a:rPr lang="en-US" dirty="0">
                <a:solidFill>
                  <a:schemeClr val="bg1"/>
                </a:solidFill>
              </a:rPr>
              <a:t>-Bradley, S. (2011).  A Student’s Perspective on Applying to Graduate School in (Clinical) 	Psychology: A Step-by-Step Guide. Retrieved from: 	http://</a:t>
            </a:r>
            <a:r>
              <a:rPr lang="en-US" dirty="0" err="1">
                <a:solidFill>
                  <a:schemeClr val="bg1"/>
                </a:solidFill>
              </a:rPr>
              <a:t>www.unc.edu</a:t>
            </a:r>
            <a:r>
              <a:rPr lang="en-US" dirty="0">
                <a:solidFill>
                  <a:schemeClr val="bg1"/>
                </a:solidFill>
              </a:rPr>
              <a:t>/~mjp1970/</a:t>
            </a:r>
            <a:r>
              <a:rPr lang="en-US" dirty="0" err="1">
                <a:solidFill>
                  <a:schemeClr val="bg1"/>
                </a:solidFill>
              </a:rPr>
              <a:t>TipsForApplyingToGradSchool.pdf</a:t>
            </a:r>
            <a:endParaRPr lang="en-US" dirty="0">
              <a:solidFill>
                <a:schemeClr val="bg1"/>
              </a:solidFill>
            </a:endParaRPr>
          </a:p>
          <a:p>
            <a:r>
              <a:rPr lang="en-US" dirty="0" err="1">
                <a:solidFill>
                  <a:schemeClr val="bg1"/>
                </a:solidFill>
              </a:rPr>
              <a:t>Goldling</a:t>
            </a:r>
            <a:r>
              <a:rPr lang="en-US" dirty="0">
                <a:solidFill>
                  <a:schemeClr val="bg1"/>
                </a:solidFill>
              </a:rPr>
              <a:t>, J. &amp; Lippert, A. (2016). Choosing between a PhD and </a:t>
            </a:r>
            <a:r>
              <a:rPr lang="en-US" dirty="0" err="1">
                <a:solidFill>
                  <a:schemeClr val="bg1"/>
                </a:solidFill>
              </a:rPr>
              <a:t>PsyD</a:t>
            </a:r>
            <a:r>
              <a:rPr lang="en-US" dirty="0">
                <a:solidFill>
                  <a:schemeClr val="bg1"/>
                </a:solidFill>
              </a:rPr>
              <a:t>: Some Factors to Consider. 	Retrieved from: https://www.psychologytoday.com/blog/careers-in-psych/201603/choosing-	between-</a:t>
            </a:r>
            <a:r>
              <a:rPr lang="en-US" dirty="0" err="1">
                <a:solidFill>
                  <a:schemeClr val="bg1"/>
                </a:solidFill>
              </a:rPr>
              <a:t>phd</a:t>
            </a:r>
            <a:r>
              <a:rPr lang="en-US" dirty="0">
                <a:solidFill>
                  <a:schemeClr val="bg1"/>
                </a:solidFill>
              </a:rPr>
              <a:t>-and-</a:t>
            </a:r>
            <a:r>
              <a:rPr lang="en-US" dirty="0" err="1">
                <a:solidFill>
                  <a:schemeClr val="bg1"/>
                </a:solidFill>
              </a:rPr>
              <a:t>psyd</a:t>
            </a:r>
            <a:r>
              <a:rPr lang="en-US" dirty="0">
                <a:solidFill>
                  <a:schemeClr val="bg1"/>
                </a:solidFill>
              </a:rPr>
              <a:t>-some-factors-consider</a:t>
            </a:r>
          </a:p>
          <a:p>
            <a:r>
              <a:rPr lang="en-US" dirty="0">
                <a:solidFill>
                  <a:schemeClr val="bg1"/>
                </a:solidFill>
              </a:rPr>
              <a:t>Norcross, J. C., Ellis, J. L., &amp; </a:t>
            </a:r>
            <a:r>
              <a:rPr lang="en-US" dirty="0" err="1">
                <a:solidFill>
                  <a:schemeClr val="bg1"/>
                </a:solidFill>
              </a:rPr>
              <a:t>Sayette</a:t>
            </a:r>
            <a:r>
              <a:rPr lang="en-US" dirty="0">
                <a:solidFill>
                  <a:schemeClr val="bg1"/>
                </a:solidFill>
              </a:rPr>
              <a:t>, M. A. (2010). Getting in and getting money: A comparative 	analysis of admission standards, acceptance rates, and financial assistance across the 	research–practice continuum in clinical psychology programs. </a:t>
            </a:r>
            <a:r>
              <a:rPr lang="en-US" i="1" dirty="0">
                <a:solidFill>
                  <a:schemeClr val="bg1"/>
                </a:solidFill>
              </a:rPr>
              <a:t>Training and Education in 	Professional Psychology</a:t>
            </a:r>
            <a:r>
              <a:rPr lang="en-US" dirty="0">
                <a:solidFill>
                  <a:schemeClr val="bg1"/>
                </a:solidFill>
              </a:rPr>
              <a:t>, </a:t>
            </a:r>
            <a:r>
              <a:rPr lang="en-US" i="1" dirty="0">
                <a:solidFill>
                  <a:schemeClr val="bg1"/>
                </a:solidFill>
              </a:rPr>
              <a:t>4</a:t>
            </a:r>
            <a:r>
              <a:rPr lang="en-US" dirty="0">
                <a:solidFill>
                  <a:schemeClr val="bg1"/>
                </a:solidFill>
              </a:rPr>
              <a:t>, 99-104. </a:t>
            </a:r>
          </a:p>
          <a:p>
            <a:r>
              <a:rPr lang="en-US" dirty="0">
                <a:solidFill>
                  <a:schemeClr val="bg1"/>
                </a:solidFill>
              </a:rPr>
              <a:t>Norcross, J. C., &amp; </a:t>
            </a:r>
            <a:r>
              <a:rPr lang="en-US" dirty="0" err="1">
                <a:solidFill>
                  <a:schemeClr val="bg1"/>
                </a:solidFill>
              </a:rPr>
              <a:t>Sayette</a:t>
            </a:r>
            <a:r>
              <a:rPr lang="en-US" dirty="0">
                <a:solidFill>
                  <a:schemeClr val="bg1"/>
                </a:solidFill>
              </a:rPr>
              <a:t>, M. A. (2014). </a:t>
            </a:r>
            <a:r>
              <a:rPr lang="en-US" i="1" dirty="0">
                <a:solidFill>
                  <a:schemeClr val="bg1"/>
                </a:solidFill>
              </a:rPr>
              <a:t>Insider's Guide to Graduate Programs in Clinical and Counseling 	Psychology: Revised 2014/2015 Edition</a:t>
            </a:r>
            <a:r>
              <a:rPr lang="en-US" dirty="0">
                <a:solidFill>
                  <a:schemeClr val="bg1"/>
                </a:solidFill>
              </a:rPr>
              <a:t>. Guilford Publications. </a:t>
            </a:r>
          </a:p>
          <a:p>
            <a:r>
              <a:rPr lang="en-US" dirty="0" err="1">
                <a:solidFill>
                  <a:schemeClr val="bg1"/>
                </a:solidFill>
              </a:rPr>
              <a:t>Prinstein</a:t>
            </a:r>
            <a:r>
              <a:rPr lang="en-US" dirty="0">
                <a:solidFill>
                  <a:schemeClr val="bg1"/>
                </a:solidFill>
              </a:rPr>
              <a:t>, M. (2012) Mitch’s Uncensored Advice for Applying to Graduate School in Clinical	Psychology. Retrieved from:  	http://</a:t>
            </a:r>
            <a:r>
              <a:rPr lang="en-US" dirty="0" err="1">
                <a:solidFill>
                  <a:schemeClr val="bg1"/>
                </a:solidFill>
              </a:rPr>
              <a:t>www.unc.edu</a:t>
            </a:r>
            <a:r>
              <a:rPr lang="en-US" dirty="0">
                <a:solidFill>
                  <a:schemeClr val="bg1"/>
                </a:solidFill>
              </a:rPr>
              <a:t>/~mjp1970/Mitch's%20Grad%20School%20Advice.pdf</a:t>
            </a:r>
          </a:p>
          <a:p>
            <a:endParaRPr lang="en-US" dirty="0">
              <a:solidFill>
                <a:schemeClr val="bg1"/>
              </a:solidFill>
            </a:endParaRPr>
          </a:p>
        </p:txBody>
      </p:sp>
      <p:pic>
        <p:nvPicPr>
          <p:cNvPr id="4" name="Picture 2" descr="mage result for Insider's Guide to Graduate Programs in Clinical and Co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630" y="968243"/>
            <a:ext cx="1352228" cy="164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77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66750" y="863111"/>
            <a:ext cx="7886700" cy="994172"/>
          </a:xfrm>
        </p:spPr>
        <p:txBody>
          <a:bodyPr/>
          <a:lstStyle/>
          <a:p>
            <a:pPr algn="ctr"/>
            <a:r>
              <a:rPr lang="en-US" b="1" dirty="0">
                <a:effectLst>
                  <a:outerShdw blurRad="38100" dist="38100" dir="2700000" algn="tl">
                    <a:srgbClr val="000000">
                      <a:alpha val="43137"/>
                    </a:srgbClr>
                  </a:outerShdw>
                </a:effectLst>
              </a:rPr>
              <a:t>Ph.D. in Experimental Psychology</a:t>
            </a:r>
          </a:p>
        </p:txBody>
      </p:sp>
      <p:sp>
        <p:nvSpPr>
          <p:cNvPr id="5" name="Content Placeholder 4"/>
          <p:cNvSpPr>
            <a:spLocks noGrp="1"/>
          </p:cNvSpPr>
          <p:nvPr>
            <p:ph sz="half" idx="1"/>
          </p:nvPr>
        </p:nvSpPr>
        <p:spPr>
          <a:xfrm>
            <a:off x="186769" y="1733091"/>
            <a:ext cx="4109807" cy="3999123"/>
          </a:xfrm>
        </p:spPr>
        <p:txBody>
          <a:bodyPr>
            <a:normAutofit/>
          </a:bodyPr>
          <a:lstStyle/>
          <a:p>
            <a:pPr marL="0" indent="0">
              <a:buNone/>
            </a:pPr>
            <a:r>
              <a:rPr lang="en-US" dirty="0"/>
              <a:t>	</a:t>
            </a:r>
          </a:p>
        </p:txBody>
      </p:sp>
      <p:sp>
        <p:nvSpPr>
          <p:cNvPr id="6" name="Content Placeholder 5"/>
          <p:cNvSpPr>
            <a:spLocks noGrp="1"/>
          </p:cNvSpPr>
          <p:nvPr>
            <p:ph sz="half" idx="2"/>
          </p:nvPr>
        </p:nvSpPr>
        <p:spPr>
          <a:xfrm>
            <a:off x="2667000" y="2433679"/>
            <a:ext cx="3886200" cy="990600"/>
          </a:xfrm>
          <a:effectLst>
            <a:glow rad="228600">
              <a:schemeClr val="accent1">
                <a:satMod val="175000"/>
                <a:alpha val="40000"/>
              </a:schemeClr>
            </a:glow>
          </a:effectLst>
        </p:spPr>
        <p:txBody>
          <a:bodyPr>
            <a:normAutofit/>
          </a:bodyPr>
          <a:lstStyle/>
          <a:p>
            <a:pPr marL="0" indent="0" algn="ctr">
              <a:buNone/>
            </a:pPr>
            <a:r>
              <a:rPr lang="en-US" dirty="0"/>
              <a:t>Gerald </a:t>
            </a:r>
            <a:r>
              <a:rPr lang="en-US" dirty="0" err="1"/>
              <a:t>Deehan</a:t>
            </a:r>
            <a:r>
              <a:rPr lang="en-US" dirty="0"/>
              <a:t>, Ph.D.</a:t>
            </a:r>
          </a:p>
        </p:txBody>
      </p:sp>
      <p:pic>
        <p:nvPicPr>
          <p:cNvPr id="2" name="Picture 2" descr="Image result for experimental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42475"/>
            <a:ext cx="2457450" cy="2457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410200" y="3481481"/>
            <a:ext cx="3359303" cy="2250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8943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6769" y="857251"/>
            <a:ext cx="7886700" cy="994172"/>
          </a:xfrm>
        </p:spPr>
        <p:txBody>
          <a:bodyPr/>
          <a:lstStyle/>
          <a:p>
            <a:r>
              <a:rPr lang="en-US" b="1" dirty="0">
                <a:effectLst>
                  <a:outerShdw blurRad="38100" dist="38100" dir="2700000" algn="tl">
                    <a:srgbClr val="000000">
                      <a:alpha val="43137"/>
                    </a:srgbClr>
                  </a:outerShdw>
                </a:effectLst>
              </a:rPr>
              <a:t>Behavioral Neuroscience</a:t>
            </a:r>
          </a:p>
        </p:txBody>
      </p:sp>
      <p:sp>
        <p:nvSpPr>
          <p:cNvPr id="5" name="Content Placeholder 4"/>
          <p:cNvSpPr>
            <a:spLocks noGrp="1"/>
          </p:cNvSpPr>
          <p:nvPr>
            <p:ph sz="half" idx="1"/>
          </p:nvPr>
        </p:nvSpPr>
        <p:spPr>
          <a:xfrm>
            <a:off x="186769" y="1733091"/>
            <a:ext cx="4109807" cy="3999123"/>
          </a:xfrm>
        </p:spPr>
        <p:txBody>
          <a:bodyPr>
            <a:normAutofit lnSpcReduction="10000"/>
          </a:bodyPr>
          <a:lstStyle/>
          <a:p>
            <a:pPr marL="0" indent="0">
              <a:buNone/>
            </a:pPr>
            <a:r>
              <a:rPr lang="en-US" sz="2700" b="1" u="sng" dirty="0"/>
              <a:t>Start as early as you can!</a:t>
            </a:r>
          </a:p>
          <a:p>
            <a:pPr marL="0" indent="0">
              <a:buNone/>
            </a:pPr>
            <a:r>
              <a:rPr lang="en-US" dirty="0"/>
              <a:t> - Intrinsic motivation</a:t>
            </a:r>
          </a:p>
          <a:p>
            <a:pPr marL="0" indent="0">
              <a:buNone/>
            </a:pPr>
            <a:r>
              <a:rPr lang="en-US" dirty="0"/>
              <a:t> - Research experience is great!</a:t>
            </a:r>
          </a:p>
          <a:p>
            <a:pPr marL="0" indent="0">
              <a:buNone/>
            </a:pPr>
            <a:r>
              <a:rPr lang="en-US" dirty="0"/>
              <a:t>	Skill development</a:t>
            </a:r>
          </a:p>
          <a:p>
            <a:pPr marL="0" indent="0">
              <a:buNone/>
            </a:pPr>
            <a:r>
              <a:rPr lang="en-US" dirty="0"/>
              <a:t>	Is this something you like?</a:t>
            </a:r>
          </a:p>
          <a:p>
            <a:pPr marL="0" indent="0">
              <a:buNone/>
            </a:pPr>
            <a:r>
              <a:rPr lang="en-US" dirty="0"/>
              <a:t>	Letters of reference</a:t>
            </a:r>
          </a:p>
          <a:p>
            <a:pPr marL="0" indent="0">
              <a:buNone/>
            </a:pPr>
            <a:r>
              <a:rPr lang="en-US" dirty="0"/>
              <a:t> - Professional Networking</a:t>
            </a:r>
          </a:p>
          <a:p>
            <a:pPr marL="0" indent="0">
              <a:buNone/>
            </a:pPr>
            <a:r>
              <a:rPr lang="en-US" dirty="0"/>
              <a:t>	Conferences</a:t>
            </a:r>
          </a:p>
          <a:p>
            <a:pPr marL="0" indent="0">
              <a:buNone/>
            </a:pPr>
            <a:r>
              <a:rPr lang="en-US" dirty="0"/>
              <a:t>	     </a:t>
            </a:r>
            <a:r>
              <a:rPr lang="en-US" sz="1800" dirty="0"/>
              <a:t>Get to know people in the field</a:t>
            </a:r>
          </a:p>
          <a:p>
            <a:pPr marL="0" indent="0">
              <a:buNone/>
            </a:pPr>
            <a:r>
              <a:rPr lang="en-US" sz="1800" dirty="0"/>
              <a:t>	      Insider Info</a:t>
            </a:r>
          </a:p>
          <a:p>
            <a:pPr marL="0" indent="0">
              <a:buNone/>
            </a:pPr>
            <a:r>
              <a:rPr lang="en-US" dirty="0"/>
              <a:t>	</a:t>
            </a:r>
          </a:p>
        </p:txBody>
      </p:sp>
      <p:sp>
        <p:nvSpPr>
          <p:cNvPr id="6" name="Content Placeholder 5"/>
          <p:cNvSpPr>
            <a:spLocks noGrp="1"/>
          </p:cNvSpPr>
          <p:nvPr>
            <p:ph sz="half" idx="2"/>
          </p:nvPr>
        </p:nvSpPr>
        <p:spPr>
          <a:xfrm>
            <a:off x="4827454" y="1138180"/>
            <a:ext cx="3886200" cy="3767770"/>
          </a:xfrm>
          <a:effectLst>
            <a:glow rad="228600">
              <a:schemeClr val="accent1">
                <a:satMod val="175000"/>
                <a:alpha val="40000"/>
              </a:schemeClr>
            </a:glow>
          </a:effectLst>
        </p:spPr>
        <p:txBody>
          <a:bodyPr>
            <a:normAutofit lnSpcReduction="10000"/>
          </a:bodyPr>
          <a:lstStyle/>
          <a:p>
            <a:pPr marL="0" indent="0">
              <a:buNone/>
            </a:pPr>
            <a:r>
              <a:rPr lang="en-US" sz="2700" b="1" u="sng" dirty="0"/>
              <a:t>Hope is not lost!</a:t>
            </a:r>
            <a:endParaRPr lang="en-US" sz="2700" dirty="0"/>
          </a:p>
          <a:p>
            <a:pPr marL="0" indent="0">
              <a:buNone/>
            </a:pPr>
            <a:r>
              <a:rPr lang="en-US" b="1" dirty="0"/>
              <a:t> </a:t>
            </a:r>
            <a:r>
              <a:rPr lang="en-US" dirty="0"/>
              <a:t> - Start researching programs as          	early as possible (know who 	you want/can to work with)</a:t>
            </a:r>
          </a:p>
          <a:p>
            <a:pPr marL="0" indent="0">
              <a:buNone/>
            </a:pPr>
            <a:r>
              <a:rPr lang="en-US" dirty="0"/>
              <a:t>  - Don’t be afraid to move away</a:t>
            </a:r>
          </a:p>
          <a:p>
            <a:pPr marL="0" indent="0">
              <a:buNone/>
            </a:pPr>
            <a:r>
              <a:rPr lang="en-US" dirty="0"/>
              <a:t>  - Research judging criteria –   	programs are different – 	what are your strengths?</a:t>
            </a:r>
          </a:p>
        </p:txBody>
      </p:sp>
      <p:pic>
        <p:nvPicPr>
          <p:cNvPr id="7" name="Picture 6"/>
          <p:cNvPicPr>
            <a:picLocks noChangeAspect="1"/>
          </p:cNvPicPr>
          <p:nvPr/>
        </p:nvPicPr>
        <p:blipFill>
          <a:blip r:embed="rId2"/>
          <a:stretch>
            <a:fillRect/>
          </a:stretch>
        </p:blipFill>
        <p:spPr>
          <a:xfrm>
            <a:off x="7205207" y="3798754"/>
            <a:ext cx="1757014" cy="2037848"/>
          </a:xfrm>
          <a:prstGeom prst="rect">
            <a:avLst/>
          </a:prstGeom>
          <a:noFill/>
          <a:ln w="31750">
            <a:solidFill>
              <a:schemeClr val="bg1"/>
            </a:solidFill>
          </a:ln>
          <a:effectLst>
            <a:glow rad="228600">
              <a:schemeClr val="tx1">
                <a:alpha val="40000"/>
              </a:schemeClr>
            </a:glow>
          </a:effectLst>
        </p:spPr>
      </p:pic>
      <p:pic>
        <p:nvPicPr>
          <p:cNvPr id="1026" name="Picture 2" descr="Image result for cool brai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367" y="3798754"/>
            <a:ext cx="2722697" cy="2037848"/>
          </a:xfrm>
          <a:prstGeom prst="rect">
            <a:avLst/>
          </a:prstGeom>
          <a:noFill/>
          <a:ln w="31750">
            <a:solidFill>
              <a:schemeClr val="bg1"/>
            </a:solidFill>
          </a:ln>
          <a:effectLst>
            <a:glow rad="228600">
              <a:schemeClr val="tx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13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Master’s Degrees in Psychology</a:t>
            </a:r>
          </a:p>
        </p:txBody>
      </p:sp>
    </p:spTree>
    <p:extLst>
      <p:ext uri="{BB962C8B-B14F-4D97-AF65-F5344CB8AC3E}">
        <p14:creationId xmlns:p14="http://schemas.microsoft.com/office/powerpoint/2010/main" val="193226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Master’s Options</a:t>
            </a:r>
          </a:p>
        </p:txBody>
      </p:sp>
      <p:sp>
        <p:nvSpPr>
          <p:cNvPr id="3" name="Content Placeholder 2"/>
          <p:cNvSpPr>
            <a:spLocks noGrp="1"/>
          </p:cNvSpPr>
          <p:nvPr>
            <p:ph idx="1"/>
          </p:nvPr>
        </p:nvSpPr>
        <p:spPr/>
        <p:txBody>
          <a:bodyPr/>
          <a:lstStyle/>
          <a:p>
            <a:r>
              <a:rPr lang="en-US" dirty="0"/>
              <a:t>M.A. or M.S. in diverse array of areas</a:t>
            </a:r>
          </a:p>
          <a:p>
            <a:pPr lvl="1"/>
            <a:r>
              <a:rPr lang="en-US" dirty="0">
                <a:solidFill>
                  <a:schemeClr val="accent2">
                    <a:lumMod val="60000"/>
                    <a:lumOff val="40000"/>
                  </a:schemeClr>
                </a:solidFill>
              </a:rPr>
              <a:t>Experimental</a:t>
            </a:r>
          </a:p>
          <a:p>
            <a:pPr lvl="1"/>
            <a:r>
              <a:rPr lang="en-US" dirty="0">
                <a:solidFill>
                  <a:schemeClr val="accent2">
                    <a:lumMod val="60000"/>
                    <a:lumOff val="40000"/>
                  </a:schemeClr>
                </a:solidFill>
              </a:rPr>
              <a:t>Clinical</a:t>
            </a:r>
          </a:p>
          <a:p>
            <a:pPr lvl="1"/>
            <a:r>
              <a:rPr lang="en-US" dirty="0">
                <a:solidFill>
                  <a:schemeClr val="accent2">
                    <a:lumMod val="60000"/>
                    <a:lumOff val="40000"/>
                  </a:schemeClr>
                </a:solidFill>
              </a:rPr>
              <a:t>Counseling</a:t>
            </a:r>
          </a:p>
          <a:p>
            <a:pPr lvl="1"/>
            <a:r>
              <a:rPr lang="en-US" dirty="0">
                <a:solidFill>
                  <a:schemeClr val="accent2">
                    <a:lumMod val="60000"/>
                    <a:lumOff val="40000"/>
                  </a:schemeClr>
                </a:solidFill>
              </a:rPr>
              <a:t>Forensic</a:t>
            </a:r>
          </a:p>
          <a:p>
            <a:pPr lvl="1"/>
            <a:r>
              <a:rPr lang="en-US" dirty="0">
                <a:solidFill>
                  <a:schemeClr val="accent2">
                    <a:lumMod val="60000"/>
                    <a:lumOff val="40000"/>
                  </a:schemeClr>
                </a:solidFill>
              </a:rPr>
              <a:t>Industrial/Organizational </a:t>
            </a:r>
          </a:p>
          <a:p>
            <a:pPr lvl="1"/>
            <a:r>
              <a:rPr lang="en-US" dirty="0">
                <a:solidFill>
                  <a:schemeClr val="accent2">
                    <a:lumMod val="60000"/>
                    <a:lumOff val="40000"/>
                  </a:schemeClr>
                </a:solidFill>
              </a:rPr>
              <a:t>Social Work</a:t>
            </a:r>
          </a:p>
          <a:p>
            <a:r>
              <a:rPr lang="en-US" dirty="0"/>
              <a:t>This</a:t>
            </a:r>
          </a:p>
        </p:txBody>
      </p:sp>
    </p:spTree>
    <p:extLst>
      <p:ext uri="{BB962C8B-B14F-4D97-AF65-F5344CB8AC3E}">
        <p14:creationId xmlns:p14="http://schemas.microsoft.com/office/powerpoint/2010/main" val="173613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with a Master’s?</a:t>
            </a:r>
          </a:p>
        </p:txBody>
      </p:sp>
      <p:sp>
        <p:nvSpPr>
          <p:cNvPr id="3" name="Content Placeholder 2"/>
          <p:cNvSpPr>
            <a:spLocks noGrp="1"/>
          </p:cNvSpPr>
          <p:nvPr>
            <p:ph idx="1"/>
          </p:nvPr>
        </p:nvSpPr>
        <p:spPr/>
        <p:txBody>
          <a:bodyPr/>
          <a:lstStyle/>
          <a:p>
            <a:r>
              <a:rPr lang="en-US" dirty="0"/>
              <a:t>Run a research lab</a:t>
            </a:r>
          </a:p>
          <a:p>
            <a:r>
              <a:rPr lang="en-US" dirty="0"/>
              <a:t>Work in the field of I/O psych (Master’s is often terminal degree for I/O)</a:t>
            </a:r>
          </a:p>
          <a:p>
            <a:r>
              <a:rPr lang="en-US" dirty="0"/>
              <a:t>Teach at community college or as adjunct professor at a university </a:t>
            </a:r>
          </a:p>
          <a:p>
            <a:r>
              <a:rPr lang="en-US" dirty="0"/>
              <a:t>Get licensed as LPC/LPA, </a:t>
            </a:r>
            <a:r>
              <a:rPr lang="en-US" i="1" dirty="0"/>
              <a:t>in some states</a:t>
            </a:r>
          </a:p>
          <a:p>
            <a:pPr lvl="1"/>
            <a:r>
              <a:rPr lang="en-US" dirty="0">
                <a:solidFill>
                  <a:schemeClr val="accent2">
                    <a:lumMod val="60000"/>
                    <a:lumOff val="40000"/>
                  </a:schemeClr>
                </a:solidFill>
              </a:rPr>
              <a:t>Have to be supervised by doctoral level provider</a:t>
            </a:r>
          </a:p>
          <a:p>
            <a:r>
              <a:rPr lang="en-US" dirty="0"/>
              <a:t>Work at a school, </a:t>
            </a:r>
            <a:r>
              <a:rPr lang="en-US" i="1" dirty="0"/>
              <a:t>in some states</a:t>
            </a:r>
          </a:p>
          <a:p>
            <a:r>
              <a:rPr lang="en-US" dirty="0"/>
              <a:t>Not use the term “psychologist”</a:t>
            </a:r>
          </a:p>
        </p:txBody>
      </p:sp>
    </p:spTree>
    <p:extLst>
      <p:ext uri="{BB962C8B-B14F-4D97-AF65-F5344CB8AC3E}">
        <p14:creationId xmlns:p14="http://schemas.microsoft.com/office/powerpoint/2010/main" val="39693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Master’s</a:t>
            </a:r>
          </a:p>
        </p:txBody>
      </p:sp>
      <p:sp>
        <p:nvSpPr>
          <p:cNvPr id="3" name="Content Placeholder 2"/>
          <p:cNvSpPr>
            <a:spLocks noGrp="1"/>
          </p:cNvSpPr>
          <p:nvPr>
            <p:ph idx="1"/>
          </p:nvPr>
        </p:nvSpPr>
        <p:spPr/>
        <p:txBody>
          <a:bodyPr/>
          <a:lstStyle/>
          <a:p>
            <a:r>
              <a:rPr lang="en-US" dirty="0"/>
              <a:t>Easier to “try out” a career path</a:t>
            </a:r>
          </a:p>
          <a:p>
            <a:r>
              <a:rPr lang="en-US" dirty="0"/>
              <a:t>Great gateway into a doctoral program</a:t>
            </a:r>
          </a:p>
          <a:p>
            <a:r>
              <a:rPr lang="en-US" dirty="0"/>
              <a:t>Build up some experience</a:t>
            </a:r>
          </a:p>
          <a:p>
            <a:r>
              <a:rPr lang="en-US" dirty="0"/>
              <a:t>May be all you need depending on what you want to do</a:t>
            </a:r>
          </a:p>
        </p:txBody>
      </p:sp>
    </p:spTree>
    <p:extLst>
      <p:ext uri="{BB962C8B-B14F-4D97-AF65-F5344CB8AC3E}">
        <p14:creationId xmlns:p14="http://schemas.microsoft.com/office/powerpoint/2010/main" val="31261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Psychology</a:t>
            </a:r>
          </a:p>
        </p:txBody>
      </p:sp>
    </p:spTree>
    <p:extLst>
      <p:ext uri="{BB962C8B-B14F-4D97-AF65-F5344CB8AC3E}">
        <p14:creationId xmlns:p14="http://schemas.microsoft.com/office/powerpoint/2010/main" val="40929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What is health psychology?</a:t>
            </a:r>
          </a:p>
        </p:txBody>
      </p:sp>
      <p:sp>
        <p:nvSpPr>
          <p:cNvPr id="3" name="Content Placeholder 2"/>
          <p:cNvSpPr>
            <a:spLocks noGrp="1"/>
          </p:cNvSpPr>
          <p:nvPr>
            <p:ph idx="1"/>
          </p:nvPr>
        </p:nvSpPr>
        <p:spPr>
          <a:xfrm>
            <a:off x="457200" y="1828800"/>
            <a:ext cx="8229600" cy="4745736"/>
          </a:xfrm>
        </p:spPr>
        <p:txBody>
          <a:bodyPr>
            <a:normAutofit/>
          </a:bodyPr>
          <a:lstStyle/>
          <a:p>
            <a:r>
              <a:rPr lang="en-US" sz="2000" dirty="0"/>
              <a:t>Health psychology is a branch of psychology that focuses on how mental, emotional, and social factors affect a person's physical well-being. This field, also sometimes referred to as medical psychology, also focuses on a patient's mental and emotional reaction to an illness or recovery from an illness.</a:t>
            </a:r>
          </a:p>
          <a:p>
            <a:pPr marL="109728" indent="0">
              <a:buNone/>
            </a:pPr>
            <a:endParaRPr lang="en-US" sz="2000" dirty="0"/>
          </a:p>
          <a:p>
            <a:r>
              <a:rPr lang="en-US" sz="2000" dirty="0"/>
              <a:t>Health psychologists study how patients handle illness, why some people don’t follow medical advice and the most effective ways to control pain or change poor health habits. They also develop health care strategies that foster emotional and physical well-being.</a:t>
            </a:r>
          </a:p>
        </p:txBody>
      </p:sp>
    </p:spTree>
    <p:extLst>
      <p:ext uri="{BB962C8B-B14F-4D97-AF65-F5344CB8AC3E}">
        <p14:creationId xmlns:p14="http://schemas.microsoft.com/office/powerpoint/2010/main" val="29538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Tips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9293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Types of health psychology</a:t>
            </a:r>
          </a:p>
        </p:txBody>
      </p:sp>
      <p:sp>
        <p:nvSpPr>
          <p:cNvPr id="3" name="Content Placeholder 2"/>
          <p:cNvSpPr>
            <a:spLocks noGrp="1"/>
          </p:cNvSpPr>
          <p:nvPr>
            <p:ph idx="1"/>
          </p:nvPr>
        </p:nvSpPr>
        <p:spPr>
          <a:xfrm>
            <a:off x="457200" y="1828800"/>
            <a:ext cx="8229600" cy="5029200"/>
          </a:xfrm>
        </p:spPr>
        <p:txBody>
          <a:bodyPr>
            <a:normAutofit/>
          </a:bodyPr>
          <a:lstStyle/>
          <a:p>
            <a:r>
              <a:rPr lang="en-US" sz="2000" b="1" dirty="0"/>
              <a:t>Clinical health psychology</a:t>
            </a:r>
            <a:r>
              <a:rPr lang="en-US" sz="2000" dirty="0"/>
              <a:t> is an area of health psychology that focuses on treating individuals. Professionals pursuing clinical health psychology careers often focus on how an individual's lifestyle and behavior might affect his overall health. Clinical health psychologists will also usually work with individuals to help change bad habits or overcome lifestyle problems that may be affecting their physical health.</a:t>
            </a:r>
          </a:p>
          <a:p>
            <a:pPr marL="109728" indent="0">
              <a:buNone/>
            </a:pPr>
            <a:endParaRPr lang="en-US" sz="2000" dirty="0"/>
          </a:p>
          <a:p>
            <a:r>
              <a:rPr lang="en-US" sz="2000" b="1" dirty="0"/>
              <a:t>Pediatric school psychology </a:t>
            </a:r>
            <a:r>
              <a:rPr lang="en-US" sz="2000" dirty="0"/>
              <a:t>utilizes principles of both school and health psychology to design interventions and preventions to improve  children’s health in schools, medical systems, private practice, or other areas; prepares school psychologists to meet the complex needs of children suffering from health-related disorders. </a:t>
            </a:r>
          </a:p>
        </p:txBody>
      </p:sp>
    </p:spTree>
    <p:extLst>
      <p:ext uri="{BB962C8B-B14F-4D97-AF65-F5344CB8AC3E}">
        <p14:creationId xmlns:p14="http://schemas.microsoft.com/office/powerpoint/2010/main" val="383849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Types of health psychology</a:t>
            </a:r>
          </a:p>
        </p:txBody>
      </p:sp>
      <p:sp>
        <p:nvSpPr>
          <p:cNvPr id="3" name="Content Placeholder 2"/>
          <p:cNvSpPr>
            <a:spLocks noGrp="1"/>
          </p:cNvSpPr>
          <p:nvPr>
            <p:ph idx="1"/>
          </p:nvPr>
        </p:nvSpPr>
        <p:spPr>
          <a:xfrm>
            <a:off x="457200" y="1828800"/>
            <a:ext cx="8229600" cy="5029200"/>
          </a:xfrm>
        </p:spPr>
        <p:txBody>
          <a:bodyPr>
            <a:normAutofit lnSpcReduction="10000"/>
          </a:bodyPr>
          <a:lstStyle/>
          <a:p>
            <a:r>
              <a:rPr lang="en-US" sz="2200" b="1" dirty="0"/>
              <a:t>Community health psychology </a:t>
            </a:r>
            <a:r>
              <a:rPr lang="en-US" sz="2200" dirty="0"/>
              <a:t>focuses on the health of a community as a whole. Individuals pursuing community health psychology careers will typically study the prevalence of diseases in certain communities, and what might cause them.</a:t>
            </a:r>
          </a:p>
          <a:p>
            <a:r>
              <a:rPr lang="en-US" sz="2200" b="1" dirty="0"/>
              <a:t>Occupational health psychology </a:t>
            </a:r>
            <a:r>
              <a:rPr lang="en-US" sz="2200" dirty="0"/>
              <a:t>focuses on the individual's job and his overall state of health. Professionals working in this area might work with companies and businesses to help create happier and healthier employees. This might involve restructuring workplace policies or counseling individual employees.</a:t>
            </a:r>
          </a:p>
          <a:p>
            <a:r>
              <a:rPr lang="en-US" sz="2200" b="1" dirty="0"/>
              <a:t>Public health psychology </a:t>
            </a:r>
            <a:r>
              <a:rPr lang="en-US" sz="2200" dirty="0"/>
              <a:t>is concerned with public and government health policies and programs. These types of professionals might work with low-income individuals, influence government health policies, or help organize public health awareness campaigns.</a:t>
            </a:r>
            <a:endParaRPr lang="en-US" dirty="0"/>
          </a:p>
        </p:txBody>
      </p:sp>
    </p:spTree>
    <p:extLst>
      <p:ext uri="{BB962C8B-B14F-4D97-AF65-F5344CB8AC3E}">
        <p14:creationId xmlns:p14="http://schemas.microsoft.com/office/powerpoint/2010/main" val="51398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a:t>Where can a health psychologist work?</a:t>
            </a:r>
          </a:p>
        </p:txBody>
      </p:sp>
      <p:sp>
        <p:nvSpPr>
          <p:cNvPr id="3" name="Content Placeholder 2"/>
          <p:cNvSpPr>
            <a:spLocks noGrp="1"/>
          </p:cNvSpPr>
          <p:nvPr>
            <p:ph idx="1"/>
          </p:nvPr>
        </p:nvSpPr>
        <p:spPr>
          <a:xfrm>
            <a:off x="457200" y="1828800"/>
            <a:ext cx="8686800" cy="4745736"/>
          </a:xfrm>
        </p:spPr>
        <p:txBody>
          <a:bodyPr>
            <a:normAutofit fontScale="70000" lnSpcReduction="20000"/>
          </a:bodyPr>
          <a:lstStyle/>
          <a:p>
            <a:r>
              <a:rPr lang="en-US" dirty="0"/>
              <a:t>Primary care clinic</a:t>
            </a:r>
          </a:p>
          <a:p>
            <a:r>
              <a:rPr lang="en-US" dirty="0"/>
              <a:t>Specialty health clinics, such as a cancer, Huntington’s, or pain clinic</a:t>
            </a:r>
          </a:p>
          <a:p>
            <a:r>
              <a:rPr lang="en-US" dirty="0"/>
              <a:t>Inpatient medical hospital</a:t>
            </a:r>
          </a:p>
          <a:p>
            <a:r>
              <a:rPr lang="en-US" dirty="0"/>
              <a:t>Inpatient psychiatric hospital</a:t>
            </a:r>
          </a:p>
          <a:p>
            <a:r>
              <a:rPr lang="en-US" dirty="0"/>
              <a:t>Rehabilitation centers</a:t>
            </a:r>
          </a:p>
          <a:p>
            <a:r>
              <a:rPr lang="en-US" dirty="0"/>
              <a:t>Emergency rooms</a:t>
            </a:r>
          </a:p>
          <a:p>
            <a:r>
              <a:rPr lang="en-US" dirty="0"/>
              <a:t>Community health center</a:t>
            </a:r>
          </a:p>
          <a:p>
            <a:r>
              <a:rPr lang="en-US" dirty="0"/>
              <a:t>Community mental health center</a:t>
            </a:r>
          </a:p>
          <a:p>
            <a:r>
              <a:rPr lang="en-US" dirty="0"/>
              <a:t>Long-term residential care facilities</a:t>
            </a:r>
          </a:p>
          <a:p>
            <a:r>
              <a:rPr lang="en-US" dirty="0"/>
              <a:t>VA hospitals</a:t>
            </a:r>
          </a:p>
          <a:p>
            <a:r>
              <a:rPr lang="en-US" dirty="0"/>
              <a:t>Schools</a:t>
            </a:r>
          </a:p>
          <a:p>
            <a:r>
              <a:rPr lang="en-US" dirty="0"/>
              <a:t>Developmental evaluation centers</a:t>
            </a:r>
          </a:p>
          <a:p>
            <a:r>
              <a:rPr lang="en-US" dirty="0"/>
              <a:t>Businesses</a:t>
            </a:r>
          </a:p>
          <a:p>
            <a:r>
              <a:rPr lang="en-US" dirty="0"/>
              <a:t>Research centers</a:t>
            </a:r>
          </a:p>
          <a:p>
            <a:r>
              <a:rPr lang="en-US" dirty="0"/>
              <a:t>Universities</a:t>
            </a:r>
          </a:p>
        </p:txBody>
      </p:sp>
    </p:spTree>
    <p:extLst>
      <p:ext uri="{BB962C8B-B14F-4D97-AF65-F5344CB8AC3E}">
        <p14:creationId xmlns:p14="http://schemas.microsoft.com/office/powerpoint/2010/main" val="427932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C000"/>
                                      </p:to>
                                    </p:animClr>
                                    <p:animClr clrSpc="rgb" dir="cw">
                                      <p:cBhvr>
                                        <p:cTn id="7" dur="500" fill="hold"/>
                                        <p:tgtEl>
                                          <p:spTgt spid="3">
                                            <p:txEl>
                                              <p:pRg st="0" end="0"/>
                                            </p:txEl>
                                          </p:spTgt>
                                        </p:tgtEl>
                                        <p:attrNameLst>
                                          <p:attrName>fillcolor</p:attrName>
                                        </p:attrNameLst>
                                      </p:cBhvr>
                                      <p:to>
                                        <a:srgbClr val="FFC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FFC000"/>
                                      </p:to>
                                    </p:animClr>
                                    <p:animClr clrSpc="rgb" dir="cw">
                                      <p:cBhvr>
                                        <p:cTn id="12" dur="500" fill="hold"/>
                                        <p:tgtEl>
                                          <p:spTgt spid="3">
                                            <p:txEl>
                                              <p:pRg st="2" end="2"/>
                                            </p:txEl>
                                          </p:spTgt>
                                        </p:tgtEl>
                                        <p:attrNameLst>
                                          <p:attrName>fillcolor</p:attrName>
                                        </p:attrNameLst>
                                      </p:cBhvr>
                                      <p:to>
                                        <a:srgbClr val="FFC000"/>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3" end="3"/>
                                            </p:txEl>
                                          </p:spTgt>
                                        </p:tgtEl>
                                        <p:attrNameLst>
                                          <p:attrName>style.color</p:attrName>
                                        </p:attrNameLst>
                                      </p:cBhvr>
                                      <p:to>
                                        <a:srgbClr val="FFC000"/>
                                      </p:to>
                                    </p:animClr>
                                    <p:animClr clrSpc="rgb" dir="cw">
                                      <p:cBhvr>
                                        <p:cTn id="17" dur="500" fill="hold"/>
                                        <p:tgtEl>
                                          <p:spTgt spid="3">
                                            <p:txEl>
                                              <p:pRg st="3" end="3"/>
                                            </p:txEl>
                                          </p:spTgt>
                                        </p:tgtEl>
                                        <p:attrNameLst>
                                          <p:attrName>fillcolor</p:attrName>
                                        </p:attrNameLst>
                                      </p:cBhvr>
                                      <p:to>
                                        <a:srgbClr val="FFC000"/>
                                      </p:to>
                                    </p:animClr>
                                    <p:set>
                                      <p:cBhvr>
                                        <p:cTn id="18" dur="500" fill="hold"/>
                                        <p:tgtEl>
                                          <p:spTgt spid="3">
                                            <p:txEl>
                                              <p:pRg st="3" end="3"/>
                                            </p:txEl>
                                          </p:spTgt>
                                        </p:tgtEl>
                                        <p:attrNameLst>
                                          <p:attrName>fill.type</p:attrName>
                                        </p:attrNameLst>
                                      </p:cBhvr>
                                      <p:to>
                                        <p:strVal val="solid"/>
                                      </p:to>
                                    </p:set>
                                    <p:set>
                                      <p:cBhvr>
                                        <p:cTn id="19" dur="500" fill="hold"/>
                                        <p:tgtEl>
                                          <p:spTgt spid="3">
                                            <p:txEl>
                                              <p:pRg st="3" end="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3">
                                            <p:txEl>
                                              <p:pRg st="5" end="5"/>
                                            </p:txEl>
                                          </p:spTgt>
                                        </p:tgtEl>
                                        <p:attrNameLst>
                                          <p:attrName>style.color</p:attrName>
                                        </p:attrNameLst>
                                      </p:cBhvr>
                                      <p:to>
                                        <a:srgbClr val="FFC000"/>
                                      </p:to>
                                    </p:animClr>
                                    <p:animClr clrSpc="rgb" dir="cw">
                                      <p:cBhvr>
                                        <p:cTn id="22" dur="500" fill="hold"/>
                                        <p:tgtEl>
                                          <p:spTgt spid="3">
                                            <p:txEl>
                                              <p:pRg st="5" end="5"/>
                                            </p:txEl>
                                          </p:spTgt>
                                        </p:tgtEl>
                                        <p:attrNameLst>
                                          <p:attrName>fillcolor</p:attrName>
                                        </p:attrNameLst>
                                      </p:cBhvr>
                                      <p:to>
                                        <a:srgbClr val="FFC000"/>
                                      </p:to>
                                    </p:animClr>
                                    <p:set>
                                      <p:cBhvr>
                                        <p:cTn id="23" dur="500" fill="hold"/>
                                        <p:tgtEl>
                                          <p:spTgt spid="3">
                                            <p:txEl>
                                              <p:pRg st="5" end="5"/>
                                            </p:txEl>
                                          </p:spTgt>
                                        </p:tgtEl>
                                        <p:attrNameLst>
                                          <p:attrName>fill.type</p:attrName>
                                        </p:attrNameLst>
                                      </p:cBhvr>
                                      <p:to>
                                        <p:strVal val="solid"/>
                                      </p:to>
                                    </p:set>
                                    <p:set>
                                      <p:cBhvr>
                                        <p:cTn id="24" dur="500" fill="hold"/>
                                        <p:tgtEl>
                                          <p:spTgt spid="3">
                                            <p:txEl>
                                              <p:pRg st="5" end="5"/>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500" fill="hold"/>
                                        <p:tgtEl>
                                          <p:spTgt spid="3">
                                            <p:txEl>
                                              <p:pRg st="8" end="8"/>
                                            </p:txEl>
                                          </p:spTgt>
                                        </p:tgtEl>
                                        <p:attrNameLst>
                                          <p:attrName>style.color</p:attrName>
                                        </p:attrNameLst>
                                      </p:cBhvr>
                                      <p:to>
                                        <a:srgbClr val="FFC000"/>
                                      </p:to>
                                    </p:animClr>
                                    <p:animClr clrSpc="rgb" dir="cw">
                                      <p:cBhvr>
                                        <p:cTn id="27" dur="500" fill="hold"/>
                                        <p:tgtEl>
                                          <p:spTgt spid="3">
                                            <p:txEl>
                                              <p:pRg st="8" end="8"/>
                                            </p:txEl>
                                          </p:spTgt>
                                        </p:tgtEl>
                                        <p:attrNameLst>
                                          <p:attrName>fillcolor</p:attrName>
                                        </p:attrNameLst>
                                      </p:cBhvr>
                                      <p:to>
                                        <a:srgbClr val="FFC000"/>
                                      </p:to>
                                    </p:animClr>
                                    <p:set>
                                      <p:cBhvr>
                                        <p:cTn id="28" dur="500" fill="hold"/>
                                        <p:tgtEl>
                                          <p:spTgt spid="3">
                                            <p:txEl>
                                              <p:pRg st="8" end="8"/>
                                            </p:txEl>
                                          </p:spTgt>
                                        </p:tgtEl>
                                        <p:attrNameLst>
                                          <p:attrName>fill.type</p:attrName>
                                        </p:attrNameLst>
                                      </p:cBhvr>
                                      <p:to>
                                        <p:strVal val="solid"/>
                                      </p:to>
                                    </p:set>
                                    <p:set>
                                      <p:cBhvr>
                                        <p:cTn id="29" dur="500" fill="hold"/>
                                        <p:tgtEl>
                                          <p:spTgt spid="3">
                                            <p:txEl>
                                              <p:pRg st="8" end="8"/>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500" fill="hold"/>
                                        <p:tgtEl>
                                          <p:spTgt spid="3">
                                            <p:txEl>
                                              <p:pRg st="9" end="9"/>
                                            </p:txEl>
                                          </p:spTgt>
                                        </p:tgtEl>
                                        <p:attrNameLst>
                                          <p:attrName>style.color</p:attrName>
                                        </p:attrNameLst>
                                      </p:cBhvr>
                                      <p:to>
                                        <a:srgbClr val="FFC000"/>
                                      </p:to>
                                    </p:animClr>
                                    <p:animClr clrSpc="rgb" dir="cw">
                                      <p:cBhvr>
                                        <p:cTn id="32" dur="500" fill="hold"/>
                                        <p:tgtEl>
                                          <p:spTgt spid="3">
                                            <p:txEl>
                                              <p:pRg st="9" end="9"/>
                                            </p:txEl>
                                          </p:spTgt>
                                        </p:tgtEl>
                                        <p:attrNameLst>
                                          <p:attrName>fillcolor</p:attrName>
                                        </p:attrNameLst>
                                      </p:cBhvr>
                                      <p:to>
                                        <a:srgbClr val="FFC000"/>
                                      </p:to>
                                    </p:animClr>
                                    <p:set>
                                      <p:cBhvr>
                                        <p:cTn id="33" dur="500" fill="hold"/>
                                        <p:tgtEl>
                                          <p:spTgt spid="3">
                                            <p:txEl>
                                              <p:pRg st="9" end="9"/>
                                            </p:txEl>
                                          </p:spTgt>
                                        </p:tgtEl>
                                        <p:attrNameLst>
                                          <p:attrName>fill.type</p:attrName>
                                        </p:attrNameLst>
                                      </p:cBhvr>
                                      <p:to>
                                        <p:strVal val="solid"/>
                                      </p:to>
                                    </p:set>
                                    <p:set>
                                      <p:cBhvr>
                                        <p:cTn id="34" dur="500" fill="hold"/>
                                        <p:tgtEl>
                                          <p:spTgt spid="3">
                                            <p:txEl>
                                              <p:pRg st="9" end="9"/>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500" fill="hold"/>
                                        <p:tgtEl>
                                          <p:spTgt spid="3">
                                            <p:txEl>
                                              <p:pRg st="14" end="14"/>
                                            </p:txEl>
                                          </p:spTgt>
                                        </p:tgtEl>
                                        <p:attrNameLst>
                                          <p:attrName>style.color</p:attrName>
                                        </p:attrNameLst>
                                      </p:cBhvr>
                                      <p:to>
                                        <a:srgbClr val="FFC000"/>
                                      </p:to>
                                    </p:animClr>
                                    <p:animClr clrSpc="rgb" dir="cw">
                                      <p:cBhvr>
                                        <p:cTn id="37" dur="500" fill="hold"/>
                                        <p:tgtEl>
                                          <p:spTgt spid="3">
                                            <p:txEl>
                                              <p:pRg st="14" end="14"/>
                                            </p:txEl>
                                          </p:spTgt>
                                        </p:tgtEl>
                                        <p:attrNameLst>
                                          <p:attrName>fillcolor</p:attrName>
                                        </p:attrNameLst>
                                      </p:cBhvr>
                                      <p:to>
                                        <a:srgbClr val="FFC000"/>
                                      </p:to>
                                    </p:animClr>
                                    <p:set>
                                      <p:cBhvr>
                                        <p:cTn id="38" dur="500" fill="hold"/>
                                        <p:tgtEl>
                                          <p:spTgt spid="3">
                                            <p:txEl>
                                              <p:pRg st="14" end="14"/>
                                            </p:txEl>
                                          </p:spTgt>
                                        </p:tgtEl>
                                        <p:attrNameLst>
                                          <p:attrName>fill.type</p:attrName>
                                        </p:attrNameLst>
                                      </p:cBhvr>
                                      <p:to>
                                        <p:strVal val="solid"/>
                                      </p:to>
                                    </p:set>
                                    <p:set>
                                      <p:cBhvr>
                                        <p:cTn id="39" dur="500" fill="hold"/>
                                        <p:tgtEl>
                                          <p:spTgt spid="3">
                                            <p:txEl>
                                              <p:pRg st="14" end="14"/>
                                            </p:txEl>
                                          </p:spTgt>
                                        </p:tgtEl>
                                        <p:attrNameLst>
                                          <p:attrName>fill.on</p:attrName>
                                        </p:attrNameLst>
                                      </p:cBhvr>
                                      <p:to>
                                        <p:strVal val="true"/>
                                      </p:to>
                                    </p:set>
                                  </p:childTnLst>
                                </p:cTn>
                              </p:par>
                              <p:par>
                                <p:cTn id="40" presetID="19" presetClass="emph" presetSubtype="0" fill="hold" nodeType="withEffect">
                                  <p:stCondLst>
                                    <p:cond delay="0"/>
                                  </p:stCondLst>
                                  <p:childTnLst>
                                    <p:animClr clrSpc="rgb" dir="cw">
                                      <p:cBhvr override="childStyle">
                                        <p:cTn id="41" dur="500" fill="hold"/>
                                        <p:tgtEl>
                                          <p:spTgt spid="3">
                                            <p:txEl>
                                              <p:pRg st="4" end="4"/>
                                            </p:txEl>
                                          </p:spTgt>
                                        </p:tgtEl>
                                        <p:attrNameLst>
                                          <p:attrName>style.color</p:attrName>
                                        </p:attrNameLst>
                                      </p:cBhvr>
                                      <p:to>
                                        <a:srgbClr val="FFC000"/>
                                      </p:to>
                                    </p:animClr>
                                    <p:animClr clrSpc="rgb" dir="cw">
                                      <p:cBhvr>
                                        <p:cTn id="42" dur="500" fill="hold"/>
                                        <p:tgtEl>
                                          <p:spTgt spid="3">
                                            <p:txEl>
                                              <p:pRg st="4" end="4"/>
                                            </p:txEl>
                                          </p:spTgt>
                                        </p:tgtEl>
                                        <p:attrNameLst>
                                          <p:attrName>fillcolor</p:attrName>
                                        </p:attrNameLst>
                                      </p:cBhvr>
                                      <p:to>
                                        <a:srgbClr val="FFC000"/>
                                      </p:to>
                                    </p:animClr>
                                    <p:set>
                                      <p:cBhvr>
                                        <p:cTn id="43" dur="500" fill="hold"/>
                                        <p:tgtEl>
                                          <p:spTgt spid="3">
                                            <p:txEl>
                                              <p:pRg st="4" end="4"/>
                                            </p:txEl>
                                          </p:spTgt>
                                        </p:tgtEl>
                                        <p:attrNameLst>
                                          <p:attrName>fill.type</p:attrName>
                                        </p:attrNameLst>
                                      </p:cBhvr>
                                      <p:to>
                                        <p:strVal val="solid"/>
                                      </p:to>
                                    </p:set>
                                    <p:set>
                                      <p:cBhvr>
                                        <p:cTn id="44"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Educational requirements</a:t>
            </a:r>
          </a:p>
        </p:txBody>
      </p:sp>
      <p:sp>
        <p:nvSpPr>
          <p:cNvPr id="3" name="Content Placeholder 2"/>
          <p:cNvSpPr>
            <a:spLocks noGrp="1"/>
          </p:cNvSpPr>
          <p:nvPr>
            <p:ph idx="1"/>
          </p:nvPr>
        </p:nvSpPr>
        <p:spPr>
          <a:xfrm>
            <a:off x="457200" y="1981200"/>
            <a:ext cx="8229600" cy="4593336"/>
          </a:xfrm>
        </p:spPr>
        <p:txBody>
          <a:bodyPr>
            <a:normAutofit fontScale="85000" lnSpcReduction="10000"/>
          </a:bodyPr>
          <a:lstStyle/>
          <a:p>
            <a:r>
              <a:rPr lang="en-US" dirty="0"/>
              <a:t>Most careers require a doctorate, either Ph.D. or </a:t>
            </a:r>
            <a:r>
              <a:rPr lang="en-US" dirty="0" err="1"/>
              <a:t>Psy.D</a:t>
            </a:r>
            <a:r>
              <a:rPr lang="en-US" dirty="0"/>
              <a:t>.</a:t>
            </a:r>
          </a:p>
          <a:p>
            <a:r>
              <a:rPr lang="en-US" dirty="0"/>
              <a:t>Schools with a doctoral degree in clinical health psych:</a:t>
            </a:r>
          </a:p>
          <a:p>
            <a:pPr lvl="1"/>
            <a:r>
              <a:rPr lang="en-US" dirty="0">
                <a:solidFill>
                  <a:schemeClr val="accent2">
                    <a:lumMod val="60000"/>
                    <a:lumOff val="40000"/>
                  </a:schemeClr>
                </a:solidFill>
                <a:hlinkClick r:id="rId2"/>
              </a:rPr>
              <a:t>http://cchptp.org/</a:t>
            </a:r>
            <a:r>
              <a:rPr lang="en-US" dirty="0">
                <a:solidFill>
                  <a:schemeClr val="accent2">
                    <a:lumMod val="60000"/>
                    <a:lumOff val="40000"/>
                  </a:schemeClr>
                </a:solidFill>
              </a:rPr>
              <a:t> </a:t>
            </a:r>
          </a:p>
          <a:p>
            <a:pPr lvl="1"/>
            <a:r>
              <a:rPr lang="en-US" dirty="0">
                <a:solidFill>
                  <a:schemeClr val="accent2">
                    <a:lumMod val="60000"/>
                    <a:lumOff val="40000"/>
                  </a:schemeClr>
                </a:solidFill>
              </a:rPr>
              <a:t>ETSU (Clinical, rural primary care focus)</a:t>
            </a:r>
          </a:p>
          <a:p>
            <a:pPr lvl="1"/>
            <a:r>
              <a:rPr lang="en-US" dirty="0">
                <a:solidFill>
                  <a:schemeClr val="accent2">
                    <a:lumMod val="60000"/>
                    <a:lumOff val="40000"/>
                  </a:schemeClr>
                </a:solidFill>
              </a:rPr>
              <a:t>East Carolina University (Clinical, Pediatric School, and Occupational Health tracks)</a:t>
            </a:r>
          </a:p>
          <a:p>
            <a:pPr lvl="1"/>
            <a:r>
              <a:rPr lang="en-US" dirty="0">
                <a:solidFill>
                  <a:schemeClr val="accent2">
                    <a:lumMod val="60000"/>
                    <a:lumOff val="40000"/>
                  </a:schemeClr>
                </a:solidFill>
              </a:rPr>
              <a:t>UNC Charlotte (General, Clinical, and Community tracks)</a:t>
            </a:r>
          </a:p>
          <a:p>
            <a:pPr lvl="1"/>
            <a:r>
              <a:rPr lang="en-US" dirty="0">
                <a:solidFill>
                  <a:schemeClr val="accent2">
                    <a:lumMod val="60000"/>
                    <a:lumOff val="40000"/>
                  </a:schemeClr>
                </a:solidFill>
              </a:rPr>
              <a:t>University of Memphis (Clinical Health track)</a:t>
            </a:r>
          </a:p>
          <a:p>
            <a:r>
              <a:rPr lang="en-US" dirty="0"/>
              <a:t>For non-clinical health psych programs:</a:t>
            </a:r>
          </a:p>
          <a:p>
            <a:pPr lvl="1"/>
            <a:r>
              <a:rPr lang="en-US" dirty="0">
                <a:hlinkClick r:id="rId3"/>
              </a:rPr>
              <a:t>https://societyforhealthpsychology.org/training/programs/programs-in-health-psychology-non-clinical/</a:t>
            </a:r>
            <a:r>
              <a:rPr lang="en-US" dirty="0"/>
              <a:t> </a:t>
            </a:r>
          </a:p>
          <a:p>
            <a:endParaRPr lang="en-US" dirty="0"/>
          </a:p>
        </p:txBody>
      </p:sp>
    </p:spTree>
    <p:extLst>
      <p:ext uri="{BB962C8B-B14F-4D97-AF65-F5344CB8AC3E}">
        <p14:creationId xmlns:p14="http://schemas.microsoft.com/office/powerpoint/2010/main" val="39135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Earning Potential</a:t>
            </a:r>
          </a:p>
        </p:txBody>
      </p:sp>
      <p:sp>
        <p:nvSpPr>
          <p:cNvPr id="3" name="Content Placeholder 2"/>
          <p:cNvSpPr>
            <a:spLocks noGrp="1"/>
          </p:cNvSpPr>
          <p:nvPr>
            <p:ph idx="1"/>
          </p:nvPr>
        </p:nvSpPr>
        <p:spPr/>
        <p:txBody>
          <a:bodyPr/>
          <a:lstStyle/>
          <a:p>
            <a:r>
              <a:rPr lang="en-US" dirty="0"/>
              <a:t>The American Psychological Association’s 2009 salary survey found that health psychologists working in direct human services earned an average of </a:t>
            </a:r>
            <a:r>
              <a:rPr lang="en-US" b="1" dirty="0"/>
              <a:t>$80,000 </a:t>
            </a:r>
            <a:r>
              <a:rPr lang="en-US" dirty="0"/>
              <a:t>per year. Many who work in large universities or health systems earn more.</a:t>
            </a:r>
          </a:p>
        </p:txBody>
      </p:sp>
    </p:spTree>
    <p:extLst>
      <p:ext uri="{BB962C8B-B14F-4D97-AF65-F5344CB8AC3E}">
        <p14:creationId xmlns:p14="http://schemas.microsoft.com/office/powerpoint/2010/main" val="289011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441" y="1131093"/>
            <a:ext cx="8915400" cy="4463591"/>
          </a:xfrm>
        </p:spPr>
        <p:txBody>
          <a:bodyPr>
            <a:normAutofit fontScale="90000"/>
          </a:bodyPr>
          <a:lstStyle/>
          <a:p>
            <a:pPr algn="ctr"/>
            <a:r>
              <a:rPr lang="en-US" dirty="0"/>
              <a:t>Dr. Nikki Hilton</a:t>
            </a:r>
            <a:br>
              <a:rPr lang="en-US" dirty="0"/>
            </a:br>
            <a:br>
              <a:rPr lang="en-US" dirty="0"/>
            </a:br>
            <a:r>
              <a:rPr lang="en-US" dirty="0"/>
              <a:t>Assistant Professor of Psychology at ETSU – Sevierville</a:t>
            </a:r>
            <a:br>
              <a:rPr lang="en-US" dirty="0"/>
            </a:br>
            <a:br>
              <a:rPr lang="en-US" dirty="0"/>
            </a:br>
            <a:r>
              <a:rPr lang="en-US" dirty="0"/>
              <a:t>Licensed Psychologist</a:t>
            </a:r>
            <a:br>
              <a:rPr lang="en-US" dirty="0"/>
            </a:br>
            <a:br>
              <a:rPr lang="en-US" dirty="0"/>
            </a:br>
            <a:r>
              <a:rPr lang="en-US" dirty="0"/>
              <a:t>Doctorate in Counseling Psychology at</a:t>
            </a:r>
            <a:br>
              <a:rPr lang="en-US" dirty="0"/>
            </a:br>
            <a:r>
              <a:rPr lang="en-US" dirty="0"/>
              <a:t> </a:t>
            </a:r>
            <a:br>
              <a:rPr lang="en-US" dirty="0"/>
            </a:br>
            <a:r>
              <a:rPr lang="en-US" dirty="0"/>
              <a:t>University of Tennessee - Knoxville</a:t>
            </a:r>
            <a:br>
              <a:rPr lang="en-US" dirty="0"/>
            </a:br>
            <a:endParaRPr lang="en-US" dirty="0"/>
          </a:p>
        </p:txBody>
      </p:sp>
      <p:sp>
        <p:nvSpPr>
          <p:cNvPr id="5" name="Content Placeholder 4"/>
          <p:cNvSpPr>
            <a:spLocks noGrp="1"/>
          </p:cNvSpPr>
          <p:nvPr>
            <p:ph idx="1"/>
          </p:nvPr>
        </p:nvSpPr>
        <p:spPr>
          <a:xfrm>
            <a:off x="628650" y="3407569"/>
            <a:ext cx="7886700" cy="2082404"/>
          </a:xfrm>
        </p:spPr>
        <p:txBody>
          <a:bodyPr>
            <a:normAutofit/>
          </a:bodyPr>
          <a:lstStyle/>
          <a:p>
            <a:pPr marL="0" indent="0" algn="ctr">
              <a:buNone/>
            </a:pPr>
            <a:endParaRPr lang="en-US" sz="2400" dirty="0"/>
          </a:p>
        </p:txBody>
      </p:sp>
    </p:spTree>
    <p:extLst>
      <p:ext uri="{BB962C8B-B14F-4D97-AF65-F5344CB8AC3E}">
        <p14:creationId xmlns:p14="http://schemas.microsoft.com/office/powerpoint/2010/main" val="2075547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Counseling Psychology?</a:t>
            </a:r>
          </a:p>
        </p:txBody>
      </p:sp>
      <p:sp>
        <p:nvSpPr>
          <p:cNvPr id="3" name="Content Placeholder 2"/>
          <p:cNvSpPr>
            <a:spLocks noGrp="1"/>
          </p:cNvSpPr>
          <p:nvPr>
            <p:ph idx="1"/>
          </p:nvPr>
        </p:nvSpPr>
        <p:spPr>
          <a:xfrm>
            <a:off x="628650" y="2125266"/>
            <a:ext cx="7886700" cy="3577703"/>
          </a:xfrm>
        </p:spPr>
        <p:txBody>
          <a:bodyPr>
            <a:noAutofit/>
          </a:bodyPr>
          <a:lstStyle/>
          <a:p>
            <a:r>
              <a:rPr lang="en-US" sz="2400" dirty="0"/>
              <a:t>Formalized as a profession in the 1940s and 50s.</a:t>
            </a:r>
          </a:p>
          <a:p>
            <a:endParaRPr lang="en-US" sz="2400" dirty="0"/>
          </a:p>
          <a:p>
            <a:r>
              <a:rPr lang="en-US" sz="2400" dirty="0"/>
              <a:t>Grew from the field of Personnel and Guidance. </a:t>
            </a:r>
          </a:p>
          <a:p>
            <a:endParaRPr lang="en-US" sz="2400" dirty="0"/>
          </a:p>
          <a:p>
            <a:r>
              <a:rPr lang="en-US" sz="2400" dirty="0"/>
              <a:t>Emphasis is on overall well-being throughout the lifespan.</a:t>
            </a:r>
          </a:p>
          <a:p>
            <a:endParaRPr lang="en-US" sz="2400" dirty="0"/>
          </a:p>
          <a:p>
            <a:r>
              <a:rPr lang="en-US" sz="2400" dirty="0"/>
              <a:t>Focus more on "non-clinical" population; i.e., people without serious or persistent mental illnesses.</a:t>
            </a:r>
          </a:p>
        </p:txBody>
      </p:sp>
    </p:spTree>
    <p:extLst>
      <p:ext uri="{BB962C8B-B14F-4D97-AF65-F5344CB8AC3E}">
        <p14:creationId xmlns:p14="http://schemas.microsoft.com/office/powerpoint/2010/main" val="1331431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6511"/>
            <a:ext cx="7886700" cy="974558"/>
          </a:xfrm>
        </p:spPr>
        <p:txBody>
          <a:bodyPr>
            <a:normAutofit fontScale="90000"/>
          </a:bodyPr>
          <a:lstStyle/>
          <a:p>
            <a:r>
              <a:rPr lang="en-US" dirty="0"/>
              <a:t>What do Counseling Psychologists do?</a:t>
            </a:r>
          </a:p>
        </p:txBody>
      </p:sp>
      <p:sp>
        <p:nvSpPr>
          <p:cNvPr id="3" name="Content Placeholder 2"/>
          <p:cNvSpPr>
            <a:spLocks noGrp="1"/>
          </p:cNvSpPr>
          <p:nvPr>
            <p:ph idx="1"/>
          </p:nvPr>
        </p:nvSpPr>
        <p:spPr>
          <a:xfrm>
            <a:off x="628650" y="2129459"/>
            <a:ext cx="7886700" cy="3591557"/>
          </a:xfrm>
        </p:spPr>
        <p:txBody>
          <a:bodyPr>
            <a:normAutofit/>
          </a:bodyPr>
          <a:lstStyle/>
          <a:p>
            <a:r>
              <a:rPr lang="en-US" sz="2400" dirty="0"/>
              <a:t>Employed in college/university counseling centers; mental health agencies; academic settings, both in research and teaching; independent practice; health care settings and hospitals (e.g., Veterans' Administration); organizational consultant groups; industrial and business settings; etc.</a:t>
            </a:r>
          </a:p>
          <a:p>
            <a:endParaRPr lang="en-US" sz="2400" dirty="0"/>
          </a:p>
          <a:p>
            <a:r>
              <a:rPr lang="en-US" sz="2400" dirty="0"/>
              <a:t>Licensed for independent practice in all 50 states. </a:t>
            </a:r>
          </a:p>
        </p:txBody>
      </p:sp>
    </p:spTree>
    <p:extLst>
      <p:ext uri="{BB962C8B-B14F-4D97-AF65-F5344CB8AC3E}">
        <p14:creationId xmlns:p14="http://schemas.microsoft.com/office/powerpoint/2010/main" val="4277300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702469"/>
          </a:xfrm>
        </p:spPr>
        <p:txBody>
          <a:bodyPr>
            <a:normAutofit fontScale="90000"/>
          </a:bodyPr>
          <a:lstStyle/>
          <a:p>
            <a:r>
              <a:rPr lang="en-US" dirty="0"/>
              <a:t>What is the difference between a Clinical Psychologist and a Counseling Psychologist?</a:t>
            </a:r>
          </a:p>
        </p:txBody>
      </p:sp>
      <p:sp>
        <p:nvSpPr>
          <p:cNvPr id="3" name="Content Placeholder 2"/>
          <p:cNvSpPr>
            <a:spLocks noGrp="1"/>
          </p:cNvSpPr>
          <p:nvPr>
            <p:ph idx="1"/>
          </p:nvPr>
        </p:nvSpPr>
        <p:spPr>
          <a:xfrm>
            <a:off x="628650" y="2514600"/>
            <a:ext cx="7886700" cy="3911048"/>
          </a:xfrm>
        </p:spPr>
        <p:txBody>
          <a:bodyPr>
            <a:normAutofit fontScale="92500" lnSpcReduction="20000"/>
          </a:bodyPr>
          <a:lstStyle/>
          <a:p>
            <a:r>
              <a:rPr lang="en-US" dirty="0"/>
              <a:t>History: clinical psychologists studied disturbances in mental health, whereas counseling psychologists' provided vocational guidance. </a:t>
            </a:r>
          </a:p>
          <a:p>
            <a:endParaRPr lang="en-US" dirty="0"/>
          </a:p>
          <a:p>
            <a:r>
              <a:rPr lang="en-US" dirty="0"/>
              <a:t>Often perform similar work as researchers and/or practitioners and may work side by side.</a:t>
            </a:r>
          </a:p>
          <a:p>
            <a:pPr marL="0" indent="0">
              <a:buNone/>
            </a:pPr>
            <a:r>
              <a:rPr lang="en-US" dirty="0"/>
              <a:t> </a:t>
            </a:r>
          </a:p>
          <a:p>
            <a:r>
              <a:rPr lang="en-US" dirty="0"/>
              <a:t>Research conducted and published in counseling literature is oriented toward people without serious or persistent mental illnesses; focus on multicultural issues and social justice.</a:t>
            </a:r>
          </a:p>
          <a:p>
            <a:pPr marL="0" indent="0">
              <a:buNone/>
            </a:pPr>
            <a:endParaRPr lang="en-US" dirty="0"/>
          </a:p>
          <a:p>
            <a:r>
              <a:rPr lang="en-US" dirty="0"/>
              <a:t>More similarities than differences. </a:t>
            </a:r>
          </a:p>
          <a:p>
            <a:endParaRPr lang="en-US" dirty="0"/>
          </a:p>
        </p:txBody>
      </p:sp>
    </p:spTree>
    <p:extLst>
      <p:ext uri="{BB962C8B-B14F-4D97-AF65-F5344CB8AC3E}">
        <p14:creationId xmlns:p14="http://schemas.microsoft.com/office/powerpoint/2010/main" val="3095010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23" y="1131094"/>
            <a:ext cx="8226028" cy="994172"/>
          </a:xfrm>
        </p:spPr>
        <p:txBody>
          <a:bodyPr/>
          <a:lstStyle/>
          <a:p>
            <a:r>
              <a:rPr lang="en-US" dirty="0"/>
              <a:t>How do I choose?</a:t>
            </a:r>
          </a:p>
        </p:txBody>
      </p:sp>
      <p:sp>
        <p:nvSpPr>
          <p:cNvPr id="3" name="Content Placeholder 2"/>
          <p:cNvSpPr>
            <a:spLocks noGrp="1"/>
          </p:cNvSpPr>
          <p:nvPr>
            <p:ph idx="1"/>
          </p:nvPr>
        </p:nvSpPr>
        <p:spPr>
          <a:xfrm>
            <a:off x="289323" y="2459236"/>
            <a:ext cx="8754665" cy="3865418"/>
          </a:xfrm>
        </p:spPr>
        <p:txBody>
          <a:bodyPr>
            <a:normAutofit fontScale="70000" lnSpcReduction="20000"/>
          </a:bodyPr>
          <a:lstStyle/>
          <a:p>
            <a:r>
              <a:rPr lang="en-US" sz="2400" dirty="0"/>
              <a:t>Why do you want to go to grad school?</a:t>
            </a:r>
          </a:p>
          <a:p>
            <a:r>
              <a:rPr lang="en-US" sz="2400" dirty="0"/>
              <a:t>What would you like to explore as a career?</a:t>
            </a:r>
          </a:p>
          <a:p>
            <a:r>
              <a:rPr lang="en-US" sz="2400" dirty="0"/>
              <a:t>Have you explored these careers? </a:t>
            </a:r>
          </a:p>
          <a:p>
            <a:pPr lvl="1"/>
            <a:r>
              <a:rPr lang="en-US" dirty="0"/>
              <a:t>Volunteering, jobs, internship</a:t>
            </a:r>
            <a:r>
              <a:rPr lang="en-US" dirty="0">
                <a:sym typeface="Wingdings"/>
              </a:rPr>
              <a:t> </a:t>
            </a:r>
          </a:p>
          <a:p>
            <a:pPr lvl="1"/>
            <a:r>
              <a:rPr lang="en-US" dirty="0">
                <a:hlinkClick r:id="rId2"/>
              </a:rPr>
              <a:t>http://whatcanidowiththismajor.com/major/psychology/</a:t>
            </a:r>
            <a:endParaRPr lang="en-US" dirty="0"/>
          </a:p>
          <a:p>
            <a:pPr lvl="1"/>
            <a:r>
              <a:rPr lang="en-US" dirty="0">
                <a:hlinkClick r:id="rId3"/>
              </a:rPr>
              <a:t>https://www.onetonline.org/</a:t>
            </a:r>
            <a:endParaRPr lang="en-US" dirty="0"/>
          </a:p>
          <a:p>
            <a:r>
              <a:rPr lang="en-US" sz="2400" dirty="0"/>
              <a:t>Do you need to be funded?</a:t>
            </a:r>
          </a:p>
          <a:p>
            <a:r>
              <a:rPr lang="en-US" sz="2400" dirty="0"/>
              <a:t>Where do you want to live?</a:t>
            </a:r>
          </a:p>
          <a:p>
            <a:r>
              <a:rPr lang="en-US" sz="2400" dirty="0"/>
              <a:t>Do your research: Look up programs online (courses you take, internship stats, etc.); read about the cities (cost of living, climate, crime rates, etc.); contact programs with questions.</a:t>
            </a:r>
          </a:p>
          <a:p>
            <a:r>
              <a:rPr lang="en-US" sz="2400" dirty="0"/>
              <a:t>Apply to both (I did), including masters as well as doctorate programs.</a:t>
            </a:r>
          </a:p>
        </p:txBody>
      </p:sp>
      <p:pic>
        <p:nvPicPr>
          <p:cNvPr id="1028" name="Picture 4" descr="https://images-na.ssl-images-amazon.com/images/I/51YX7qlqC2L._SX387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553" y="857250"/>
            <a:ext cx="2704448" cy="320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4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Many choices</a:t>
            </a:r>
          </a:p>
        </p:txBody>
      </p:sp>
      <p:sp>
        <p:nvSpPr>
          <p:cNvPr id="5" name="Content Placeholder 4"/>
          <p:cNvSpPr>
            <a:spLocks noGrp="1"/>
          </p:cNvSpPr>
          <p:nvPr>
            <p:ph idx="1"/>
          </p:nvPr>
        </p:nvSpPr>
        <p:spPr/>
        <p:txBody>
          <a:bodyPr>
            <a:normAutofit lnSpcReduction="10000"/>
          </a:bodyPr>
          <a:lstStyle/>
          <a:p>
            <a:r>
              <a:rPr lang="en-US" dirty="0"/>
              <a:t>People with psychology training can do many different things. You can…</a:t>
            </a:r>
          </a:p>
          <a:p>
            <a:pPr lvl="1"/>
            <a:r>
              <a:rPr lang="en-US" dirty="0"/>
              <a:t>Do clinical work (therapy, assessments, medicine, etc.)</a:t>
            </a:r>
          </a:p>
          <a:p>
            <a:pPr lvl="1"/>
            <a:r>
              <a:rPr lang="en-US" dirty="0"/>
              <a:t>Research</a:t>
            </a:r>
          </a:p>
          <a:p>
            <a:pPr lvl="1"/>
            <a:r>
              <a:rPr lang="en-US" dirty="0"/>
              <a:t>Teach</a:t>
            </a:r>
          </a:p>
          <a:p>
            <a:pPr lvl="1"/>
            <a:r>
              <a:rPr lang="en-US" dirty="0"/>
              <a:t>Consult</a:t>
            </a:r>
          </a:p>
          <a:p>
            <a:pPr lvl="1"/>
            <a:r>
              <a:rPr lang="en-US" dirty="0"/>
              <a:t>Work in business (Industrial/Organizational (I/O) Psychology)</a:t>
            </a:r>
          </a:p>
          <a:p>
            <a:pPr lvl="1"/>
            <a:r>
              <a:rPr lang="en-US" dirty="0"/>
              <a:t>Be a school or guidance counselor</a:t>
            </a:r>
          </a:p>
          <a:p>
            <a:pPr lvl="1"/>
            <a:r>
              <a:rPr lang="en-US" dirty="0"/>
              <a:t>Job training</a:t>
            </a:r>
          </a:p>
          <a:p>
            <a:pPr lvl="1"/>
            <a:r>
              <a:rPr lang="en-US" dirty="0"/>
              <a:t>Other social services</a:t>
            </a:r>
          </a:p>
          <a:p>
            <a:pPr lvl="1"/>
            <a:r>
              <a:rPr lang="en-US" dirty="0"/>
              <a:t>Public policy</a:t>
            </a:r>
          </a:p>
          <a:p>
            <a:pPr lvl="1"/>
            <a:r>
              <a:rPr lang="en-US" dirty="0"/>
              <a:t>Etc.</a:t>
            </a:r>
          </a:p>
          <a:p>
            <a:pPr lvl="1"/>
            <a:endParaRPr lang="en-US" dirty="0"/>
          </a:p>
        </p:txBody>
      </p:sp>
    </p:spTree>
    <p:extLst>
      <p:ext uri="{BB962C8B-B14F-4D97-AF65-F5344CB8AC3E}">
        <p14:creationId xmlns:p14="http://schemas.microsoft.com/office/powerpoint/2010/main" val="393039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degrees</a:t>
            </a:r>
          </a:p>
        </p:txBody>
      </p:sp>
      <p:sp>
        <p:nvSpPr>
          <p:cNvPr id="3" name="Content Placeholder 2"/>
          <p:cNvSpPr>
            <a:spLocks noGrp="1"/>
          </p:cNvSpPr>
          <p:nvPr>
            <p:ph idx="1"/>
          </p:nvPr>
        </p:nvSpPr>
        <p:spPr>
          <a:xfrm>
            <a:off x="685019" y="2011680"/>
            <a:ext cx="7772400" cy="426720"/>
          </a:xfrm>
        </p:spPr>
        <p:txBody>
          <a:bodyPr/>
          <a:lstStyle/>
          <a:p>
            <a:r>
              <a:rPr lang="en-US" dirty="0"/>
              <a:t>With so many job choices, there are also many degrees:</a:t>
            </a:r>
          </a:p>
          <a:p>
            <a:pPr lvl="1"/>
            <a:endParaRPr lang="en-US" dirty="0"/>
          </a:p>
          <a:p>
            <a:pPr lvl="1"/>
            <a:endParaRPr lang="en-US" dirty="0"/>
          </a:p>
        </p:txBody>
      </p:sp>
      <p:sp>
        <p:nvSpPr>
          <p:cNvPr id="4" name="TextBox 3"/>
          <p:cNvSpPr txBox="1"/>
          <p:nvPr/>
        </p:nvSpPr>
        <p:spPr>
          <a:xfrm>
            <a:off x="685019" y="2743200"/>
            <a:ext cx="7772400" cy="3416320"/>
          </a:xfrm>
          <a:prstGeom prst="rect">
            <a:avLst/>
          </a:prstGeom>
          <a:noFill/>
        </p:spPr>
        <p:txBody>
          <a:bodyPr wrap="square" numCol="2" rtlCol="0">
            <a:spAutoFit/>
          </a:bodyPr>
          <a:lstStyle/>
          <a:p>
            <a:pPr marL="285750" indent="-285750">
              <a:buFont typeface="Arial" panose="020B0604020202020204" pitchFamily="34" charset="0"/>
              <a:buChar char="•"/>
            </a:pPr>
            <a:r>
              <a:rPr lang="en-US" dirty="0"/>
              <a:t>Behavioral Genetics</a:t>
            </a:r>
          </a:p>
          <a:p>
            <a:pPr marL="285750" indent="-285750">
              <a:buFont typeface="Arial" panose="020B0604020202020204" pitchFamily="34" charset="0"/>
              <a:buChar char="•"/>
            </a:pPr>
            <a:r>
              <a:rPr lang="en-US" dirty="0"/>
              <a:t>Biological</a:t>
            </a:r>
          </a:p>
          <a:p>
            <a:pPr marL="285750" indent="-285750">
              <a:buFont typeface="Arial" panose="020B0604020202020204" pitchFamily="34" charset="0"/>
              <a:buChar char="•"/>
            </a:pPr>
            <a:r>
              <a:rPr lang="en-US" dirty="0"/>
              <a:t>Clinical</a:t>
            </a:r>
          </a:p>
          <a:p>
            <a:pPr marL="285750" indent="-285750">
              <a:buFont typeface="Arial" panose="020B0604020202020204" pitchFamily="34" charset="0"/>
              <a:buChar char="•"/>
            </a:pPr>
            <a:r>
              <a:rPr lang="en-US" dirty="0"/>
              <a:t>Cognitive</a:t>
            </a:r>
          </a:p>
          <a:p>
            <a:pPr marL="285750" indent="-285750">
              <a:buFont typeface="Arial" panose="020B0604020202020204" pitchFamily="34" charset="0"/>
              <a:buChar char="•"/>
            </a:pPr>
            <a:r>
              <a:rPr lang="en-US" dirty="0"/>
              <a:t>Community</a:t>
            </a:r>
          </a:p>
          <a:p>
            <a:pPr marL="285750" indent="-285750">
              <a:buFont typeface="Arial" panose="020B0604020202020204" pitchFamily="34" charset="0"/>
              <a:buChar char="•"/>
            </a:pPr>
            <a:r>
              <a:rPr lang="en-US" dirty="0"/>
              <a:t>Comparative</a:t>
            </a:r>
          </a:p>
          <a:p>
            <a:pPr marL="285750" indent="-285750">
              <a:buFont typeface="Arial" panose="020B0604020202020204" pitchFamily="34" charset="0"/>
              <a:buChar char="•"/>
            </a:pPr>
            <a:r>
              <a:rPr lang="en-US" dirty="0"/>
              <a:t>Consulting</a:t>
            </a:r>
          </a:p>
          <a:p>
            <a:pPr marL="285750" indent="-285750">
              <a:buFont typeface="Arial" panose="020B0604020202020204" pitchFamily="34" charset="0"/>
              <a:buChar char="•"/>
            </a:pPr>
            <a:r>
              <a:rPr lang="en-US" dirty="0"/>
              <a:t>Counseling</a:t>
            </a:r>
          </a:p>
          <a:p>
            <a:pPr marL="285750" indent="-285750">
              <a:buFont typeface="Arial" panose="020B0604020202020204" pitchFamily="34" charset="0"/>
              <a:buChar char="•"/>
            </a:pPr>
            <a:r>
              <a:rPr lang="en-US" dirty="0"/>
              <a:t>Developmental</a:t>
            </a:r>
          </a:p>
          <a:p>
            <a:pPr marL="285750" indent="-285750">
              <a:buFont typeface="Arial" panose="020B0604020202020204" pitchFamily="34" charset="0"/>
              <a:buChar char="•"/>
            </a:pPr>
            <a:r>
              <a:rPr lang="en-US" dirty="0"/>
              <a:t>Educational</a:t>
            </a:r>
          </a:p>
          <a:p>
            <a:pPr marL="285750" indent="-285750">
              <a:buFont typeface="Arial" panose="020B0604020202020204" pitchFamily="34" charset="0"/>
              <a:buChar char="•"/>
            </a:pPr>
            <a:r>
              <a:rPr lang="en-US" dirty="0"/>
              <a:t>Environmental</a:t>
            </a:r>
          </a:p>
          <a:p>
            <a:pPr marL="285750" indent="-285750">
              <a:buFont typeface="Arial" panose="020B0604020202020204" pitchFamily="34" charset="0"/>
              <a:buChar char="•"/>
            </a:pPr>
            <a:r>
              <a:rPr lang="en-US" dirty="0"/>
              <a:t>Evolutionary</a:t>
            </a:r>
          </a:p>
          <a:p>
            <a:pPr marL="285750" indent="-285750">
              <a:buFont typeface="Arial" panose="020B0604020202020204" pitchFamily="34" charset="0"/>
              <a:buChar char="•"/>
            </a:pPr>
            <a:r>
              <a:rPr lang="en-US" dirty="0"/>
              <a:t>Health</a:t>
            </a:r>
          </a:p>
          <a:p>
            <a:pPr marL="285750" indent="-285750">
              <a:buFont typeface="Arial" panose="020B0604020202020204" pitchFamily="34" charset="0"/>
              <a:buChar char="•"/>
            </a:pPr>
            <a:r>
              <a:rPr lang="en-US" dirty="0"/>
              <a:t>Industrial-Organizational</a:t>
            </a:r>
          </a:p>
          <a:p>
            <a:pPr marL="285750" indent="-285750">
              <a:buFont typeface="Arial" panose="020B0604020202020204" pitchFamily="34" charset="0"/>
              <a:buChar char="•"/>
            </a:pPr>
            <a:r>
              <a:rPr lang="en-US" dirty="0"/>
              <a:t>Legal</a:t>
            </a:r>
          </a:p>
          <a:p>
            <a:pPr marL="285750" indent="-285750">
              <a:buFont typeface="Arial" panose="020B0604020202020204" pitchFamily="34" charset="0"/>
              <a:buChar char="•"/>
            </a:pPr>
            <a:r>
              <a:rPr lang="en-US" dirty="0"/>
              <a:t>Media</a:t>
            </a:r>
          </a:p>
          <a:p>
            <a:pPr marL="285750" indent="-285750">
              <a:buFont typeface="Arial" panose="020B0604020202020204" pitchFamily="34" charset="0"/>
              <a:buChar char="•"/>
            </a:pPr>
            <a:r>
              <a:rPr lang="en-US" dirty="0"/>
              <a:t>Occupational Health</a:t>
            </a:r>
          </a:p>
          <a:p>
            <a:pPr marL="285750" indent="-285750">
              <a:buFont typeface="Arial" panose="020B0604020202020204" pitchFamily="34" charset="0"/>
              <a:buChar char="•"/>
            </a:pPr>
            <a:r>
              <a:rPr lang="en-US" dirty="0"/>
              <a:t>Personality</a:t>
            </a:r>
          </a:p>
          <a:p>
            <a:pPr marL="285750" indent="-285750">
              <a:buFont typeface="Arial" panose="020B0604020202020204" pitchFamily="34" charset="0"/>
              <a:buChar char="•"/>
            </a:pPr>
            <a:r>
              <a:rPr lang="en-US" dirty="0"/>
              <a:t>Quantitative</a:t>
            </a:r>
          </a:p>
          <a:p>
            <a:pPr marL="285750" indent="-285750">
              <a:buFont typeface="Arial" panose="020B0604020202020204" pitchFamily="34" charset="0"/>
              <a:buChar char="•"/>
            </a:pPr>
            <a:r>
              <a:rPr lang="en-US" dirty="0"/>
              <a:t>Religion/Spirituality</a:t>
            </a:r>
          </a:p>
          <a:p>
            <a:pPr marL="285750" indent="-285750">
              <a:buFont typeface="Arial" panose="020B0604020202020204" pitchFamily="34" charset="0"/>
              <a:buChar char="•"/>
            </a:pPr>
            <a:r>
              <a:rPr lang="en-US" dirty="0"/>
              <a:t>School</a:t>
            </a:r>
          </a:p>
          <a:p>
            <a:pPr marL="285750" indent="-285750">
              <a:buFont typeface="Arial" panose="020B0604020202020204" pitchFamily="34" charset="0"/>
              <a:buChar char="•"/>
            </a:pPr>
            <a:r>
              <a:rPr lang="en-US" dirty="0"/>
              <a:t>Social</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10349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can’t decide what I want to do</a:t>
            </a:r>
          </a:p>
        </p:txBody>
      </p:sp>
      <p:sp>
        <p:nvSpPr>
          <p:cNvPr id="3" name="Content Placeholder 2"/>
          <p:cNvSpPr>
            <a:spLocks noGrp="1"/>
          </p:cNvSpPr>
          <p:nvPr>
            <p:ph idx="1"/>
          </p:nvPr>
        </p:nvSpPr>
        <p:spPr/>
        <p:txBody>
          <a:bodyPr/>
          <a:lstStyle/>
          <a:p>
            <a:r>
              <a:rPr lang="en-US" dirty="0"/>
              <a:t>A first step in choosing graduate school is choosing a career interest</a:t>
            </a:r>
          </a:p>
          <a:p>
            <a:pPr lvl="1"/>
            <a:r>
              <a:rPr lang="en-US" dirty="0"/>
              <a:t>You don’t necessarily have to always stick to your original plan, and you can always </a:t>
            </a:r>
            <a:r>
              <a:rPr lang="en-US" dirty="0" err="1"/>
              <a:t>respecialize</a:t>
            </a:r>
            <a:r>
              <a:rPr lang="en-US" dirty="0"/>
              <a:t> (e.g. switch from Experimental to Clinical), but an efficient path is a less expensive path, so it’s important to do some thought up front</a:t>
            </a:r>
          </a:p>
          <a:p>
            <a:r>
              <a:rPr lang="en-US" dirty="0"/>
              <a:t>Psychologists can help you with this</a:t>
            </a:r>
          </a:p>
          <a:p>
            <a:pPr lvl="1"/>
            <a:r>
              <a:rPr lang="en-US" dirty="0"/>
              <a:t>One specialty application of I/O psychology is matching interests and aptitudes to jobs</a:t>
            </a:r>
          </a:p>
          <a:p>
            <a:pPr lvl="1"/>
            <a:r>
              <a:rPr lang="en-US" dirty="0"/>
              <a:t>For example, Holland Career Code Test can suggest some jobs based on your interests (</a:t>
            </a:r>
            <a:r>
              <a:rPr lang="en-US" dirty="0">
                <a:hlinkClick r:id="rId2"/>
              </a:rPr>
              <a:t>http://www.truity.com/test/holland-code-career-test</a:t>
            </a:r>
            <a:r>
              <a:rPr lang="en-US" dirty="0"/>
              <a:t>)</a:t>
            </a:r>
          </a:p>
          <a:p>
            <a:pPr lvl="1"/>
            <a:endParaRPr lang="en-US" dirty="0"/>
          </a:p>
        </p:txBody>
      </p:sp>
    </p:spTree>
    <p:extLst>
      <p:ext uri="{BB962C8B-B14F-4D97-AF65-F5344CB8AC3E}">
        <p14:creationId xmlns:p14="http://schemas.microsoft.com/office/powerpoint/2010/main" val="414815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CAN’T DECIDE WHAT TO DO</a:t>
            </a:r>
          </a:p>
        </p:txBody>
      </p:sp>
      <p:sp>
        <p:nvSpPr>
          <p:cNvPr id="3" name="Content Placeholder 2"/>
          <p:cNvSpPr>
            <a:spLocks noGrp="1"/>
          </p:cNvSpPr>
          <p:nvPr>
            <p:ph idx="1"/>
          </p:nvPr>
        </p:nvSpPr>
        <p:spPr/>
        <p:txBody>
          <a:bodyPr/>
          <a:lstStyle/>
          <a:p>
            <a:r>
              <a:rPr lang="en-US" dirty="0"/>
              <a:t>Tests aren’t always right, but can still be helpful</a:t>
            </a:r>
          </a:p>
          <a:p>
            <a:pPr lvl="1"/>
            <a:r>
              <a:rPr lang="en-US" dirty="0"/>
              <a:t>Answering questions on such tests can force you to think about what you like and don’t like</a:t>
            </a:r>
          </a:p>
          <a:p>
            <a:pPr lvl="1"/>
            <a:r>
              <a:rPr lang="en-US" dirty="0"/>
              <a:t>Thus, even if you pay no attention to the “personality traits” assigned to you by these tests, they can still prompt you to think in about different opportunities</a:t>
            </a:r>
          </a:p>
          <a:p>
            <a:r>
              <a:rPr lang="en-US" dirty="0"/>
              <a:t>You can always talk to faculty and other experts in the field. We’re here to help!</a:t>
            </a:r>
          </a:p>
          <a:p>
            <a:r>
              <a:rPr lang="en-US" dirty="0"/>
              <a:t>APA also provides a helpful resource</a:t>
            </a:r>
          </a:p>
          <a:p>
            <a:pPr lvl="1"/>
            <a:r>
              <a:rPr lang="en-US" dirty="0">
                <a:hlinkClick r:id="rId2"/>
              </a:rPr>
              <a:t>http://www.apa.org/education/grad/applying.aspx</a:t>
            </a:r>
            <a:endParaRPr lang="en-US" dirty="0"/>
          </a:p>
          <a:p>
            <a:pPr lvl="1"/>
            <a:endParaRPr lang="en-US" dirty="0"/>
          </a:p>
        </p:txBody>
      </p:sp>
    </p:spTree>
    <p:extLst>
      <p:ext uri="{BB962C8B-B14F-4D97-AF65-F5344CB8AC3E}">
        <p14:creationId xmlns:p14="http://schemas.microsoft.com/office/powerpoint/2010/main" val="132147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applications</a:t>
            </a:r>
          </a:p>
        </p:txBody>
      </p:sp>
      <p:sp>
        <p:nvSpPr>
          <p:cNvPr id="3" name="Content Placeholder 2"/>
          <p:cNvSpPr>
            <a:spLocks noGrp="1"/>
          </p:cNvSpPr>
          <p:nvPr>
            <p:ph idx="1"/>
          </p:nvPr>
        </p:nvSpPr>
        <p:spPr/>
        <p:txBody>
          <a:bodyPr/>
          <a:lstStyle/>
          <a:p>
            <a:r>
              <a:rPr lang="en-US" dirty="0"/>
              <a:t>PSYCAS is a centralized application service for graduate study in psychology</a:t>
            </a:r>
          </a:p>
          <a:p>
            <a:pPr lvl="1"/>
            <a:r>
              <a:rPr lang="en-US" dirty="0">
                <a:hlinkClick r:id="rId2"/>
              </a:rPr>
              <a:t>http://www.apa.org/education/grad/psycas.aspx</a:t>
            </a:r>
            <a:endParaRPr lang="en-US" dirty="0"/>
          </a:p>
          <a:p>
            <a:pPr lvl="1"/>
            <a:r>
              <a:rPr lang="en-US" dirty="0"/>
              <a:t>You can use this website to apply to multiple graduate schools</a:t>
            </a:r>
          </a:p>
          <a:p>
            <a:pPr lvl="1"/>
            <a:r>
              <a:rPr lang="en-US" dirty="0"/>
              <a:t>You only have to request transcripts once, which are uploaded into the system – this saves time and money</a:t>
            </a:r>
          </a:p>
          <a:p>
            <a:pPr lvl="1"/>
            <a:r>
              <a:rPr lang="en-US" dirty="0"/>
              <a:t>You can track admission requirement and information requests</a:t>
            </a:r>
          </a:p>
          <a:p>
            <a:pPr lvl="1"/>
            <a:r>
              <a:rPr lang="en-US" dirty="0"/>
              <a:t>You can send messages to program directors</a:t>
            </a:r>
          </a:p>
          <a:p>
            <a:pPr lvl="1"/>
            <a:r>
              <a:rPr lang="en-US" dirty="0"/>
              <a:t>You can waive fees if you meet certain qualifications</a:t>
            </a:r>
          </a:p>
          <a:p>
            <a:pPr lvl="1"/>
            <a:r>
              <a:rPr lang="en-US" dirty="0"/>
              <a:t>More info here: </a:t>
            </a:r>
            <a:r>
              <a:rPr lang="en-US" dirty="0">
                <a:hlinkClick r:id="rId3"/>
              </a:rPr>
              <a:t>http://www.apa.org/education/grad/psycas-students.aspx</a:t>
            </a:r>
            <a:endParaRPr lang="en-US" dirty="0"/>
          </a:p>
          <a:p>
            <a:pPr lvl="1"/>
            <a:endParaRPr lang="en-US" dirty="0"/>
          </a:p>
        </p:txBody>
      </p:sp>
    </p:spTree>
    <p:extLst>
      <p:ext uri="{BB962C8B-B14F-4D97-AF65-F5344CB8AC3E}">
        <p14:creationId xmlns:p14="http://schemas.microsoft.com/office/powerpoint/2010/main" val="3115173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145610-9CFD-40E9-8076-AD92C3710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0</TotalTime>
  <Words>4100</Words>
  <Application>Microsoft Office PowerPoint</Application>
  <PresentationFormat>On-screen Show (4:3)</PresentationFormat>
  <Paragraphs>411</Paragraphs>
  <Slides>49</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49</vt:i4>
      </vt:variant>
    </vt:vector>
  </HeadingPairs>
  <TitlesOfParts>
    <vt:vector size="64" baseType="lpstr">
      <vt:lpstr>Arial</vt:lpstr>
      <vt:lpstr>Calibri</vt:lpstr>
      <vt:lpstr>Calibri Light</vt:lpstr>
      <vt:lpstr>Century Schoolbook</vt:lpstr>
      <vt:lpstr>Corbel</vt:lpstr>
      <vt:lpstr>Georgia</vt:lpstr>
      <vt:lpstr>Gill Sans MT</vt:lpstr>
      <vt:lpstr>Trebuchet MS</vt:lpstr>
      <vt:lpstr>Wingdings</vt:lpstr>
      <vt:lpstr>Wingdings 2</vt:lpstr>
      <vt:lpstr>Banded</vt:lpstr>
      <vt:lpstr>Parcel</vt:lpstr>
      <vt:lpstr>Office Theme</vt:lpstr>
      <vt:lpstr>Urban</vt:lpstr>
      <vt:lpstr>Feathered</vt:lpstr>
      <vt:lpstr>PowerPoint Presentation</vt:lpstr>
      <vt:lpstr>Overview</vt:lpstr>
      <vt:lpstr>overview</vt:lpstr>
      <vt:lpstr>General Tips</vt:lpstr>
      <vt:lpstr>Many choices</vt:lpstr>
      <vt:lpstr>MANY degrees</vt:lpstr>
      <vt:lpstr>I can’t decide what I want to do</vt:lpstr>
      <vt:lpstr>I CAN’T DECIDE WHAT TO DO</vt:lpstr>
      <vt:lpstr>Submitting applications</vt:lpstr>
      <vt:lpstr>PSY.D. programs</vt:lpstr>
      <vt:lpstr>Disclosure</vt:lpstr>
      <vt:lpstr>PSY.d. Programs</vt:lpstr>
      <vt:lpstr>Psy.D. programs</vt:lpstr>
      <vt:lpstr>Psy.D. programs</vt:lpstr>
      <vt:lpstr>How do I know if a program is good or bad?</vt:lpstr>
      <vt:lpstr>How do I know if a program is bad?</vt:lpstr>
      <vt:lpstr>How to prepare</vt:lpstr>
      <vt:lpstr>Questions?</vt:lpstr>
      <vt:lpstr>PhD in clinical psychology</vt:lpstr>
      <vt:lpstr>Quick stats</vt:lpstr>
      <vt:lpstr>Do I really want this?</vt:lpstr>
      <vt:lpstr>Advantages of a phd in clinical psychology </vt:lpstr>
      <vt:lpstr>Quick stats</vt:lpstr>
      <vt:lpstr>Advantages of a phd in clinical psychology </vt:lpstr>
      <vt:lpstr>Advantages of a phd in clinical psychology </vt:lpstr>
      <vt:lpstr>Advantages of a phd in clinical psychology </vt:lpstr>
      <vt:lpstr>AM I QUALIFIED? </vt:lpstr>
      <vt:lpstr>AM I QUALIFIED? </vt:lpstr>
      <vt:lpstr>AM I QUALIFIED? </vt:lpstr>
      <vt:lpstr>Applying and getting in</vt:lpstr>
      <vt:lpstr>References and resources</vt:lpstr>
      <vt:lpstr>Ph.D. in Experimental Psychology</vt:lpstr>
      <vt:lpstr>Behavioral Neuroscience</vt:lpstr>
      <vt:lpstr>Master’s Degrees in Psychology</vt:lpstr>
      <vt:lpstr>Master’s Options</vt:lpstr>
      <vt:lpstr>What can you do with a Master’s?</vt:lpstr>
      <vt:lpstr>Benefits of a Master’s</vt:lpstr>
      <vt:lpstr>Health Psychology</vt:lpstr>
      <vt:lpstr>What is health psychology?</vt:lpstr>
      <vt:lpstr>Types of health psychology</vt:lpstr>
      <vt:lpstr>Types of health psychology</vt:lpstr>
      <vt:lpstr>Where can a health psychologist work?</vt:lpstr>
      <vt:lpstr>Educational requirements</vt:lpstr>
      <vt:lpstr>Earning Potential</vt:lpstr>
      <vt:lpstr>Dr. Nikki Hilton  Assistant Professor of Psychology at ETSU – Sevierville  Licensed Psychologist  Doctorate in Counseling Psychology at   University of Tennessee - Knoxville </vt:lpstr>
      <vt:lpstr>What is Counseling Psychology?</vt:lpstr>
      <vt:lpstr>What do Counseling Psychologists do?</vt:lpstr>
      <vt:lpstr>What is the difference between a Clinical Psychologist and a Counseling Psychologist?</vt:lpstr>
      <vt:lpstr>How do I choose?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2016-10-26T16:35:40Z</dcterms:created>
  <dcterms:modified xsi:type="dcterms:W3CDTF">2016-10-27T21:59:38Z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TC019192449991</vt:lpwstr>
  </property>
</Properties>
</file>