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8"/>
  </p:notesMasterIdLst>
  <p:handoutMasterIdLst>
    <p:handoutMasterId r:id="rId39"/>
  </p:handoutMasterIdLst>
  <p:sldIdLst>
    <p:sldId id="256" r:id="rId2"/>
    <p:sldId id="257" r:id="rId3"/>
    <p:sldId id="276" r:id="rId4"/>
    <p:sldId id="260" r:id="rId5"/>
    <p:sldId id="258" r:id="rId6"/>
    <p:sldId id="273" r:id="rId7"/>
    <p:sldId id="274" r:id="rId8"/>
    <p:sldId id="259" r:id="rId9"/>
    <p:sldId id="275" r:id="rId10"/>
    <p:sldId id="261" r:id="rId11"/>
    <p:sldId id="262" r:id="rId12"/>
    <p:sldId id="263" r:id="rId13"/>
    <p:sldId id="277" r:id="rId14"/>
    <p:sldId id="264" r:id="rId15"/>
    <p:sldId id="278" r:id="rId16"/>
    <p:sldId id="265" r:id="rId17"/>
    <p:sldId id="266" r:id="rId18"/>
    <p:sldId id="267" r:id="rId19"/>
    <p:sldId id="279" r:id="rId20"/>
    <p:sldId id="268" r:id="rId21"/>
    <p:sldId id="280" r:id="rId22"/>
    <p:sldId id="269" r:id="rId23"/>
    <p:sldId id="282" r:id="rId24"/>
    <p:sldId id="283" r:id="rId25"/>
    <p:sldId id="281" r:id="rId26"/>
    <p:sldId id="284" r:id="rId27"/>
    <p:sldId id="285" r:id="rId28"/>
    <p:sldId id="270" r:id="rId29"/>
    <p:sldId id="271" r:id="rId30"/>
    <p:sldId id="286" r:id="rId31"/>
    <p:sldId id="272" r:id="rId32"/>
    <p:sldId id="288" r:id="rId33"/>
    <p:sldId id="287" r:id="rId34"/>
    <p:sldId id="289" r:id="rId35"/>
    <p:sldId id="290" r:id="rId36"/>
    <p:sldId id="291"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87125" autoAdjust="0"/>
  </p:normalViewPr>
  <p:slideViewPr>
    <p:cSldViewPr>
      <p:cViewPr varScale="1">
        <p:scale>
          <a:sx n="64" d="100"/>
          <a:sy n="64" d="100"/>
        </p:scale>
        <p:origin x="-1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24"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8DA95D1-9804-4A45-B037-E4906A2C3D2C}" type="datetimeFigureOut">
              <a:rPr lang="en-US" smtClean="0"/>
              <a:t>5/13/2010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36E6284-9CFD-40C0-B536-558C1059A79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A6D9B78-4A83-40A5-BDA8-ED623B18222B}" type="datetimeFigureOut">
              <a:rPr lang="en-US" smtClean="0"/>
              <a:t>5/13/2010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5A00056-2219-4E6E-9642-7B515CA58B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Rank and tenure were retained</a:t>
            </a:r>
            <a:r>
              <a:rPr lang="en-US" baseline="0" dirty="0" smtClean="0"/>
              <a:t> by all faculty unlike some of our sister institutions.</a:t>
            </a: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Programs</a:t>
            </a:r>
            <a:r>
              <a:rPr lang="en-US" baseline="0" dirty="0" smtClean="0"/>
              <a:t> with the best pass rates tend to come from those with the lowest reliance on adjunct faculty.</a:t>
            </a: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Learning communities may make more sense for other courses</a:t>
            </a:r>
            <a:r>
              <a:rPr lang="en-US" baseline="0" dirty="0" smtClean="0"/>
              <a:t> such as writing than math. These are cohorts with common curricular elements; e.g. a reading class with a core social science course. Faculty extensively coordinate courses.</a:t>
            </a:r>
          </a:p>
          <a:p>
            <a:pPr>
              <a:buFont typeface="Arial" pitchFamily="34" charset="0"/>
              <a:buChar char="•"/>
            </a:pPr>
            <a:r>
              <a:rPr lang="en-US" baseline="0" dirty="0" smtClean="0"/>
              <a:t>Developmental students are the most diverse in higher </a:t>
            </a:r>
            <a:r>
              <a:rPr lang="en-US" baseline="0" dirty="0" err="1" smtClean="0"/>
              <a:t>ed</a:t>
            </a:r>
            <a:r>
              <a:rPr lang="en-US" baseline="0" dirty="0" smtClean="0"/>
              <a:t> (What Works, p. 72) in all kinds of categories including their </a:t>
            </a:r>
            <a:r>
              <a:rPr lang="en-US" baseline="0" dirty="0" err="1" smtClean="0"/>
              <a:t>unreadiness</a:t>
            </a:r>
            <a:r>
              <a:rPr lang="en-US" baseline="0" dirty="0" smtClean="0"/>
              <a:t> for college work.</a:t>
            </a:r>
          </a:p>
          <a:p>
            <a:pPr>
              <a:buFont typeface="Arial" pitchFamily="34" charset="0"/>
              <a:buChar char="•"/>
            </a:pPr>
            <a:endParaRPr lang="en-US" baseline="0"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options: Clickers, thumbs up-down, cards to answer</a:t>
            </a:r>
            <a:r>
              <a:rPr lang="en-US" baseline="0" dirty="0" smtClean="0"/>
              <a:t> question</a:t>
            </a: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Rethink – preparation for college, not </a:t>
            </a:r>
            <a:r>
              <a:rPr lang="en-US" dirty="0" err="1" smtClean="0"/>
              <a:t>reteaching</a:t>
            </a:r>
            <a:r>
              <a:rPr lang="en-US" dirty="0" smtClean="0"/>
              <a:t> high school</a:t>
            </a:r>
          </a:p>
          <a:p>
            <a:pPr>
              <a:buFont typeface="Arial" pitchFamily="34" charset="0"/>
              <a:buChar char="•"/>
            </a:pPr>
            <a:r>
              <a:rPr lang="en-US" dirty="0" smtClean="0"/>
              <a:t>Modular – Cleveland &amp; Jackson SCC</a:t>
            </a:r>
          </a:p>
          <a:p>
            <a:pPr>
              <a:buFont typeface="Arial" pitchFamily="34" charset="0"/>
              <a:buChar char="•"/>
            </a:pPr>
            <a:r>
              <a:rPr lang="en-US" dirty="0" smtClean="0"/>
              <a:t>Computer labs</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some of these models conflict with NCDE best practices. Both are backed by their own research.</a:t>
            </a:r>
          </a:p>
          <a:p>
            <a:pPr>
              <a:buFont typeface="Arial" pitchFamily="34" charset="0"/>
              <a:buChar char="•"/>
            </a:pPr>
            <a:r>
              <a:rPr lang="en-US" dirty="0" smtClean="0"/>
              <a:t>Supplemental:</a:t>
            </a:r>
            <a:r>
              <a:rPr lang="en-US" baseline="0" dirty="0" smtClean="0"/>
              <a:t> adds technology based out-of-class activities, or active learning in lecture</a:t>
            </a:r>
          </a:p>
          <a:p>
            <a:pPr>
              <a:buFont typeface="Arial" pitchFamily="34" charset="0"/>
              <a:buChar char="•"/>
            </a:pPr>
            <a:r>
              <a:rPr lang="en-US" baseline="0" dirty="0" smtClean="0"/>
              <a:t>Replacement: some in-class time replaced with outside interactive online activities</a:t>
            </a:r>
          </a:p>
          <a:p>
            <a:pPr>
              <a:buFont typeface="Arial" pitchFamily="34" charset="0"/>
              <a:buChar char="•"/>
            </a:pPr>
            <a:r>
              <a:rPr lang="en-US" baseline="0" dirty="0" smtClean="0"/>
              <a:t>Emporium: no lectures; learning resources center with software and humans available to assist</a:t>
            </a:r>
          </a:p>
          <a:p>
            <a:pPr>
              <a:buFont typeface="Arial" pitchFamily="34" charset="0"/>
              <a:buChar char="•"/>
            </a:pPr>
            <a:r>
              <a:rPr lang="en-US" baseline="0" dirty="0" smtClean="0"/>
              <a:t>Fully online: lots of software and multimedia with guided feedback</a:t>
            </a:r>
          </a:p>
          <a:p>
            <a:pPr>
              <a:buFont typeface="Arial" pitchFamily="34" charset="0"/>
              <a:buChar char="•"/>
            </a:pPr>
            <a:r>
              <a:rPr lang="en-US" baseline="0" dirty="0" smtClean="0"/>
              <a:t>Buffet: Offers several individualized paths</a:t>
            </a:r>
          </a:p>
          <a:p>
            <a:pPr>
              <a:buFont typeface="Arial" pitchFamily="34" charset="0"/>
              <a:buChar char="•"/>
            </a:pPr>
            <a:r>
              <a:rPr lang="en-US" baseline="0" dirty="0" smtClean="0"/>
              <a:t>Linked workshop: has just-in-time support for R/D curriculum paired with core class. Came out of Austin </a:t>
            </a:r>
            <a:r>
              <a:rPr lang="en-US" baseline="0" dirty="0" err="1" smtClean="0"/>
              <a:t>Peay’s</a:t>
            </a:r>
            <a:r>
              <a:rPr lang="en-US" baseline="0" dirty="0" smtClean="0"/>
              <a:t> pilot. One shared characteristic with SI is that students who previously did well lead the workshop activities in conjunction with the instructor. Also includes computer instruction, small group activities, test reviews</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bwMode="white"/>
        <p:txBody>
          <a:bodyPr>
            <a:normAutofit/>
          </a:bodyPr>
          <a:lstStyle/>
          <a:p>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Yale– arithmetic</a:t>
            </a:r>
            <a:r>
              <a:rPr lang="en-US" baseline="0" dirty="0" smtClean="0"/>
              <a:t> was college level course</a:t>
            </a:r>
          </a:p>
          <a:p>
            <a:r>
              <a:rPr lang="en-US" baseline="0" dirty="0" smtClean="0"/>
              <a:t>Yale: Euclidean geometry went from senior level course (1720) to sophomore (1743) to third term freshmen (1825) to not being offered (1835) and part of entrance requirements.</a:t>
            </a:r>
          </a:p>
          <a:p>
            <a:r>
              <a:rPr lang="en-US" baseline="0" dirty="0" smtClean="0"/>
              <a:t>Vassar College’s president complained of student achievement falling so far below scale as to be </a:t>
            </a:r>
            <a:r>
              <a:rPr lang="en-US" baseline="0" dirty="0" err="1" smtClean="0"/>
              <a:t>unmeasurable</a:t>
            </a:r>
            <a:endParaRPr lang="en-US" baseline="0" dirty="0" smtClean="0"/>
          </a:p>
          <a:p>
            <a:r>
              <a:rPr lang="en-US" baseline="0" dirty="0" smtClean="0"/>
              <a:t>UW – controversial its entire tenure, probably earliest and best known (essentially a secondary school)</a:t>
            </a:r>
          </a:p>
          <a:p>
            <a:r>
              <a:rPr lang="en-US" dirty="0" smtClean="0"/>
              <a:t>Morrill Act</a:t>
            </a:r>
            <a:r>
              <a:rPr lang="en-US" baseline="0" dirty="0" smtClean="0"/>
              <a:t> – 30K acres land / congressman to sell to fund A&amp;M colleges or expand existing colleges to include </a:t>
            </a:r>
            <a:r>
              <a:rPr lang="en-US" baseline="0" dirty="0" err="1" smtClean="0"/>
              <a:t>ag</a:t>
            </a:r>
            <a:r>
              <a:rPr lang="en-US" baseline="0" dirty="0" smtClean="0"/>
              <a:t> &amp; </a:t>
            </a:r>
            <a:r>
              <a:rPr lang="en-US" baseline="0" dirty="0" err="1" smtClean="0"/>
              <a:t>mech</a:t>
            </a:r>
            <a:endParaRPr lang="en-US" baseline="0" dirty="0" smtClean="0"/>
          </a:p>
          <a:p>
            <a:r>
              <a:rPr lang="en-US" baseline="0" dirty="0" smtClean="0"/>
              <a:t>Second Morrill Act prohibited discrimination in higher </a:t>
            </a:r>
            <a:r>
              <a:rPr lang="en-US" baseline="0" dirty="0" err="1" smtClean="0"/>
              <a:t>ed</a:t>
            </a:r>
            <a:r>
              <a:rPr lang="en-US" baseline="0" dirty="0" smtClean="0"/>
              <a:t> if federally funded</a:t>
            </a:r>
          </a:p>
          <a:p>
            <a:r>
              <a:rPr lang="en-US" baseline="0" dirty="0" smtClean="0"/>
              <a:t>Women’s colleges – Wesleyan in Macon (1836), Rockford (IL, 1845). Low admission standards because women had very little schooling available</a:t>
            </a: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1890: 157,000</a:t>
            </a:r>
          </a:p>
          <a:p>
            <a:pPr>
              <a:buFont typeface="Arial" pitchFamily="34" charset="0"/>
              <a:buChar char="•"/>
            </a:pPr>
            <a:r>
              <a:rPr lang="en-US" dirty="0" smtClean="0"/>
              <a:t>25% in private</a:t>
            </a:r>
            <a:r>
              <a:rPr lang="en-US" baseline="0" dirty="0" smtClean="0"/>
              <a:t> colleges, 32% in public (1885-95)</a:t>
            </a:r>
          </a:p>
          <a:p>
            <a:pPr>
              <a:buFont typeface="Arial" pitchFamily="34" charset="0"/>
              <a:buChar char="•"/>
            </a:pPr>
            <a:r>
              <a:rPr lang="en-US" dirty="0" smtClean="0"/>
              <a:t>Half of Harvard’s entering class of 1879 was admitted on condition after failing</a:t>
            </a:r>
            <a:r>
              <a:rPr lang="en-US" baseline="0" dirty="0" smtClean="0"/>
              <a:t> the entrance exam established in 1871.</a:t>
            </a:r>
          </a:p>
          <a:p>
            <a:pPr>
              <a:buFont typeface="Arial" pitchFamily="34" charset="0"/>
              <a:buChar char="•"/>
            </a:pPr>
            <a:r>
              <a:rPr lang="en-US" baseline="0" dirty="0" smtClean="0"/>
              <a:t>Regents Exams (NY) 1878</a:t>
            </a:r>
          </a:p>
          <a:p>
            <a:pPr>
              <a:buFont typeface="Arial" pitchFamily="34" charset="0"/>
              <a:buChar char="•"/>
            </a:pPr>
            <a:r>
              <a:rPr lang="en-US" baseline="0" dirty="0" smtClean="0"/>
              <a:t>College Entrance Examination Board formed 1890s – admissions, guide HS curriculum, etc.</a:t>
            </a:r>
          </a:p>
          <a:p>
            <a:pPr>
              <a:buFont typeface="Arial" pitchFamily="34" charset="0"/>
              <a:buChar char="•"/>
            </a:pPr>
            <a:r>
              <a:rPr lang="en-US" baseline="0" dirty="0" smtClean="0"/>
              <a:t>1892, NEA Committee of Ten recommends course content for HS curriculum; moves some topics down to elementary school; recommends college teacher prep program improve the training of teachers</a:t>
            </a:r>
          </a:p>
          <a:p>
            <a:pPr>
              <a:buFont typeface="Arial" pitchFamily="34" charset="0"/>
              <a:buChar char="•"/>
            </a:pPr>
            <a:r>
              <a:rPr lang="en-US" baseline="0" dirty="0" smtClean="0"/>
              <a:t>Despite higher entrance requirements, the majority of students who entered Harvard, Yale, Princeton, and Columbia in 1907 did not meet these requirements.</a:t>
            </a:r>
          </a:p>
          <a:p>
            <a:pPr>
              <a:buFont typeface="Arial" pitchFamily="34" charset="0"/>
              <a:buChar char="•"/>
            </a:pPr>
            <a:r>
              <a:rPr lang="en-US" baseline="0" dirty="0" smtClean="0"/>
              <a:t>U of Minnesota: General College, 1932 – acclimate to university life, gen-</a:t>
            </a:r>
            <a:r>
              <a:rPr lang="en-US" baseline="0" dirty="0" err="1" smtClean="0"/>
              <a:t>ed</a:t>
            </a:r>
            <a:r>
              <a:rPr lang="en-US" baseline="0" dirty="0" smtClean="0"/>
              <a:t> courses, academic advising, providing courses for associate degrees (until CCs become common) and work with underprepared students</a:t>
            </a:r>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Study skills courses blossomed</a:t>
            </a:r>
            <a:r>
              <a:rPr lang="en-US" baseline="0" dirty="0" smtClean="0"/>
              <a:t> 1</a:t>
            </a:r>
            <a:r>
              <a:rPr lang="en-US" baseline="30000" dirty="0" smtClean="0"/>
              <a:t>st</a:t>
            </a:r>
            <a:r>
              <a:rPr lang="en-US" baseline="0" dirty="0" smtClean="0"/>
              <a:t> 3 decades of 20</a:t>
            </a:r>
            <a:r>
              <a:rPr lang="en-US" baseline="30000" dirty="0" smtClean="0"/>
              <a:t>th</a:t>
            </a:r>
            <a:r>
              <a:rPr lang="en-US" baseline="0" dirty="0" smtClean="0"/>
              <a:t> century, including Harvard (remedial reading </a:t>
            </a:r>
            <a:r>
              <a:rPr lang="en-US" baseline="0" dirty="0" smtClean="0">
                <a:sym typeface="Wingdings" pitchFamily="2" charset="2"/>
              </a:rPr>
              <a:t> The Reading Course, even taken by upperclassmen, grad students, and law professors!)</a:t>
            </a:r>
          </a:p>
          <a:p>
            <a:pPr>
              <a:buFont typeface="Arial" pitchFamily="34" charset="0"/>
              <a:buChar char="•"/>
            </a:pPr>
            <a:r>
              <a:rPr lang="en-US" baseline="0" dirty="0" smtClean="0">
                <a:sym typeface="Wingdings" pitchFamily="2" charset="2"/>
              </a:rPr>
              <a:t>GI Bill – originally thought few veterans would use it. Funded not only tuition but also tutoring centers, academic advising, guidance services, reading and study skills courses. Vets came in underprepared but “systematically outperformed their younger, selectively admitted classmates, and demonstrated a model of educational success that could come with greater maturity and a second chance” (McCabe &amp; Day 1998 p. 3). U of MD had a particularly successful program.</a:t>
            </a:r>
          </a:p>
          <a:p>
            <a:pPr>
              <a:buFont typeface="Arial" pitchFamily="34" charset="0"/>
              <a:buChar char="•"/>
            </a:pPr>
            <a:r>
              <a:rPr lang="en-US" baseline="0" dirty="0" smtClean="0">
                <a:sym typeface="Wingdings" pitchFamily="2" charset="2"/>
              </a:rPr>
              <a:t>1963-73: Baby Boom increased enrollment such that fewer underprepared students admitted to 4-yr schools</a:t>
            </a:r>
          </a:p>
          <a:p>
            <a:pPr>
              <a:buFont typeface="Arial" pitchFamily="34" charset="0"/>
              <a:buChar char="•"/>
            </a:pPr>
            <a:r>
              <a:rPr lang="en-US" baseline="0" dirty="0" smtClean="0">
                <a:sym typeface="Wingdings" pitchFamily="2" charset="2"/>
              </a:rPr>
              <a:t>1970s saw an increase in women and minority students; many entrants were first-generation college students</a:t>
            </a:r>
          </a:p>
          <a:p>
            <a:pPr>
              <a:buFont typeface="Arial" pitchFamily="34" charset="0"/>
              <a:buChar char="•"/>
            </a:pPr>
            <a:endParaRPr lang="en-US" baseline="0" dirty="0" smtClean="0">
              <a:sym typeface="Wingdings" pitchFamily="2" charset="2"/>
            </a:endParaRPr>
          </a:p>
          <a:p>
            <a:pPr>
              <a:buFont typeface="Arial" pitchFamily="34" charset="0"/>
              <a:buChar char="•"/>
            </a:pPr>
            <a:endParaRPr lang="en-US" baseline="0" dirty="0" smtClean="0">
              <a:sym typeface="Wingdings" pitchFamily="2" charset="2"/>
            </a:endParaRPr>
          </a:p>
          <a:p>
            <a:pPr>
              <a:buFont typeface="Arial" pitchFamily="34" charset="0"/>
              <a:buChar char="•"/>
            </a:pPr>
            <a:endParaRPr lang="en-US" baseline="0" dirty="0" smtClean="0">
              <a:sym typeface="Wingdings" pitchFamily="2" charset="2"/>
            </a:endParaRP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Started from legislation and a lawsuit</a:t>
            </a:r>
          </a:p>
          <a:p>
            <a:r>
              <a:rPr lang="en-US" dirty="0" smtClean="0"/>
              <a:t>Early people included Bert Bach and Judy Hector – traveled across state with George Poole et al to explain the math program to campuses</a:t>
            </a:r>
          </a:p>
          <a:p>
            <a:r>
              <a:rPr lang="en-US" dirty="0" smtClean="0"/>
              <a:t>Students graduated at</a:t>
            </a:r>
            <a:r>
              <a:rPr lang="en-US" baseline="0" dirty="0" smtClean="0"/>
              <a:t> a rate comparable to their non-R/D peers</a:t>
            </a:r>
          </a:p>
          <a:p>
            <a:r>
              <a:rPr lang="en-US" baseline="0" dirty="0" smtClean="0"/>
              <a:t>Course rubrics standardized in late 1990s to facilitate transfers</a:t>
            </a:r>
          </a:p>
          <a:p>
            <a:r>
              <a:rPr lang="en-US" baseline="0" dirty="0" smtClean="0"/>
              <a:t>Defining Our Future: “study their operations to determine how they can operate more efficiently and with more limited resources” </a:t>
            </a:r>
          </a:p>
          <a:p>
            <a:r>
              <a:rPr lang="en-US" baseline="0" dirty="0" smtClean="0"/>
              <a:t>Several proposals of that report impacted developmental education: reducing the cost and funding of courses, moving the lowest level courses to community colleges only, and cutting the number of credit hours to three per course at each institution.</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5A00056-2219-4E6E-9642-7B515CA58BD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A00056-2219-4E6E-9642-7B515CA58BD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EF8C2F3-0A80-41C2-9512-B0E49D6328D4}" type="datetimeFigureOut">
              <a:rPr lang="en-US" smtClean="0"/>
              <a:pPr/>
              <a:t>5/13/2010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888F23D-EC67-4102-AA1F-DDCA4DE3312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88F23D-EC67-4102-AA1F-DDCA4DE331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88F23D-EC67-4102-AA1F-DDCA4DE331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88F23D-EC67-4102-AA1F-DDCA4DE331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EF8C2F3-0A80-41C2-9512-B0E49D6328D4}" type="datetimeFigureOut">
              <a:rPr lang="en-US" smtClean="0"/>
              <a:pPr/>
              <a:t>5/13/2010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888F23D-EC67-4102-AA1F-DDCA4DE3312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888F23D-EC67-4102-AA1F-DDCA4DE3312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888F23D-EC67-4102-AA1F-DDCA4DE331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888F23D-EC67-4102-AA1F-DDCA4DE3312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F8C2F3-0A80-41C2-9512-B0E49D6328D4}" type="datetimeFigureOut">
              <a:rPr lang="en-US" smtClean="0"/>
              <a:pPr/>
              <a:t>5/13/2010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888F23D-EC67-4102-AA1F-DDCA4DE331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EF8C2F3-0A80-41C2-9512-B0E49D6328D4}" type="datetimeFigureOut">
              <a:rPr lang="en-US" smtClean="0"/>
              <a:pPr/>
              <a:t>5/13/2010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888F23D-EC67-4102-AA1F-DDCA4DE3312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EF8C2F3-0A80-41C2-9512-B0E49D6328D4}" type="datetimeFigureOut">
              <a:rPr lang="en-US" smtClean="0"/>
              <a:pPr/>
              <a:t>5/13/2010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888F23D-EC67-4102-AA1F-DDCA4DE3312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EF8C2F3-0A80-41C2-9512-B0E49D6328D4}" type="datetimeFigureOut">
              <a:rPr lang="en-US" smtClean="0"/>
              <a:pPr/>
              <a:t>5/13/2010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888F23D-EC67-4102-AA1F-DDCA4DE3312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ephen@et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ade.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amatyc.org/" TargetMode="External"/><Relationship Id="rId4" Type="http://schemas.openxmlformats.org/officeDocument/2006/relationships/hyperlink" Target="http://www.crla.ne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hencat.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ncde.appstate.edu/"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xlibris.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nade.ne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nademathspin.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stephen@etsu.edu" TargetMode="External"/><Relationship Id="rId2" Type="http://schemas.openxmlformats.org/officeDocument/2006/relationships/hyperlink" Target="http://faculty.etsu.edu/steph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normAutofit fontScale="90000"/>
          </a:bodyPr>
          <a:lstStyle/>
          <a:p>
            <a:r>
              <a:rPr lang="en-US" dirty="0" smtClean="0"/>
              <a:t>Developmental Mathematics: Meeting Student Needs</a:t>
            </a:r>
            <a:endParaRPr lang="en-US" dirty="0"/>
          </a:p>
        </p:txBody>
      </p:sp>
      <p:sp>
        <p:nvSpPr>
          <p:cNvPr id="3" name="Subtitle 2"/>
          <p:cNvSpPr>
            <a:spLocks noGrp="1"/>
          </p:cNvSpPr>
          <p:nvPr>
            <p:ph type="subTitle" idx="1"/>
          </p:nvPr>
        </p:nvSpPr>
        <p:spPr>
          <a:xfrm>
            <a:off x="838200" y="2819400"/>
            <a:ext cx="7855634" cy="2895600"/>
          </a:xfrm>
        </p:spPr>
        <p:txBody>
          <a:bodyPr>
            <a:normAutofit fontScale="92500"/>
          </a:bodyPr>
          <a:lstStyle/>
          <a:p>
            <a:r>
              <a:rPr lang="en-US" dirty="0" smtClean="0"/>
              <a:t>Daryl Stephens</a:t>
            </a:r>
          </a:p>
          <a:p>
            <a:r>
              <a:rPr lang="en-US" dirty="0" smtClean="0"/>
              <a:t>Department of Mathematics and Statistics</a:t>
            </a:r>
          </a:p>
          <a:p>
            <a:r>
              <a:rPr lang="en-US" dirty="0" smtClean="0"/>
              <a:t>East Tennessee State University</a:t>
            </a:r>
          </a:p>
          <a:p>
            <a:r>
              <a:rPr lang="en-US" dirty="0" smtClean="0"/>
              <a:t>President, Tennessee Association for Developmental </a:t>
            </a:r>
            <a:r>
              <a:rPr lang="en-US" dirty="0" smtClean="0"/>
              <a:t>Education</a:t>
            </a:r>
          </a:p>
          <a:p>
            <a:r>
              <a:rPr lang="en-US" dirty="0" smtClean="0">
                <a:hlinkClick r:id="rId3"/>
              </a:rPr>
              <a:t>stephen@etsu.edu</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Professional Organizations</a:t>
            </a:r>
            <a:endParaRPr lang="en-US" dirty="0"/>
          </a:p>
        </p:txBody>
      </p:sp>
      <p:sp>
        <p:nvSpPr>
          <p:cNvPr id="2" name="Content Placeholder 1"/>
          <p:cNvSpPr>
            <a:spLocks noGrp="1"/>
          </p:cNvSpPr>
          <p:nvPr>
            <p:ph idx="1"/>
          </p:nvPr>
        </p:nvSpPr>
        <p:spPr/>
        <p:txBody>
          <a:bodyPr/>
          <a:lstStyle/>
          <a:p>
            <a:r>
              <a:rPr lang="en-US" dirty="0" smtClean="0"/>
              <a:t>NADE (National Association for Developmental Education) </a:t>
            </a:r>
            <a:r>
              <a:rPr lang="en-US" dirty="0" smtClean="0">
                <a:hlinkClick r:id="rId3"/>
              </a:rPr>
              <a:t>www.nade.net</a:t>
            </a:r>
            <a:r>
              <a:rPr lang="en-US" dirty="0" smtClean="0"/>
              <a:t> </a:t>
            </a:r>
          </a:p>
          <a:p>
            <a:r>
              <a:rPr lang="en-US" dirty="0" err="1" smtClean="0"/>
              <a:t>CRLA</a:t>
            </a:r>
            <a:r>
              <a:rPr lang="en-US" dirty="0" smtClean="0"/>
              <a:t> (College Reading and Learning Association </a:t>
            </a:r>
            <a:r>
              <a:rPr lang="en-US" dirty="0" smtClean="0">
                <a:hlinkClick r:id="rId4"/>
              </a:rPr>
              <a:t>www.crla.net</a:t>
            </a:r>
            <a:endParaRPr lang="en-US" dirty="0" smtClean="0"/>
          </a:p>
          <a:p>
            <a:r>
              <a:rPr lang="en-US" dirty="0" err="1" smtClean="0"/>
              <a:t>AMATYC</a:t>
            </a:r>
            <a:r>
              <a:rPr lang="en-US" dirty="0" smtClean="0"/>
              <a:t> (American Mathematical Association of Two-Year Colleges) </a:t>
            </a:r>
            <a:r>
              <a:rPr lang="en-US" dirty="0" smtClean="0">
                <a:hlinkClick r:id="rId5"/>
              </a:rPr>
              <a:t>www.amatyc.org</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situation at ETSU</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Organization</a:t>
            </a:r>
            <a:endParaRPr lang="en-US" dirty="0"/>
          </a:p>
        </p:txBody>
      </p:sp>
      <p:sp>
        <p:nvSpPr>
          <p:cNvPr id="2" name="Content Placeholder 1"/>
          <p:cNvSpPr>
            <a:spLocks noGrp="1"/>
          </p:cNvSpPr>
          <p:nvPr>
            <p:ph idx="1"/>
          </p:nvPr>
        </p:nvSpPr>
        <p:spPr/>
        <p:txBody>
          <a:bodyPr/>
          <a:lstStyle/>
          <a:p>
            <a:r>
              <a:rPr lang="en-US" dirty="0" smtClean="0"/>
              <a:t>Original: Centralized division</a:t>
            </a:r>
          </a:p>
          <a:p>
            <a:pPr lvl="1"/>
            <a:r>
              <a:rPr lang="en-US" dirty="0" smtClean="0"/>
              <a:t>Faculty for math, composition, reading, study skills</a:t>
            </a:r>
          </a:p>
          <a:p>
            <a:pPr lvl="1"/>
            <a:r>
              <a:rPr lang="en-US" dirty="0" smtClean="0"/>
              <a:t>Extra support for professional development, travel, etc.</a:t>
            </a:r>
          </a:p>
          <a:p>
            <a:pPr lvl="1"/>
            <a:r>
              <a:rPr lang="en-US" dirty="0" smtClean="0"/>
              <a:t>Director, two secretaries/executive aides</a:t>
            </a:r>
          </a:p>
          <a:p>
            <a:pPr lvl="1"/>
            <a:r>
              <a:rPr lang="en-US" dirty="0" smtClean="0"/>
              <a:t>Three academic advisors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Organization</a:t>
            </a:r>
            <a:endParaRPr lang="en-US" dirty="0"/>
          </a:p>
        </p:txBody>
      </p:sp>
      <p:sp>
        <p:nvSpPr>
          <p:cNvPr id="2" name="Content Placeholder 1"/>
          <p:cNvSpPr>
            <a:spLocks noGrp="1"/>
          </p:cNvSpPr>
          <p:nvPr>
            <p:ph idx="1"/>
          </p:nvPr>
        </p:nvSpPr>
        <p:spPr/>
        <p:txBody>
          <a:bodyPr/>
          <a:lstStyle/>
          <a:p>
            <a:r>
              <a:rPr lang="en-US" dirty="0" smtClean="0"/>
              <a:t>Since 2003</a:t>
            </a:r>
          </a:p>
          <a:p>
            <a:pPr lvl="1"/>
            <a:r>
              <a:rPr lang="en-US" dirty="0" smtClean="0"/>
              <a:t>Director is also director of university academic advising</a:t>
            </a:r>
          </a:p>
          <a:p>
            <a:pPr lvl="1"/>
            <a:r>
              <a:rPr lang="en-US" dirty="0" smtClean="0"/>
              <a:t>Advisors are same as for undergraduate advising</a:t>
            </a:r>
          </a:p>
          <a:p>
            <a:pPr lvl="1"/>
            <a:r>
              <a:rPr lang="en-US" dirty="0" smtClean="0"/>
              <a:t>Faculty reside in math, English, and continuing studies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Admissions and Placement</a:t>
            </a:r>
            <a:endParaRPr lang="en-US" dirty="0"/>
          </a:p>
        </p:txBody>
      </p:sp>
      <p:sp>
        <p:nvSpPr>
          <p:cNvPr id="2" name="Content Placeholder 1"/>
          <p:cNvSpPr>
            <a:spLocks noGrp="1"/>
          </p:cNvSpPr>
          <p:nvPr>
            <p:ph idx="1"/>
          </p:nvPr>
        </p:nvSpPr>
        <p:spPr/>
        <p:txBody>
          <a:bodyPr>
            <a:normAutofit/>
          </a:bodyPr>
          <a:lstStyle/>
          <a:p>
            <a:r>
              <a:rPr lang="en-US" dirty="0" smtClean="0"/>
              <a:t>ACT </a:t>
            </a:r>
            <a:r>
              <a:rPr lang="en-US" dirty="0" err="1" smtClean="0"/>
              <a:t>subscores</a:t>
            </a:r>
            <a:r>
              <a:rPr lang="en-US" dirty="0" smtClean="0"/>
              <a:t> &lt; 19:  placed in DSP</a:t>
            </a:r>
          </a:p>
          <a:p>
            <a:pPr lvl="1"/>
            <a:r>
              <a:rPr lang="en-US" dirty="0" smtClean="0"/>
              <a:t>17-18: placed in intermediate algebra</a:t>
            </a:r>
          </a:p>
          <a:p>
            <a:pPr lvl="1"/>
            <a:r>
              <a:rPr lang="en-US" dirty="0" smtClean="0"/>
              <a:t>&lt; 17: placed in elementary algebra</a:t>
            </a:r>
          </a:p>
          <a:p>
            <a:pPr lvl="1"/>
            <a:r>
              <a:rPr lang="en-US" dirty="0" smtClean="0"/>
              <a:t>(much less: placed in </a:t>
            </a:r>
            <a:r>
              <a:rPr lang="en-US" dirty="0" err="1" smtClean="0"/>
              <a:t>prealgebra</a:t>
            </a:r>
            <a:r>
              <a:rPr lang="en-US" dirty="0" smtClean="0"/>
              <a:t> through agreement with Northeast State Community College)</a:t>
            </a:r>
          </a:p>
          <a:p>
            <a:r>
              <a:rPr lang="en-US" dirty="0" smtClean="0"/>
              <a:t>No ACT scores 3 years old or less: take COMPASS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Placement cont’d</a:t>
            </a:r>
            <a:endParaRPr lang="en-US" dirty="0"/>
          </a:p>
        </p:txBody>
      </p:sp>
      <p:sp>
        <p:nvSpPr>
          <p:cNvPr id="2" name="Content Placeholder 1"/>
          <p:cNvSpPr>
            <a:spLocks noGrp="1"/>
          </p:cNvSpPr>
          <p:nvPr>
            <p:ph idx="1"/>
          </p:nvPr>
        </p:nvSpPr>
        <p:spPr/>
        <p:txBody>
          <a:bodyPr/>
          <a:lstStyle/>
          <a:p>
            <a:r>
              <a:rPr lang="en-US" dirty="0" smtClean="0"/>
              <a:t>Students can challenge their ACT placement by paying to take the </a:t>
            </a:r>
            <a:r>
              <a:rPr lang="en-US" dirty="0" smtClean="0"/>
              <a:t>COMPASS</a:t>
            </a:r>
          </a:p>
          <a:p>
            <a:r>
              <a:rPr lang="en-US" dirty="0" smtClean="0"/>
              <a:t>Last-chance test given on first day of semester to bump up one course</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Advising</a:t>
            </a:r>
            <a:endParaRPr lang="en-US" dirty="0"/>
          </a:p>
        </p:txBody>
      </p:sp>
      <p:sp>
        <p:nvSpPr>
          <p:cNvPr id="2" name="Content Placeholder 1"/>
          <p:cNvSpPr>
            <a:spLocks noGrp="1"/>
          </p:cNvSpPr>
          <p:nvPr>
            <p:ph idx="1"/>
          </p:nvPr>
        </p:nvSpPr>
        <p:spPr/>
        <p:txBody>
          <a:bodyPr/>
          <a:lstStyle/>
          <a:p>
            <a:r>
              <a:rPr lang="en-US" dirty="0" smtClean="0"/>
              <a:t>Freshman orientation</a:t>
            </a:r>
          </a:p>
          <a:p>
            <a:r>
              <a:rPr lang="en-US" dirty="0" smtClean="0"/>
              <a:t>Early Semester Progress Reports</a:t>
            </a:r>
          </a:p>
          <a:p>
            <a:r>
              <a:rPr lang="en-US" dirty="0" smtClean="0"/>
              <a:t>Attendance monitoring</a:t>
            </a:r>
          </a:p>
          <a:p>
            <a:r>
              <a:rPr lang="en-US" dirty="0" smtClean="0"/>
              <a:t>Preparation for next semester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Organizational Best Practices</a:t>
            </a:r>
            <a:endParaRPr lang="en-US" dirty="0"/>
          </a:p>
        </p:txBody>
      </p:sp>
      <p:sp>
        <p:nvSpPr>
          <p:cNvPr id="2" name="Content Placeholder 1"/>
          <p:cNvSpPr>
            <a:spLocks noGrp="1"/>
          </p:cNvSpPr>
          <p:nvPr>
            <p:ph idx="1"/>
          </p:nvPr>
        </p:nvSpPr>
        <p:spPr/>
        <p:txBody>
          <a:bodyPr/>
          <a:lstStyle/>
          <a:p>
            <a:r>
              <a:rPr lang="en-US" dirty="0" smtClean="0"/>
              <a:t>Centralize and coordinate activities, courses, services</a:t>
            </a:r>
          </a:p>
          <a:p>
            <a:r>
              <a:rPr lang="en-US" dirty="0" smtClean="0"/>
              <a:t>Collaborate</a:t>
            </a:r>
          </a:p>
          <a:p>
            <a:r>
              <a:rPr lang="en-US" dirty="0" smtClean="0"/>
              <a:t>Part of institutional goals and priorities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Organizational Best Practices</a:t>
            </a:r>
            <a:endParaRPr lang="en-US" dirty="0"/>
          </a:p>
        </p:txBody>
      </p:sp>
      <p:sp>
        <p:nvSpPr>
          <p:cNvPr id="2" name="Content Placeholder 1"/>
          <p:cNvSpPr>
            <a:spLocks noGrp="1"/>
          </p:cNvSpPr>
          <p:nvPr>
            <p:ph idx="1"/>
          </p:nvPr>
        </p:nvSpPr>
        <p:spPr/>
        <p:txBody>
          <a:bodyPr/>
          <a:lstStyle/>
          <a:p>
            <a:r>
              <a:rPr lang="en-US" dirty="0" smtClean="0"/>
              <a:t>Support Services</a:t>
            </a:r>
          </a:p>
          <a:p>
            <a:pPr lvl="1"/>
            <a:r>
              <a:rPr lang="en-US" dirty="0" smtClean="0"/>
              <a:t>Assessment</a:t>
            </a:r>
          </a:p>
          <a:p>
            <a:pPr lvl="1"/>
            <a:r>
              <a:rPr lang="en-US" dirty="0" smtClean="0"/>
              <a:t>Advising</a:t>
            </a:r>
          </a:p>
          <a:p>
            <a:pPr lvl="1"/>
            <a:r>
              <a:rPr lang="en-US" dirty="0" smtClean="0"/>
              <a:t>Study strategy workshops/courses</a:t>
            </a:r>
          </a:p>
          <a:p>
            <a:pPr lvl="1"/>
            <a:r>
              <a:rPr lang="en-US" dirty="0" smtClean="0"/>
              <a:t>Tutoring</a:t>
            </a:r>
          </a:p>
          <a:p>
            <a:pPr lvl="1"/>
            <a:r>
              <a:rPr lang="en-US" dirty="0" smtClean="0"/>
              <a:t>Individual assistance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Outline</a:t>
            </a:r>
            <a:endParaRPr lang="en-US" dirty="0"/>
          </a:p>
        </p:txBody>
      </p:sp>
      <p:sp>
        <p:nvSpPr>
          <p:cNvPr id="2" name="Content Placeholder 1"/>
          <p:cNvSpPr>
            <a:spLocks noGrp="1"/>
          </p:cNvSpPr>
          <p:nvPr>
            <p:ph idx="1"/>
          </p:nvPr>
        </p:nvSpPr>
        <p:spPr/>
        <p:txBody>
          <a:bodyPr/>
          <a:lstStyle/>
          <a:p>
            <a:r>
              <a:rPr lang="en-US" dirty="0" smtClean="0"/>
              <a:t>Background – Developmental Studies in General</a:t>
            </a:r>
          </a:p>
          <a:p>
            <a:r>
              <a:rPr lang="en-US" dirty="0" smtClean="0"/>
              <a:t>Current Situation at ETSU</a:t>
            </a:r>
          </a:p>
          <a:p>
            <a:r>
              <a:rPr lang="en-US" dirty="0" smtClean="0"/>
              <a:t>Best Practices</a:t>
            </a:r>
          </a:p>
          <a:p>
            <a:r>
              <a:rPr lang="en-US" dirty="0" smtClean="0"/>
              <a:t>Redesign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 Best Practices</a:t>
            </a:r>
            <a:endParaRPr lang="en-US" dirty="0"/>
          </a:p>
        </p:txBody>
      </p:sp>
      <p:sp>
        <p:nvSpPr>
          <p:cNvPr id="2" name="Content Placeholder 1"/>
          <p:cNvSpPr>
            <a:spLocks noGrp="1"/>
          </p:cNvSpPr>
          <p:nvPr>
            <p:ph idx="1"/>
          </p:nvPr>
        </p:nvSpPr>
        <p:spPr/>
        <p:txBody>
          <a:bodyPr/>
          <a:lstStyle/>
          <a:p>
            <a:r>
              <a:rPr lang="en-US" dirty="0" smtClean="0"/>
              <a:t>Mandatory assessment and placement</a:t>
            </a:r>
          </a:p>
          <a:p>
            <a:r>
              <a:rPr lang="en-US" dirty="0" smtClean="0"/>
              <a:t>Program evaluation</a:t>
            </a:r>
          </a:p>
          <a:p>
            <a:r>
              <a:rPr lang="en-US" dirty="0" smtClean="0"/>
              <a:t>Professional development and involvement (include adjunct faculty!)</a:t>
            </a:r>
          </a:p>
          <a:p>
            <a:r>
              <a:rPr lang="en-US" dirty="0" smtClean="0"/>
              <a:t>Tutoring</a:t>
            </a:r>
          </a:p>
          <a:p>
            <a:r>
              <a:rPr lang="en-US" dirty="0" smtClean="0"/>
              <a:t>Low reliance on adjuncts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 Best Practices</a:t>
            </a:r>
            <a:endParaRPr lang="en-US" dirty="0"/>
          </a:p>
        </p:txBody>
      </p:sp>
      <p:sp>
        <p:nvSpPr>
          <p:cNvPr id="2" name="Content Placeholder 1"/>
          <p:cNvSpPr>
            <a:spLocks noGrp="1"/>
          </p:cNvSpPr>
          <p:nvPr>
            <p:ph idx="1"/>
          </p:nvPr>
        </p:nvSpPr>
        <p:spPr/>
        <p:txBody>
          <a:bodyPr/>
          <a:lstStyle/>
          <a:p>
            <a:r>
              <a:rPr lang="en-US" dirty="0" smtClean="0"/>
              <a:t>Monitor progress</a:t>
            </a:r>
          </a:p>
          <a:p>
            <a:r>
              <a:rPr lang="en-US" dirty="0" smtClean="0"/>
              <a:t>Stay true to developmental philosophy</a:t>
            </a:r>
          </a:p>
          <a:p>
            <a:r>
              <a:rPr lang="en-US" dirty="0" smtClean="0"/>
              <a:t>Integrate labs with class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Instructional Best Practices</a:t>
            </a:r>
            <a:endParaRPr lang="en-US" dirty="0"/>
          </a:p>
        </p:txBody>
      </p:sp>
      <p:sp>
        <p:nvSpPr>
          <p:cNvPr id="2" name="Content Placeholder 1"/>
          <p:cNvSpPr>
            <a:spLocks noGrp="1"/>
          </p:cNvSpPr>
          <p:nvPr>
            <p:ph idx="1"/>
          </p:nvPr>
        </p:nvSpPr>
        <p:spPr/>
        <p:txBody>
          <a:bodyPr>
            <a:normAutofit/>
          </a:bodyPr>
          <a:lstStyle/>
          <a:p>
            <a:r>
              <a:rPr lang="en-US" dirty="0" smtClean="0"/>
              <a:t>Learning communities</a:t>
            </a:r>
          </a:p>
          <a:p>
            <a:r>
              <a:rPr lang="en-US" dirty="0" smtClean="0"/>
              <a:t>Variety of instructional methods</a:t>
            </a:r>
          </a:p>
          <a:p>
            <a:pPr lvl="1"/>
            <a:r>
              <a:rPr lang="en-US" dirty="0" smtClean="0"/>
              <a:t>Distance learning</a:t>
            </a:r>
          </a:p>
          <a:p>
            <a:pPr lvl="1"/>
            <a:r>
              <a:rPr lang="en-US" dirty="0" smtClean="0"/>
              <a:t>Self-paced instruction</a:t>
            </a:r>
          </a:p>
          <a:p>
            <a:pPr lvl="1"/>
            <a:r>
              <a:rPr lang="en-US" dirty="0" smtClean="0"/>
              <a:t>Peer review</a:t>
            </a:r>
          </a:p>
          <a:p>
            <a:pPr lvl="1"/>
            <a:r>
              <a:rPr lang="en-US" dirty="0" smtClean="0"/>
              <a:t>Collaborative and small group learning</a:t>
            </a:r>
          </a:p>
          <a:p>
            <a:pPr lvl="1"/>
            <a:r>
              <a:rPr lang="en-US" dirty="0" smtClean="0"/>
              <a:t>Computer based instruction</a:t>
            </a:r>
          </a:p>
          <a:p>
            <a:pPr lvl="1"/>
            <a:r>
              <a:rPr lang="en-US" dirty="0" smtClean="0"/>
              <a:t>Mastery learning</a:t>
            </a:r>
          </a:p>
          <a:p>
            <a:pPr lvl="1"/>
            <a:r>
              <a:rPr lang="en-US" dirty="0" smtClean="0"/>
              <a:t>Active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Instructional Best Practices</a:t>
            </a:r>
            <a:endParaRPr lang="en-US" dirty="0"/>
          </a:p>
        </p:txBody>
      </p:sp>
      <p:sp>
        <p:nvSpPr>
          <p:cNvPr id="2" name="Content Placeholder 1"/>
          <p:cNvSpPr>
            <a:spLocks noGrp="1"/>
          </p:cNvSpPr>
          <p:nvPr>
            <p:ph idx="1"/>
          </p:nvPr>
        </p:nvSpPr>
        <p:spPr/>
        <p:txBody>
          <a:bodyPr>
            <a:normAutofit fontScale="92500" lnSpcReduction="10000"/>
          </a:bodyPr>
          <a:lstStyle/>
          <a:p>
            <a:pPr>
              <a:buNone/>
            </a:pPr>
            <a:r>
              <a:rPr lang="en-US" dirty="0" smtClean="0"/>
              <a:t>“In best-practice institutions developmental instructors consistently utilize a vast array of instructional practices.  [They] typically use at least three teaching modes . . . in every class period.  . . . This did not mean that developmental instructors needed to abandon the lecture discussion method. . . . They were simply not the sole technique used for teaching.”</a:t>
            </a:r>
          </a:p>
          <a:p>
            <a:pPr>
              <a:buNone/>
            </a:pPr>
            <a:r>
              <a:rPr lang="en-US" dirty="0" smtClean="0"/>
              <a:t>-- Hunter </a:t>
            </a:r>
            <a:r>
              <a:rPr lang="en-US" dirty="0" err="1" smtClean="0"/>
              <a:t>Boylan</a:t>
            </a:r>
            <a:r>
              <a:rPr lang="en-US" dirty="0" smtClean="0"/>
              <a:t>, </a:t>
            </a:r>
            <a:r>
              <a:rPr lang="en-US" i="1" dirty="0" smtClean="0"/>
              <a:t>What Works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Accommodating Diversity</a:t>
            </a:r>
            <a:endParaRPr lang="en-US" dirty="0"/>
          </a:p>
        </p:txBody>
      </p:sp>
      <p:sp>
        <p:nvSpPr>
          <p:cNvPr id="2" name="Content Placeholder 1"/>
          <p:cNvSpPr>
            <a:spLocks noGrp="1"/>
          </p:cNvSpPr>
          <p:nvPr>
            <p:ph idx="1"/>
          </p:nvPr>
        </p:nvSpPr>
        <p:spPr/>
        <p:txBody>
          <a:bodyPr/>
          <a:lstStyle/>
          <a:p>
            <a:r>
              <a:rPr lang="en-US" dirty="0" smtClean="0"/>
              <a:t>Workshops on alternate teaching and learning methods</a:t>
            </a:r>
          </a:p>
          <a:p>
            <a:r>
              <a:rPr lang="en-US" dirty="0" smtClean="0"/>
              <a:t>Learning styles inventories</a:t>
            </a:r>
          </a:p>
          <a:p>
            <a:r>
              <a:rPr lang="en-US" dirty="0" smtClean="0"/>
              <a:t>Transition to individual study</a:t>
            </a:r>
          </a:p>
          <a:p>
            <a:r>
              <a:rPr lang="en-US" dirty="0" smtClean="0"/>
              <a:t>Fast track courses only with proper screening</a:t>
            </a:r>
          </a:p>
          <a:p>
            <a:r>
              <a:rPr lang="en-US" dirty="0" smtClean="0"/>
              <a:t>Visual (e.g. </a:t>
            </a:r>
            <a:r>
              <a:rPr lang="en-US" dirty="0" err="1" smtClean="0"/>
              <a:t>PowerPoints</a:t>
            </a:r>
            <a:r>
              <a:rPr lang="en-US" dirty="0" smtClean="0"/>
              <a:t>) </a:t>
            </a:r>
          </a:p>
          <a:p>
            <a:r>
              <a:rPr lang="en-US" dirty="0" smtClean="0"/>
              <a:t>Hands-on (e.g. </a:t>
            </a:r>
            <a:r>
              <a:rPr lang="en-US" dirty="0" err="1" smtClean="0"/>
              <a:t>manipulatives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Instructional Best </a:t>
            </a:r>
            <a:r>
              <a:rPr lang="en-US" dirty="0" smtClean="0"/>
              <a:t>Practices cont’d</a:t>
            </a:r>
            <a:endParaRPr lang="en-US" dirty="0"/>
          </a:p>
        </p:txBody>
      </p:sp>
      <p:sp>
        <p:nvSpPr>
          <p:cNvPr id="2" name="Content Placeholder 1"/>
          <p:cNvSpPr>
            <a:spLocks noGrp="1"/>
          </p:cNvSpPr>
          <p:nvPr>
            <p:ph idx="1"/>
          </p:nvPr>
        </p:nvSpPr>
        <p:spPr/>
        <p:txBody>
          <a:bodyPr/>
          <a:lstStyle/>
          <a:p>
            <a:r>
              <a:rPr lang="en-US" dirty="0" smtClean="0"/>
              <a:t>Supplemental Instruction</a:t>
            </a:r>
          </a:p>
          <a:p>
            <a:r>
              <a:rPr lang="en-US" dirty="0" smtClean="0"/>
              <a:t>Frequent testing</a:t>
            </a:r>
          </a:p>
          <a:p>
            <a:r>
              <a:rPr lang="en-US" dirty="0" smtClean="0"/>
              <a:t>Use technology with moderation</a:t>
            </a:r>
          </a:p>
          <a:p>
            <a:r>
              <a:rPr lang="en-US" dirty="0" smtClean="0"/>
              <a:t>Frequent and timely feedback</a:t>
            </a:r>
          </a:p>
          <a:p>
            <a:r>
              <a:rPr lang="en-US" dirty="0" smtClean="0"/>
              <a:t>Mastery learning</a:t>
            </a:r>
          </a:p>
          <a:p>
            <a:r>
              <a:rPr lang="en-US" dirty="0" smtClean="0"/>
              <a:t>Link developmental content to college-level courses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Instructional Best Practices cont’d</a:t>
            </a:r>
            <a:endParaRPr lang="en-US" dirty="0"/>
          </a:p>
        </p:txBody>
      </p:sp>
      <p:sp>
        <p:nvSpPr>
          <p:cNvPr id="2" name="Content Placeholder 1"/>
          <p:cNvSpPr>
            <a:spLocks noGrp="1"/>
          </p:cNvSpPr>
          <p:nvPr>
            <p:ph idx="1"/>
          </p:nvPr>
        </p:nvSpPr>
        <p:spPr/>
        <p:txBody>
          <a:bodyPr/>
          <a:lstStyle/>
          <a:p>
            <a:r>
              <a:rPr lang="en-US" dirty="0" smtClean="0"/>
              <a:t>Share with colleagues in a regular, organized fashion.</a:t>
            </a:r>
          </a:p>
          <a:p>
            <a:r>
              <a:rPr lang="en-US" dirty="0" smtClean="0"/>
              <a:t>Teach critical thinking.</a:t>
            </a:r>
          </a:p>
          <a:p>
            <a:r>
              <a:rPr lang="en-US" dirty="0" smtClean="0"/>
              <a:t>Teach learning strategies.</a:t>
            </a:r>
          </a:p>
          <a:p>
            <a:r>
              <a:rPr lang="en-US" dirty="0" smtClean="0"/>
              <a:t>Use active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Instructional Best Practices cont’d</a:t>
            </a:r>
            <a:endParaRPr lang="en-US" dirty="0"/>
          </a:p>
        </p:txBody>
      </p:sp>
      <p:sp>
        <p:nvSpPr>
          <p:cNvPr id="2" name="Content Placeholder 1"/>
          <p:cNvSpPr>
            <a:spLocks noGrp="1"/>
          </p:cNvSpPr>
          <p:nvPr>
            <p:ph idx="1"/>
          </p:nvPr>
        </p:nvSpPr>
        <p:spPr/>
        <p:txBody>
          <a:bodyPr>
            <a:normAutofit/>
          </a:bodyPr>
          <a:lstStyle/>
          <a:p>
            <a:r>
              <a:rPr lang="en-US" dirty="0" smtClean="0"/>
              <a:t>Classroom assessment techniques</a:t>
            </a:r>
          </a:p>
          <a:p>
            <a:pPr lvl="1"/>
            <a:r>
              <a:rPr lang="en-US" dirty="0" smtClean="0"/>
              <a:t>One Minute Paper</a:t>
            </a:r>
          </a:p>
          <a:p>
            <a:pPr lvl="2"/>
            <a:r>
              <a:rPr lang="en-US" dirty="0" smtClean="0"/>
              <a:t>What did you learn today that was most meaningful or useful?</a:t>
            </a:r>
          </a:p>
          <a:p>
            <a:pPr lvl="2"/>
            <a:r>
              <a:rPr lang="en-US" dirty="0" smtClean="0"/>
              <a:t>What unanswered questions do you still have?</a:t>
            </a:r>
          </a:p>
          <a:p>
            <a:pPr lvl="1"/>
            <a:r>
              <a:rPr lang="en-US" dirty="0" smtClean="0"/>
              <a:t>Muddiest Point</a:t>
            </a:r>
          </a:p>
          <a:p>
            <a:pPr lvl="2"/>
            <a:r>
              <a:rPr lang="en-US" dirty="0" smtClean="0"/>
              <a:t>What was the least clear point to you? (Students write on index card and instructors use to plan beginning of next class.)</a:t>
            </a:r>
          </a:p>
          <a:p>
            <a:pPr lvl="1"/>
            <a:r>
              <a:rPr lang="en-US" dirty="0" smtClean="0"/>
              <a:t>Use only if willing to provide feedback.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Redesign</a:t>
            </a:r>
            <a:endParaRPr lang="en-US" dirty="0"/>
          </a:p>
        </p:txBody>
      </p:sp>
      <p:sp>
        <p:nvSpPr>
          <p:cNvPr id="2" name="Content Placeholder 1"/>
          <p:cNvSpPr>
            <a:spLocks noGrp="1"/>
          </p:cNvSpPr>
          <p:nvPr>
            <p:ph idx="1"/>
          </p:nvPr>
        </p:nvSpPr>
        <p:spPr/>
        <p:txBody>
          <a:bodyPr/>
          <a:lstStyle/>
          <a:p>
            <a:r>
              <a:rPr lang="en-US" dirty="0" smtClean="0"/>
              <a:t>Many states, individual institutions</a:t>
            </a:r>
          </a:p>
          <a:p>
            <a:r>
              <a:rPr lang="en-US" dirty="0" smtClean="0"/>
              <a:t>Rethink what developmental education is for</a:t>
            </a:r>
          </a:p>
          <a:p>
            <a:r>
              <a:rPr lang="en-US" dirty="0" smtClean="0"/>
              <a:t>Modular or other nontraditional approach</a:t>
            </a:r>
          </a:p>
          <a:p>
            <a:r>
              <a:rPr lang="en-US" dirty="0" smtClean="0"/>
              <a:t>Political and money considerations</a:t>
            </a:r>
          </a:p>
          <a:p>
            <a:r>
              <a:rPr lang="en-US" dirty="0" smtClean="0"/>
              <a:t>Cost savings and technology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Disclaimer</a:t>
            </a:r>
            <a:endParaRPr lang="en-US" dirty="0"/>
          </a:p>
        </p:txBody>
      </p:sp>
      <p:sp>
        <p:nvSpPr>
          <p:cNvPr id="2" name="Content Placeholder 1"/>
          <p:cNvSpPr>
            <a:spLocks noGrp="1"/>
          </p:cNvSpPr>
          <p:nvPr>
            <p:ph idx="1"/>
          </p:nvPr>
        </p:nvSpPr>
        <p:spPr/>
        <p:txBody>
          <a:bodyPr/>
          <a:lstStyle/>
          <a:p>
            <a:r>
              <a:rPr lang="en-US" dirty="0" smtClean="0"/>
              <a:t>I don’t have all the answers.</a:t>
            </a:r>
          </a:p>
          <a:p>
            <a:r>
              <a:rPr lang="en-US" dirty="0" smtClean="0"/>
              <a:t>I don’t even have all the questions.</a:t>
            </a:r>
          </a:p>
          <a:p>
            <a:r>
              <a:rPr lang="en-US" dirty="0" smtClean="0"/>
              <a:t>Your mileage may vary.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Redesign Models</a:t>
            </a:r>
            <a:endParaRPr lang="en-US" dirty="0"/>
          </a:p>
        </p:txBody>
      </p:sp>
      <p:sp>
        <p:nvSpPr>
          <p:cNvPr id="2" name="Content Placeholder 1"/>
          <p:cNvSpPr>
            <a:spLocks noGrp="1"/>
          </p:cNvSpPr>
          <p:nvPr>
            <p:ph idx="1"/>
          </p:nvPr>
        </p:nvSpPr>
        <p:spPr/>
        <p:txBody>
          <a:bodyPr/>
          <a:lstStyle/>
          <a:p>
            <a:r>
              <a:rPr lang="en-US" dirty="0" smtClean="0"/>
              <a:t>National Center for Academic Transformation (</a:t>
            </a:r>
            <a:r>
              <a:rPr lang="en-US" dirty="0" smtClean="0">
                <a:hlinkClick r:id="rId3"/>
              </a:rPr>
              <a:t>www.thencat.org</a:t>
            </a:r>
            <a:r>
              <a:rPr lang="en-US" dirty="0" smtClean="0"/>
              <a:t>) models:</a:t>
            </a:r>
          </a:p>
          <a:p>
            <a:pPr lvl="1"/>
            <a:r>
              <a:rPr lang="en-US" dirty="0" smtClean="0"/>
              <a:t>Supplemental</a:t>
            </a:r>
            <a:endParaRPr lang="en-US" dirty="0" smtClean="0"/>
          </a:p>
          <a:p>
            <a:pPr lvl="1"/>
            <a:r>
              <a:rPr lang="en-US" dirty="0" smtClean="0"/>
              <a:t>Replacement</a:t>
            </a:r>
          </a:p>
          <a:p>
            <a:pPr lvl="1"/>
            <a:r>
              <a:rPr lang="en-US" dirty="0" smtClean="0"/>
              <a:t>Emporium</a:t>
            </a:r>
          </a:p>
          <a:p>
            <a:pPr lvl="1"/>
            <a:r>
              <a:rPr lang="en-US" dirty="0" smtClean="0"/>
              <a:t>Online</a:t>
            </a:r>
          </a:p>
          <a:p>
            <a:pPr lvl="1"/>
            <a:r>
              <a:rPr lang="en-US" dirty="0" smtClean="0"/>
              <a:t>Buffet</a:t>
            </a:r>
          </a:p>
          <a:p>
            <a:pPr lvl="1"/>
            <a:r>
              <a:rPr lang="en-US" dirty="0" smtClean="0"/>
              <a:t>Linked Workshop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ETSU Fall 2010 Pilot</a:t>
            </a:r>
            <a:endParaRPr lang="en-US" dirty="0"/>
          </a:p>
        </p:txBody>
      </p:sp>
      <p:sp>
        <p:nvSpPr>
          <p:cNvPr id="2" name="Content Placeholder 1"/>
          <p:cNvSpPr>
            <a:spLocks noGrp="1"/>
          </p:cNvSpPr>
          <p:nvPr>
            <p:ph idx="1"/>
          </p:nvPr>
        </p:nvSpPr>
        <p:spPr/>
        <p:txBody>
          <a:bodyPr/>
          <a:lstStyle/>
          <a:p>
            <a:r>
              <a:rPr lang="en-US" dirty="0" smtClean="0"/>
              <a:t>Our own version of the linked workshop:</a:t>
            </a:r>
            <a:r>
              <a:rPr lang="en-US" dirty="0"/>
              <a:t> </a:t>
            </a:r>
            <a:r>
              <a:rPr lang="en-US" dirty="0" smtClean="0"/>
              <a:t>“Stretch Statistics” (details to be worked out this summer)</a:t>
            </a:r>
          </a:p>
          <a:p>
            <a:pPr lvl="1"/>
            <a:r>
              <a:rPr lang="en-US" dirty="0" smtClean="0"/>
              <a:t>5 pilot sections of intermediate algebra become the first half of the core math class, probability and statistics with learning support</a:t>
            </a:r>
          </a:p>
          <a:p>
            <a:pPr lvl="1"/>
            <a:r>
              <a:rPr lang="en-US" dirty="0" smtClean="0"/>
              <a:t>Second half in spring 2011</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2" name="Content Placeholder 1"/>
          <p:cNvSpPr>
            <a:spLocks noGrp="1"/>
          </p:cNvSpPr>
          <p:nvPr>
            <p:ph idx="1"/>
          </p:nvPr>
        </p:nvSpPr>
        <p:spPr/>
        <p:txBody>
          <a:bodyPr>
            <a:normAutofit/>
          </a:bodyPr>
          <a:lstStyle/>
          <a:p>
            <a:r>
              <a:rPr lang="en-US" dirty="0" err="1" smtClean="0"/>
              <a:t>MyMathLab</a:t>
            </a:r>
            <a:endParaRPr lang="en-US" dirty="0" smtClean="0"/>
          </a:p>
          <a:p>
            <a:r>
              <a:rPr lang="en-US" dirty="0" smtClean="0"/>
              <a:t>Carnegie Learning</a:t>
            </a:r>
          </a:p>
          <a:p>
            <a:r>
              <a:rPr lang="en-US" dirty="0" err="1" smtClean="0"/>
              <a:t>Hawkes</a:t>
            </a:r>
            <a:r>
              <a:rPr lang="en-US" dirty="0" smtClean="0"/>
              <a:t> Learning Systems</a:t>
            </a:r>
          </a:p>
          <a:p>
            <a:r>
              <a:rPr lang="en-US" dirty="0" smtClean="0"/>
              <a:t>Plato</a:t>
            </a:r>
          </a:p>
          <a:p>
            <a:r>
              <a:rPr lang="en-US" dirty="0" smtClean="0"/>
              <a:t>Locally made videos posted on course management software (Blackboard, </a:t>
            </a:r>
            <a:r>
              <a:rPr lang="en-US" dirty="0" err="1" smtClean="0"/>
              <a:t>WebCT</a:t>
            </a:r>
            <a:r>
              <a:rPr lang="en-US" dirty="0" smtClean="0"/>
              <a:t>, D2L, </a:t>
            </a:r>
            <a:r>
              <a:rPr lang="en-US" dirty="0" err="1" smtClean="0"/>
              <a:t>Moodle</a:t>
            </a:r>
            <a:r>
              <a:rPr lang="en-US" dirty="0" smtClean="0"/>
              <a:t>, etc.)</a:t>
            </a:r>
          </a:p>
          <a:p>
            <a:r>
              <a:rPr lang="en-US" dirty="0" smtClean="0"/>
              <a:t>Look on </a:t>
            </a:r>
            <a:r>
              <a:rPr lang="en-US" dirty="0" err="1" smtClean="0"/>
              <a:t>iTunesU</a:t>
            </a:r>
            <a:r>
              <a:rPr lang="en-US" dirty="0" smtClean="0"/>
              <a:t> for several online developmental math class lectures.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Recommended Reading</a:t>
            </a:r>
            <a:endParaRPr lang="en-US" dirty="0"/>
          </a:p>
        </p:txBody>
      </p:sp>
      <p:sp>
        <p:nvSpPr>
          <p:cNvPr id="2" name="Content Placeholder 1"/>
          <p:cNvSpPr>
            <a:spLocks noGrp="1"/>
          </p:cNvSpPr>
          <p:nvPr>
            <p:ph idx="1"/>
          </p:nvPr>
        </p:nvSpPr>
        <p:spPr/>
        <p:txBody>
          <a:bodyPr>
            <a:normAutofit lnSpcReduction="10000"/>
          </a:bodyPr>
          <a:lstStyle/>
          <a:p>
            <a:r>
              <a:rPr lang="en-US" dirty="0" err="1" smtClean="0"/>
              <a:t>Boylan</a:t>
            </a:r>
            <a:r>
              <a:rPr lang="en-US" dirty="0" smtClean="0"/>
              <a:t>, Hunter. (2002).</a:t>
            </a:r>
            <a:r>
              <a:rPr lang="en-US" i="1" dirty="0" smtClean="0"/>
              <a:t>What Works: Research-Based Best Practices in Developmental Education.</a:t>
            </a:r>
            <a:r>
              <a:rPr lang="en-US" dirty="0" smtClean="0"/>
              <a:t> Boone, NC: National Center for Developmental Education. </a:t>
            </a:r>
            <a:br>
              <a:rPr lang="en-US" dirty="0" smtClean="0"/>
            </a:br>
            <a:r>
              <a:rPr lang="en-US" dirty="0" smtClean="0">
                <a:hlinkClick r:id="rId3"/>
              </a:rPr>
              <a:t>http://ncde.appstate.edu</a:t>
            </a:r>
            <a:r>
              <a:rPr lang="en-US" dirty="0" smtClean="0"/>
              <a:t> </a:t>
            </a:r>
          </a:p>
          <a:p>
            <a:r>
              <a:rPr lang="en-US" dirty="0" smtClean="0"/>
              <a:t>Safford-</a:t>
            </a:r>
            <a:r>
              <a:rPr lang="en-US" dirty="0" err="1" smtClean="0"/>
              <a:t>Ramus</a:t>
            </a:r>
            <a:r>
              <a:rPr lang="en-US" dirty="0" smtClean="0"/>
              <a:t>, Katherine. </a:t>
            </a:r>
            <a:r>
              <a:rPr lang="en-US" i="1" dirty="0" smtClean="0"/>
              <a:t>Unlatching the Gate: Helping Adult Students Learn Mathematics.</a:t>
            </a:r>
            <a:r>
              <a:rPr lang="en-US" dirty="0" smtClean="0"/>
              <a:t> </a:t>
            </a:r>
            <a:br>
              <a:rPr lang="en-US" dirty="0" smtClean="0"/>
            </a:br>
            <a:r>
              <a:rPr lang="en-US" dirty="0" smtClean="0">
                <a:hlinkClick r:id="rId4"/>
              </a:rPr>
              <a:t>www.XLibris.com</a:t>
            </a:r>
            <a:r>
              <a:rPr lang="en-US"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Recommended Reading</a:t>
            </a:r>
            <a:endParaRPr lang="en-US" dirty="0"/>
          </a:p>
        </p:txBody>
      </p:sp>
      <p:sp>
        <p:nvSpPr>
          <p:cNvPr id="2" name="Content Placeholder 1"/>
          <p:cNvSpPr>
            <a:spLocks noGrp="1"/>
          </p:cNvSpPr>
          <p:nvPr>
            <p:ph idx="1"/>
          </p:nvPr>
        </p:nvSpPr>
        <p:spPr/>
        <p:txBody>
          <a:bodyPr>
            <a:normAutofit fontScale="92500"/>
          </a:bodyPr>
          <a:lstStyle/>
          <a:p>
            <a:r>
              <a:rPr lang="en-US" i="1" dirty="0" smtClean="0"/>
              <a:t>Journal of Developmental Education</a:t>
            </a:r>
            <a:r>
              <a:rPr lang="en-US" dirty="0" smtClean="0"/>
              <a:t> (NADE)</a:t>
            </a:r>
            <a:endParaRPr lang="en-US" i="1" dirty="0" smtClean="0"/>
          </a:p>
          <a:p>
            <a:r>
              <a:rPr lang="en-US" i="1" dirty="0" smtClean="0"/>
              <a:t>NADE Digest</a:t>
            </a:r>
            <a:r>
              <a:rPr lang="en-US" dirty="0" smtClean="0"/>
              <a:t> (NADE)</a:t>
            </a:r>
            <a:endParaRPr lang="en-US" i="1" dirty="0" smtClean="0"/>
          </a:p>
          <a:p>
            <a:r>
              <a:rPr lang="en-US" i="1" dirty="0" smtClean="0"/>
              <a:t>Research and Teaching in Developmental Education </a:t>
            </a:r>
            <a:r>
              <a:rPr lang="en-US" dirty="0" smtClean="0"/>
              <a:t>(NYCLSA)</a:t>
            </a:r>
          </a:p>
          <a:p>
            <a:r>
              <a:rPr lang="en-US" i="1" dirty="0" smtClean="0"/>
              <a:t>AMATYC Journal</a:t>
            </a:r>
          </a:p>
          <a:p>
            <a:r>
              <a:rPr lang="en-US" dirty="0" smtClean="0"/>
              <a:t>NADE Monographs (free on </a:t>
            </a:r>
            <a:r>
              <a:rPr lang="en-US" dirty="0" smtClean="0">
                <a:hlinkClick r:id="rId3"/>
              </a:rPr>
              <a:t>www.nade.net</a:t>
            </a:r>
            <a:r>
              <a:rPr lang="en-US" dirty="0" smtClean="0"/>
              <a:t>)</a:t>
            </a:r>
          </a:p>
          <a:p>
            <a:r>
              <a:rPr lang="en-US" i="1" dirty="0" smtClean="0"/>
              <a:t>Best Practices in Developmental Mathematics</a:t>
            </a:r>
            <a:r>
              <a:rPr lang="en-US" dirty="0" smtClean="0"/>
              <a:t> (free on </a:t>
            </a:r>
            <a:r>
              <a:rPr lang="en-US" dirty="0" smtClean="0">
                <a:hlinkClick r:id="rId4"/>
              </a:rPr>
              <a:t>www.nademathspin.org</a:t>
            </a:r>
            <a:r>
              <a:rPr lang="en-US" dirty="0" smtClean="0"/>
              <a:t>)</a:t>
            </a:r>
            <a:endParaRPr lang="en-US" i="1" dirty="0" smtClean="0"/>
          </a:p>
          <a:p>
            <a:endParaRPr lang="en-US"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This presentation is available on my faculty web page as both a .</a:t>
            </a:r>
            <a:r>
              <a:rPr lang="en-US" dirty="0" err="1" smtClean="0"/>
              <a:t>ppt</a:t>
            </a:r>
            <a:r>
              <a:rPr lang="en-US" dirty="0" smtClean="0"/>
              <a:t> and PDF:</a:t>
            </a:r>
          </a:p>
          <a:p>
            <a:pPr>
              <a:buNone/>
            </a:pPr>
            <a:r>
              <a:rPr lang="en-US" dirty="0" smtClean="0">
                <a:hlinkClick r:id="rId2"/>
              </a:rPr>
              <a:t>http://faculty.etsu.edu/stephen/</a:t>
            </a:r>
            <a:endParaRPr lang="en-US" dirty="0" smtClean="0"/>
          </a:p>
          <a:p>
            <a:pPr>
              <a:buNone/>
            </a:pPr>
            <a:r>
              <a:rPr lang="en-US" dirty="0" smtClean="0"/>
              <a:t>(Look for a link to the Handouts page, then go to the bottom of the page.)</a:t>
            </a:r>
          </a:p>
          <a:p>
            <a:pPr>
              <a:buNone/>
            </a:pPr>
            <a:endParaRPr lang="en-US" dirty="0" smtClean="0"/>
          </a:p>
          <a:p>
            <a:pPr>
              <a:buNone/>
            </a:pPr>
            <a:r>
              <a:rPr lang="en-US" dirty="0" smtClean="0"/>
              <a:t>Daryl Stephens</a:t>
            </a:r>
          </a:p>
          <a:p>
            <a:pPr>
              <a:buNone/>
            </a:pPr>
            <a:r>
              <a:rPr lang="en-US" dirty="0" smtClean="0">
                <a:hlinkClick r:id="rId3"/>
              </a:rPr>
              <a:t>stephen@etsu.edu</a:t>
            </a:r>
            <a:r>
              <a:rPr lang="en-US" dirty="0" smtClean="0"/>
              <a:t> (Note: Not “</a:t>
            </a:r>
            <a:r>
              <a:rPr lang="en-US" dirty="0" err="1" smtClean="0"/>
              <a:t>stephens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idx="1"/>
          </p:nvPr>
        </p:nvSpPr>
        <p:spPr/>
        <p:txBody>
          <a:bodyPr/>
          <a:lstStyle/>
          <a:p>
            <a:r>
              <a:rPr lang="en-US" dirty="0" smtClean="0"/>
              <a:t>Historical Information</a:t>
            </a:r>
            <a:endParaRPr lang="en-US" dirty="0"/>
          </a:p>
        </p:txBody>
      </p:sp>
      <p:sp>
        <p:nvSpPr>
          <p:cNvPr id="4" name="TextBox 3"/>
          <p:cNvSpPr txBox="1"/>
          <p:nvPr/>
        </p:nvSpPr>
        <p:spPr>
          <a:xfrm>
            <a:off x="1066800" y="609600"/>
            <a:ext cx="7543801" cy="1938992"/>
          </a:xfrm>
          <a:prstGeom prst="rect">
            <a:avLst/>
          </a:prstGeom>
          <a:noFill/>
          <a:ln w="6350" cmpd="sng">
            <a:solidFill>
              <a:schemeClr val="tx1"/>
            </a:solidFill>
          </a:ln>
        </p:spPr>
        <p:txBody>
          <a:bodyPr wrap="square" rtlCol="0">
            <a:spAutoFit/>
          </a:bodyPr>
          <a:lstStyle/>
          <a:p>
            <a:r>
              <a:rPr lang="en-US" sz="2400" dirty="0" smtClean="0">
                <a:effectLst>
                  <a:outerShdw blurRad="38100" dist="38100" dir="2700000" algn="tl">
                    <a:srgbClr val="000000">
                      <a:alpha val="43137"/>
                    </a:srgbClr>
                  </a:outerShdw>
                </a:effectLst>
              </a:rPr>
              <a:t>“We </a:t>
            </a:r>
            <a:r>
              <a:rPr lang="en-US" sz="2400" dirty="0" smtClean="0">
                <a:effectLst>
                  <a:outerShdw blurRad="38100" dist="38100" dir="2700000" algn="tl">
                    <a:srgbClr val="000000">
                      <a:alpha val="43137"/>
                    </a:srgbClr>
                  </a:outerShdw>
                </a:effectLst>
              </a:rPr>
              <a:t>have always had academically weak, poorly prepared college </a:t>
            </a:r>
            <a:r>
              <a:rPr lang="en-US" sz="2400" dirty="0" smtClean="0">
                <a:effectLst>
                  <a:outerShdw blurRad="38100" dist="38100" dir="2700000" algn="tl">
                    <a:srgbClr val="000000">
                      <a:alpha val="43137"/>
                    </a:srgbClr>
                  </a:outerShdw>
                </a:effectLst>
              </a:rPr>
              <a:t>students</a:t>
            </a:r>
            <a:r>
              <a:rPr lang="en-US" sz="2400" dirty="0" smtClean="0">
                <a:effectLst>
                  <a:outerShdw blurRad="38100" dist="38100" dir="2700000" algn="tl">
                    <a:srgbClr val="000000">
                      <a:alpha val="43137"/>
                    </a:srgbClr>
                  </a:outerShdw>
                </a:effectLst>
              </a:rPr>
              <a:t>. Perhaps we have them in greater numbers today, but then, more students are currently </a:t>
            </a:r>
            <a:r>
              <a:rPr lang="en-US" sz="2400" dirty="0" smtClean="0">
                <a:effectLst>
                  <a:outerShdw blurRad="38100" dist="38100" dir="2700000" algn="tl">
                    <a:srgbClr val="000000">
                      <a:alpha val="43137"/>
                    </a:srgbClr>
                  </a:outerShdw>
                </a:effectLst>
              </a:rPr>
              <a:t>attending </a:t>
            </a:r>
            <a:r>
              <a:rPr lang="en-US" sz="2400" dirty="0" smtClean="0">
                <a:effectLst>
                  <a:outerShdw blurRad="38100" dist="38100" dir="2700000" algn="tl">
                    <a:srgbClr val="000000">
                      <a:alpha val="43137"/>
                    </a:srgbClr>
                  </a:outerShdw>
                </a:effectLst>
              </a:rPr>
              <a:t>college than ever before</a:t>
            </a:r>
            <a:r>
              <a:rPr lang="en-US" sz="2400" dirty="0" smtClean="0">
                <a:effectLst>
                  <a:outerShdw blurRad="38100" dist="38100" dir="2700000" algn="tl">
                    <a:srgbClr val="000000">
                      <a:alpha val="43137"/>
                    </a:srgbClr>
                  </a:outerShdw>
                </a:effectLst>
              </a:rPr>
              <a:t>.”</a:t>
            </a:r>
          </a:p>
          <a:p>
            <a:pPr algn="r"/>
            <a:r>
              <a:rPr lang="en-US" sz="2400" i="1" dirty="0" smtClean="0">
                <a:effectLst>
                  <a:outerShdw blurRad="38100" dist="38100" dir="2700000" algn="tl">
                    <a:srgbClr val="000000">
                      <a:alpha val="43137"/>
                    </a:srgbClr>
                  </a:outerShdw>
                </a:effectLst>
              </a:rPr>
              <a:t>-- Martha Maxwell</a:t>
            </a:r>
            <a:endParaRPr lang="en-US" sz="24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Pathways through History</a:t>
            </a:r>
            <a:endParaRPr lang="en-US" dirty="0"/>
          </a:p>
        </p:txBody>
      </p:sp>
      <p:sp>
        <p:nvSpPr>
          <p:cNvPr id="2" name="Content Placeholder 1"/>
          <p:cNvSpPr>
            <a:spLocks noGrp="1"/>
          </p:cNvSpPr>
          <p:nvPr>
            <p:ph idx="1"/>
          </p:nvPr>
        </p:nvSpPr>
        <p:spPr/>
        <p:txBody>
          <a:bodyPr/>
          <a:lstStyle/>
          <a:p>
            <a:r>
              <a:rPr lang="en-US" dirty="0" smtClean="0"/>
              <a:t>Yale required arithmetic on the entrance exam beginning in 1745 but offered Euclidean geometry as a college level course.</a:t>
            </a:r>
          </a:p>
          <a:p>
            <a:r>
              <a:rPr lang="en-US" dirty="0" smtClean="0"/>
              <a:t>University of Wisconsin preparatory department 1849-1880</a:t>
            </a:r>
          </a:p>
          <a:p>
            <a:r>
              <a:rPr lang="en-US" dirty="0" smtClean="0"/>
              <a:t>Morril</a:t>
            </a:r>
            <a:r>
              <a:rPr lang="en-US" dirty="0" smtClean="0"/>
              <a:t>l Acts of 1862, 1890</a:t>
            </a:r>
          </a:p>
          <a:p>
            <a:r>
              <a:rPr lang="en-US" dirty="0" smtClean="0"/>
              <a:t>Women’s colleges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Pathways through History</a:t>
            </a:r>
            <a:endParaRPr lang="en-US" dirty="0"/>
          </a:p>
        </p:txBody>
      </p:sp>
      <p:sp>
        <p:nvSpPr>
          <p:cNvPr id="2" name="Content Placeholder 1"/>
          <p:cNvSpPr>
            <a:spLocks noGrp="1"/>
          </p:cNvSpPr>
          <p:nvPr>
            <p:ph idx="1"/>
          </p:nvPr>
        </p:nvSpPr>
        <p:spPr/>
        <p:txBody>
          <a:bodyPr/>
          <a:lstStyle/>
          <a:p>
            <a:r>
              <a:rPr lang="en-US" dirty="0" smtClean="0"/>
              <a:t>Late 1800s – college enrollment increases 25-32%</a:t>
            </a:r>
          </a:p>
          <a:p>
            <a:r>
              <a:rPr lang="en-US" dirty="0" smtClean="0"/>
              <a:t>1.8% of 18-24 year old population enrolled in college in 1890</a:t>
            </a:r>
          </a:p>
          <a:p>
            <a:r>
              <a:rPr lang="en-US" dirty="0" smtClean="0"/>
              <a:t>Admissions exams become common</a:t>
            </a:r>
          </a:p>
          <a:p>
            <a:r>
              <a:rPr lang="en-US" dirty="0" smtClean="0"/>
              <a:t>1915: 350 colleges have preparatory departments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Pathways through History</a:t>
            </a:r>
            <a:endParaRPr lang="en-US" dirty="0"/>
          </a:p>
        </p:txBody>
      </p:sp>
      <p:sp>
        <p:nvSpPr>
          <p:cNvPr id="2" name="Content Placeholder 1"/>
          <p:cNvSpPr>
            <a:spLocks noGrp="1"/>
          </p:cNvSpPr>
          <p:nvPr>
            <p:ph idx="1"/>
          </p:nvPr>
        </p:nvSpPr>
        <p:spPr/>
        <p:txBody>
          <a:bodyPr/>
          <a:lstStyle/>
          <a:p>
            <a:r>
              <a:rPr lang="en-US" dirty="0" smtClean="0"/>
              <a:t>Study skills course</a:t>
            </a:r>
          </a:p>
          <a:p>
            <a:r>
              <a:rPr lang="en-US" dirty="0" smtClean="0"/>
              <a:t>1930s: &lt;10% of HS graduates attend college</a:t>
            </a:r>
          </a:p>
          <a:p>
            <a:r>
              <a:rPr lang="en-US" dirty="0" smtClean="0"/>
              <a:t>GI Bill </a:t>
            </a:r>
          </a:p>
          <a:p>
            <a:r>
              <a:rPr lang="en-US" dirty="0" smtClean="0"/>
              <a:t>Brown vs. Board of Education (1954)</a:t>
            </a:r>
          </a:p>
          <a:p>
            <a:r>
              <a:rPr lang="en-US" dirty="0" smtClean="0"/>
              <a:t>Junior and community colleges</a:t>
            </a:r>
          </a:p>
          <a:p>
            <a:r>
              <a:rPr lang="en-US" dirty="0" smtClean="0"/>
              <a:t>1970s on: growth of research base and professional organizations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Tennessee Board of Regents History</a:t>
            </a:r>
            <a:endParaRPr lang="en-US" dirty="0"/>
          </a:p>
        </p:txBody>
      </p:sp>
      <p:sp>
        <p:nvSpPr>
          <p:cNvPr id="2" name="Content Placeholder 1"/>
          <p:cNvSpPr>
            <a:spLocks noGrp="1"/>
          </p:cNvSpPr>
          <p:nvPr>
            <p:ph idx="1"/>
          </p:nvPr>
        </p:nvSpPr>
        <p:spPr/>
        <p:txBody>
          <a:bodyPr/>
          <a:lstStyle/>
          <a:p>
            <a:r>
              <a:rPr lang="en-US" dirty="0" smtClean="0"/>
              <a:t>White Paper results in system-wide mandated program in 1984</a:t>
            </a:r>
          </a:p>
          <a:p>
            <a:r>
              <a:rPr lang="en-US" dirty="0" smtClean="0"/>
              <a:t>ACT and other scores determined placement into math, writing, reading, and study skills</a:t>
            </a:r>
          </a:p>
          <a:p>
            <a:r>
              <a:rPr lang="en-US" dirty="0" smtClean="0"/>
              <a:t>Courses classified as remedial or developmental</a:t>
            </a:r>
          </a:p>
          <a:p>
            <a:r>
              <a:rPr lang="en-US" i="1" dirty="0" smtClean="0"/>
              <a:t>Defining Our Future</a:t>
            </a:r>
            <a:r>
              <a:rPr lang="en-US" dirty="0" smtClean="0"/>
              <a:t> (2001)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TBR</a:t>
            </a:r>
            <a:endParaRPr lang="en-US" dirty="0"/>
          </a:p>
        </p:txBody>
      </p:sp>
      <p:sp>
        <p:nvSpPr>
          <p:cNvPr id="2" name="Content Placeholder 1"/>
          <p:cNvSpPr>
            <a:spLocks noGrp="1"/>
          </p:cNvSpPr>
          <p:nvPr>
            <p:ph idx="1"/>
          </p:nvPr>
        </p:nvSpPr>
        <p:spPr/>
        <p:txBody>
          <a:bodyPr>
            <a:normAutofit/>
          </a:bodyPr>
          <a:lstStyle/>
          <a:p>
            <a:r>
              <a:rPr lang="en-US" dirty="0" smtClean="0"/>
              <a:t>Newest draft A-100 guidelines</a:t>
            </a:r>
          </a:p>
          <a:p>
            <a:pPr lvl="1"/>
            <a:r>
              <a:rPr lang="en-US" dirty="0" smtClean="0"/>
              <a:t>Cheaper, faster, technologically driven</a:t>
            </a:r>
          </a:p>
          <a:p>
            <a:pPr lvl="1"/>
            <a:r>
              <a:rPr lang="en-US" dirty="0" smtClean="0"/>
              <a:t>Based on what students need to succeed in college-level class</a:t>
            </a:r>
          </a:p>
          <a:p>
            <a:pPr lvl="1"/>
            <a:r>
              <a:rPr lang="en-US" dirty="0" smtClean="0"/>
              <a:t>Curriculum units/modules</a:t>
            </a:r>
          </a:p>
          <a:p>
            <a:pPr lvl="1"/>
            <a:r>
              <a:rPr lang="en-US" dirty="0" smtClean="0"/>
              <a:t>Standalone courses only at community colleges</a:t>
            </a:r>
          </a:p>
          <a:p>
            <a:pPr lvl="1"/>
            <a:r>
              <a:rPr lang="en-US" dirty="0" smtClean="0"/>
              <a:t>Universities may still provide learning assistance in other ways</a:t>
            </a:r>
          </a:p>
          <a:p>
            <a:pPr lvl="1"/>
            <a:r>
              <a:rPr lang="en-US" dirty="0" smtClean="0"/>
              <a:t>No separate learning strategies course Fall 2010+</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556</TotalTime>
  <Words>1912</Words>
  <Application>Microsoft Office PowerPoint</Application>
  <PresentationFormat>On-screen Show (4:3)</PresentationFormat>
  <Paragraphs>264</Paragraphs>
  <Slides>36</Slides>
  <Notes>35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Foundry</vt:lpstr>
      <vt:lpstr>Developmental Mathematics: Meeting Student Needs</vt:lpstr>
      <vt:lpstr>General Outline</vt:lpstr>
      <vt:lpstr>Disclaimer</vt:lpstr>
      <vt:lpstr>Background</vt:lpstr>
      <vt:lpstr>Pathways through History</vt:lpstr>
      <vt:lpstr>Pathways through History</vt:lpstr>
      <vt:lpstr>Pathways through History</vt:lpstr>
      <vt:lpstr>Tennessee Board of Regents History</vt:lpstr>
      <vt:lpstr>TBR</vt:lpstr>
      <vt:lpstr>Professional Organizations</vt:lpstr>
      <vt:lpstr>Current situation at ETSU</vt:lpstr>
      <vt:lpstr>Organization</vt:lpstr>
      <vt:lpstr>Organization</vt:lpstr>
      <vt:lpstr>Admissions and Placement</vt:lpstr>
      <vt:lpstr>Placement cont’d</vt:lpstr>
      <vt:lpstr>Advising</vt:lpstr>
      <vt:lpstr>Best Practices</vt:lpstr>
      <vt:lpstr>Organizational Best Practices</vt:lpstr>
      <vt:lpstr>Organizational Best Practices</vt:lpstr>
      <vt:lpstr>Program Best Practices</vt:lpstr>
      <vt:lpstr>Program Best Practices</vt:lpstr>
      <vt:lpstr>Instructional Best Practices</vt:lpstr>
      <vt:lpstr>Instructional Best Practices</vt:lpstr>
      <vt:lpstr>Accommodating Diversity</vt:lpstr>
      <vt:lpstr>Instructional Best Practices cont’d</vt:lpstr>
      <vt:lpstr>Instructional Best Practices cont’d</vt:lpstr>
      <vt:lpstr>Instructional Best Practices cont’d</vt:lpstr>
      <vt:lpstr>What’s Next?</vt:lpstr>
      <vt:lpstr>Redesign</vt:lpstr>
      <vt:lpstr>Redesign Models</vt:lpstr>
      <vt:lpstr>ETSU Fall 2010 Pilot</vt:lpstr>
      <vt:lpstr>Resources</vt:lpstr>
      <vt:lpstr>Resources</vt:lpstr>
      <vt:lpstr>Recommended Reading</vt:lpstr>
      <vt:lpstr>Recommended Reading</vt:lpstr>
      <vt:lpstr>Slide 36</vt:lpstr>
    </vt:vector>
  </TitlesOfParts>
  <Company>ETSU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Mathematics: Meeting Student Needs</dc:title>
  <dc:creator>Daryl Stephens</dc:creator>
  <cp:lastModifiedBy>Daryl Stephens</cp:lastModifiedBy>
  <cp:revision>70</cp:revision>
  <dcterms:created xsi:type="dcterms:W3CDTF">2010-04-30T19:44:45Z</dcterms:created>
  <dcterms:modified xsi:type="dcterms:W3CDTF">2010-05-13T21:01:40Z</dcterms:modified>
</cp:coreProperties>
</file>