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notesSlides/notesSlide2.xml" ContentType="application/vnd.openxmlformats-officedocument.presentationml.notesSlide+xml"/>
  <Override PartName="/ppt/activeX/activeX15.xml" ContentType="application/vnd.ms-office.activeX+xml"/>
  <Override PartName="/ppt/slides/slide36.xml" ContentType="application/vnd.openxmlformats-officedocument.presentationml.slide+xml"/>
  <Override PartName="/ppt/slideLayouts/slideLayout4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notesSlides/notesSlide16.xml" ContentType="application/vnd.openxmlformats-officedocument.presentationml.notesSlide+xml"/>
  <Override PartName="/ppt/tableStyles.xml" ContentType="application/vnd.openxmlformats-officedocument.presentationml.tableStyles+xml"/>
  <Override PartName="/ppt/notesSlides/notesSlide4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activeX/activeX2.bin" ContentType="application/vnd.ms-office.activeX"/>
  <Override PartName="/ppt/activeX/activeX11.bin" ContentType="application/vnd.ms-office.activeX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76.xml" ContentType="application/vnd.openxmlformats-officedocument.presentationml.slideLayout+xml"/>
  <Default Extension="png" ContentType="image/png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65.xml" ContentType="application/vnd.openxmlformats-officedocument.presentationml.slideLayout+xml"/>
  <Override PartName="/ppt/activeX/activeX3.xml" ContentType="application/vnd.ms-office.activeX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72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activeX/activeX12.xml" ContentType="application/vnd.ms-office.activeX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61.xml" ContentType="application/vnd.openxmlformats-officedocument.presentationml.slideLayout+xml"/>
  <Override PartName="/ppt/notesSlides/notesSlide2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slideLayouts/slideLayout21.xml" ContentType="application/vnd.openxmlformats-officedocument.presentationml.slideLayout+xml"/>
  <Override PartName="/ppt/slideLayouts/slideLayout50.xml" ContentType="application/vnd.openxmlformats-officedocument.presentationml.slideLayout+xml"/>
  <Override PartName="/ppt/notesSlides/notesSlide13.xml" ContentType="application/vnd.openxmlformats-officedocument.presentationml.notesSlide+xml"/>
  <Override PartName="/ppt/activeX/activeX7.bin" ContentType="application/vnd.ms-office.activeX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activeX/activeX16.bin" ContentType="application/vnd.ms-office.activeX"/>
  <Override PartName="/ppt/activeX/activeX3.bin" ContentType="application/vnd.ms-office.activeX"/>
  <Override PartName="/ppt/activeX/activeX8.xml" ContentType="application/vnd.ms-office.activeX+xml"/>
  <Override PartName="/ppt/slideMasters/slideMaster5.xml" ContentType="application/vnd.openxmlformats-officedocument.presentationml.slideMaster+xml"/>
  <Override PartName="/ppt/slides/slide49.xml" ContentType="application/vnd.openxmlformats-officedocument.presentationml.slide+xml"/>
  <Override PartName="/ppt/slideLayouts/slideLayout59.xml" ContentType="application/vnd.openxmlformats-officedocument.presentationml.slideLayout+xml"/>
  <Override PartName="/ppt/theme/theme7.xml" ContentType="application/vnd.openxmlformats-officedocument.theme+xml"/>
  <Override PartName="/ppt/notesSlides/notesSlide4.xml" ContentType="application/vnd.openxmlformats-officedocument.presentationml.notesSlide+xml"/>
  <Override PartName="/ppt/activeX/activeX12.bin" ContentType="application/vnd.ms-office.activeX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activeX/activeX4.xml" ContentType="application/vnd.ms-office.activeX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notesSlides/notesSlide29.xml" ContentType="application/vnd.openxmlformats-officedocument.presentationml.notesSlide+xml"/>
  <Override PartName="/ppt/activeX/activeX13.xml" ContentType="application/vnd.ms-office.activeX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notesSlides/notesSlide25.xml" ContentType="application/vnd.openxmlformats-officedocument.presentationml.notesSlide+xml"/>
  <Override PartName="/ppt/activeX/activeX8.bin" ContentType="application/vnd.ms-office.activeX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activeX/activeX4.bin" ContentType="application/vnd.ms-office.activeX"/>
  <Override PartName="/ppt/slideMasters/slideMaster6.xml" ContentType="application/vnd.openxmlformats-officedocument.presentationml.slideMaster+xml"/>
  <Override PartName="/ppt/theme/theme8.xml" ContentType="application/vnd.openxmlformats-officedocument.theme+xml"/>
  <Override PartName="/ppt/notesSlides/notesSlide10.xml" ContentType="application/vnd.openxmlformats-officedocument.presentationml.notesSlide+xml"/>
  <Override PartName="/ppt/activeX/activeX9.xml" ContentType="application/vnd.ms-office.activeX+xml"/>
  <Override PartName="/ppt/activeX/activeX13.bin" ContentType="application/vnd.ms-office.activeX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8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67.xml" ContentType="application/vnd.openxmlformats-officedocument.presentationml.slideLayout+xml"/>
  <Override PartName="/ppt/notesSlides/notesSlide1.xml" ContentType="application/vnd.openxmlformats-officedocument.presentationml.notesSlide+xml"/>
  <Override PartName="/ppt/activeX/activeX5.xml" ContentType="application/vnd.ms-office.activeX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74.xml" ContentType="application/vnd.openxmlformats-officedocument.presentationml.slideLayout+xml"/>
  <Override PartName="/ppt/notesSlides/notesSlide19.xml" ContentType="application/vnd.openxmlformats-officedocument.presentationml.notesSlide+xml"/>
  <Override PartName="/ppt/activeX/activeX14.xml" ContentType="application/vnd.ms-office.activeX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16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63.xml" ContentType="application/vnd.openxmlformats-officedocument.presentationml.slideLayout+xml"/>
  <Override PartName="/ppt/activeX/activeX1.xml" ContentType="application/vnd.ms-office.activeX+xml"/>
  <Override PartName="/ppt/notesSlides/notesSlide37.xml" ContentType="application/vnd.openxmlformats-officedocument.presentationml.notesSlide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70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6.xml" ContentType="application/vnd.openxmlformats-officedocument.presentationml.notesSlide+xml"/>
  <Override PartName="/ppt/activeX/activeX9.bin" ContentType="application/vnd.ms-office.activeX"/>
  <Override PartName="/ppt/activeX/activeX10.xml" ContentType="application/vnd.ms-office.activeX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11.xml" ContentType="application/vnd.openxmlformats-officedocument.presentationml.notesSlide+xml"/>
  <Override PartName="/ppt/activeX/activeX5.bin" ContentType="application/vnd.ms-office.activeX"/>
  <Override PartName="/ppt/notesSlides/notesSlide40.xml" ContentType="application/vnd.openxmlformats-officedocument.presentationml.notesSlide+xml"/>
  <Override PartName="/ppt/slideMasters/slideMaster7.xml" ContentType="application/vnd.openxmlformats-officedocument.presentationml.slideMaster+xml"/>
  <Override PartName="/ppt/notesSlides/notesSlide6.xml" ContentType="application/vnd.openxmlformats-officedocument.presentationml.notesSlide+xml"/>
  <Override PartName="/ppt/activeX/activeX14.bin" ContentType="application/vnd.ms-office.activeX"/>
  <Override PartName="/ppt/slides/slide8.xml" ContentType="application/vnd.openxmlformats-officedocument.presentationml.slide+xml"/>
  <Override PartName="/ppt/slideLayouts/slideLayout68.xml" ContentType="application/vnd.openxmlformats-officedocument.presentationml.slideLayout+xml"/>
  <Override PartName="/ppt/activeX/activeX1.bin" ContentType="application/vnd.ms-office.activeX"/>
  <Override PartName="/ppt/activeX/activeX6.xml" ContentType="application/vnd.ms-office.activeX+xml"/>
  <Override PartName="/ppt/slides/slide29.xml" ContentType="application/vnd.openxmlformats-officedocument.presentationml.slide+xml"/>
  <Override PartName="/ppt/slideLayouts/slideLayout39.xml" ContentType="application/vnd.openxmlformats-officedocument.presentationml.slideLayout+xml"/>
  <Override PartName="/ppt/activeX/activeX10.bin" ContentType="application/vnd.ms-office.activeX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activeX/activeX2.xml" ContentType="application/vnd.ms-office.activeX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53.xml" ContentType="application/vnd.openxmlformats-officedocument.presentationml.slideLayout+xml"/>
  <Override PartName="/ppt/activeX/activeX11.xml" ContentType="application/vnd.ms-office.activeX+xml"/>
  <Override PartName="/ppt/slides/slide32.xml" ContentType="application/vnd.openxmlformats-officedocument.presentationml.slide+xml"/>
  <Override PartName="/ppt/slideLayouts/slideLayout42.xml" ContentType="application/vnd.openxmlformats-officedocument.presentationml.slideLayout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23.xml" ContentType="application/vnd.openxmlformats-officedocument.presentationml.notesSlide+xml"/>
  <Override PartName="/ppt/activeX/activeX6.bin" ContentType="application/vnd.ms-office.activeX"/>
  <Override PartName="/ppt/notesSlides/notesSlide12.xml" ContentType="application/vnd.openxmlformats-officedocument.presentationml.notesSlide+xml"/>
  <Override PartName="/ppt/activeX/activeX15.bin" ContentType="application/vnd.ms-office.activeX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activeX/activeX7.xml" ContentType="application/vnd.ms-office.activeX+xml"/>
  <Override PartName="/ppt/slides/slide48.xml" ContentType="application/vnd.openxmlformats-officedocument.presentationml.slide+xml"/>
  <Override PartName="/ppt/slideLayouts/slideLayout58.xml" ContentType="application/vnd.openxmlformats-officedocument.presentationml.slideLayout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activeX/activeX16.xml" ContentType="application/vnd.ms-office.activeX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733" r:id="rId2"/>
    <p:sldMasterId id="2147483745" r:id="rId3"/>
    <p:sldMasterId id="2147483757" r:id="rId4"/>
    <p:sldMasterId id="2147483674" r:id="rId5"/>
    <p:sldMasterId id="2147483686" r:id="rId6"/>
    <p:sldMasterId id="2147483721" r:id="rId7"/>
  </p:sldMasterIdLst>
  <p:notesMasterIdLst>
    <p:notesMasterId r:id="rId70"/>
  </p:notesMasterIdLst>
  <p:sldIdLst>
    <p:sldId id="274" r:id="rId8"/>
    <p:sldId id="275" r:id="rId9"/>
    <p:sldId id="276" r:id="rId10"/>
    <p:sldId id="277" r:id="rId11"/>
    <p:sldId id="279" r:id="rId12"/>
    <p:sldId id="280" r:id="rId13"/>
    <p:sldId id="281" r:id="rId14"/>
    <p:sldId id="282" r:id="rId15"/>
    <p:sldId id="283" r:id="rId16"/>
    <p:sldId id="318" r:id="rId17"/>
    <p:sldId id="284" r:id="rId18"/>
    <p:sldId id="285" r:id="rId19"/>
    <p:sldId id="286" r:id="rId20"/>
    <p:sldId id="316" r:id="rId21"/>
    <p:sldId id="317" r:id="rId22"/>
    <p:sldId id="315" r:id="rId23"/>
    <p:sldId id="287" r:id="rId24"/>
    <p:sldId id="288" r:id="rId25"/>
    <p:sldId id="289" r:id="rId26"/>
    <p:sldId id="290" r:id="rId27"/>
    <p:sldId id="291" r:id="rId28"/>
    <p:sldId id="292" r:id="rId29"/>
    <p:sldId id="293" r:id="rId30"/>
    <p:sldId id="294" r:id="rId31"/>
    <p:sldId id="303" r:id="rId32"/>
    <p:sldId id="319" r:id="rId33"/>
    <p:sldId id="320" r:id="rId34"/>
    <p:sldId id="321" r:id="rId35"/>
    <p:sldId id="322" r:id="rId36"/>
    <p:sldId id="323" r:id="rId37"/>
    <p:sldId id="324" r:id="rId38"/>
    <p:sldId id="325" r:id="rId39"/>
    <p:sldId id="326" r:id="rId40"/>
    <p:sldId id="327" r:id="rId41"/>
    <p:sldId id="328" r:id="rId42"/>
    <p:sldId id="329" r:id="rId43"/>
    <p:sldId id="330" r:id="rId44"/>
    <p:sldId id="331" r:id="rId45"/>
    <p:sldId id="332" r:id="rId46"/>
    <p:sldId id="333" r:id="rId47"/>
    <p:sldId id="334" r:id="rId48"/>
    <p:sldId id="335" r:id="rId49"/>
    <p:sldId id="336" r:id="rId50"/>
    <p:sldId id="337" r:id="rId51"/>
    <p:sldId id="338" r:id="rId52"/>
    <p:sldId id="339" r:id="rId53"/>
    <p:sldId id="340" r:id="rId54"/>
    <p:sldId id="341" r:id="rId55"/>
    <p:sldId id="342" r:id="rId56"/>
    <p:sldId id="343" r:id="rId57"/>
    <p:sldId id="344" r:id="rId58"/>
    <p:sldId id="345" r:id="rId59"/>
    <p:sldId id="346" r:id="rId60"/>
    <p:sldId id="347" r:id="rId61"/>
    <p:sldId id="348" r:id="rId62"/>
    <p:sldId id="349" r:id="rId63"/>
    <p:sldId id="350" r:id="rId64"/>
    <p:sldId id="351" r:id="rId65"/>
    <p:sldId id="352" r:id="rId66"/>
    <p:sldId id="353" r:id="rId67"/>
    <p:sldId id="354" r:id="rId68"/>
    <p:sldId id="355" r:id="rId6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0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9" Type="http://schemas.openxmlformats.org/officeDocument/2006/relationships/slide" Target="slides/slide32.xml"/><Relationship Id="rId21" Type="http://schemas.openxmlformats.org/officeDocument/2006/relationships/slide" Target="slides/slide14.xml"/><Relationship Id="rId34" Type="http://schemas.openxmlformats.org/officeDocument/2006/relationships/slide" Target="slides/slide27.xml"/><Relationship Id="rId42" Type="http://schemas.openxmlformats.org/officeDocument/2006/relationships/slide" Target="slides/slide35.xml"/><Relationship Id="rId47" Type="http://schemas.openxmlformats.org/officeDocument/2006/relationships/slide" Target="slides/slide40.xml"/><Relationship Id="rId50" Type="http://schemas.openxmlformats.org/officeDocument/2006/relationships/slide" Target="slides/slide43.xml"/><Relationship Id="rId55" Type="http://schemas.openxmlformats.org/officeDocument/2006/relationships/slide" Target="slides/slide48.xml"/><Relationship Id="rId63" Type="http://schemas.openxmlformats.org/officeDocument/2006/relationships/slide" Target="slides/slide56.xml"/><Relationship Id="rId68" Type="http://schemas.openxmlformats.org/officeDocument/2006/relationships/slide" Target="slides/slide61.xml"/><Relationship Id="rId7" Type="http://schemas.openxmlformats.org/officeDocument/2006/relationships/slideMaster" Target="slideMasters/slideMaster7.xml"/><Relationship Id="rId71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9" Type="http://schemas.openxmlformats.org/officeDocument/2006/relationships/slide" Target="slides/slide22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40" Type="http://schemas.openxmlformats.org/officeDocument/2006/relationships/slide" Target="slides/slide33.xml"/><Relationship Id="rId45" Type="http://schemas.openxmlformats.org/officeDocument/2006/relationships/slide" Target="slides/slide38.xml"/><Relationship Id="rId53" Type="http://schemas.openxmlformats.org/officeDocument/2006/relationships/slide" Target="slides/slide46.xml"/><Relationship Id="rId58" Type="http://schemas.openxmlformats.org/officeDocument/2006/relationships/slide" Target="slides/slide51.xml"/><Relationship Id="rId66" Type="http://schemas.openxmlformats.org/officeDocument/2006/relationships/slide" Target="slides/slide59.xml"/><Relationship Id="rId7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49" Type="http://schemas.openxmlformats.org/officeDocument/2006/relationships/slide" Target="slides/slide42.xml"/><Relationship Id="rId57" Type="http://schemas.openxmlformats.org/officeDocument/2006/relationships/slide" Target="slides/slide50.xml"/><Relationship Id="rId61" Type="http://schemas.openxmlformats.org/officeDocument/2006/relationships/slide" Target="slides/slide54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4" Type="http://schemas.openxmlformats.org/officeDocument/2006/relationships/slide" Target="slides/slide37.xml"/><Relationship Id="rId52" Type="http://schemas.openxmlformats.org/officeDocument/2006/relationships/slide" Target="slides/slide45.xml"/><Relationship Id="rId60" Type="http://schemas.openxmlformats.org/officeDocument/2006/relationships/slide" Target="slides/slide53.xml"/><Relationship Id="rId65" Type="http://schemas.openxmlformats.org/officeDocument/2006/relationships/slide" Target="slides/slide58.xml"/><Relationship Id="rId73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43" Type="http://schemas.openxmlformats.org/officeDocument/2006/relationships/slide" Target="slides/slide36.xml"/><Relationship Id="rId48" Type="http://schemas.openxmlformats.org/officeDocument/2006/relationships/slide" Target="slides/slide41.xml"/><Relationship Id="rId56" Type="http://schemas.openxmlformats.org/officeDocument/2006/relationships/slide" Target="slides/slide49.xml"/><Relationship Id="rId64" Type="http://schemas.openxmlformats.org/officeDocument/2006/relationships/slide" Target="slides/slide57.xml"/><Relationship Id="rId69" Type="http://schemas.openxmlformats.org/officeDocument/2006/relationships/slide" Target="slides/slide62.xml"/><Relationship Id="rId8" Type="http://schemas.openxmlformats.org/officeDocument/2006/relationships/slide" Target="slides/slide1.xml"/><Relationship Id="rId51" Type="http://schemas.openxmlformats.org/officeDocument/2006/relationships/slide" Target="slides/slide44.xml"/><Relationship Id="rId72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46" Type="http://schemas.openxmlformats.org/officeDocument/2006/relationships/slide" Target="slides/slide39.xml"/><Relationship Id="rId59" Type="http://schemas.openxmlformats.org/officeDocument/2006/relationships/slide" Target="slides/slide52.xml"/><Relationship Id="rId67" Type="http://schemas.openxmlformats.org/officeDocument/2006/relationships/slide" Target="slides/slide60.xml"/><Relationship Id="rId20" Type="http://schemas.openxmlformats.org/officeDocument/2006/relationships/slide" Target="slides/slide13.xml"/><Relationship Id="rId41" Type="http://schemas.openxmlformats.org/officeDocument/2006/relationships/slide" Target="slides/slide34.xml"/><Relationship Id="rId54" Type="http://schemas.openxmlformats.org/officeDocument/2006/relationships/slide" Target="slides/slide47.xml"/><Relationship Id="rId62" Type="http://schemas.openxmlformats.org/officeDocument/2006/relationships/slide" Target="slides/slide55.xml"/><Relationship Id="rId7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10.xml.rels><?xml version="1.0" encoding="UTF-8" standalone="yes"?>
<Relationships xmlns="http://schemas.openxmlformats.org/package/2006/relationships"><Relationship Id="rId1" Type="http://schemas.microsoft.com/office/2006/relationships/activeXControlBinary" Target="activeX10.bin"/></Relationships>
</file>

<file path=ppt/activeX/_rels/activeX11.xml.rels><?xml version="1.0" encoding="UTF-8" standalone="yes"?>
<Relationships xmlns="http://schemas.openxmlformats.org/package/2006/relationships"><Relationship Id="rId1" Type="http://schemas.microsoft.com/office/2006/relationships/activeXControlBinary" Target="activeX11.bin"/></Relationships>
</file>

<file path=ppt/activeX/_rels/activeX12.xml.rels><?xml version="1.0" encoding="UTF-8" standalone="yes"?>
<Relationships xmlns="http://schemas.openxmlformats.org/package/2006/relationships"><Relationship Id="rId1" Type="http://schemas.microsoft.com/office/2006/relationships/activeXControlBinary" Target="activeX12.bin"/></Relationships>
</file>

<file path=ppt/activeX/_rels/activeX13.xml.rels><?xml version="1.0" encoding="UTF-8" standalone="yes"?>
<Relationships xmlns="http://schemas.openxmlformats.org/package/2006/relationships"><Relationship Id="rId1" Type="http://schemas.microsoft.com/office/2006/relationships/activeXControlBinary" Target="activeX13.bin"/></Relationships>
</file>

<file path=ppt/activeX/_rels/activeX14.xml.rels><?xml version="1.0" encoding="UTF-8" standalone="yes"?>
<Relationships xmlns="http://schemas.openxmlformats.org/package/2006/relationships"><Relationship Id="rId1" Type="http://schemas.microsoft.com/office/2006/relationships/activeXControlBinary" Target="activeX14.bin"/></Relationships>
</file>

<file path=ppt/activeX/_rels/activeX15.xml.rels><?xml version="1.0" encoding="UTF-8" standalone="yes"?>
<Relationships xmlns="http://schemas.openxmlformats.org/package/2006/relationships"><Relationship Id="rId1" Type="http://schemas.microsoft.com/office/2006/relationships/activeXControlBinary" Target="activeX15.bin"/></Relationships>
</file>

<file path=ppt/activeX/_rels/activeX16.xml.rels><?xml version="1.0" encoding="UTF-8" standalone="yes"?>
<Relationships xmlns="http://schemas.openxmlformats.org/package/2006/relationships"><Relationship Id="rId1" Type="http://schemas.microsoft.com/office/2006/relationships/activeXControlBinary" Target="activeX16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_rels/activeX4.xml.rels><?xml version="1.0" encoding="UTF-8" standalone="yes"?>
<Relationships xmlns="http://schemas.openxmlformats.org/package/2006/relationships"><Relationship Id="rId1" Type="http://schemas.microsoft.com/office/2006/relationships/activeXControlBinary" Target="activeX4.bin"/></Relationships>
</file>

<file path=ppt/activeX/_rels/activeX5.xml.rels><?xml version="1.0" encoding="UTF-8" standalone="yes"?>
<Relationships xmlns="http://schemas.openxmlformats.org/package/2006/relationships"><Relationship Id="rId1" Type="http://schemas.microsoft.com/office/2006/relationships/activeXControlBinary" Target="activeX5.bin"/></Relationships>
</file>

<file path=ppt/activeX/_rels/activeX6.xml.rels><?xml version="1.0" encoding="UTF-8" standalone="yes"?>
<Relationships xmlns="http://schemas.openxmlformats.org/package/2006/relationships"><Relationship Id="rId1" Type="http://schemas.microsoft.com/office/2006/relationships/activeXControlBinary" Target="activeX6.bin"/></Relationships>
</file>

<file path=ppt/activeX/_rels/activeX7.xml.rels><?xml version="1.0" encoding="UTF-8" standalone="yes"?>
<Relationships xmlns="http://schemas.openxmlformats.org/package/2006/relationships"><Relationship Id="rId1" Type="http://schemas.microsoft.com/office/2006/relationships/activeXControlBinary" Target="activeX7.bin"/></Relationships>
</file>

<file path=ppt/activeX/_rels/activeX8.xml.rels><?xml version="1.0" encoding="UTF-8" standalone="yes"?>
<Relationships xmlns="http://schemas.openxmlformats.org/package/2006/relationships"><Relationship Id="rId1" Type="http://schemas.microsoft.com/office/2006/relationships/activeXControlBinary" Target="activeX8.bin"/></Relationships>
</file>

<file path=ppt/activeX/_rels/activeX9.xml.rels><?xml version="1.0" encoding="UTF-8" standalone="yes"?>
<Relationships xmlns="http://schemas.openxmlformats.org/package/2006/relationships"><Relationship Id="rId1" Type="http://schemas.microsoft.com/office/2006/relationships/activeXControlBinary" Target="activeX9.bin"/></Relationships>
</file>

<file path=ppt/activeX/activeX1.xml><?xml version="1.0" encoding="utf-8"?>
<ax:ocx xmlns:ax="http://schemas.microsoft.com/office/2006/activeX" xmlns:r="http://schemas.openxmlformats.org/officeDocument/2006/relationships" ax:classid="{5512D118-5CC6-11CF-8D67-00AA00BDCE1D}" ax:persistence="persistStorage" r:id="rId1"/>
</file>

<file path=ppt/activeX/activeX10.xml><?xml version="1.0" encoding="utf-8"?>
<ax:ocx xmlns:ax="http://schemas.microsoft.com/office/2006/activeX" xmlns:r="http://schemas.openxmlformats.org/officeDocument/2006/relationships" ax:classid="{5512D118-5CC6-11CF-8D67-00AA00BDCE1D}" ax:persistence="persistStorage" r:id="rId1"/>
</file>

<file path=ppt/activeX/activeX11.xml><?xml version="1.0" encoding="utf-8"?>
<ax:ocx xmlns:ax="http://schemas.microsoft.com/office/2006/activeX" xmlns:r="http://schemas.openxmlformats.org/officeDocument/2006/relationships" ax:classid="{5512D118-5CC6-11CF-8D67-00AA00BDCE1D}" ax:persistence="persistStorage" r:id="rId1"/>
</file>

<file path=ppt/activeX/activeX12.xml><?xml version="1.0" encoding="utf-8"?>
<ax:ocx xmlns:ax="http://schemas.microsoft.com/office/2006/activeX" xmlns:r="http://schemas.openxmlformats.org/officeDocument/2006/relationships" ax:classid="{5512D118-5CC6-11CF-8D67-00AA00BDCE1D}" ax:persistence="persistStorage" r:id="rId1"/>
</file>

<file path=ppt/activeX/activeX13.xml><?xml version="1.0" encoding="utf-8"?>
<ax:ocx xmlns:ax="http://schemas.microsoft.com/office/2006/activeX" xmlns:r="http://schemas.openxmlformats.org/officeDocument/2006/relationships" ax:classid="{5512D118-5CC6-11CF-8D67-00AA00BDCE1D}" ax:persistence="persistStorage" r:id="rId1"/>
</file>

<file path=ppt/activeX/activeX14.xml><?xml version="1.0" encoding="utf-8"?>
<ax:ocx xmlns:ax="http://schemas.microsoft.com/office/2006/activeX" xmlns:r="http://schemas.openxmlformats.org/officeDocument/2006/relationships" ax:classid="{5512D118-5CC6-11CF-8D67-00AA00BDCE1D}" ax:persistence="persistStorage" r:id="rId1"/>
</file>

<file path=ppt/activeX/activeX15.xml><?xml version="1.0" encoding="utf-8"?>
<ax:ocx xmlns:ax="http://schemas.microsoft.com/office/2006/activeX" xmlns:r="http://schemas.openxmlformats.org/officeDocument/2006/relationships" ax:classid="{5512D118-5CC6-11CF-8D67-00AA00BDCE1D}" ax:persistence="persistStorage" r:id="rId1"/>
</file>

<file path=ppt/activeX/activeX16.xml><?xml version="1.0" encoding="utf-8"?>
<ax:ocx xmlns:ax="http://schemas.microsoft.com/office/2006/activeX" xmlns:r="http://schemas.openxmlformats.org/officeDocument/2006/relationships" ax:classid="{5512D118-5CC6-11CF-8D67-00AA00BDCE1D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5512D118-5CC6-11CF-8D67-00AA00BDCE1D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5512D118-5CC6-11CF-8D67-00AA00BDCE1D}" ax:persistence="persistStorage" r:id="rId1"/>
</file>

<file path=ppt/activeX/activeX4.xml><?xml version="1.0" encoding="utf-8"?>
<ax:ocx xmlns:ax="http://schemas.microsoft.com/office/2006/activeX" xmlns:r="http://schemas.openxmlformats.org/officeDocument/2006/relationships" ax:classid="{5512D118-5CC6-11CF-8D67-00AA00BDCE1D}" ax:persistence="persistStorage" r:id="rId1"/>
</file>

<file path=ppt/activeX/activeX5.xml><?xml version="1.0" encoding="utf-8"?>
<ax:ocx xmlns:ax="http://schemas.microsoft.com/office/2006/activeX" xmlns:r="http://schemas.openxmlformats.org/officeDocument/2006/relationships" ax:classid="{5512D118-5CC6-11CF-8D67-00AA00BDCE1D}" ax:persistence="persistStorage" r:id="rId1"/>
</file>

<file path=ppt/activeX/activeX6.xml><?xml version="1.0" encoding="utf-8"?>
<ax:ocx xmlns:ax="http://schemas.microsoft.com/office/2006/activeX" xmlns:r="http://schemas.openxmlformats.org/officeDocument/2006/relationships" ax:classid="{5512D118-5CC6-11CF-8D67-00AA00BDCE1D}" ax:persistence="persistStorage" r:id="rId1"/>
</file>

<file path=ppt/activeX/activeX7.xml><?xml version="1.0" encoding="utf-8"?>
<ax:ocx xmlns:ax="http://schemas.microsoft.com/office/2006/activeX" xmlns:r="http://schemas.openxmlformats.org/officeDocument/2006/relationships" ax:classid="{5512D118-5CC6-11CF-8D67-00AA00BDCE1D}" ax:persistence="persistStorage" r:id="rId1"/>
</file>

<file path=ppt/activeX/activeX8.xml><?xml version="1.0" encoding="utf-8"?>
<ax:ocx xmlns:ax="http://schemas.microsoft.com/office/2006/activeX" xmlns:r="http://schemas.openxmlformats.org/officeDocument/2006/relationships" ax:classid="{5512D118-5CC6-11CF-8D67-00AA00BDCE1D}" ax:persistence="persistStorage" r:id="rId1"/>
</file>

<file path=ppt/activeX/activeX9.xml><?xml version="1.0" encoding="utf-8"?>
<ax:ocx xmlns:ax="http://schemas.microsoft.com/office/2006/activeX" xmlns:r="http://schemas.openxmlformats.org/officeDocument/2006/relationships" ax:classid="{5512D118-5CC6-11CF-8D67-00AA00BDCE1D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D5A7978-EC78-4A04-9C92-E1ECB01D4F1C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A5FA422-B9EC-47CE-93AA-3130589998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1DD4714A-6966-4FB4-9048-12707EE4CCE5}" type="slidenum">
              <a:rPr lang="en-US" smtClean="0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smtClean="0"/>
          </a:p>
        </p:txBody>
      </p:sp>
      <p:sp>
        <p:nvSpPr>
          <p:cNvPr id="72707" name="Rectangle 2050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8" name="Rectangle 2051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2BE24454-5BBD-4313-8F1F-29D5A09CEF4C}" type="slidenum">
              <a:rPr lang="en-US" smtClean="0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29</a:t>
            </a:fld>
            <a:endParaRPr lang="en-US" smtClean="0"/>
          </a:p>
        </p:txBody>
      </p:sp>
      <p:sp>
        <p:nvSpPr>
          <p:cNvPr id="81923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D6D62C3E-EB0B-431F-AD54-8029C984B3B4}" type="slidenum">
              <a:rPr lang="en-US" smtClean="0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30</a:t>
            </a:fld>
            <a:endParaRPr lang="en-US" smtClean="0"/>
          </a:p>
        </p:txBody>
      </p:sp>
      <p:sp>
        <p:nvSpPr>
          <p:cNvPr id="82947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9EFFE6F4-D58A-4432-AF73-B7E9776D63EB}" type="slidenum">
              <a:rPr lang="en-US" smtClean="0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31</a:t>
            </a:fld>
            <a:endParaRPr lang="en-US" smtClean="0"/>
          </a:p>
        </p:txBody>
      </p:sp>
      <p:sp>
        <p:nvSpPr>
          <p:cNvPr id="83971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C298DB82-DAF6-4679-844A-DD02FE3E4D8A}" type="slidenum">
              <a:rPr lang="en-US" smtClean="0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32</a:t>
            </a:fld>
            <a:endParaRPr lang="en-US" smtClean="0"/>
          </a:p>
        </p:txBody>
      </p:sp>
      <p:sp>
        <p:nvSpPr>
          <p:cNvPr id="84995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3DF4F5D7-8C8B-4DF9-A03E-57BC8A47D10C}" type="slidenum">
              <a:rPr lang="en-US" smtClean="0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33</a:t>
            </a:fld>
            <a:endParaRPr lang="en-US" smtClean="0"/>
          </a:p>
        </p:txBody>
      </p:sp>
      <p:sp>
        <p:nvSpPr>
          <p:cNvPr id="86019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2A506B73-D37D-4A7D-BCD4-0F83978A1CFC}" type="slidenum">
              <a:rPr lang="en-US" smtClean="0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34</a:t>
            </a:fld>
            <a:endParaRPr lang="en-US" smtClean="0"/>
          </a:p>
        </p:txBody>
      </p:sp>
      <p:sp>
        <p:nvSpPr>
          <p:cNvPr id="87043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F21B30C1-BA44-403D-8EB0-027B3B4B95BA}" type="slidenum">
              <a:rPr lang="en-US" smtClean="0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35</a:t>
            </a:fld>
            <a:endParaRPr lang="en-US" smtClean="0"/>
          </a:p>
        </p:txBody>
      </p:sp>
      <p:sp>
        <p:nvSpPr>
          <p:cNvPr id="88067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83C4406B-F124-47DB-8A20-08FC62A40622}" type="slidenum">
              <a:rPr lang="en-US" smtClean="0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36</a:t>
            </a:fld>
            <a:endParaRPr lang="en-US" smtClean="0"/>
          </a:p>
        </p:txBody>
      </p:sp>
      <p:sp>
        <p:nvSpPr>
          <p:cNvPr id="89091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AC8DF3B2-14F2-4D91-A65E-F9D3808C0998}" type="slidenum">
              <a:rPr lang="en-US" smtClean="0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37</a:t>
            </a:fld>
            <a:endParaRPr lang="en-US" smtClean="0"/>
          </a:p>
        </p:txBody>
      </p:sp>
      <p:sp>
        <p:nvSpPr>
          <p:cNvPr id="90115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220D761A-7052-4819-9418-0A074D5F8B65}" type="slidenum">
              <a:rPr lang="en-US" smtClean="0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38</a:t>
            </a:fld>
            <a:endParaRPr lang="en-US" smtClean="0"/>
          </a:p>
        </p:txBody>
      </p:sp>
      <p:sp>
        <p:nvSpPr>
          <p:cNvPr id="91139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13F0B9BE-0121-4784-B032-F60C90CDA651}" type="slidenum">
              <a:rPr lang="en-US" smtClean="0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smtClean="0"/>
          </a:p>
        </p:txBody>
      </p:sp>
      <p:sp>
        <p:nvSpPr>
          <p:cNvPr id="7373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2" name="Rectangle 1027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D2A8514E-DCD6-4A4D-B90B-7C76AB3410EE}" type="slidenum">
              <a:rPr lang="en-US" smtClean="0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39</a:t>
            </a:fld>
            <a:endParaRPr lang="en-US" smtClean="0"/>
          </a:p>
        </p:txBody>
      </p:sp>
      <p:sp>
        <p:nvSpPr>
          <p:cNvPr id="92163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AF8032A2-25B7-4538-82D2-15357CFE1834}" type="slidenum">
              <a:rPr lang="en-US" smtClean="0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40</a:t>
            </a:fld>
            <a:endParaRPr lang="en-US" smtClean="0"/>
          </a:p>
        </p:txBody>
      </p:sp>
      <p:sp>
        <p:nvSpPr>
          <p:cNvPr id="93187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013A48D6-C174-4D07-9EBB-FCF1D4A0EF65}" type="slidenum">
              <a:rPr lang="en-US" smtClean="0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41</a:t>
            </a:fld>
            <a:endParaRPr lang="en-US" smtClean="0"/>
          </a:p>
        </p:txBody>
      </p:sp>
      <p:sp>
        <p:nvSpPr>
          <p:cNvPr id="94211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46DA6304-C5A2-4BC6-B5BD-AF1895890C9F}" type="slidenum">
              <a:rPr lang="en-US" smtClean="0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42</a:t>
            </a:fld>
            <a:endParaRPr lang="en-US" smtClean="0"/>
          </a:p>
        </p:txBody>
      </p:sp>
      <p:sp>
        <p:nvSpPr>
          <p:cNvPr id="95235" name="Rectangle 1026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5236" name="Rectangle 1027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C05B7528-0EED-40FE-9A60-AB6EA5E6CD7C}" type="slidenum">
              <a:rPr lang="en-US" smtClean="0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43</a:t>
            </a:fld>
            <a:endParaRPr lang="en-US" smtClean="0"/>
          </a:p>
        </p:txBody>
      </p:sp>
      <p:sp>
        <p:nvSpPr>
          <p:cNvPr id="96259" name="Rectangle 2"/>
          <p:cNvSpPr>
            <a:spLocks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60" name="Rectangle 3"/>
          <p:cNvSpPr>
            <a:spLocks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BF32315F-898E-466B-852A-62F6278D7A7B}" type="slidenum">
              <a:rPr lang="en-US" smtClean="0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44</a:t>
            </a:fld>
            <a:endParaRPr lang="en-US" smtClean="0"/>
          </a:p>
        </p:txBody>
      </p:sp>
      <p:sp>
        <p:nvSpPr>
          <p:cNvPr id="97283" name="Rectangle 2"/>
          <p:cNvSpPr>
            <a:spLocks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4" name="Rectangle 3"/>
          <p:cNvSpPr>
            <a:spLocks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6728BAC3-5B2D-49BB-808E-4E035198BFC6}" type="slidenum">
              <a:rPr lang="en-US" smtClean="0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45</a:t>
            </a:fld>
            <a:endParaRPr lang="en-US" smtClean="0"/>
          </a:p>
        </p:txBody>
      </p:sp>
      <p:sp>
        <p:nvSpPr>
          <p:cNvPr id="98307" name="Rectangle 2"/>
          <p:cNvSpPr>
            <a:spLocks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8" name="Rectangle 3"/>
          <p:cNvSpPr>
            <a:spLocks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C557842A-9A60-4F2A-89D9-910078F35291}" type="slidenum">
              <a:rPr lang="en-US" smtClean="0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46</a:t>
            </a:fld>
            <a:endParaRPr lang="en-US" smtClean="0"/>
          </a:p>
        </p:txBody>
      </p:sp>
      <p:sp>
        <p:nvSpPr>
          <p:cNvPr id="99331" name="Rectangle 2"/>
          <p:cNvSpPr>
            <a:spLocks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332" name="Rectangle 3"/>
          <p:cNvSpPr>
            <a:spLocks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1E873CE1-77EA-43A5-8787-7247935BDFA9}" type="slidenum">
              <a:rPr lang="en-US" smtClean="0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47</a:t>
            </a:fld>
            <a:endParaRPr lang="en-US" smtClean="0"/>
          </a:p>
        </p:txBody>
      </p:sp>
      <p:sp>
        <p:nvSpPr>
          <p:cNvPr id="100355" name="Rectangle 2"/>
          <p:cNvSpPr>
            <a:spLocks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6" name="Rectangle 3"/>
          <p:cNvSpPr>
            <a:spLocks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175A7AF9-7F5E-4742-B606-12D4FCB47048}" type="slidenum">
              <a:rPr lang="en-US" smtClean="0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48</a:t>
            </a:fld>
            <a:endParaRPr lang="en-US" smtClean="0"/>
          </a:p>
        </p:txBody>
      </p:sp>
      <p:sp>
        <p:nvSpPr>
          <p:cNvPr id="101379" name="Rectangle 2"/>
          <p:cNvSpPr>
            <a:spLocks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80" name="Rectangle 3"/>
          <p:cNvSpPr>
            <a:spLocks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0306E0C1-62BD-486E-9971-591AFB4CF1B1}" type="slidenum">
              <a:rPr lang="en-US" smtClean="0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smtClean="0"/>
          </a:p>
        </p:txBody>
      </p:sp>
      <p:sp>
        <p:nvSpPr>
          <p:cNvPr id="74755" name="Rectangle 2"/>
          <p:cNvSpPr>
            <a:spLocks noChangeArrowheads="1"/>
          </p:cNvSpPr>
          <p:nvPr>
            <p:ph type="body" idx="1"/>
          </p:nvPr>
        </p:nvSpPr>
        <p:spPr bwMode="auto">
          <a:noFill/>
        </p:spPr>
        <p:txBody>
          <a:bodyPr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4756" name="Rectangle 3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6175" y="687388"/>
            <a:ext cx="4567238" cy="3425825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9A607722-93A6-4C86-9AAC-A564B8F8A5E2}" type="slidenum">
              <a:rPr lang="en-US" smtClean="0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49</a:t>
            </a:fld>
            <a:endParaRPr lang="en-US" smtClean="0"/>
          </a:p>
        </p:txBody>
      </p:sp>
      <p:sp>
        <p:nvSpPr>
          <p:cNvPr id="102403" name="Rectangle 2"/>
          <p:cNvSpPr>
            <a:spLocks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8C6F625F-DF49-4A60-AE52-A8B1ECE50BD9}" type="slidenum">
              <a:rPr lang="en-US" smtClean="0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50</a:t>
            </a:fld>
            <a:endParaRPr lang="en-US" smtClean="0"/>
          </a:p>
        </p:txBody>
      </p:sp>
      <p:sp>
        <p:nvSpPr>
          <p:cNvPr id="103427" name="Rectangle 2"/>
          <p:cNvSpPr>
            <a:spLocks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428" name="Rectangle 3"/>
          <p:cNvSpPr>
            <a:spLocks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82333521-09DE-4015-8BE4-60356BE559D4}" type="slidenum">
              <a:rPr lang="en-US" smtClean="0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51</a:t>
            </a:fld>
            <a:endParaRPr lang="en-US" smtClean="0"/>
          </a:p>
        </p:txBody>
      </p:sp>
      <p:sp>
        <p:nvSpPr>
          <p:cNvPr id="104451" name="Rectangle 2"/>
          <p:cNvSpPr>
            <a:spLocks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452" name="Rectangle 3"/>
          <p:cNvSpPr>
            <a:spLocks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A4551A41-9D01-499F-8647-871C689A9F74}" type="slidenum">
              <a:rPr lang="en-US" smtClean="0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52</a:t>
            </a:fld>
            <a:endParaRPr lang="en-US" smtClean="0"/>
          </a:p>
        </p:txBody>
      </p:sp>
      <p:sp>
        <p:nvSpPr>
          <p:cNvPr id="105475" name="Rectangle 2"/>
          <p:cNvSpPr>
            <a:spLocks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5476" name="Rectangle 3"/>
          <p:cNvSpPr>
            <a:spLocks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50A41682-FAE7-49CB-9548-99C78686748B}" type="slidenum">
              <a:rPr lang="en-US" smtClean="0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53</a:t>
            </a:fld>
            <a:endParaRPr lang="en-US" smtClean="0"/>
          </a:p>
        </p:txBody>
      </p:sp>
      <p:sp>
        <p:nvSpPr>
          <p:cNvPr id="106499" name="Rectangle 2"/>
          <p:cNvSpPr>
            <a:spLocks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500" name="Rectangle 3"/>
          <p:cNvSpPr>
            <a:spLocks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771FB466-FB8D-4687-8EB7-A9767246AA7C}" type="slidenum">
              <a:rPr lang="en-US" smtClean="0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54</a:t>
            </a:fld>
            <a:endParaRPr lang="en-US" smtClean="0"/>
          </a:p>
        </p:txBody>
      </p:sp>
      <p:sp>
        <p:nvSpPr>
          <p:cNvPr id="107523" name="Rectangle 2"/>
          <p:cNvSpPr>
            <a:spLocks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7524" name="Rectangle 3"/>
          <p:cNvSpPr>
            <a:spLocks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F700165A-9129-4250-A5D9-C6C98C6123D0}" type="slidenum">
              <a:rPr lang="en-US" smtClean="0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55</a:t>
            </a:fld>
            <a:endParaRPr lang="en-US" smtClean="0"/>
          </a:p>
        </p:txBody>
      </p:sp>
      <p:sp>
        <p:nvSpPr>
          <p:cNvPr id="108547" name="Rectangle 2"/>
          <p:cNvSpPr>
            <a:spLocks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8548" name="Rectangle 3"/>
          <p:cNvSpPr>
            <a:spLocks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55D4EAAB-BCBE-491C-A43E-42F00523AA25}" type="slidenum">
              <a:rPr lang="en-US" smtClean="0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56</a:t>
            </a:fld>
            <a:endParaRPr lang="en-US" smtClean="0"/>
          </a:p>
        </p:txBody>
      </p:sp>
      <p:sp>
        <p:nvSpPr>
          <p:cNvPr id="109571" name="Rectangle 1026"/>
          <p:cNvSpPr>
            <a:spLocks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9572" name="Rectangle 1027"/>
          <p:cNvSpPr>
            <a:spLocks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16F76D41-7173-4526-BBF7-2A403FDEF80D}" type="slidenum">
              <a:rPr lang="en-US" smtClean="0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57</a:t>
            </a:fld>
            <a:endParaRPr lang="en-US" smtClean="0"/>
          </a:p>
        </p:txBody>
      </p:sp>
      <p:sp>
        <p:nvSpPr>
          <p:cNvPr id="110595" name="Rectangle 2"/>
          <p:cNvSpPr>
            <a:spLocks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0596" name="Rectangle 3"/>
          <p:cNvSpPr>
            <a:spLocks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2CD652FD-59E6-485F-A88B-ECD4B5B0C43C}" type="slidenum">
              <a:rPr lang="en-US" smtClean="0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58</a:t>
            </a:fld>
            <a:endParaRPr lang="en-US" smtClean="0"/>
          </a:p>
        </p:txBody>
      </p:sp>
      <p:sp>
        <p:nvSpPr>
          <p:cNvPr id="111619" name="Rectangle 2"/>
          <p:cNvSpPr>
            <a:spLocks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20" name="Rectangle 3"/>
          <p:cNvSpPr>
            <a:spLocks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27F003FE-BA6B-4FF1-9F68-B9C76E349910}" type="slidenum">
              <a:rPr lang="en-US" smtClean="0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smtClean="0"/>
          </a:p>
        </p:txBody>
      </p:sp>
      <p:sp>
        <p:nvSpPr>
          <p:cNvPr id="75779" name="Rectangle 2050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80" name="Rectangle 2051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CDCCECA4-A8CC-461A-A5FB-5CBD9688FD53}" type="slidenum">
              <a:rPr lang="en-US" smtClean="0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59</a:t>
            </a:fld>
            <a:endParaRPr lang="en-US" smtClean="0"/>
          </a:p>
        </p:txBody>
      </p:sp>
      <p:sp>
        <p:nvSpPr>
          <p:cNvPr id="112643" name="Rectangle 2"/>
          <p:cNvSpPr>
            <a:spLocks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4" name="Rectangle 3"/>
          <p:cNvSpPr>
            <a:spLocks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E8EB668F-9AAC-4A64-A47D-DBFC68E1A20F}" type="slidenum">
              <a:rPr lang="en-US" smtClean="0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60</a:t>
            </a:fld>
            <a:endParaRPr lang="en-US" smtClean="0"/>
          </a:p>
        </p:txBody>
      </p:sp>
      <p:sp>
        <p:nvSpPr>
          <p:cNvPr id="113667" name="Rectangle 2"/>
          <p:cNvSpPr>
            <a:spLocks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3668" name="Rectangle 3"/>
          <p:cNvSpPr>
            <a:spLocks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903B3FA5-6C44-4612-BC72-9229639F8249}" type="slidenum">
              <a:rPr lang="en-US" smtClean="0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61</a:t>
            </a:fld>
            <a:endParaRPr lang="en-US" smtClean="0"/>
          </a:p>
        </p:txBody>
      </p:sp>
      <p:sp>
        <p:nvSpPr>
          <p:cNvPr id="114691" name="Rectangle 2"/>
          <p:cNvSpPr>
            <a:spLocks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4692" name="Rectangle 3"/>
          <p:cNvSpPr>
            <a:spLocks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62DCCF49-4C78-459C-B9DC-2ADCD89F4C76}" type="slidenum">
              <a:rPr lang="en-US" smtClean="0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62</a:t>
            </a:fld>
            <a:endParaRPr lang="en-US" smtClean="0"/>
          </a:p>
        </p:txBody>
      </p:sp>
      <p:sp>
        <p:nvSpPr>
          <p:cNvPr id="115715" name="Rectangle 2"/>
          <p:cNvSpPr>
            <a:spLocks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5716" name="Rectangle 3"/>
          <p:cNvSpPr>
            <a:spLocks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39D6C360-1609-4B9B-B214-088825C77623}" type="slidenum">
              <a:rPr lang="en-US" smtClean="0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 smtClean="0"/>
          </a:p>
        </p:txBody>
      </p:sp>
      <p:sp>
        <p:nvSpPr>
          <p:cNvPr id="76803" name="Rectangle 1026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4" name="Rectangle 1027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85EF8033-B677-446B-BD9E-F4BC75200190}" type="slidenum">
              <a:rPr lang="en-US" smtClean="0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 smtClean="0"/>
          </a:p>
        </p:txBody>
      </p:sp>
      <p:sp>
        <p:nvSpPr>
          <p:cNvPr id="77827" name="Rectangle 1026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8" name="Rectangle 1027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C16BF046-3E35-4610-8B6B-760201039D3B}" type="slidenum">
              <a:rPr lang="en-US" smtClean="0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26</a:t>
            </a:fld>
            <a:endParaRPr lang="en-US" smtClean="0"/>
          </a:p>
        </p:txBody>
      </p:sp>
      <p:sp>
        <p:nvSpPr>
          <p:cNvPr id="78851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FA197BA6-C5CA-49B4-BFB0-E9DEEEB632F6}" type="slidenum">
              <a:rPr lang="en-US" smtClean="0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27</a:t>
            </a:fld>
            <a:endParaRPr lang="en-US" smtClean="0"/>
          </a:p>
        </p:txBody>
      </p:sp>
      <p:sp>
        <p:nvSpPr>
          <p:cNvPr id="79875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0A262D0A-D74B-443A-9A06-08478CC6C2E3}" type="slidenum">
              <a:rPr lang="en-US" smtClean="0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28</a:t>
            </a:fld>
            <a:endParaRPr lang="en-US" smtClean="0"/>
          </a:p>
        </p:txBody>
      </p:sp>
      <p:sp>
        <p:nvSpPr>
          <p:cNvPr id="80899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6517F5-C8AC-436B-B593-D3BC7C708212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21B676-4241-491A-B524-25726C7D1B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5E4844-3D46-4B3D-9E65-E50E1278E946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0520B-CDA6-4E4C-A8BA-53AABFB16E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81E0D8-1A5E-4DD0-9980-B0ABDD8FBB1F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7AE12D-7DA5-418B-AB81-6232B8526E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DB969-922C-49BA-92CC-C243C42CB777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4F44A-11A8-41D1-8A42-09CF58FB0D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BD05D6-884F-4AE4-AC73-2F7B26154E38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229DFF-6E6A-4BF9-97DD-86CA1CBF8B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196585-381E-48C7-A945-E9F7CCBC323B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5463DB-842C-405D-90BE-D58DC65C5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8D21C-C0E2-49AF-A2EA-B3020E56897E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3B3847-46BC-4882-A1C3-6052011CC6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476E0-DF4E-4DAA-BFB3-B7E1708F9BB3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F82A99-6AFE-4B66-9BF2-A11A70394D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0F54E3-1C8B-4F2F-967B-AE60AE7857D1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931A7-C3DE-4CA9-8FD3-84A4886D70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A6E60-3A32-458B-A7F9-3FA863EF3BA7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6265E-039A-4030-849E-1C08C9B9D4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C830A-27F2-426D-9CCC-5A92351688A0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FA532-7E77-4FB9-B165-56D8240E34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08DCD-EEFC-4B17-A8A9-ED2B711B8B9C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AC4897-9161-41D8-8287-20EF43DA20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8B45A-8D12-4772-9A41-888C19BD723C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7428A2-2A5F-4820-843F-EBA8523733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6066DD-A95D-4225-873D-DF207DAD0619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9D3DBA-E8DD-475D-884C-6E567C4F78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38CBD3-3C65-4661-934F-0EFBD6A4BFE1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A79EF-1D7E-4647-81BD-2866FA51D4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1DBBA-B93E-4928-8CEA-4FCDEACDE850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24689-172C-46B1-A702-C206E9A37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7556DF-1D93-41F4-BA39-06D145A8771C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14699-D919-4B32-AC60-825E270D24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8CBB5F-18BC-4398-B3D8-12E9692F6B2C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2DF3DA-2407-4CD5-8EC1-A87A317A05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4EBC77-154D-4CA6-9B83-61E0847E6FAB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42937-2266-42DB-8175-FF03159C2D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4A6FA-8FE6-42ED-BF42-D0A7D2EAADCD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E323AD-93B8-4AF3-912C-8566424CCC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43E70-4F93-4A60-936B-8347CB753828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5C589-87F4-4ED7-A499-868451A93A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950F1F-229E-4DA5-914A-F7625D9623F0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6A3FE9-F29B-4A62-B221-24AD8C9834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5AFD97-AD03-4A21-BA8A-D9BF9D2AF801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3DC15F-CBA5-47B0-99D1-6C018BFA6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C95CC-D434-42DF-BFF9-446FB6C8E6AB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B8C4A3-47C1-4EC6-BE55-16961445B5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97D0F-9483-44D0-8694-9C93908EA83C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ED7E-49C7-4614-83E9-5D94775848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3A616D-5D06-40A6-AA08-2304BA89318B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62E6C7-5B74-431D-B4B8-275C84EF16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2D3F6-D2DC-4C8D-8456-74C739F1701F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37ADBA-8F2B-4CB8-9F64-3761A6D27A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A9DE54-4843-47FC-9B8C-22D7070A2669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CA9DC5-5159-4657-9677-A0B5C5E536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2FCE56-FCE2-4D21-A6DD-0CCB5FCEA836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9E36E-BB30-411A-87A2-249335CA8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11DA38-0113-438B-A08A-3619AB4F4E12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83CDF8-7DFD-49C2-AE68-6A15838906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0F5529-0080-4E61-9BE5-16F7EDAB897E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4B95A4-F5FD-4C22-A126-067DD0D307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AF48F-47EE-4CA7-9386-CFC7F111C281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88E88E-CF51-4AF5-9100-10C98F1E88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9660CA-4EE2-4F44-907E-B0D5F2E33EB8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5ACFE-BAB0-4EC4-9D5B-7BABF58A9B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733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43400" y="1600200"/>
            <a:ext cx="3733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2D38D6-6C60-42F0-AC6D-C39E69CC869E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134614-7733-4ECE-B1EB-236CCA56F7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6625F-940A-4C88-ACB1-B92331543BCA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3E1430-D42A-4096-BFAE-93255D8197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7EC58-8AA4-4BFC-B079-BBF92E21B18F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9C444-B0CF-4539-8116-370B83E26A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CBD06-7054-4F9B-88EB-80539B3BB08A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0F02D1-3EF2-43BA-AC36-80C183A037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84689-01B0-4671-941D-401D0656CD78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D6C3C-EE11-43F6-A68D-2B0B98C5A9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F92F55-A8B1-45B3-884B-F9B2D2B5948E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72EBF-8305-42B3-8A9A-14C6E470A5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731FF-5238-4FAA-B0EB-DAE58523EBB7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1C38A-5B17-4586-8449-5CB31409B6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6B10A-D4E2-48E0-AA2D-265A8E35C3F8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09A915-D2D2-4F84-A806-E5457E8842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31E986-8D6E-4B9B-BF1F-DD4B8BC40E13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3B776E-C9DF-41BA-B792-3C9DE3B4F5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C68829-AFC1-40E1-98AD-EC64406FC756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425FC-AA89-4EBA-8BE4-CB1DAED627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C5E21E-4255-4FF1-AD11-78C3A6989A73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B22850-5209-47B5-8962-657C51054E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ADE962-37D1-4432-88D5-DF7A86E9B70F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2ADD9-4806-4380-8FA7-42BE2BBEE1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B7A3DB-58E9-45D2-9D0E-E1C8E31688D9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2FEF8C-1740-4D94-9D4B-662FE62C4E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EA5E5-E63B-4E9C-872B-BDCFADF13DC9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2D541-5D31-4418-A057-616BD88C60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E6796-634F-4353-B7BC-82FB33C35AAF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46BB9F-4DAD-4104-913A-BDFA27423B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E30036-2419-4C5D-855D-FE326C5F9A84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41FBBB-4F8A-476D-94F6-91B8914349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E84896-8B8E-483C-A3EA-CB16776A25B2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31CBA5-088D-4B7A-937A-5AF0CC7DF2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EA00AE-A28E-4830-8DC7-739981B12E31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D5F4A8-52C3-4548-A085-52A7D7C611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DD4704-85B3-4B2E-AE3B-1648B87C6756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B76ABF-2ED7-4C3D-9118-E832C336E0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10DEA-9AC2-4446-9506-032EBC9F4AF4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F6F065-85D0-4595-BB54-95A31F1860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094106-E185-472B-8A23-87EDDC752060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42A61D-B280-4DE4-BE83-DDC3D895E4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ED03D2-B233-48F3-BEBE-C85022510A09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D6358A-8AA3-43F7-AF56-65BC30AC4A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5783A6-6DA8-4DC1-8E64-FAD2CE6F700D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304A72-5B65-4EEE-A73C-9C4925D549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AF87E7-0399-42E7-9274-FBD549485311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307F87-F729-4F1A-8FF9-705D2BEC2D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D619D-6141-4762-89FD-FDA2A4BD32A7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BB586-2011-44B5-AFD4-AEFC205721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584B6B-CC24-4054-A2BB-D49916CB0CDB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25644D-2EA2-4CC6-8139-FD4E715052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CB4B4-9BF6-42EB-A855-12463545BE45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147C16-7E3B-427F-9C08-4A4D4C142A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824EB-249A-48FA-A2C5-B46D5FD831C8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214FB-69CD-4BF5-9A97-10B8007E52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E1C4C-A9A6-4760-913E-1F0D777FC00E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C96BE0-2815-46AC-B895-272C027D33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37610A-077D-400C-AA82-A4026A980713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BFDC26-0579-49A0-98D3-316DEB9FE0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9ACE2-E95B-4413-A72B-8A0ADD3AA5CF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26D438-B92B-4343-88C0-1A554D0FA3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A1FED3-062A-431D-A33C-5C9313FF1EE4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D1F7F7-2B07-4F46-8BFF-6B3887FE53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DE2C50-E9A5-4D54-AA7C-ECEDB99CEBD5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18EA6A-D506-4C65-9269-FBA008A4C3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1F2E64-8311-4F54-991F-FD5261B57328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56447-5A39-4836-B10C-92D0B92F0D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5B165-62DC-4DD1-8C6F-A3B4E704E620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3C734-2C6B-4918-91D6-DD2360A874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73538D-DE61-4645-B5D4-E9E097406CA4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E2D71A-FE42-4F1E-848C-F93D4D03B8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4B42E-0FCF-4A4A-B8FB-D231C5DE1B46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0A628E-71E5-4F9E-AEE0-A508EE9284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F31B5-1906-4DDC-B6D0-1CA5821454E1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12B103-B032-4429-8D13-7058968726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AF638-02A8-4160-8245-914B77E68306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ADC42-26FD-4F60-9424-68697ECF7C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74A5A9-544A-4480-A599-B29F5A79662E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59867-6512-40B4-8D14-F6FDB63CE4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FA2C4-F5B8-4C80-BAC3-7DE5CCF5C570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498E98-25B1-443B-B08E-87D68E8755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2DB560-79AD-413D-B9FB-6D91253DA1BF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CCD3C4-8680-4358-A75B-48294ADD90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DA844-175E-4DD7-A2E2-6201DF9A5925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9A1A5-4CA0-4A8F-B955-7EE50A53F5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48E067-EE7F-4B3D-9C6A-812CB328F1DB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05859F-9EB2-4D77-8322-FFD0FDB729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2F8833-7AEB-4FD0-90A3-E8F426854144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A9115-6391-49C5-A4F2-9A6A7E2AA8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slideLayout" Target="../slideLayouts/slideLayout67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5.xml"/><Relationship Id="rId3" Type="http://schemas.openxmlformats.org/officeDocument/2006/relationships/slideLayout" Target="../slideLayouts/slideLayout70.xml"/><Relationship Id="rId7" Type="http://schemas.openxmlformats.org/officeDocument/2006/relationships/slideLayout" Target="../slideLayouts/slideLayout74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9.xml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8.xml"/><Relationship Id="rId5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77.xml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7620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</a:defRPr>
            </a:lvl1pPr>
          </a:lstStyle>
          <a:p>
            <a:pPr>
              <a:defRPr/>
            </a:pPr>
            <a:fld id="{A8080F3E-9450-4757-BC32-11CE09DF0998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latin typeface="+mn-lt"/>
              </a:defRPr>
            </a:lvl1pPr>
          </a:lstStyle>
          <a:p>
            <a:pPr>
              <a:defRPr/>
            </a:pPr>
            <a:fld id="{ED5FD51D-40ED-4EAB-BFFE-1DCD5FC054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5127" name="Picture 7" descr="cooper.jp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334000" y="6324600"/>
            <a:ext cx="3403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82B912D-69CD-4976-AC65-AEAC1625473E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1D36B50-0EB7-4804-A1AF-DFB976FAC3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74052D2-043E-4522-8C22-587930B23CAA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46582C8-1781-4FB9-9020-098A314B28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DBB5902-C555-48BB-80CA-BF3870046063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F1D5B7F-B3EF-496E-B3BE-3269362E46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  <p:sldLayoutId id="2147483798" r:id="rId8"/>
    <p:sldLayoutId id="2147483799" r:id="rId9"/>
    <p:sldLayoutId id="2147483800" r:id="rId10"/>
    <p:sldLayoutId id="214748380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AEA5590-6019-4D91-904D-3B862CC7BB85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D4A043A-B187-47A0-8D22-5ACF6D8D30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9223" name="Picture 6" descr="cooper.jp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130800" y="0"/>
            <a:ext cx="4013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97A374C-EDDD-4E64-9479-03DC57F26909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F7491A0-0B91-4D8A-90B6-CEBEB396ED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3" r:id="rId1"/>
    <p:sldLayoutId id="2147483814" r:id="rId2"/>
    <p:sldLayoutId id="2147483815" r:id="rId3"/>
    <p:sldLayoutId id="2147483816" r:id="rId4"/>
    <p:sldLayoutId id="2147483817" r:id="rId5"/>
    <p:sldLayoutId id="2147483818" r:id="rId6"/>
    <p:sldLayoutId id="2147483819" r:id="rId7"/>
    <p:sldLayoutId id="2147483820" r:id="rId8"/>
    <p:sldLayoutId id="2147483821" r:id="rId9"/>
    <p:sldLayoutId id="2147483822" r:id="rId10"/>
    <p:sldLayoutId id="2147483823" r:id="rId11"/>
    <p:sldLayoutId id="214748382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26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4DBCDBA-8317-4109-9D33-D85E32D138CB}" type="datetimeFigureOut">
              <a:rPr lang="en-US"/>
              <a:pPr>
                <a:defRPr/>
              </a:pPr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6CB0658-9111-4F57-B6F2-40E71F3C23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5" r:id="rId1"/>
    <p:sldLayoutId id="2147483826" r:id="rId2"/>
    <p:sldLayoutId id="2147483827" r:id="rId3"/>
    <p:sldLayoutId id="2147483828" r:id="rId4"/>
    <p:sldLayoutId id="2147483829" r:id="rId5"/>
    <p:sldLayoutId id="2147483830" r:id="rId6"/>
    <p:sldLayoutId id="2147483831" r:id="rId7"/>
    <p:sldLayoutId id="2147483832" r:id="rId8"/>
    <p:sldLayoutId id="2147483833" r:id="rId9"/>
    <p:sldLayoutId id="2147483834" r:id="rId10"/>
    <p:sldLayoutId id="214748383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4.xml"/><Relationship Id="rId1" Type="http://schemas.openxmlformats.org/officeDocument/2006/relationships/vmlDrawing" Target="../drawings/vmlDrawing2.v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4.xml"/><Relationship Id="rId1" Type="http://schemas.openxmlformats.org/officeDocument/2006/relationships/vmlDrawing" Target="../drawings/vmlDrawing3.v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9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9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9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9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9.xml"/><Relationship Id="rId4" Type="http://schemas.openxmlformats.org/officeDocument/2006/relationships/image" Target="../media/image11.emf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4.xml"/><Relationship Id="rId1" Type="http://schemas.openxmlformats.org/officeDocument/2006/relationships/vmlDrawing" Target="../drawings/vmlDrawing1.v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9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3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3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9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3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4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9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9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9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9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9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9.xml"/></Relationships>
</file>

<file path=ppt/slides/_rels/slide56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7.xml"/><Relationship Id="rId13" Type="http://schemas.openxmlformats.org/officeDocument/2006/relationships/control" Target="../activeX/activeX12.xml"/><Relationship Id="rId18" Type="http://schemas.openxmlformats.org/officeDocument/2006/relationships/slideLayout" Target="../slideLayouts/slideLayout74.xml"/><Relationship Id="rId3" Type="http://schemas.openxmlformats.org/officeDocument/2006/relationships/control" Target="../activeX/activeX2.xml"/><Relationship Id="rId7" Type="http://schemas.openxmlformats.org/officeDocument/2006/relationships/control" Target="../activeX/activeX6.xml"/><Relationship Id="rId12" Type="http://schemas.openxmlformats.org/officeDocument/2006/relationships/control" Target="../activeX/activeX11.xml"/><Relationship Id="rId17" Type="http://schemas.openxmlformats.org/officeDocument/2006/relationships/control" Target="../activeX/activeX16.xml"/><Relationship Id="rId2" Type="http://schemas.openxmlformats.org/officeDocument/2006/relationships/control" Target="../activeX/activeX1.xml"/><Relationship Id="rId16" Type="http://schemas.openxmlformats.org/officeDocument/2006/relationships/control" Target="../activeX/activeX15.xml"/><Relationship Id="rId20" Type="http://schemas.openxmlformats.org/officeDocument/2006/relationships/image" Target="../media/image13.png"/><Relationship Id="rId1" Type="http://schemas.openxmlformats.org/officeDocument/2006/relationships/vmlDrawing" Target="../drawings/vmlDrawing4.vml"/><Relationship Id="rId6" Type="http://schemas.openxmlformats.org/officeDocument/2006/relationships/control" Target="../activeX/activeX5.xml"/><Relationship Id="rId11" Type="http://schemas.openxmlformats.org/officeDocument/2006/relationships/control" Target="../activeX/activeX10.xml"/><Relationship Id="rId5" Type="http://schemas.openxmlformats.org/officeDocument/2006/relationships/control" Target="../activeX/activeX4.xml"/><Relationship Id="rId15" Type="http://schemas.openxmlformats.org/officeDocument/2006/relationships/control" Target="../activeX/activeX14.xml"/><Relationship Id="rId10" Type="http://schemas.openxmlformats.org/officeDocument/2006/relationships/control" Target="../activeX/activeX9.xml"/><Relationship Id="rId19" Type="http://schemas.openxmlformats.org/officeDocument/2006/relationships/notesSlide" Target="../notesSlides/notesSlide37.xml"/><Relationship Id="rId4" Type="http://schemas.openxmlformats.org/officeDocument/2006/relationships/control" Target="../activeX/activeX3.xml"/><Relationship Id="rId9" Type="http://schemas.openxmlformats.org/officeDocument/2006/relationships/control" Target="../activeX/activeX8.xml"/><Relationship Id="rId14" Type="http://schemas.openxmlformats.org/officeDocument/2006/relationships/control" Target="../activeX/activeX13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4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4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4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4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4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7AB2C3-C19E-4C25-B4FD-EB991B1DED0C}" type="slidenum">
              <a:rPr lang="en-US"/>
              <a:pPr>
                <a:defRPr/>
              </a:pPr>
              <a:t>1</a:t>
            </a:fld>
            <a:endParaRPr lang="en-US"/>
          </a:p>
        </p:txBody>
      </p:sp>
      <p:pic>
        <p:nvPicPr>
          <p:cNvPr id="12291" name="Picture 3" descr="risk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32000" y="1682750"/>
            <a:ext cx="5080000" cy="349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="b"/>
          <a:lstStyle/>
          <a:p>
            <a:pPr defTabSz="912813" eaLnBrk="1" hangingPunct="1"/>
            <a:r>
              <a:rPr lang="en-US" smtClean="0"/>
              <a:t>Real vs. Nominal Rates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/>
        <p:txBody>
          <a:bodyPr lIns="90488" tIns="44450" rIns="90488" bIns="44450"/>
          <a:lstStyle/>
          <a:p>
            <a:pPr defTabSz="912813" eaLnBrk="1" hangingPunct="1">
              <a:buFontTx/>
              <a:buNone/>
            </a:pPr>
            <a:r>
              <a:rPr lang="en-US" sz="2800" smtClean="0">
                <a:solidFill>
                  <a:schemeClr val="tx2"/>
                </a:solidFill>
              </a:rPr>
              <a:t>Fisher effect:  Approximation</a:t>
            </a:r>
          </a:p>
          <a:p>
            <a:pPr defTabSz="912813" eaLnBrk="1" hangingPunct="1">
              <a:buFontTx/>
              <a:buNone/>
            </a:pPr>
            <a:r>
              <a:rPr lang="en-US" sz="2800" smtClean="0"/>
              <a:t>nominal rate = real rate + inflation premium</a:t>
            </a:r>
          </a:p>
          <a:p>
            <a:pPr lvl="1" defTabSz="912813" eaLnBrk="1" hangingPunct="1">
              <a:buFontTx/>
              <a:buNone/>
            </a:pPr>
            <a:r>
              <a:rPr lang="en-US" sz="2400" smtClean="0"/>
              <a:t>R = r + i  or  r = R - i</a:t>
            </a:r>
          </a:p>
          <a:p>
            <a:pPr defTabSz="912813" eaLnBrk="1" hangingPunct="1">
              <a:buFontTx/>
              <a:buNone/>
            </a:pPr>
            <a:r>
              <a:rPr lang="en-US" sz="2800" smtClean="0">
                <a:solidFill>
                  <a:schemeClr val="tx2"/>
                </a:solidFill>
              </a:rPr>
              <a:t>Example  r = 3%, i = 6%</a:t>
            </a:r>
            <a:endParaRPr lang="en-US" sz="2800" smtClean="0"/>
          </a:p>
          <a:p>
            <a:pPr lvl="1" defTabSz="912813" eaLnBrk="1" hangingPunct="1">
              <a:buFontTx/>
              <a:buNone/>
            </a:pPr>
            <a:r>
              <a:rPr lang="en-US" sz="2400" smtClean="0"/>
              <a:t>R = 9% = 3% + 6%  or  3% = 9% - 6%</a:t>
            </a:r>
          </a:p>
          <a:p>
            <a:pPr defTabSz="912813" eaLnBrk="1" hangingPunct="1">
              <a:buFontTx/>
              <a:buNone/>
            </a:pPr>
            <a:r>
              <a:rPr lang="en-US" sz="2800" smtClean="0">
                <a:solidFill>
                  <a:schemeClr val="tx2"/>
                </a:solidFill>
              </a:rPr>
              <a:t>Fisher effect:  Exact</a:t>
            </a:r>
          </a:p>
          <a:p>
            <a:pPr lvl="1" defTabSz="912813" eaLnBrk="1" hangingPunct="1">
              <a:buFontTx/>
              <a:buNone/>
            </a:pPr>
            <a:r>
              <a:rPr lang="en-US" sz="2400" smtClean="0"/>
              <a:t>	r = (R - i) / (1 + i)  </a:t>
            </a:r>
          </a:p>
          <a:p>
            <a:pPr lvl="1" defTabSz="912813" eaLnBrk="1" hangingPunct="1">
              <a:buFontTx/>
              <a:buNone/>
            </a:pPr>
            <a:r>
              <a:rPr lang="en-US" sz="2400" smtClean="0"/>
              <a:t>	2.83% = (9%-6%) / (1.06)</a:t>
            </a:r>
          </a:p>
          <a:p>
            <a:pPr defTabSz="912813" eaLnBrk="1" hangingPunct="1">
              <a:buFontTx/>
              <a:buNone/>
            </a:pPr>
            <a:endParaRPr lang="en-US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3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580231-7A71-44D0-96FC-F395A7D8FBFD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21507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Historical Risks</a:t>
            </a:r>
          </a:p>
        </p:txBody>
      </p:sp>
      <p:sp>
        <p:nvSpPr>
          <p:cNvPr id="21508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534400" cy="4724400"/>
          </a:xfrm>
        </p:spPr>
        <p:txBody>
          <a:bodyPr/>
          <a:lstStyle/>
          <a:p>
            <a:pPr eaLnBrk="1" hangingPunct="1"/>
            <a:r>
              <a:rPr lang="en-US" smtClean="0"/>
              <a:t>When you purchase a U.S. Treasury bill, you know exactly what your returns are going to be, i.e. there is no uncertainty, or risk</a:t>
            </a:r>
          </a:p>
          <a:p>
            <a:pPr eaLnBrk="1" hangingPunct="1"/>
            <a:r>
              <a:rPr lang="en-US" smtClean="0"/>
              <a:t>On the other hand, when you invest in just about anything else, you do not know what your returns will be.</a:t>
            </a:r>
          </a:p>
          <a:p>
            <a:pPr eaLnBrk="1" hangingPunct="1"/>
            <a:r>
              <a:rPr lang="en-US" smtClean="0"/>
              <a:t>It is useful to be able to quantify the uncertainty of various asset classes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E6430A-2D01-4FF9-8223-E5281D9F7E03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22531" name="Content Placeholder 2"/>
          <p:cNvSpPr>
            <a:spLocks noGrp="1"/>
          </p:cNvSpPr>
          <p:nvPr>
            <p:ph idx="4294967295"/>
          </p:nvPr>
        </p:nvSpPr>
        <p:spPr>
          <a:xfrm>
            <a:off x="0" y="1219200"/>
            <a:ext cx="8763000" cy="4876800"/>
          </a:xfrm>
        </p:spPr>
        <p:txBody>
          <a:bodyPr/>
          <a:lstStyle/>
          <a:p>
            <a:pPr eaLnBrk="1" hangingPunct="1"/>
            <a:r>
              <a:rPr lang="en-US" smtClean="0"/>
              <a:t>Computing Volatility</a:t>
            </a:r>
          </a:p>
          <a:p>
            <a:pPr eaLnBrk="1" hangingPunct="1"/>
            <a:endParaRPr lang="en-US" smtClean="0"/>
          </a:p>
        </p:txBody>
      </p:sp>
      <p:pic>
        <p:nvPicPr>
          <p:cNvPr id="22532" name="Picture 4" descr="volcan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905000"/>
            <a:ext cx="5641975" cy="427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271D8B-C787-46E5-A167-A5AB26691999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2052" name="Content Placeholder 2"/>
          <p:cNvSpPr>
            <a:spLocks noGrp="1"/>
          </p:cNvSpPr>
          <p:nvPr>
            <p:ph idx="4294967295"/>
          </p:nvPr>
        </p:nvSpPr>
        <p:spPr>
          <a:xfrm>
            <a:off x="0" y="381000"/>
            <a:ext cx="8763000" cy="5715000"/>
          </a:xfrm>
        </p:spPr>
        <p:txBody>
          <a:bodyPr/>
          <a:lstStyle/>
          <a:p>
            <a:pPr eaLnBrk="1" hangingPunct="1"/>
            <a:r>
              <a:rPr lang="en-US" smtClean="0"/>
              <a:t>Computing Volatility</a:t>
            </a:r>
          </a:p>
          <a:p>
            <a:pPr eaLnBrk="1" hangingPunct="1"/>
            <a:endParaRPr lang="en-US" smtClean="0"/>
          </a:p>
          <a:p>
            <a:pPr lvl="1" eaLnBrk="1" hangingPunct="1"/>
            <a:r>
              <a:rPr lang="en-US" smtClean="0"/>
              <a:t>High volatility in historical returns are an indication that future returns will be volatile</a:t>
            </a:r>
          </a:p>
          <a:p>
            <a:pPr lvl="1" eaLnBrk="1" hangingPunct="1"/>
            <a:r>
              <a:rPr lang="en-US" smtClean="0"/>
              <a:t>One popular way of quantifying volatility is to compute the standard deviation of percentage returns</a:t>
            </a:r>
          </a:p>
          <a:p>
            <a:pPr lvl="2" eaLnBrk="1" hangingPunct="1"/>
            <a:r>
              <a:rPr lang="en-US" sz="2300" smtClean="0"/>
              <a:t>Standard deviation is the square root of the variance</a:t>
            </a:r>
          </a:p>
          <a:p>
            <a:pPr lvl="2" eaLnBrk="1" hangingPunct="1"/>
            <a:r>
              <a:rPr lang="en-US" sz="2300" smtClean="0"/>
              <a:t>Standard deviation is a measure of </a:t>
            </a:r>
            <a:r>
              <a:rPr lang="en-US" sz="2300" b="1" i="1" smtClean="0"/>
              <a:t>total risk</a:t>
            </a:r>
          </a:p>
          <a:p>
            <a:pPr lvl="2" eaLnBrk="1" hangingPunct="1"/>
            <a:endParaRPr lang="en-US" smtClean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1752600" y="5181600"/>
          <a:ext cx="5891213" cy="1143000"/>
        </p:xfrm>
        <a:graphic>
          <a:graphicData uri="http://schemas.openxmlformats.org/presentationml/2006/ole">
            <p:oleObj spid="_x0000_s2050" name="Equation" r:id="rId3" imgW="3403440" imgH="660240" progId="Equation.3">
              <p:embed/>
            </p:oleObj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Line 1026"/>
          <p:cNvSpPr>
            <a:spLocks noChangeShapeType="1"/>
          </p:cNvSpPr>
          <p:nvPr/>
        </p:nvSpPr>
        <p:spPr bwMode="auto">
          <a:xfrm>
            <a:off x="5257800" y="2667000"/>
            <a:ext cx="0" cy="1828800"/>
          </a:xfrm>
          <a:prstGeom prst="line">
            <a:avLst/>
          </a:prstGeom>
          <a:noFill/>
          <a:ln w="50800">
            <a:solidFill>
              <a:srgbClr val="00CC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7283" name="Rectangle 1027"/>
          <p:cNvSpPr>
            <a:spLocks noChangeArrowheads="1"/>
          </p:cNvSpPr>
          <p:nvPr/>
        </p:nvSpPr>
        <p:spPr bwMode="auto">
          <a:xfrm>
            <a:off x="4419600" y="4800600"/>
            <a:ext cx="358775" cy="63817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r</a:t>
            </a:r>
          </a:p>
        </p:txBody>
      </p:sp>
      <p:sp>
        <p:nvSpPr>
          <p:cNvPr id="97284" name="Line 1028"/>
          <p:cNvSpPr>
            <a:spLocks noChangeShapeType="1"/>
          </p:cNvSpPr>
          <p:nvPr/>
        </p:nvSpPr>
        <p:spPr bwMode="auto">
          <a:xfrm>
            <a:off x="4495800" y="4800600"/>
            <a:ext cx="304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7285" name="Rectangle 1029"/>
          <p:cNvSpPr>
            <a:spLocks noChangeArrowheads="1"/>
          </p:cNvSpPr>
          <p:nvPr/>
        </p:nvSpPr>
        <p:spPr bwMode="auto">
          <a:xfrm>
            <a:off x="595313" y="4724400"/>
            <a:ext cx="2085975" cy="63817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Negative</a:t>
            </a:r>
          </a:p>
        </p:txBody>
      </p:sp>
      <p:sp>
        <p:nvSpPr>
          <p:cNvPr id="97286" name="Rectangle 1030"/>
          <p:cNvSpPr>
            <a:spLocks noChangeArrowheads="1"/>
          </p:cNvSpPr>
          <p:nvPr/>
        </p:nvSpPr>
        <p:spPr bwMode="auto">
          <a:xfrm>
            <a:off x="6615113" y="4724400"/>
            <a:ext cx="1933575" cy="63817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Positive</a:t>
            </a:r>
          </a:p>
        </p:txBody>
      </p:sp>
      <p:sp>
        <p:nvSpPr>
          <p:cNvPr id="23559" name="Line 1031"/>
          <p:cNvSpPr>
            <a:spLocks noChangeShapeType="1"/>
          </p:cNvSpPr>
          <p:nvPr/>
        </p:nvSpPr>
        <p:spPr bwMode="auto">
          <a:xfrm>
            <a:off x="4648200" y="3352800"/>
            <a:ext cx="0" cy="1219200"/>
          </a:xfrm>
          <a:prstGeom prst="line">
            <a:avLst/>
          </a:prstGeom>
          <a:noFill/>
          <a:ln w="50800">
            <a:solidFill>
              <a:srgbClr val="FF99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4" name="Rectangle 1032"/>
          <p:cNvSpPr>
            <a:spLocks noGrp="1" noChangeArrowheads="1"/>
          </p:cNvSpPr>
          <p:nvPr>
            <p:ph type="title"/>
          </p:nvPr>
        </p:nvSpPr>
        <p:spPr>
          <a:xfrm>
            <a:off x="381000" y="1219200"/>
            <a:ext cx="8305800" cy="1143000"/>
          </a:xfrm>
        </p:spPr>
        <p:txBody>
          <a:bodyPr lIns="90488" tIns="44450" rIns="90488" bIns="44450" rtlCol="0" anchor="b">
            <a:normAutofit fontScale="90000"/>
          </a:bodyPr>
          <a:lstStyle/>
          <a:p>
            <a:pPr defTabSz="912813" eaLnBrk="1" fontAlgn="auto" hangingPunct="1">
              <a:spcAft>
                <a:spcPts val="0"/>
              </a:spcAft>
              <a:defRPr/>
            </a:pPr>
            <a:r>
              <a:rPr lang="en-US" smtClean="0"/>
              <a:t>Skewed Distribution: Large Negative Returns Possible</a:t>
            </a:r>
          </a:p>
        </p:txBody>
      </p:sp>
      <p:sp>
        <p:nvSpPr>
          <p:cNvPr id="23561" name="Line 1033"/>
          <p:cNvSpPr>
            <a:spLocks noChangeShapeType="1"/>
          </p:cNvSpPr>
          <p:nvPr/>
        </p:nvSpPr>
        <p:spPr bwMode="auto">
          <a:xfrm flipH="1">
            <a:off x="1854200" y="4568825"/>
            <a:ext cx="4810125" cy="0"/>
          </a:xfrm>
          <a:prstGeom prst="line">
            <a:avLst/>
          </a:prstGeom>
          <a:noFill/>
          <a:ln w="50800">
            <a:solidFill>
              <a:srgbClr val="FFFF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2" name="Freeform 1034"/>
          <p:cNvSpPr>
            <a:spLocks/>
          </p:cNvSpPr>
          <p:nvPr/>
        </p:nvSpPr>
        <p:spPr bwMode="auto">
          <a:xfrm>
            <a:off x="1905000" y="2667000"/>
            <a:ext cx="4570413" cy="1890713"/>
          </a:xfrm>
          <a:custGeom>
            <a:avLst/>
            <a:gdLst>
              <a:gd name="T0" fmla="*/ 2147483647 w 2879"/>
              <a:gd name="T1" fmla="*/ 2147483647 h 1191"/>
              <a:gd name="T2" fmla="*/ 2147483647 w 2879"/>
              <a:gd name="T3" fmla="*/ 2147483647 h 1191"/>
              <a:gd name="T4" fmla="*/ 2147483647 w 2879"/>
              <a:gd name="T5" fmla="*/ 2147483647 h 1191"/>
              <a:gd name="T6" fmla="*/ 2147483647 w 2879"/>
              <a:gd name="T7" fmla="*/ 2147483647 h 1191"/>
              <a:gd name="T8" fmla="*/ 2147483647 w 2879"/>
              <a:gd name="T9" fmla="*/ 2147483647 h 1191"/>
              <a:gd name="T10" fmla="*/ 2147483647 w 2879"/>
              <a:gd name="T11" fmla="*/ 2147483647 h 1191"/>
              <a:gd name="T12" fmla="*/ 2147483647 w 2879"/>
              <a:gd name="T13" fmla="*/ 2147483647 h 1191"/>
              <a:gd name="T14" fmla="*/ 2147483647 w 2879"/>
              <a:gd name="T15" fmla="*/ 2147483647 h 1191"/>
              <a:gd name="T16" fmla="*/ 2147483647 w 2879"/>
              <a:gd name="T17" fmla="*/ 2147483647 h 1191"/>
              <a:gd name="T18" fmla="*/ 2147483647 w 2879"/>
              <a:gd name="T19" fmla="*/ 0 h 1191"/>
              <a:gd name="T20" fmla="*/ 2147483647 w 2879"/>
              <a:gd name="T21" fmla="*/ 2147483647 h 1191"/>
              <a:gd name="T22" fmla="*/ 2147483647 w 2879"/>
              <a:gd name="T23" fmla="*/ 2147483647 h 1191"/>
              <a:gd name="T24" fmla="*/ 2147483647 w 2879"/>
              <a:gd name="T25" fmla="*/ 2147483647 h 1191"/>
              <a:gd name="T26" fmla="*/ 2147483647 w 2879"/>
              <a:gd name="T27" fmla="*/ 2147483647 h 1191"/>
              <a:gd name="T28" fmla="*/ 2147483647 w 2879"/>
              <a:gd name="T29" fmla="*/ 2147483647 h 1191"/>
              <a:gd name="T30" fmla="*/ 2147483647 w 2879"/>
              <a:gd name="T31" fmla="*/ 2147483647 h 1191"/>
              <a:gd name="T32" fmla="*/ 2147483647 w 2879"/>
              <a:gd name="T33" fmla="*/ 2147483647 h 1191"/>
              <a:gd name="T34" fmla="*/ 2147483647 w 2879"/>
              <a:gd name="T35" fmla="*/ 2147483647 h 1191"/>
              <a:gd name="T36" fmla="*/ 2147483647 w 2879"/>
              <a:gd name="T37" fmla="*/ 2147483647 h 1191"/>
              <a:gd name="T38" fmla="*/ 2147483647 w 2879"/>
              <a:gd name="T39" fmla="*/ 2147483647 h 1191"/>
              <a:gd name="T40" fmla="*/ 2147483647 w 2879"/>
              <a:gd name="T41" fmla="*/ 2147483647 h 1191"/>
              <a:gd name="T42" fmla="*/ 2147483647 w 2879"/>
              <a:gd name="T43" fmla="*/ 2147483647 h 1191"/>
              <a:gd name="T44" fmla="*/ 2147483647 w 2879"/>
              <a:gd name="T45" fmla="*/ 2147483647 h 1191"/>
              <a:gd name="T46" fmla="*/ 2147483647 w 2879"/>
              <a:gd name="T47" fmla="*/ 2147483647 h 1191"/>
              <a:gd name="T48" fmla="*/ 2147483647 w 2879"/>
              <a:gd name="T49" fmla="*/ 2147483647 h 1191"/>
              <a:gd name="T50" fmla="*/ 2147483647 w 2879"/>
              <a:gd name="T51" fmla="*/ 2147483647 h 1191"/>
              <a:gd name="T52" fmla="*/ 2147483647 w 2879"/>
              <a:gd name="T53" fmla="*/ 2147483647 h 1191"/>
              <a:gd name="T54" fmla="*/ 2147483647 w 2879"/>
              <a:gd name="T55" fmla="*/ 2147483647 h 1191"/>
              <a:gd name="T56" fmla="*/ 2147483647 w 2879"/>
              <a:gd name="T57" fmla="*/ 2147483647 h 1191"/>
              <a:gd name="T58" fmla="*/ 2147483647 w 2879"/>
              <a:gd name="T59" fmla="*/ 2147483647 h 1191"/>
              <a:gd name="T60" fmla="*/ 2147483647 w 2879"/>
              <a:gd name="T61" fmla="*/ 2147483647 h 1191"/>
              <a:gd name="T62" fmla="*/ 2147483647 w 2879"/>
              <a:gd name="T63" fmla="*/ 2147483647 h 1191"/>
              <a:gd name="T64" fmla="*/ 0 w 2879"/>
              <a:gd name="T65" fmla="*/ 2147483647 h 1191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2879"/>
              <a:gd name="T100" fmla="*/ 0 h 1191"/>
              <a:gd name="T101" fmla="*/ 2879 w 2879"/>
              <a:gd name="T102" fmla="*/ 1191 h 1191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2879" h="1191">
                <a:moveTo>
                  <a:pt x="2878" y="1190"/>
                </a:moveTo>
                <a:lnTo>
                  <a:pt x="2838" y="1150"/>
                </a:lnTo>
                <a:lnTo>
                  <a:pt x="2766" y="1070"/>
                </a:lnTo>
                <a:lnTo>
                  <a:pt x="2694" y="974"/>
                </a:lnTo>
                <a:lnTo>
                  <a:pt x="2630" y="879"/>
                </a:lnTo>
                <a:lnTo>
                  <a:pt x="2566" y="759"/>
                </a:lnTo>
                <a:lnTo>
                  <a:pt x="2510" y="639"/>
                </a:lnTo>
                <a:lnTo>
                  <a:pt x="2462" y="519"/>
                </a:lnTo>
                <a:lnTo>
                  <a:pt x="2422" y="391"/>
                </a:lnTo>
                <a:lnTo>
                  <a:pt x="2398" y="319"/>
                </a:lnTo>
                <a:lnTo>
                  <a:pt x="2390" y="287"/>
                </a:lnTo>
                <a:lnTo>
                  <a:pt x="2366" y="223"/>
                </a:lnTo>
                <a:lnTo>
                  <a:pt x="2342" y="167"/>
                </a:lnTo>
                <a:lnTo>
                  <a:pt x="2318" y="120"/>
                </a:lnTo>
                <a:lnTo>
                  <a:pt x="2294" y="80"/>
                </a:lnTo>
                <a:lnTo>
                  <a:pt x="2262" y="40"/>
                </a:lnTo>
                <a:lnTo>
                  <a:pt x="2239" y="24"/>
                </a:lnTo>
                <a:lnTo>
                  <a:pt x="2207" y="8"/>
                </a:lnTo>
                <a:lnTo>
                  <a:pt x="2183" y="0"/>
                </a:lnTo>
                <a:lnTo>
                  <a:pt x="2151" y="0"/>
                </a:lnTo>
                <a:lnTo>
                  <a:pt x="2103" y="8"/>
                </a:lnTo>
                <a:lnTo>
                  <a:pt x="2079" y="16"/>
                </a:lnTo>
                <a:lnTo>
                  <a:pt x="2039" y="40"/>
                </a:lnTo>
                <a:lnTo>
                  <a:pt x="2007" y="72"/>
                </a:lnTo>
                <a:lnTo>
                  <a:pt x="1959" y="112"/>
                </a:lnTo>
                <a:lnTo>
                  <a:pt x="1927" y="151"/>
                </a:lnTo>
                <a:lnTo>
                  <a:pt x="1903" y="183"/>
                </a:lnTo>
                <a:lnTo>
                  <a:pt x="1863" y="231"/>
                </a:lnTo>
                <a:lnTo>
                  <a:pt x="1783" y="335"/>
                </a:lnTo>
                <a:lnTo>
                  <a:pt x="1695" y="431"/>
                </a:lnTo>
                <a:lnTo>
                  <a:pt x="1615" y="511"/>
                </a:lnTo>
                <a:lnTo>
                  <a:pt x="1527" y="599"/>
                </a:lnTo>
                <a:lnTo>
                  <a:pt x="1455" y="671"/>
                </a:lnTo>
                <a:lnTo>
                  <a:pt x="1359" y="743"/>
                </a:lnTo>
                <a:lnTo>
                  <a:pt x="1279" y="807"/>
                </a:lnTo>
                <a:lnTo>
                  <a:pt x="1239" y="831"/>
                </a:lnTo>
                <a:lnTo>
                  <a:pt x="1191" y="863"/>
                </a:lnTo>
                <a:lnTo>
                  <a:pt x="1119" y="911"/>
                </a:lnTo>
                <a:lnTo>
                  <a:pt x="1055" y="950"/>
                </a:lnTo>
                <a:lnTo>
                  <a:pt x="999" y="990"/>
                </a:lnTo>
                <a:lnTo>
                  <a:pt x="935" y="1030"/>
                </a:lnTo>
                <a:lnTo>
                  <a:pt x="895" y="1054"/>
                </a:lnTo>
                <a:lnTo>
                  <a:pt x="855" y="1078"/>
                </a:lnTo>
                <a:lnTo>
                  <a:pt x="815" y="1094"/>
                </a:lnTo>
                <a:lnTo>
                  <a:pt x="799" y="1102"/>
                </a:lnTo>
                <a:lnTo>
                  <a:pt x="743" y="1126"/>
                </a:lnTo>
                <a:lnTo>
                  <a:pt x="640" y="1158"/>
                </a:lnTo>
                <a:lnTo>
                  <a:pt x="592" y="1166"/>
                </a:lnTo>
                <a:lnTo>
                  <a:pt x="568" y="1174"/>
                </a:lnTo>
                <a:lnTo>
                  <a:pt x="520" y="1182"/>
                </a:lnTo>
                <a:lnTo>
                  <a:pt x="480" y="1190"/>
                </a:lnTo>
                <a:lnTo>
                  <a:pt x="456" y="1190"/>
                </a:lnTo>
                <a:lnTo>
                  <a:pt x="440" y="1190"/>
                </a:lnTo>
                <a:lnTo>
                  <a:pt x="424" y="1190"/>
                </a:lnTo>
                <a:lnTo>
                  <a:pt x="400" y="1190"/>
                </a:lnTo>
                <a:lnTo>
                  <a:pt x="376" y="1190"/>
                </a:lnTo>
                <a:lnTo>
                  <a:pt x="352" y="1190"/>
                </a:lnTo>
                <a:lnTo>
                  <a:pt x="320" y="1190"/>
                </a:lnTo>
                <a:lnTo>
                  <a:pt x="296" y="1190"/>
                </a:lnTo>
                <a:lnTo>
                  <a:pt x="264" y="1190"/>
                </a:lnTo>
                <a:lnTo>
                  <a:pt x="248" y="1190"/>
                </a:lnTo>
                <a:lnTo>
                  <a:pt x="216" y="1190"/>
                </a:lnTo>
                <a:lnTo>
                  <a:pt x="152" y="1190"/>
                </a:lnTo>
                <a:lnTo>
                  <a:pt x="88" y="1190"/>
                </a:lnTo>
                <a:lnTo>
                  <a:pt x="32" y="1190"/>
                </a:lnTo>
                <a:lnTo>
                  <a:pt x="0" y="1190"/>
                </a:lnTo>
              </a:path>
            </a:pathLst>
          </a:custGeom>
          <a:noFill/>
          <a:ln w="50800" cap="rnd">
            <a:solidFill>
              <a:srgbClr val="FFFF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3" name="Rectangle 1035"/>
          <p:cNvSpPr>
            <a:spLocks noChangeArrowheads="1"/>
          </p:cNvSpPr>
          <p:nvPr/>
        </p:nvSpPr>
        <p:spPr bwMode="auto">
          <a:xfrm>
            <a:off x="6691313" y="3444875"/>
            <a:ext cx="1346200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defTabSz="912813"/>
            <a:r>
              <a:rPr lang="en-US" sz="2800" b="1"/>
              <a:t>Median</a:t>
            </a:r>
          </a:p>
        </p:txBody>
      </p:sp>
      <p:sp>
        <p:nvSpPr>
          <p:cNvPr id="23564" name="Line 1036"/>
          <p:cNvSpPr>
            <a:spLocks noChangeShapeType="1"/>
          </p:cNvSpPr>
          <p:nvPr/>
        </p:nvSpPr>
        <p:spPr bwMode="auto">
          <a:xfrm flipH="1">
            <a:off x="5410200" y="3733800"/>
            <a:ext cx="1143000" cy="0"/>
          </a:xfrm>
          <a:prstGeom prst="line">
            <a:avLst/>
          </a:prstGeom>
          <a:noFill/>
          <a:ln w="50800">
            <a:solidFill>
              <a:srgbClr val="00CC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Line 2"/>
          <p:cNvSpPr>
            <a:spLocks noChangeShapeType="1"/>
          </p:cNvSpPr>
          <p:nvPr/>
        </p:nvSpPr>
        <p:spPr bwMode="auto">
          <a:xfrm>
            <a:off x="3505200" y="2743200"/>
            <a:ext cx="0" cy="1752600"/>
          </a:xfrm>
          <a:prstGeom prst="line">
            <a:avLst/>
          </a:prstGeom>
          <a:noFill/>
          <a:ln w="50800">
            <a:solidFill>
              <a:srgbClr val="00CC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8307" name="Rectangle 3"/>
          <p:cNvSpPr>
            <a:spLocks noChangeArrowheads="1"/>
          </p:cNvSpPr>
          <p:nvPr/>
        </p:nvSpPr>
        <p:spPr bwMode="auto">
          <a:xfrm>
            <a:off x="3810000" y="4724400"/>
            <a:ext cx="358775" cy="63817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r</a:t>
            </a:r>
          </a:p>
        </p:txBody>
      </p:sp>
      <p:sp>
        <p:nvSpPr>
          <p:cNvPr id="98308" name="Line 4"/>
          <p:cNvSpPr>
            <a:spLocks noChangeShapeType="1"/>
          </p:cNvSpPr>
          <p:nvPr/>
        </p:nvSpPr>
        <p:spPr bwMode="auto">
          <a:xfrm>
            <a:off x="3810000" y="4800600"/>
            <a:ext cx="304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8309" name="Rectangle 5"/>
          <p:cNvSpPr>
            <a:spLocks noChangeArrowheads="1"/>
          </p:cNvSpPr>
          <p:nvPr/>
        </p:nvSpPr>
        <p:spPr bwMode="auto">
          <a:xfrm>
            <a:off x="595313" y="4724400"/>
            <a:ext cx="2085975" cy="63817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Negative</a:t>
            </a:r>
          </a:p>
        </p:txBody>
      </p:sp>
      <p:sp>
        <p:nvSpPr>
          <p:cNvPr id="98310" name="Rectangle 6"/>
          <p:cNvSpPr>
            <a:spLocks noChangeArrowheads="1"/>
          </p:cNvSpPr>
          <p:nvPr/>
        </p:nvSpPr>
        <p:spPr bwMode="auto">
          <a:xfrm>
            <a:off x="6615113" y="4724400"/>
            <a:ext cx="1933575" cy="63817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Positive</a:t>
            </a:r>
          </a:p>
        </p:txBody>
      </p:sp>
      <p:sp>
        <p:nvSpPr>
          <p:cNvPr id="24583" name="Line 7"/>
          <p:cNvSpPr>
            <a:spLocks noChangeShapeType="1"/>
          </p:cNvSpPr>
          <p:nvPr/>
        </p:nvSpPr>
        <p:spPr bwMode="auto">
          <a:xfrm>
            <a:off x="4038600" y="3124200"/>
            <a:ext cx="0" cy="1447800"/>
          </a:xfrm>
          <a:prstGeom prst="line">
            <a:avLst/>
          </a:prstGeom>
          <a:noFill/>
          <a:ln w="50800">
            <a:solidFill>
              <a:srgbClr val="FF99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88" name="Rectangle 8"/>
          <p:cNvSpPr>
            <a:spLocks noGrp="1" noChangeArrowheads="1"/>
          </p:cNvSpPr>
          <p:nvPr>
            <p:ph type="title"/>
          </p:nvPr>
        </p:nvSpPr>
        <p:spPr>
          <a:xfrm>
            <a:off x="533400" y="1219200"/>
            <a:ext cx="8305800" cy="1143000"/>
          </a:xfrm>
        </p:spPr>
        <p:txBody>
          <a:bodyPr lIns="90488" tIns="44450" rIns="90488" bIns="44450" rtlCol="0" anchor="b">
            <a:normAutofit fontScale="90000"/>
          </a:bodyPr>
          <a:lstStyle/>
          <a:p>
            <a:pPr defTabSz="912813" eaLnBrk="1" fontAlgn="auto" hangingPunct="1">
              <a:spcAft>
                <a:spcPts val="0"/>
              </a:spcAft>
              <a:defRPr/>
            </a:pPr>
            <a:r>
              <a:rPr lang="en-US" smtClean="0"/>
              <a:t>Skewed Distribution: Large Positive Returns Possible</a:t>
            </a:r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>
            <a:off x="2159000" y="4568825"/>
            <a:ext cx="4810125" cy="0"/>
          </a:xfrm>
          <a:prstGeom prst="line">
            <a:avLst/>
          </a:prstGeom>
          <a:noFill/>
          <a:ln w="50800">
            <a:solidFill>
              <a:srgbClr val="FFFF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6" name="Freeform 10"/>
          <p:cNvSpPr>
            <a:spLocks/>
          </p:cNvSpPr>
          <p:nvPr/>
        </p:nvSpPr>
        <p:spPr bwMode="auto">
          <a:xfrm>
            <a:off x="2438400" y="2667000"/>
            <a:ext cx="4570413" cy="1890713"/>
          </a:xfrm>
          <a:custGeom>
            <a:avLst/>
            <a:gdLst>
              <a:gd name="T0" fmla="*/ 2147483647 w 2879"/>
              <a:gd name="T1" fmla="*/ 2147483647 h 1191"/>
              <a:gd name="T2" fmla="*/ 2147483647 w 2879"/>
              <a:gd name="T3" fmla="*/ 2147483647 h 1191"/>
              <a:gd name="T4" fmla="*/ 2147483647 w 2879"/>
              <a:gd name="T5" fmla="*/ 2147483647 h 1191"/>
              <a:gd name="T6" fmla="*/ 2147483647 w 2879"/>
              <a:gd name="T7" fmla="*/ 2147483647 h 1191"/>
              <a:gd name="T8" fmla="*/ 2147483647 w 2879"/>
              <a:gd name="T9" fmla="*/ 2147483647 h 1191"/>
              <a:gd name="T10" fmla="*/ 2147483647 w 2879"/>
              <a:gd name="T11" fmla="*/ 2147483647 h 1191"/>
              <a:gd name="T12" fmla="*/ 2147483647 w 2879"/>
              <a:gd name="T13" fmla="*/ 2147483647 h 1191"/>
              <a:gd name="T14" fmla="*/ 2147483647 w 2879"/>
              <a:gd name="T15" fmla="*/ 2147483647 h 1191"/>
              <a:gd name="T16" fmla="*/ 2147483647 w 2879"/>
              <a:gd name="T17" fmla="*/ 2147483647 h 1191"/>
              <a:gd name="T18" fmla="*/ 2147483647 w 2879"/>
              <a:gd name="T19" fmla="*/ 0 h 1191"/>
              <a:gd name="T20" fmla="*/ 2147483647 w 2879"/>
              <a:gd name="T21" fmla="*/ 2147483647 h 1191"/>
              <a:gd name="T22" fmla="*/ 2147483647 w 2879"/>
              <a:gd name="T23" fmla="*/ 2147483647 h 1191"/>
              <a:gd name="T24" fmla="*/ 2147483647 w 2879"/>
              <a:gd name="T25" fmla="*/ 2147483647 h 1191"/>
              <a:gd name="T26" fmla="*/ 2147483647 w 2879"/>
              <a:gd name="T27" fmla="*/ 2147483647 h 1191"/>
              <a:gd name="T28" fmla="*/ 2147483647 w 2879"/>
              <a:gd name="T29" fmla="*/ 2147483647 h 1191"/>
              <a:gd name="T30" fmla="*/ 2147483647 w 2879"/>
              <a:gd name="T31" fmla="*/ 2147483647 h 1191"/>
              <a:gd name="T32" fmla="*/ 2147483647 w 2879"/>
              <a:gd name="T33" fmla="*/ 2147483647 h 1191"/>
              <a:gd name="T34" fmla="*/ 2147483647 w 2879"/>
              <a:gd name="T35" fmla="*/ 2147483647 h 1191"/>
              <a:gd name="T36" fmla="*/ 2147483647 w 2879"/>
              <a:gd name="T37" fmla="*/ 2147483647 h 1191"/>
              <a:gd name="T38" fmla="*/ 2147483647 w 2879"/>
              <a:gd name="T39" fmla="*/ 2147483647 h 1191"/>
              <a:gd name="T40" fmla="*/ 2147483647 w 2879"/>
              <a:gd name="T41" fmla="*/ 2147483647 h 1191"/>
              <a:gd name="T42" fmla="*/ 2147483647 w 2879"/>
              <a:gd name="T43" fmla="*/ 2147483647 h 1191"/>
              <a:gd name="T44" fmla="*/ 2147483647 w 2879"/>
              <a:gd name="T45" fmla="*/ 2147483647 h 1191"/>
              <a:gd name="T46" fmla="*/ 2147483647 w 2879"/>
              <a:gd name="T47" fmla="*/ 2147483647 h 1191"/>
              <a:gd name="T48" fmla="*/ 2147483647 w 2879"/>
              <a:gd name="T49" fmla="*/ 2147483647 h 1191"/>
              <a:gd name="T50" fmla="*/ 2147483647 w 2879"/>
              <a:gd name="T51" fmla="*/ 2147483647 h 1191"/>
              <a:gd name="T52" fmla="*/ 2147483647 w 2879"/>
              <a:gd name="T53" fmla="*/ 2147483647 h 1191"/>
              <a:gd name="T54" fmla="*/ 2147483647 w 2879"/>
              <a:gd name="T55" fmla="*/ 2147483647 h 1191"/>
              <a:gd name="T56" fmla="*/ 2147483647 w 2879"/>
              <a:gd name="T57" fmla="*/ 2147483647 h 1191"/>
              <a:gd name="T58" fmla="*/ 2147483647 w 2879"/>
              <a:gd name="T59" fmla="*/ 2147483647 h 1191"/>
              <a:gd name="T60" fmla="*/ 2147483647 w 2879"/>
              <a:gd name="T61" fmla="*/ 2147483647 h 1191"/>
              <a:gd name="T62" fmla="*/ 2147483647 w 2879"/>
              <a:gd name="T63" fmla="*/ 2147483647 h 1191"/>
              <a:gd name="T64" fmla="*/ 2147483647 w 2879"/>
              <a:gd name="T65" fmla="*/ 2147483647 h 1191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2879"/>
              <a:gd name="T100" fmla="*/ 0 h 1191"/>
              <a:gd name="T101" fmla="*/ 2879 w 2879"/>
              <a:gd name="T102" fmla="*/ 1191 h 1191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2879" h="1191">
                <a:moveTo>
                  <a:pt x="0" y="1190"/>
                </a:moveTo>
                <a:lnTo>
                  <a:pt x="40" y="1150"/>
                </a:lnTo>
                <a:lnTo>
                  <a:pt x="112" y="1070"/>
                </a:lnTo>
                <a:lnTo>
                  <a:pt x="184" y="974"/>
                </a:lnTo>
                <a:lnTo>
                  <a:pt x="248" y="879"/>
                </a:lnTo>
                <a:lnTo>
                  <a:pt x="312" y="759"/>
                </a:lnTo>
                <a:lnTo>
                  <a:pt x="368" y="639"/>
                </a:lnTo>
                <a:lnTo>
                  <a:pt x="416" y="519"/>
                </a:lnTo>
                <a:lnTo>
                  <a:pt x="464" y="383"/>
                </a:lnTo>
                <a:lnTo>
                  <a:pt x="480" y="319"/>
                </a:lnTo>
                <a:lnTo>
                  <a:pt x="488" y="287"/>
                </a:lnTo>
                <a:lnTo>
                  <a:pt x="512" y="223"/>
                </a:lnTo>
                <a:lnTo>
                  <a:pt x="536" y="167"/>
                </a:lnTo>
                <a:lnTo>
                  <a:pt x="560" y="120"/>
                </a:lnTo>
                <a:lnTo>
                  <a:pt x="584" y="80"/>
                </a:lnTo>
                <a:lnTo>
                  <a:pt x="615" y="40"/>
                </a:lnTo>
                <a:lnTo>
                  <a:pt x="639" y="24"/>
                </a:lnTo>
                <a:lnTo>
                  <a:pt x="671" y="8"/>
                </a:lnTo>
                <a:lnTo>
                  <a:pt x="695" y="0"/>
                </a:lnTo>
                <a:lnTo>
                  <a:pt x="727" y="0"/>
                </a:lnTo>
                <a:lnTo>
                  <a:pt x="775" y="8"/>
                </a:lnTo>
                <a:lnTo>
                  <a:pt x="799" y="16"/>
                </a:lnTo>
                <a:lnTo>
                  <a:pt x="839" y="40"/>
                </a:lnTo>
                <a:lnTo>
                  <a:pt x="871" y="72"/>
                </a:lnTo>
                <a:lnTo>
                  <a:pt x="919" y="112"/>
                </a:lnTo>
                <a:lnTo>
                  <a:pt x="951" y="151"/>
                </a:lnTo>
                <a:lnTo>
                  <a:pt x="975" y="183"/>
                </a:lnTo>
                <a:lnTo>
                  <a:pt x="1015" y="231"/>
                </a:lnTo>
                <a:lnTo>
                  <a:pt x="1095" y="335"/>
                </a:lnTo>
                <a:lnTo>
                  <a:pt x="1183" y="431"/>
                </a:lnTo>
                <a:lnTo>
                  <a:pt x="1263" y="511"/>
                </a:lnTo>
                <a:lnTo>
                  <a:pt x="1351" y="599"/>
                </a:lnTo>
                <a:lnTo>
                  <a:pt x="1423" y="671"/>
                </a:lnTo>
                <a:lnTo>
                  <a:pt x="1519" y="743"/>
                </a:lnTo>
                <a:lnTo>
                  <a:pt x="1599" y="807"/>
                </a:lnTo>
                <a:lnTo>
                  <a:pt x="1639" y="831"/>
                </a:lnTo>
                <a:lnTo>
                  <a:pt x="1687" y="863"/>
                </a:lnTo>
                <a:lnTo>
                  <a:pt x="1759" y="911"/>
                </a:lnTo>
                <a:lnTo>
                  <a:pt x="1823" y="950"/>
                </a:lnTo>
                <a:lnTo>
                  <a:pt x="1879" y="990"/>
                </a:lnTo>
                <a:lnTo>
                  <a:pt x="1943" y="1030"/>
                </a:lnTo>
                <a:lnTo>
                  <a:pt x="1983" y="1054"/>
                </a:lnTo>
                <a:lnTo>
                  <a:pt x="2023" y="1078"/>
                </a:lnTo>
                <a:lnTo>
                  <a:pt x="2063" y="1094"/>
                </a:lnTo>
                <a:lnTo>
                  <a:pt x="2079" y="1102"/>
                </a:lnTo>
                <a:lnTo>
                  <a:pt x="2135" y="1126"/>
                </a:lnTo>
                <a:lnTo>
                  <a:pt x="2238" y="1158"/>
                </a:lnTo>
                <a:lnTo>
                  <a:pt x="2286" y="1166"/>
                </a:lnTo>
                <a:lnTo>
                  <a:pt x="2310" y="1174"/>
                </a:lnTo>
                <a:lnTo>
                  <a:pt x="2358" y="1182"/>
                </a:lnTo>
                <a:lnTo>
                  <a:pt x="2398" y="1190"/>
                </a:lnTo>
                <a:lnTo>
                  <a:pt x="2422" y="1190"/>
                </a:lnTo>
                <a:lnTo>
                  <a:pt x="2438" y="1190"/>
                </a:lnTo>
                <a:lnTo>
                  <a:pt x="2454" y="1190"/>
                </a:lnTo>
                <a:lnTo>
                  <a:pt x="2478" y="1190"/>
                </a:lnTo>
                <a:lnTo>
                  <a:pt x="2502" y="1190"/>
                </a:lnTo>
                <a:lnTo>
                  <a:pt x="2526" y="1190"/>
                </a:lnTo>
                <a:lnTo>
                  <a:pt x="2558" y="1190"/>
                </a:lnTo>
                <a:lnTo>
                  <a:pt x="2582" y="1190"/>
                </a:lnTo>
                <a:lnTo>
                  <a:pt x="2614" y="1190"/>
                </a:lnTo>
                <a:lnTo>
                  <a:pt x="2630" y="1190"/>
                </a:lnTo>
                <a:lnTo>
                  <a:pt x="2662" y="1190"/>
                </a:lnTo>
                <a:lnTo>
                  <a:pt x="2726" y="1190"/>
                </a:lnTo>
                <a:lnTo>
                  <a:pt x="2790" y="1190"/>
                </a:lnTo>
                <a:lnTo>
                  <a:pt x="2854" y="1190"/>
                </a:lnTo>
                <a:lnTo>
                  <a:pt x="2878" y="1190"/>
                </a:lnTo>
              </a:path>
            </a:pathLst>
          </a:custGeom>
          <a:noFill/>
          <a:ln w="50800" cap="rnd">
            <a:solidFill>
              <a:srgbClr val="FFFF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 flipH="1">
            <a:off x="2286000" y="3657600"/>
            <a:ext cx="1143000" cy="0"/>
          </a:xfrm>
          <a:prstGeom prst="line">
            <a:avLst/>
          </a:prstGeom>
          <a:noFill/>
          <a:ln w="50800">
            <a:solidFill>
              <a:srgbClr val="00CC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976313" y="3359150"/>
            <a:ext cx="1346200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defTabSz="912813"/>
            <a:r>
              <a:rPr lang="en-US" sz="2800" b="1"/>
              <a:t>Median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457200"/>
            <a:ext cx="8305800" cy="1143000"/>
          </a:xfrm>
        </p:spPr>
        <p:txBody>
          <a:bodyPr lIns="90488" tIns="44450" rIns="90488" bIns="44450" rtlCol="0" anchor="b">
            <a:normAutofit fontScale="90000"/>
          </a:bodyPr>
          <a:lstStyle/>
          <a:p>
            <a:pPr defTabSz="912813" eaLnBrk="1" fontAlgn="auto" hangingPunct="1">
              <a:spcAft>
                <a:spcPts val="0"/>
              </a:spcAft>
              <a:defRPr/>
            </a:pPr>
            <a:r>
              <a:rPr lang="en-US" smtClean="0"/>
              <a:t>Characteristics of Probability Distributions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idx="1"/>
          </p:nvPr>
        </p:nvSpPr>
        <p:spPr>
          <a:xfrm>
            <a:off x="993775" y="1752600"/>
            <a:ext cx="7902575" cy="4114800"/>
          </a:xfrm>
        </p:spPr>
        <p:txBody>
          <a:bodyPr lIns="90488" tIns="44450" rIns="90488" bIns="44450"/>
          <a:lstStyle/>
          <a:p>
            <a:pPr defTabSz="912813"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1) Mean: most likely value</a:t>
            </a:r>
          </a:p>
          <a:p>
            <a:pPr defTabSz="912813"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2) Variance or standard deviation</a:t>
            </a:r>
          </a:p>
          <a:p>
            <a:pPr defTabSz="912813"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3) Skewness</a:t>
            </a:r>
          </a:p>
          <a:p>
            <a:pPr defTabSz="912813" eaLnBrk="1" hangingPunct="1">
              <a:lnSpc>
                <a:spcPct val="90000"/>
              </a:lnSpc>
              <a:buFontTx/>
              <a:buNone/>
            </a:pPr>
            <a:endParaRPr lang="en-US" smtClean="0"/>
          </a:p>
          <a:p>
            <a:pPr defTabSz="912813"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* If a distribution is approximately normal, the distribution is described by characteristics 1 and 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5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E25D67-AB33-4495-88C1-A55AFF86A2A9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26627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7620000" cy="4525963"/>
          </a:xfrm>
        </p:spPr>
        <p:txBody>
          <a:bodyPr/>
          <a:lstStyle/>
          <a:p>
            <a:pPr marL="317500" indent="-317500" defTabSz="846138" eaLnBrk="1" hangingPunct="1">
              <a:lnSpc>
                <a:spcPct val="70000"/>
              </a:lnSpc>
              <a:buFontTx/>
              <a:buNone/>
            </a:pPr>
            <a:r>
              <a:rPr lang="en-US" smtClean="0"/>
              <a:t>Example: Using the following returns, calculate the average return, the variance, and the standard deviation for Acme stock.</a:t>
            </a:r>
          </a:p>
          <a:p>
            <a:pPr marL="317500" indent="-317500" defTabSz="846138" eaLnBrk="1" hangingPunct="1">
              <a:lnSpc>
                <a:spcPct val="70000"/>
              </a:lnSpc>
              <a:buFontTx/>
              <a:buNone/>
            </a:pPr>
            <a:endParaRPr lang="en-US" smtClean="0"/>
          </a:p>
          <a:p>
            <a:pPr marL="317500" indent="-317500" defTabSz="846138" eaLnBrk="1" hangingPunct="1">
              <a:lnSpc>
                <a:spcPct val="70000"/>
              </a:lnSpc>
              <a:buFontTx/>
              <a:buNone/>
            </a:pPr>
            <a:r>
              <a:rPr lang="en-US" smtClean="0"/>
              <a:t>		</a:t>
            </a:r>
            <a:r>
              <a:rPr lang="en-US" u="sng" smtClean="0"/>
              <a:t>Year</a:t>
            </a:r>
            <a:r>
              <a:rPr lang="en-US" smtClean="0"/>
              <a:t>	A</a:t>
            </a:r>
            <a:r>
              <a:rPr lang="en-US" u="sng" smtClean="0"/>
              <a:t>cme</a:t>
            </a:r>
            <a:r>
              <a:rPr lang="en-US" smtClean="0"/>
              <a:t>		</a:t>
            </a:r>
          </a:p>
          <a:p>
            <a:pPr marL="317500" indent="-317500" defTabSz="846138" eaLnBrk="1" hangingPunct="1">
              <a:lnSpc>
                <a:spcPct val="70000"/>
              </a:lnSpc>
              <a:buFontTx/>
              <a:buNone/>
            </a:pPr>
            <a:r>
              <a:rPr lang="en-US" smtClean="0"/>
              <a:t>		  1		10%		</a:t>
            </a:r>
          </a:p>
          <a:p>
            <a:pPr marL="317500" indent="-317500" defTabSz="846138" eaLnBrk="1" hangingPunct="1">
              <a:lnSpc>
                <a:spcPct val="70000"/>
              </a:lnSpc>
              <a:buFontTx/>
              <a:buNone/>
            </a:pPr>
            <a:r>
              <a:rPr lang="en-US" smtClean="0"/>
              <a:t>		  2		  4		</a:t>
            </a:r>
          </a:p>
          <a:p>
            <a:pPr marL="317500" indent="-317500" defTabSz="846138" eaLnBrk="1" hangingPunct="1">
              <a:lnSpc>
                <a:spcPct val="70000"/>
              </a:lnSpc>
              <a:buFontTx/>
              <a:buNone/>
            </a:pPr>
            <a:r>
              <a:rPr lang="en-US" smtClean="0"/>
              <a:t>		  3		- 8		</a:t>
            </a:r>
          </a:p>
          <a:p>
            <a:pPr marL="317500" indent="-317500" defTabSz="846138" eaLnBrk="1" hangingPunct="1">
              <a:lnSpc>
                <a:spcPct val="70000"/>
              </a:lnSpc>
              <a:buFontTx/>
              <a:buNone/>
            </a:pPr>
            <a:r>
              <a:rPr lang="en-US" smtClean="0"/>
              <a:t>		  4		13		</a:t>
            </a:r>
          </a:p>
          <a:p>
            <a:pPr marL="317500" indent="-317500" defTabSz="846138" eaLnBrk="1" hangingPunct="1">
              <a:lnSpc>
                <a:spcPct val="70000"/>
              </a:lnSpc>
              <a:buFontTx/>
              <a:buNone/>
            </a:pPr>
            <a:r>
              <a:rPr lang="en-US" smtClean="0"/>
              <a:t>		  5		  5		</a:t>
            </a:r>
          </a:p>
          <a:p>
            <a:pPr marL="317500" indent="-317500" defTabSz="846138" eaLnBrk="1" hangingPunct="1">
              <a:lnSpc>
                <a:spcPct val="80000"/>
              </a:lnSpc>
            </a:pPr>
            <a:endParaRPr lang="en-US" sz="300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BC935E-21FA-45D4-8EE5-FBCA0F8EBE65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27651" name="Content Placeholder 2"/>
          <p:cNvSpPr>
            <a:spLocks noGrp="1"/>
          </p:cNvSpPr>
          <p:nvPr>
            <p:ph idx="4294967295"/>
          </p:nvPr>
        </p:nvSpPr>
        <p:spPr>
          <a:xfrm>
            <a:off x="0" y="1219200"/>
            <a:ext cx="8305800" cy="4876800"/>
          </a:xfrm>
        </p:spPr>
        <p:txBody>
          <a:bodyPr/>
          <a:lstStyle/>
          <a:p>
            <a:pPr marL="317500" indent="-317500" defTabSz="846138" eaLnBrk="1" hangingPunct="1">
              <a:lnSpc>
                <a:spcPct val="90000"/>
              </a:lnSpc>
              <a:buFontTx/>
              <a:buNone/>
            </a:pPr>
            <a:r>
              <a:rPr lang="en-US" sz="2700" smtClean="0"/>
              <a:t>Average Return = (10 + 4 - 8 + 13 + 5 ) / 5 = 4.80%</a:t>
            </a:r>
          </a:p>
          <a:p>
            <a:pPr marL="317500" indent="-317500" defTabSz="846138" eaLnBrk="1" hangingPunct="1">
              <a:lnSpc>
                <a:spcPct val="90000"/>
              </a:lnSpc>
              <a:buFontTx/>
              <a:buNone/>
            </a:pPr>
            <a:endParaRPr lang="en-US" sz="2700" smtClean="0"/>
          </a:p>
          <a:p>
            <a:pPr marL="317500" indent="-317500" defTabSz="846138" eaLnBrk="1" hangingPunct="1">
              <a:lnSpc>
                <a:spcPct val="90000"/>
              </a:lnSpc>
              <a:buFontTx/>
              <a:buNone/>
            </a:pPr>
            <a:endParaRPr lang="en-US" sz="2700" smtClean="0"/>
          </a:p>
          <a:p>
            <a:pPr marL="317500" indent="-317500" defTabSz="846138" eaLnBrk="1" hangingPunct="1">
              <a:lnSpc>
                <a:spcPct val="90000"/>
              </a:lnSpc>
              <a:buFontTx/>
              <a:buNone/>
            </a:pPr>
            <a:r>
              <a:rPr lang="el-GR" sz="2700" smtClean="0"/>
              <a:t>σ</a:t>
            </a:r>
            <a:r>
              <a:rPr lang="en-US" sz="2700" baseline="30000" smtClean="0"/>
              <a:t>2</a:t>
            </a:r>
            <a:r>
              <a:rPr lang="en-US" sz="2700" baseline="-25000" smtClean="0"/>
              <a:t>Acme</a:t>
            </a:r>
            <a:r>
              <a:rPr lang="en-US" sz="2700" smtClean="0"/>
              <a:t> = [(10 – 4.8)</a:t>
            </a:r>
            <a:r>
              <a:rPr lang="en-US" sz="2700" baseline="30000" smtClean="0"/>
              <a:t>2</a:t>
            </a:r>
            <a:r>
              <a:rPr lang="en-US" sz="2700" smtClean="0"/>
              <a:t> + (4 – 4.8)</a:t>
            </a:r>
            <a:r>
              <a:rPr lang="en-US" sz="2700" baseline="30000" smtClean="0"/>
              <a:t>2</a:t>
            </a:r>
            <a:r>
              <a:rPr lang="en-US" sz="2700" smtClean="0"/>
              <a:t> (- 8 – 4.8)</a:t>
            </a:r>
            <a:r>
              <a:rPr lang="en-US" sz="2700" baseline="30000" smtClean="0"/>
              <a:t>2</a:t>
            </a:r>
          </a:p>
          <a:p>
            <a:pPr marL="317500" indent="-317500" defTabSz="846138" eaLnBrk="1" hangingPunct="1">
              <a:lnSpc>
                <a:spcPct val="90000"/>
              </a:lnSpc>
              <a:buFontTx/>
              <a:buNone/>
            </a:pPr>
            <a:r>
              <a:rPr lang="en-US" sz="2700" smtClean="0"/>
              <a:t>			 + (13 – 4.8)</a:t>
            </a:r>
            <a:r>
              <a:rPr lang="en-US" sz="2700" baseline="30000" smtClean="0"/>
              <a:t>2</a:t>
            </a:r>
            <a:r>
              <a:rPr lang="en-US" sz="2700" smtClean="0"/>
              <a:t> + (5 – 4.8)</a:t>
            </a:r>
            <a:r>
              <a:rPr lang="en-US" sz="2700" baseline="30000" smtClean="0"/>
              <a:t>2</a:t>
            </a:r>
            <a:r>
              <a:rPr lang="en-US" sz="2700" smtClean="0"/>
              <a:t> ] / (5 - 1)</a:t>
            </a:r>
          </a:p>
          <a:p>
            <a:pPr marL="317500" indent="-317500" defTabSz="846138" eaLnBrk="1" hangingPunct="1">
              <a:lnSpc>
                <a:spcPct val="90000"/>
              </a:lnSpc>
              <a:buFontTx/>
              <a:buNone/>
            </a:pPr>
            <a:endParaRPr lang="en-US" sz="2700" smtClean="0"/>
          </a:p>
          <a:p>
            <a:pPr marL="317500" indent="-317500" defTabSz="846138" eaLnBrk="1" hangingPunct="1">
              <a:lnSpc>
                <a:spcPct val="90000"/>
              </a:lnSpc>
              <a:buFontTx/>
              <a:buNone/>
            </a:pPr>
            <a:r>
              <a:rPr lang="el-GR" sz="2700" smtClean="0"/>
              <a:t>σ</a:t>
            </a:r>
            <a:r>
              <a:rPr lang="en-US" sz="2700" baseline="30000" smtClean="0"/>
              <a:t>2</a:t>
            </a:r>
            <a:r>
              <a:rPr lang="en-US" sz="2700" baseline="-25000" smtClean="0"/>
              <a:t>Acme</a:t>
            </a:r>
            <a:r>
              <a:rPr lang="en-US" sz="2700" smtClean="0"/>
              <a:t> = 258.8 / 4 = 64.70</a:t>
            </a:r>
          </a:p>
          <a:p>
            <a:pPr marL="317500" indent="-317500" defTabSz="846138" eaLnBrk="1" hangingPunct="1">
              <a:lnSpc>
                <a:spcPct val="90000"/>
              </a:lnSpc>
              <a:buFontTx/>
              <a:buNone/>
            </a:pPr>
            <a:endParaRPr lang="en-US" sz="2700" smtClean="0"/>
          </a:p>
          <a:p>
            <a:pPr marL="317500" indent="-317500" defTabSz="846138" eaLnBrk="1" hangingPunct="1">
              <a:lnSpc>
                <a:spcPct val="90000"/>
              </a:lnSpc>
              <a:buFontTx/>
              <a:buNone/>
            </a:pPr>
            <a:endParaRPr lang="en-US" sz="2700" smtClean="0"/>
          </a:p>
          <a:p>
            <a:pPr marL="317500" indent="-317500" defTabSz="846138" eaLnBrk="1" hangingPunct="1">
              <a:lnSpc>
                <a:spcPct val="90000"/>
              </a:lnSpc>
              <a:buFontTx/>
              <a:buNone/>
            </a:pPr>
            <a:r>
              <a:rPr lang="el-GR" sz="2700" smtClean="0"/>
              <a:t>σ</a:t>
            </a:r>
            <a:r>
              <a:rPr lang="en-US" sz="2700" baseline="-25000" smtClean="0"/>
              <a:t>Acme</a:t>
            </a:r>
            <a:r>
              <a:rPr lang="en-US" sz="2700" smtClean="0"/>
              <a:t> = (64.70)</a:t>
            </a:r>
            <a:r>
              <a:rPr lang="en-US" sz="2700" baseline="30000" smtClean="0"/>
              <a:t>1/2</a:t>
            </a:r>
            <a:r>
              <a:rPr lang="en-US" sz="2700" smtClean="0"/>
              <a:t> = 8.04%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B4810C-F6C8-458E-8742-B63D3403F042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28675" name="Content Placeholder 2"/>
          <p:cNvSpPr>
            <a:spLocks noGrp="1"/>
          </p:cNvSpPr>
          <p:nvPr>
            <p:ph idx="4294967295"/>
          </p:nvPr>
        </p:nvSpPr>
        <p:spPr>
          <a:xfrm>
            <a:off x="0" y="685800"/>
            <a:ext cx="7620000" cy="1524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Can also find standard deviation using probability framework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graphicFrame>
        <p:nvGraphicFramePr>
          <p:cNvPr id="20550" name="Group 70"/>
          <p:cNvGraphicFramePr>
            <a:graphicFrameLocks noGrp="1"/>
          </p:cNvGraphicFramePr>
          <p:nvPr/>
        </p:nvGraphicFramePr>
        <p:xfrm>
          <a:off x="533400" y="2438400"/>
          <a:ext cx="7477125" cy="3675063"/>
        </p:xfrm>
        <a:graphic>
          <a:graphicData uri="http://schemas.openxmlformats.org/drawingml/2006/table">
            <a:tbl>
              <a:tblPr/>
              <a:tblGrid>
                <a:gridCol w="1301750"/>
                <a:gridCol w="649288"/>
                <a:gridCol w="889000"/>
                <a:gridCol w="687387"/>
                <a:gridCol w="1136650"/>
                <a:gridCol w="1211263"/>
                <a:gridCol w="1601787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State of economy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E(R)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R-E(R)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(R-E(R))</a:t>
                      </a:r>
                      <a:r>
                        <a:rPr kumimoji="0" lang="en-US" sz="1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p x (R-E(R))</a:t>
                      </a:r>
                      <a:r>
                        <a:rPr kumimoji="0" lang="en-US" sz="1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Recession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-15%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6.3%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-21.3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453.69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       90.74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Normal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50%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9%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6.3%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7.29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         3.65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Boom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16%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6.3%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9.7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94.09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       28.23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Variance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122.61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Std Dev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11.07%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F41232-9156-47D6-9FDF-ABE15FB28852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3315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Introduction</a:t>
            </a:r>
          </a:p>
        </p:txBody>
      </p:sp>
      <p:sp>
        <p:nvSpPr>
          <p:cNvPr id="9220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7620000" cy="4525963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000" smtClean="0"/>
              <a:t>The relationship between risk and return is fundamental to finance theory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000" smtClean="0"/>
              <a:t>You can invest very safely in a bank or in Treasury bills.  Why would you invest in assets?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600" smtClean="0"/>
              <a:t>If you want the chance of earning higher returns, it requires that you take on higher risk investments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000" smtClean="0"/>
              <a:t>There is a positive relationship between risk and return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DBAF37-10A5-4085-86D8-D3CF3B766E06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29699" name="Content Placeholder 2"/>
          <p:cNvSpPr>
            <a:spLocks noGrp="1"/>
          </p:cNvSpPr>
          <p:nvPr>
            <p:ph idx="4294967295"/>
          </p:nvPr>
        </p:nvSpPr>
        <p:spPr>
          <a:xfrm>
            <a:off x="0" y="1219200"/>
            <a:ext cx="8305800" cy="4876800"/>
          </a:xfrm>
        </p:spPr>
        <p:txBody>
          <a:bodyPr/>
          <a:lstStyle/>
          <a:p>
            <a:pPr marL="317500" indent="-317500" defTabSz="846138" eaLnBrk="1" hangingPunct="1">
              <a:lnSpc>
                <a:spcPct val="90000"/>
              </a:lnSpc>
              <a:buFontTx/>
              <a:buNone/>
            </a:pPr>
            <a:r>
              <a:rPr lang="en-US" sz="2700" smtClean="0"/>
              <a:t>E(R) +/- 1 standard deviation: 68% of observations </a:t>
            </a:r>
          </a:p>
          <a:p>
            <a:pPr marL="317500" indent="-317500" defTabSz="846138" eaLnBrk="1" hangingPunct="1">
              <a:lnSpc>
                <a:spcPct val="90000"/>
              </a:lnSpc>
              <a:buFontTx/>
              <a:buNone/>
            </a:pPr>
            <a:r>
              <a:rPr lang="en-US" sz="2700" smtClean="0"/>
              <a:t>E(R) +/- 2 standard deviation: 95% of observations </a:t>
            </a:r>
          </a:p>
          <a:p>
            <a:pPr marL="317500" indent="-317500" defTabSz="846138" eaLnBrk="1" hangingPunct="1">
              <a:lnSpc>
                <a:spcPct val="90000"/>
              </a:lnSpc>
              <a:buFontTx/>
              <a:buNone/>
            </a:pPr>
            <a:r>
              <a:rPr lang="en-US" sz="2700" smtClean="0"/>
              <a:t>E(R) +/- 3 standard deviation: 99% of observations </a:t>
            </a:r>
          </a:p>
          <a:p>
            <a:pPr marL="317500" indent="-317500" defTabSz="846138" eaLnBrk="1" hangingPunct="1">
              <a:lnSpc>
                <a:spcPct val="90000"/>
              </a:lnSpc>
              <a:buFontTx/>
              <a:buNone/>
            </a:pPr>
            <a:endParaRPr lang="en-US" sz="270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107419-3DCA-4843-A581-B9D8252525F2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30723" name="Content Placeholder 2"/>
          <p:cNvSpPr>
            <a:spLocks noGrp="1"/>
          </p:cNvSpPr>
          <p:nvPr>
            <p:ph idx="4294967295"/>
          </p:nvPr>
        </p:nvSpPr>
        <p:spPr>
          <a:xfrm>
            <a:off x="0" y="990600"/>
            <a:ext cx="7620000" cy="609600"/>
          </a:xfrm>
        </p:spPr>
        <p:txBody>
          <a:bodyPr/>
          <a:lstStyle/>
          <a:p>
            <a:pPr eaLnBrk="1" hangingPunct="1"/>
            <a:r>
              <a:rPr lang="en-US" smtClean="0"/>
              <a:t>Risk of Asset Classes</a:t>
            </a:r>
          </a:p>
          <a:p>
            <a:pPr eaLnBrk="1" hangingPunct="1"/>
            <a:endParaRPr lang="en-US" smtClean="0"/>
          </a:p>
        </p:txBody>
      </p:sp>
      <p:pic>
        <p:nvPicPr>
          <p:cNvPr id="30724" name="Picture 4" descr="Table 9-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995488"/>
            <a:ext cx="6934200" cy="463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49E03D-2F4F-47A3-ABC3-B7D3074278C3}" type="slidenum">
              <a:rPr lang="en-US"/>
              <a:pPr>
                <a:defRPr/>
              </a:pPr>
              <a:t>22</a:t>
            </a:fld>
            <a:endParaRPr lang="en-US"/>
          </a:p>
        </p:txBody>
      </p:sp>
      <p:sp>
        <p:nvSpPr>
          <p:cNvPr id="3076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76200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000" smtClean="0"/>
              <a:t>Risk versus Return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600" smtClean="0"/>
              <a:t>There is a tradeoff between risk and return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600" smtClean="0"/>
              <a:t>One way to measure this risk-vs.-reward relationship is the </a:t>
            </a:r>
            <a:r>
              <a:rPr lang="en-US" sz="2600" b="1" i="1" smtClean="0"/>
              <a:t>coefficient of variation</a:t>
            </a:r>
          </a:p>
          <a:p>
            <a:pPr lvl="1" eaLnBrk="1" hangingPunct="1">
              <a:lnSpc>
                <a:spcPct val="90000"/>
              </a:lnSpc>
            </a:pPr>
            <a:endParaRPr lang="en-US" sz="2600" b="1" i="1" smtClean="0"/>
          </a:p>
          <a:p>
            <a:pPr lvl="1" eaLnBrk="1" hangingPunct="1">
              <a:lnSpc>
                <a:spcPct val="90000"/>
              </a:lnSpc>
            </a:pPr>
            <a:endParaRPr lang="en-US" sz="2600" b="1" i="1" smtClean="0"/>
          </a:p>
          <a:p>
            <a:pPr lvl="1" eaLnBrk="1" hangingPunct="1">
              <a:lnSpc>
                <a:spcPct val="90000"/>
              </a:lnSpc>
            </a:pPr>
            <a:endParaRPr lang="en-US" sz="2600" b="1" i="1" smtClean="0"/>
          </a:p>
          <a:p>
            <a:pPr lvl="1" eaLnBrk="1" hangingPunct="1">
              <a:lnSpc>
                <a:spcPct val="90000"/>
              </a:lnSpc>
            </a:pPr>
            <a:endParaRPr lang="en-US" sz="2600" b="1" i="1" smtClean="0"/>
          </a:p>
          <a:p>
            <a:pPr lvl="1" eaLnBrk="1" hangingPunct="1">
              <a:lnSpc>
                <a:spcPct val="90000"/>
              </a:lnSpc>
            </a:pPr>
            <a:r>
              <a:rPr lang="en-US" sz="2600" smtClean="0"/>
              <a:t>A smaller CoV indicates a better risk-reward relationship</a:t>
            </a:r>
          </a:p>
          <a:p>
            <a:pPr lvl="1" eaLnBrk="1" hangingPunct="1">
              <a:lnSpc>
                <a:spcPct val="90000"/>
              </a:lnSpc>
            </a:pPr>
            <a:endParaRPr lang="en-US" sz="2600" smtClean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457200" y="3200400"/>
          <a:ext cx="7273925" cy="1066800"/>
        </p:xfrm>
        <a:graphic>
          <a:graphicData uri="http://schemas.openxmlformats.org/presentationml/2006/ole">
            <p:oleObj spid="_x0000_s3074" name="Equation" r:id="rId3" imgW="2857320" imgH="419040" progId="Equation.3">
              <p:embed/>
            </p:oleObj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6586D7-FCF8-4840-8DDE-05257328BEC2}" type="slidenum">
              <a:rPr lang="en-US"/>
              <a:pPr>
                <a:defRPr/>
              </a:pPr>
              <a:t>23</a:t>
            </a:fld>
            <a:endParaRPr lang="en-US"/>
          </a:p>
        </p:txBody>
      </p:sp>
      <p:sp>
        <p:nvSpPr>
          <p:cNvPr id="31747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76200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000" smtClean="0"/>
              <a:t>Risk versus Return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600" smtClean="0"/>
              <a:t>A very popular measure of risk is called Value at Risk or VAR.  It is generally the amount you can lose at a particular confidence interval.  It is only concerned with loss.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600" smtClean="0"/>
              <a:t>At the 95% level, E(R) – 1.65(standard dev)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600" smtClean="0"/>
              <a:t>At the 99% level, E(R) – 2.33(standard dev)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z="260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9A9ABC-5199-4CBE-BF18-1D5F08783C00}" type="slidenum">
              <a:rPr lang="en-US"/>
              <a:pPr>
                <a:defRPr/>
              </a:pPr>
              <a:t>24</a:t>
            </a:fld>
            <a:endParaRPr lang="en-US"/>
          </a:p>
        </p:txBody>
      </p:sp>
      <p:sp>
        <p:nvSpPr>
          <p:cNvPr id="32771" name="Content Placeholder 2"/>
          <p:cNvSpPr>
            <a:spLocks noGrp="1"/>
          </p:cNvSpPr>
          <p:nvPr>
            <p:ph idx="4294967295"/>
          </p:nvPr>
        </p:nvSpPr>
        <p:spPr>
          <a:xfrm>
            <a:off x="0" y="533400"/>
            <a:ext cx="7620000" cy="5592763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</a:pPr>
            <a:r>
              <a:rPr lang="en-US" sz="2600" smtClean="0"/>
              <a:t>VAR Example</a:t>
            </a:r>
          </a:p>
          <a:p>
            <a:pPr lvl="1" eaLnBrk="1" hangingPunct="1">
              <a:lnSpc>
                <a:spcPct val="90000"/>
              </a:lnSpc>
            </a:pPr>
            <a:endParaRPr lang="en-US" sz="2600" smtClean="0"/>
          </a:p>
          <a:p>
            <a:pPr lvl="1" eaLnBrk="1" hangingPunct="1">
              <a:lnSpc>
                <a:spcPct val="90000"/>
              </a:lnSpc>
            </a:pPr>
            <a:endParaRPr lang="en-US" sz="2600" smtClean="0"/>
          </a:p>
          <a:p>
            <a:pPr lvl="1" eaLnBrk="1" hangingPunct="1">
              <a:lnSpc>
                <a:spcPct val="90000"/>
              </a:lnSpc>
            </a:pPr>
            <a:endParaRPr lang="en-US" sz="2600" smtClean="0"/>
          </a:p>
          <a:p>
            <a:pPr lvl="1" eaLnBrk="1" hangingPunct="1">
              <a:lnSpc>
                <a:spcPct val="90000"/>
              </a:lnSpc>
            </a:pPr>
            <a:endParaRPr lang="en-US" sz="2600" smtClean="0"/>
          </a:p>
          <a:p>
            <a:pPr lvl="1" eaLnBrk="1" hangingPunct="1">
              <a:lnSpc>
                <a:spcPct val="90000"/>
              </a:lnSpc>
            </a:pPr>
            <a:endParaRPr lang="en-US" sz="2600" smtClean="0"/>
          </a:p>
          <a:p>
            <a:pPr lvl="1" eaLnBrk="1" hangingPunct="1">
              <a:lnSpc>
                <a:spcPct val="90000"/>
              </a:lnSpc>
            </a:pPr>
            <a:endParaRPr lang="en-US" sz="2600" smtClean="0"/>
          </a:p>
          <a:p>
            <a:pPr lvl="1" eaLnBrk="1" hangingPunct="1">
              <a:lnSpc>
                <a:spcPct val="90000"/>
              </a:lnSpc>
            </a:pPr>
            <a:endParaRPr lang="en-US" sz="2600" smtClean="0"/>
          </a:p>
          <a:p>
            <a:pPr lvl="1" eaLnBrk="1" hangingPunct="1">
              <a:lnSpc>
                <a:spcPct val="90000"/>
              </a:lnSpc>
            </a:pPr>
            <a:r>
              <a:rPr lang="en-US" sz="2600" smtClean="0"/>
              <a:t>Invest $100 at 10% with S.D. of 15%.  What is the 95% Var over the year? 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600" smtClean="0"/>
              <a:t>10% - 1.65(15%) = -14.75%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600" smtClean="0"/>
              <a:t>Var = 100 * -.1475 = $14.75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z="2600" smtClean="0"/>
          </a:p>
        </p:txBody>
      </p:sp>
      <p:pic>
        <p:nvPicPr>
          <p:cNvPr id="32772" name="Picture 3" descr="varforsale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1400" y="762000"/>
            <a:ext cx="4000500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235EAF-ED60-4143-B088-B38433568DA0}" type="slidenum">
              <a:rPr lang="en-US"/>
              <a:pPr>
                <a:defRPr/>
              </a:pPr>
              <a:t>25</a:t>
            </a:fld>
            <a:endParaRPr lang="en-US"/>
          </a:p>
        </p:txBody>
      </p:sp>
      <p:sp>
        <p:nvSpPr>
          <p:cNvPr id="33795" name="Content Placeholder 2"/>
          <p:cNvSpPr>
            <a:spLocks noGrp="1"/>
          </p:cNvSpPr>
          <p:nvPr>
            <p:ph idx="4294967295"/>
          </p:nvPr>
        </p:nvSpPr>
        <p:spPr>
          <a:xfrm>
            <a:off x="0" y="685800"/>
            <a:ext cx="7620000" cy="54403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000" smtClean="0"/>
              <a:t>Now that we can measure some expected return and risk, how do we use it?</a:t>
            </a:r>
          </a:p>
          <a:p>
            <a:pPr eaLnBrk="1" hangingPunct="1">
              <a:lnSpc>
                <a:spcPct val="90000"/>
              </a:lnSpc>
            </a:pPr>
            <a:r>
              <a:rPr lang="en-US" sz="3000" smtClean="0"/>
              <a:t>Risk Premiums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600" smtClean="0"/>
              <a:t>An investment in a risk-free Treasury bill offers a low return with no risk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600" smtClean="0"/>
              <a:t>Investors who take on risk expect a higher return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600" smtClean="0"/>
              <a:t>An investor’s required return is expressed in two parts: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200" smtClean="0"/>
              <a:t>Required Return = Risk-free Rate + Risk Premium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600" smtClean="0"/>
              <a:t>The risk-free rate equals the real interest rate and expected inflation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200" smtClean="0"/>
              <a:t>Typically considered the return on U.S. government bonds and bills</a:t>
            </a:r>
          </a:p>
          <a:p>
            <a:pPr eaLnBrk="1" hangingPunct="1">
              <a:lnSpc>
                <a:spcPct val="90000"/>
              </a:lnSpc>
            </a:pPr>
            <a:endParaRPr lang="en-US" sz="300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1371600"/>
            <a:ext cx="8305800" cy="1143000"/>
          </a:xfrm>
        </p:spPr>
        <p:txBody>
          <a:bodyPr lIns="90488" tIns="44450" rIns="90488" bIns="44450" rtlCol="0" anchor="b">
            <a:normAutofit fontScale="90000"/>
          </a:bodyPr>
          <a:lstStyle/>
          <a:p>
            <a:pPr defTabSz="912813" eaLnBrk="1" fontAlgn="auto" hangingPunct="1">
              <a:spcAft>
                <a:spcPts val="0"/>
              </a:spcAft>
              <a:defRPr/>
            </a:pPr>
            <a:r>
              <a:rPr lang="en-US" smtClean="0"/>
              <a:t>Allocating Capital Between Risky &amp; Risk-Free Assets</a:t>
            </a:r>
          </a:p>
        </p:txBody>
      </p:sp>
      <p:sp>
        <p:nvSpPr>
          <p:cNvPr id="106498" name="Rectangle 2"/>
          <p:cNvSpPr>
            <a:spLocks noGrp="1" noChangeArrowheads="1"/>
          </p:cNvSpPr>
          <p:nvPr>
            <p:ph idx="1"/>
          </p:nvPr>
        </p:nvSpPr>
        <p:spPr>
          <a:xfrm>
            <a:off x="762000" y="3048000"/>
            <a:ext cx="7848600" cy="2667000"/>
          </a:xfrm>
        </p:spPr>
        <p:txBody>
          <a:bodyPr lIns="90488" tIns="44450" rIns="90488" bIns="44450"/>
          <a:lstStyle/>
          <a:p>
            <a:pPr defTabSz="912813" eaLnBrk="1" hangingPunct="1"/>
            <a:r>
              <a:rPr lang="en-US" smtClean="0"/>
              <a:t>Possible to split investment funds between safe and risky assets</a:t>
            </a:r>
          </a:p>
          <a:p>
            <a:pPr defTabSz="912813" eaLnBrk="1" hangingPunct="1"/>
            <a:r>
              <a:rPr lang="en-US" smtClean="0"/>
              <a:t>Risk free asset: proxy; T-bills</a:t>
            </a:r>
          </a:p>
          <a:p>
            <a:pPr defTabSz="912813" eaLnBrk="1" hangingPunct="1"/>
            <a:r>
              <a:rPr lang="en-US" smtClean="0"/>
              <a:t>Risky asset:  stock (or a portfolio)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4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64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4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64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4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64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498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842" name="Group 2"/>
          <p:cNvGrpSpPr>
            <a:grpSpLocks/>
          </p:cNvGrpSpPr>
          <p:nvPr/>
        </p:nvGrpSpPr>
        <p:grpSpPr bwMode="auto">
          <a:xfrm>
            <a:off x="990600" y="2667000"/>
            <a:ext cx="6594475" cy="3000375"/>
            <a:chOff x="647" y="1244"/>
            <a:chExt cx="4154" cy="1890"/>
          </a:xfrm>
        </p:grpSpPr>
        <p:sp>
          <p:nvSpPr>
            <p:cNvPr id="108547" name="Rectangle 3"/>
            <p:cNvSpPr>
              <a:spLocks noChangeArrowheads="1"/>
            </p:cNvSpPr>
            <p:nvPr/>
          </p:nvSpPr>
          <p:spPr bwMode="auto">
            <a:xfrm>
              <a:off x="695" y="1244"/>
              <a:ext cx="1034" cy="402"/>
            </a:xfrm>
            <a:prstGeom prst="rect">
              <a:avLst/>
            </a:prstGeom>
            <a:noFill/>
            <a:ln w="127000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b="1"/>
                <a:t>r</a:t>
              </a:r>
              <a:r>
                <a:rPr lang="en-US" sz="3600" b="1" baseline="-25000"/>
                <a:t>f</a:t>
              </a:r>
              <a:r>
                <a:rPr lang="en-US" sz="3600" b="1"/>
                <a:t> = 7%</a:t>
              </a:r>
            </a:p>
          </p:txBody>
        </p:sp>
        <p:sp>
          <p:nvSpPr>
            <p:cNvPr id="108548" name="Rectangle 4"/>
            <p:cNvSpPr>
              <a:spLocks noChangeArrowheads="1"/>
            </p:cNvSpPr>
            <p:nvPr/>
          </p:nvSpPr>
          <p:spPr bwMode="auto">
            <a:xfrm>
              <a:off x="2871" y="1273"/>
              <a:ext cx="1144" cy="402"/>
            </a:xfrm>
            <a:prstGeom prst="rect">
              <a:avLst/>
            </a:prstGeom>
            <a:noFill/>
            <a:ln w="127000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b="1">
                  <a:latin typeface="Symbol" pitchFamily="18" charset="2"/>
                </a:rPr>
                <a:t>s</a:t>
              </a:r>
              <a:r>
                <a:rPr lang="en-US" sz="3600" b="1" baseline="-25000"/>
                <a:t>rf </a:t>
              </a:r>
              <a:r>
                <a:rPr lang="en-US" sz="3600" b="1"/>
                <a:t>= 0%</a:t>
              </a:r>
            </a:p>
          </p:txBody>
        </p:sp>
        <p:sp>
          <p:nvSpPr>
            <p:cNvPr id="108549" name="Rectangle 5"/>
            <p:cNvSpPr>
              <a:spLocks noChangeArrowheads="1"/>
            </p:cNvSpPr>
            <p:nvPr/>
          </p:nvSpPr>
          <p:spPr bwMode="auto">
            <a:xfrm>
              <a:off x="647" y="1964"/>
              <a:ext cx="1631" cy="402"/>
            </a:xfrm>
            <a:prstGeom prst="rect">
              <a:avLst/>
            </a:prstGeom>
            <a:noFill/>
            <a:ln w="127000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b="1"/>
                <a:t>E(r</a:t>
              </a:r>
              <a:r>
                <a:rPr lang="en-US" sz="3600" b="1" baseline="-25000"/>
                <a:t>p</a:t>
              </a:r>
              <a:r>
                <a:rPr lang="en-US" sz="3600" b="1"/>
                <a:t>) = 15%</a:t>
              </a:r>
            </a:p>
          </p:txBody>
        </p:sp>
        <p:sp>
          <p:nvSpPr>
            <p:cNvPr id="108550" name="Rectangle 6"/>
            <p:cNvSpPr>
              <a:spLocks noChangeArrowheads="1"/>
            </p:cNvSpPr>
            <p:nvPr/>
          </p:nvSpPr>
          <p:spPr bwMode="auto">
            <a:xfrm>
              <a:off x="2841" y="1979"/>
              <a:ext cx="1309" cy="402"/>
            </a:xfrm>
            <a:prstGeom prst="rect">
              <a:avLst/>
            </a:prstGeom>
            <a:noFill/>
            <a:ln w="127000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b="1">
                  <a:latin typeface="Symbol" pitchFamily="18" charset="2"/>
                </a:rPr>
                <a:t>s</a:t>
              </a:r>
              <a:r>
                <a:rPr lang="en-US" sz="3600" b="1" baseline="-25000"/>
                <a:t>p</a:t>
              </a:r>
              <a:r>
                <a:rPr lang="en-US" sz="3600" b="1"/>
                <a:t> = 22%</a:t>
              </a:r>
            </a:p>
          </p:txBody>
        </p:sp>
        <p:sp>
          <p:nvSpPr>
            <p:cNvPr id="108551" name="Rectangle 7"/>
            <p:cNvSpPr>
              <a:spLocks noChangeArrowheads="1"/>
            </p:cNvSpPr>
            <p:nvPr/>
          </p:nvSpPr>
          <p:spPr bwMode="auto">
            <a:xfrm>
              <a:off x="695" y="2732"/>
              <a:ext cx="1450" cy="402"/>
            </a:xfrm>
            <a:prstGeom prst="rect">
              <a:avLst/>
            </a:prstGeom>
            <a:noFill/>
            <a:ln w="127000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b="1"/>
                <a:t>y = % in p</a:t>
              </a:r>
            </a:p>
          </p:txBody>
        </p:sp>
        <p:sp>
          <p:nvSpPr>
            <p:cNvPr id="108552" name="Rectangle 8"/>
            <p:cNvSpPr>
              <a:spLocks noChangeArrowheads="1"/>
            </p:cNvSpPr>
            <p:nvPr/>
          </p:nvSpPr>
          <p:spPr bwMode="auto">
            <a:xfrm>
              <a:off x="2903" y="2732"/>
              <a:ext cx="1898" cy="402"/>
            </a:xfrm>
            <a:prstGeom prst="rect">
              <a:avLst/>
            </a:prstGeom>
            <a:noFill/>
            <a:ln w="127000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b="1"/>
                <a:t>(1-y) = % in r</a:t>
              </a:r>
              <a:r>
                <a:rPr lang="en-US" sz="3600" b="1" baseline="-25000"/>
                <a:t>f</a:t>
              </a:r>
            </a:p>
          </p:txBody>
        </p:sp>
      </p:grpSp>
      <p:sp>
        <p:nvSpPr>
          <p:cNvPr id="35843" name="Rectangle 9"/>
          <p:cNvSpPr>
            <a:spLocks noGrp="1" noChangeArrowheads="1"/>
          </p:cNvSpPr>
          <p:nvPr>
            <p:ph type="title"/>
          </p:nvPr>
        </p:nvSpPr>
        <p:spPr>
          <a:xfrm>
            <a:off x="457200" y="1219200"/>
            <a:ext cx="8305800" cy="1143000"/>
          </a:xfrm>
        </p:spPr>
        <p:txBody>
          <a:bodyPr lIns="90488" tIns="44450" rIns="90488" bIns="44450" anchor="b"/>
          <a:lstStyle/>
          <a:p>
            <a:pPr defTabSz="912813" eaLnBrk="1" hangingPunct="1"/>
            <a:r>
              <a:rPr lang="en-US" smtClean="0"/>
              <a:t>Example</a:t>
            </a: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6" name="Group 2"/>
          <p:cNvGrpSpPr>
            <a:grpSpLocks/>
          </p:cNvGrpSpPr>
          <p:nvPr/>
        </p:nvGrpSpPr>
        <p:grpSpPr bwMode="auto">
          <a:xfrm>
            <a:off x="762000" y="1905000"/>
            <a:ext cx="7983538" cy="3914775"/>
            <a:chOff x="287" y="1208"/>
            <a:chExt cx="5029" cy="2466"/>
          </a:xfrm>
        </p:grpSpPr>
        <p:sp>
          <p:nvSpPr>
            <p:cNvPr id="109571" name="Rectangle 3"/>
            <p:cNvSpPr>
              <a:spLocks noChangeArrowheads="1"/>
            </p:cNvSpPr>
            <p:nvPr/>
          </p:nvSpPr>
          <p:spPr bwMode="auto">
            <a:xfrm>
              <a:off x="287" y="1208"/>
              <a:ext cx="3090" cy="402"/>
            </a:xfrm>
            <a:prstGeom prst="rect">
              <a:avLst/>
            </a:prstGeom>
            <a:noFill/>
            <a:ln w="127000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b="1"/>
                <a:t>E(r</a:t>
              </a:r>
              <a:r>
                <a:rPr lang="en-US" sz="3600" b="1" baseline="-25000"/>
                <a:t>c</a:t>
              </a:r>
              <a:r>
                <a:rPr lang="en-US" sz="3600" b="1"/>
                <a:t>) = yE(r</a:t>
              </a:r>
              <a:r>
                <a:rPr lang="en-US" sz="3600" b="1" baseline="-25000"/>
                <a:t>p</a:t>
              </a:r>
              <a:r>
                <a:rPr lang="en-US" sz="3600" b="1"/>
                <a:t>) + (1 - y)r</a:t>
              </a:r>
              <a:r>
                <a:rPr lang="en-US" sz="3600" b="1" baseline="-25000"/>
                <a:t>f</a:t>
              </a:r>
            </a:p>
          </p:txBody>
        </p:sp>
        <p:sp>
          <p:nvSpPr>
            <p:cNvPr id="109572" name="Rectangle 4"/>
            <p:cNvSpPr>
              <a:spLocks noChangeArrowheads="1"/>
            </p:cNvSpPr>
            <p:nvPr/>
          </p:nvSpPr>
          <p:spPr bwMode="auto">
            <a:xfrm>
              <a:off x="335" y="1928"/>
              <a:ext cx="4981" cy="402"/>
            </a:xfrm>
            <a:prstGeom prst="rect">
              <a:avLst/>
            </a:prstGeom>
            <a:noFill/>
            <a:ln w="127000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b="1"/>
                <a:t>r</a:t>
              </a:r>
              <a:r>
                <a:rPr lang="en-US" sz="3600" b="1" baseline="-25000"/>
                <a:t>c</a:t>
              </a:r>
              <a:r>
                <a:rPr lang="en-US" sz="3600" b="1"/>
                <a:t> = complete or combined portfolio</a:t>
              </a:r>
            </a:p>
          </p:txBody>
        </p:sp>
        <p:sp>
          <p:nvSpPr>
            <p:cNvPr id="109573" name="Rectangle 5"/>
            <p:cNvSpPr>
              <a:spLocks noChangeArrowheads="1"/>
            </p:cNvSpPr>
            <p:nvPr/>
          </p:nvSpPr>
          <p:spPr bwMode="auto">
            <a:xfrm>
              <a:off x="959" y="2504"/>
              <a:ext cx="2858" cy="402"/>
            </a:xfrm>
            <a:prstGeom prst="rect">
              <a:avLst/>
            </a:prstGeom>
            <a:noFill/>
            <a:ln w="127000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b="1"/>
                <a:t>For example, y = .75</a:t>
              </a:r>
            </a:p>
          </p:txBody>
        </p:sp>
        <p:sp>
          <p:nvSpPr>
            <p:cNvPr id="109574" name="Rectangle 6"/>
            <p:cNvSpPr>
              <a:spLocks noChangeArrowheads="1"/>
            </p:cNvSpPr>
            <p:nvPr/>
          </p:nvSpPr>
          <p:spPr bwMode="auto">
            <a:xfrm>
              <a:off x="959" y="2888"/>
              <a:ext cx="3357" cy="402"/>
            </a:xfrm>
            <a:prstGeom prst="rect">
              <a:avLst/>
            </a:prstGeom>
            <a:noFill/>
            <a:ln w="127000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b="1"/>
                <a:t>E(r</a:t>
              </a:r>
              <a:r>
                <a:rPr lang="en-US" sz="3600" b="1" baseline="-25000"/>
                <a:t>c</a:t>
              </a:r>
              <a:r>
                <a:rPr lang="en-US" sz="3600" b="1"/>
                <a:t>) = .75(.15) + .25(.07)</a:t>
              </a:r>
            </a:p>
          </p:txBody>
        </p:sp>
        <p:sp>
          <p:nvSpPr>
            <p:cNvPr id="109575" name="Rectangle 7"/>
            <p:cNvSpPr>
              <a:spLocks noChangeArrowheads="1"/>
            </p:cNvSpPr>
            <p:nvPr/>
          </p:nvSpPr>
          <p:spPr bwMode="auto">
            <a:xfrm>
              <a:off x="1631" y="3272"/>
              <a:ext cx="1786" cy="402"/>
            </a:xfrm>
            <a:prstGeom prst="rect">
              <a:avLst/>
            </a:prstGeom>
            <a:noFill/>
            <a:ln w="127000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b="1"/>
                <a:t>= .13 or 13%</a:t>
              </a:r>
            </a:p>
          </p:txBody>
        </p:sp>
      </p:grpSp>
      <p:sp>
        <p:nvSpPr>
          <p:cNvPr id="36867" name="Rectangle 8"/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="b"/>
          <a:lstStyle/>
          <a:p>
            <a:pPr defTabSz="912813" eaLnBrk="1" hangingPunct="1"/>
            <a:r>
              <a:rPr lang="en-US" smtClean="0"/>
              <a:t>Expected Returns for Combinations</a:t>
            </a: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Freeform 2"/>
          <p:cNvSpPr>
            <a:spLocks/>
          </p:cNvSpPr>
          <p:nvPr/>
        </p:nvSpPr>
        <p:spPr bwMode="auto">
          <a:xfrm>
            <a:off x="2481263" y="922338"/>
            <a:ext cx="5484812" cy="4714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969"/>
              </a:cxn>
              <a:cxn ang="0">
                <a:pos x="3454" y="2969"/>
              </a:cxn>
            </a:cxnLst>
            <a:rect l="0" t="0" r="r" b="b"/>
            <a:pathLst>
              <a:path w="3455" h="2970">
                <a:moveTo>
                  <a:pt x="0" y="0"/>
                </a:moveTo>
                <a:lnTo>
                  <a:pt x="0" y="2969"/>
                </a:lnTo>
                <a:lnTo>
                  <a:pt x="3454" y="2969"/>
                </a:lnTo>
              </a:path>
            </a:pathLst>
          </a:custGeom>
          <a:noFill/>
          <a:ln w="127000" cap="rnd" cmpd="sng">
            <a:solidFill>
              <a:srgbClr val="FFFFCC"/>
            </a:solidFill>
            <a:prstDash val="solid"/>
            <a:round/>
            <a:headEnd type="none" w="med" len="med"/>
            <a:tailEnd type="none" w="med" len="med"/>
          </a:ln>
          <a:effectLst>
            <a:outerShdw dist="53882" dir="2700000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0595" name="Line 3"/>
          <p:cNvSpPr>
            <a:spLocks noChangeShapeType="1"/>
          </p:cNvSpPr>
          <p:nvPr/>
        </p:nvSpPr>
        <p:spPr bwMode="auto">
          <a:xfrm flipV="1">
            <a:off x="2514600" y="1828800"/>
            <a:ext cx="5562600" cy="2514600"/>
          </a:xfrm>
          <a:prstGeom prst="line">
            <a:avLst/>
          </a:prstGeom>
          <a:noFill/>
          <a:ln w="127000">
            <a:solidFill>
              <a:srgbClr val="FF99CC"/>
            </a:solidFill>
            <a:round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0596" name="Line 4"/>
          <p:cNvSpPr>
            <a:spLocks noChangeShapeType="1"/>
          </p:cNvSpPr>
          <p:nvPr/>
        </p:nvSpPr>
        <p:spPr bwMode="auto">
          <a:xfrm>
            <a:off x="2514600" y="2514600"/>
            <a:ext cx="4038600" cy="0"/>
          </a:xfrm>
          <a:prstGeom prst="line">
            <a:avLst/>
          </a:prstGeom>
          <a:noFill/>
          <a:ln w="127000">
            <a:pattFill prst="dkVert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37893" name="Line 5"/>
          <p:cNvSpPr>
            <a:spLocks noChangeShapeType="1"/>
          </p:cNvSpPr>
          <p:nvPr/>
        </p:nvSpPr>
        <p:spPr bwMode="auto">
          <a:xfrm>
            <a:off x="6553200" y="2438400"/>
            <a:ext cx="0" cy="3200400"/>
          </a:xfrm>
          <a:prstGeom prst="line">
            <a:avLst/>
          </a:prstGeom>
          <a:noFill/>
          <a:ln w="127000">
            <a:pattFill prst="dkHorz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0598" name="Rectangle 6"/>
          <p:cNvSpPr>
            <a:spLocks noChangeArrowheads="1"/>
          </p:cNvSpPr>
          <p:nvPr/>
        </p:nvSpPr>
        <p:spPr bwMode="auto">
          <a:xfrm>
            <a:off x="2149475" y="396875"/>
            <a:ext cx="706438" cy="45402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E(r)</a:t>
            </a:r>
          </a:p>
        </p:txBody>
      </p:sp>
      <p:pic>
        <p:nvPicPr>
          <p:cNvPr id="110599" name="Picture 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40700" y="5543550"/>
            <a:ext cx="173038" cy="171450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</p:pic>
      <p:sp>
        <p:nvSpPr>
          <p:cNvPr id="110600" name="Rectangle 8"/>
          <p:cNvSpPr>
            <a:spLocks noChangeArrowheads="1"/>
          </p:cNvSpPr>
          <p:nvPr/>
        </p:nvSpPr>
        <p:spPr bwMode="auto">
          <a:xfrm>
            <a:off x="595313" y="2347913"/>
            <a:ext cx="1787525" cy="45402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E(r</a:t>
            </a:r>
            <a:r>
              <a:rPr lang="en-US" b="1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) = 15%</a:t>
            </a:r>
          </a:p>
        </p:txBody>
      </p:sp>
      <p:sp>
        <p:nvSpPr>
          <p:cNvPr id="110601" name="Rectangle 9"/>
          <p:cNvSpPr>
            <a:spLocks noChangeArrowheads="1"/>
          </p:cNvSpPr>
          <p:nvPr/>
        </p:nvSpPr>
        <p:spPr bwMode="auto">
          <a:xfrm>
            <a:off x="1204913" y="4176713"/>
            <a:ext cx="1155700" cy="45402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r</a:t>
            </a:r>
            <a:r>
              <a:rPr lang="en-US" b="1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f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 = 7%</a:t>
            </a:r>
          </a:p>
        </p:txBody>
      </p:sp>
      <p:sp>
        <p:nvSpPr>
          <p:cNvPr id="110602" name="Rectangle 10"/>
          <p:cNvSpPr>
            <a:spLocks noChangeArrowheads="1"/>
          </p:cNvSpPr>
          <p:nvPr/>
        </p:nvSpPr>
        <p:spPr bwMode="auto">
          <a:xfrm>
            <a:off x="6157913" y="5776913"/>
            <a:ext cx="792162" cy="45402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22%</a:t>
            </a:r>
          </a:p>
        </p:txBody>
      </p:sp>
      <p:sp>
        <p:nvSpPr>
          <p:cNvPr id="110603" name="Rectangle 11"/>
          <p:cNvSpPr>
            <a:spLocks noChangeArrowheads="1"/>
          </p:cNvSpPr>
          <p:nvPr/>
        </p:nvSpPr>
        <p:spPr bwMode="auto">
          <a:xfrm>
            <a:off x="2119313" y="5700713"/>
            <a:ext cx="350837" cy="45402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0</a:t>
            </a:r>
          </a:p>
        </p:txBody>
      </p:sp>
      <p:sp>
        <p:nvSpPr>
          <p:cNvPr id="37900" name="Oval 12"/>
          <p:cNvSpPr>
            <a:spLocks noChangeArrowheads="1"/>
          </p:cNvSpPr>
          <p:nvPr/>
        </p:nvSpPr>
        <p:spPr bwMode="auto">
          <a:xfrm>
            <a:off x="6407150" y="2368550"/>
            <a:ext cx="273050" cy="2921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 defTabSz="912813"/>
            <a:endParaRPr lang="en-US"/>
          </a:p>
        </p:txBody>
      </p:sp>
      <p:sp>
        <p:nvSpPr>
          <p:cNvPr id="110605" name="Rectangle 13"/>
          <p:cNvSpPr>
            <a:spLocks noChangeArrowheads="1"/>
          </p:cNvSpPr>
          <p:nvPr/>
        </p:nvSpPr>
        <p:spPr bwMode="auto">
          <a:xfrm>
            <a:off x="6767513" y="2652713"/>
            <a:ext cx="384175" cy="45402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</a:p>
        </p:txBody>
      </p:sp>
      <p:sp>
        <p:nvSpPr>
          <p:cNvPr id="37902" name="Oval 14"/>
          <p:cNvSpPr>
            <a:spLocks noChangeArrowheads="1"/>
          </p:cNvSpPr>
          <p:nvPr/>
        </p:nvSpPr>
        <p:spPr bwMode="auto">
          <a:xfrm>
            <a:off x="2368550" y="4197350"/>
            <a:ext cx="273050" cy="2921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 defTabSz="912813"/>
            <a:endParaRPr lang="en-US"/>
          </a:p>
        </p:txBody>
      </p:sp>
      <p:sp>
        <p:nvSpPr>
          <p:cNvPr id="110607" name="Rectangle 15"/>
          <p:cNvSpPr>
            <a:spLocks noChangeArrowheads="1"/>
          </p:cNvSpPr>
          <p:nvPr/>
        </p:nvSpPr>
        <p:spPr bwMode="auto">
          <a:xfrm>
            <a:off x="2652713" y="4405313"/>
            <a:ext cx="366712" cy="45402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F</a:t>
            </a:r>
          </a:p>
        </p:txBody>
      </p:sp>
      <p:sp>
        <p:nvSpPr>
          <p:cNvPr id="110611" name="Rectangle 19"/>
          <p:cNvSpPr>
            <a:spLocks noChangeArrowheads="1"/>
          </p:cNvSpPr>
          <p:nvPr/>
        </p:nvSpPr>
        <p:spPr bwMode="auto">
          <a:xfrm>
            <a:off x="2897188" y="153988"/>
            <a:ext cx="5711825" cy="5159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Possible Combinations</a:t>
            </a:r>
          </a:p>
        </p:txBody>
      </p:sp>
      <p:sp>
        <p:nvSpPr>
          <p:cNvPr id="37905" name="Text Box 20"/>
          <p:cNvSpPr txBox="1">
            <a:spLocks noChangeArrowheads="1"/>
          </p:cNvSpPr>
          <p:nvPr/>
        </p:nvSpPr>
        <p:spPr bwMode="auto">
          <a:xfrm>
            <a:off x="7543800" y="57150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2813">
              <a:spcBef>
                <a:spcPct val="50000"/>
              </a:spcBef>
            </a:pPr>
            <a:r>
              <a:rPr lang="en-US" sz="2800" b="1">
                <a:latin typeface="Symbol" pitchFamily="18" charset="2"/>
              </a:rPr>
              <a:t>s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625B04-B649-42BB-B4ED-86C8EA3C0EEE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14339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Historical Returns</a:t>
            </a:r>
          </a:p>
        </p:txBody>
      </p:sp>
      <p:sp>
        <p:nvSpPr>
          <p:cNvPr id="14340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7620000" cy="4525963"/>
          </a:xfrm>
        </p:spPr>
        <p:txBody>
          <a:bodyPr/>
          <a:lstStyle/>
          <a:p>
            <a:pPr eaLnBrk="1" hangingPunct="1"/>
            <a:r>
              <a:rPr lang="en-US" smtClean="0"/>
              <a:t>Computing Returns</a:t>
            </a:r>
          </a:p>
          <a:p>
            <a:pPr eaLnBrk="1" hangingPunct="1"/>
            <a:endParaRPr lang="en-US" smtClean="0"/>
          </a:p>
          <a:p>
            <a:pPr eaLnBrk="1" hangingPunct="1">
              <a:buFontTx/>
              <a:buNone/>
            </a:pPr>
            <a:r>
              <a:rPr lang="en-US" sz="2400" smtClean="0"/>
              <a:t>Dollar Return = (Capital gain or loss) + Income</a:t>
            </a:r>
          </a:p>
          <a:p>
            <a:pPr eaLnBrk="1" hangingPunct="1">
              <a:buFontTx/>
              <a:buNone/>
            </a:pPr>
            <a:r>
              <a:rPr lang="en-US" sz="2400" smtClean="0"/>
              <a:t>                        = (Ending Value – Beginning Value) + Income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We can convert from </a:t>
            </a:r>
            <a:r>
              <a:rPr lang="en-US" i="1" smtClean="0"/>
              <a:t>dollar</a:t>
            </a:r>
            <a:r>
              <a:rPr lang="en-US" smtClean="0"/>
              <a:t> returns to </a:t>
            </a:r>
            <a:r>
              <a:rPr lang="en-US" i="1" smtClean="0"/>
              <a:t>percentage</a:t>
            </a:r>
            <a:r>
              <a:rPr lang="en-US" smtClean="0"/>
              <a:t> returns by dividing by the Beginning Value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14" name="Group 2"/>
          <p:cNvGrpSpPr>
            <a:grpSpLocks/>
          </p:cNvGrpSpPr>
          <p:nvPr/>
        </p:nvGrpSpPr>
        <p:grpSpPr bwMode="auto">
          <a:xfrm>
            <a:off x="304800" y="1905000"/>
            <a:ext cx="2652713" cy="1792288"/>
            <a:chOff x="203" y="1184"/>
            <a:chExt cx="1671" cy="1129"/>
          </a:xfrm>
        </p:grpSpPr>
        <p:sp>
          <p:nvSpPr>
            <p:cNvPr id="111619" name="Rectangle 3"/>
            <p:cNvSpPr>
              <a:spLocks noChangeArrowheads="1"/>
            </p:cNvSpPr>
            <p:nvPr/>
          </p:nvSpPr>
          <p:spPr bwMode="auto">
            <a:xfrm>
              <a:off x="1643" y="2027"/>
              <a:ext cx="231" cy="286"/>
            </a:xfrm>
            <a:prstGeom prst="rect">
              <a:avLst/>
            </a:prstGeom>
            <a:noFill/>
            <a:ln w="127000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/>
                <a:t>p</a:t>
              </a:r>
            </a:p>
          </p:txBody>
        </p:sp>
        <p:sp>
          <p:nvSpPr>
            <p:cNvPr id="111620" name="Rectangle 4"/>
            <p:cNvSpPr>
              <a:spLocks noChangeArrowheads="1"/>
            </p:cNvSpPr>
            <p:nvPr/>
          </p:nvSpPr>
          <p:spPr bwMode="auto">
            <a:xfrm>
              <a:off x="491" y="1979"/>
              <a:ext cx="221" cy="286"/>
            </a:xfrm>
            <a:prstGeom prst="rect">
              <a:avLst/>
            </a:prstGeom>
            <a:noFill/>
            <a:ln w="127000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/>
                <a:t>c</a:t>
              </a:r>
            </a:p>
          </p:txBody>
        </p:sp>
        <p:sp>
          <p:nvSpPr>
            <p:cNvPr id="111621" name="Rectangle 5"/>
            <p:cNvSpPr>
              <a:spLocks noChangeArrowheads="1"/>
            </p:cNvSpPr>
            <p:nvPr/>
          </p:nvSpPr>
          <p:spPr bwMode="auto">
            <a:xfrm>
              <a:off x="779" y="1844"/>
              <a:ext cx="282" cy="402"/>
            </a:xfrm>
            <a:prstGeom prst="rect">
              <a:avLst/>
            </a:prstGeom>
            <a:noFill/>
            <a:ln w="127000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b="1"/>
                <a:t>=</a:t>
              </a:r>
            </a:p>
          </p:txBody>
        </p:sp>
        <p:sp>
          <p:nvSpPr>
            <p:cNvPr id="111622" name="Rectangle 6"/>
            <p:cNvSpPr>
              <a:spLocks noChangeArrowheads="1"/>
            </p:cNvSpPr>
            <p:nvPr/>
          </p:nvSpPr>
          <p:spPr bwMode="auto">
            <a:xfrm>
              <a:off x="203" y="1184"/>
              <a:ext cx="882" cy="402"/>
            </a:xfrm>
            <a:prstGeom prst="rect">
              <a:avLst/>
            </a:prstGeom>
            <a:noFill/>
            <a:ln w="127000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b="1"/>
                <a:t>Since</a:t>
              </a:r>
            </a:p>
          </p:txBody>
        </p:sp>
        <p:sp>
          <p:nvSpPr>
            <p:cNvPr id="111623" name="Rectangle 7"/>
            <p:cNvSpPr>
              <a:spLocks noChangeArrowheads="1"/>
            </p:cNvSpPr>
            <p:nvPr/>
          </p:nvSpPr>
          <p:spPr bwMode="auto">
            <a:xfrm>
              <a:off x="1307" y="1367"/>
              <a:ext cx="232" cy="286"/>
            </a:xfrm>
            <a:prstGeom prst="rect">
              <a:avLst/>
            </a:prstGeom>
            <a:noFill/>
            <a:ln w="127000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/>
                <a:t>r</a:t>
              </a:r>
              <a:r>
                <a:rPr lang="en-US" b="1" baseline="-25000"/>
                <a:t>f</a:t>
              </a:r>
            </a:p>
          </p:txBody>
        </p:sp>
        <p:sp>
          <p:nvSpPr>
            <p:cNvPr id="111624" name="Rectangle 8"/>
            <p:cNvSpPr>
              <a:spLocks noChangeArrowheads="1"/>
            </p:cNvSpPr>
            <p:nvPr/>
          </p:nvSpPr>
          <p:spPr bwMode="auto">
            <a:xfrm>
              <a:off x="1163" y="1844"/>
              <a:ext cx="274" cy="402"/>
            </a:xfrm>
            <a:prstGeom prst="rect">
              <a:avLst/>
            </a:prstGeom>
            <a:noFill/>
            <a:ln w="127000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b="1"/>
                <a:t>y</a:t>
              </a:r>
            </a:p>
          </p:txBody>
        </p:sp>
      </p:grpSp>
      <p:sp>
        <p:nvSpPr>
          <p:cNvPr id="34819" name="Rectangle 9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 lIns="90488" tIns="44450" rIns="90488" bIns="44450" rtlCol="0" anchor="b">
            <a:normAutofit fontScale="90000"/>
          </a:bodyPr>
          <a:lstStyle/>
          <a:p>
            <a:pPr defTabSz="912813" eaLnBrk="1" fontAlgn="auto" hangingPunct="1">
              <a:spcAft>
                <a:spcPts val="0"/>
              </a:spcAft>
              <a:defRPr/>
            </a:pPr>
            <a:r>
              <a:rPr lang="en-US" smtClean="0"/>
              <a:t>Variance on the Possible Combined Portfolios</a:t>
            </a:r>
          </a:p>
        </p:txBody>
      </p:sp>
      <p:grpSp>
        <p:nvGrpSpPr>
          <p:cNvPr id="38916" name="Group 10"/>
          <p:cNvGrpSpPr>
            <a:grpSpLocks/>
          </p:cNvGrpSpPr>
          <p:nvPr/>
        </p:nvGrpSpPr>
        <p:grpSpPr bwMode="auto">
          <a:xfrm>
            <a:off x="1676400" y="1828800"/>
            <a:ext cx="2714625" cy="758825"/>
            <a:chOff x="1079" y="1164"/>
            <a:chExt cx="1710" cy="478"/>
          </a:xfrm>
        </p:grpSpPr>
        <p:sp>
          <p:nvSpPr>
            <p:cNvPr id="111627" name="Rectangle 11"/>
            <p:cNvSpPr>
              <a:spLocks noChangeArrowheads="1"/>
            </p:cNvSpPr>
            <p:nvPr/>
          </p:nvSpPr>
          <p:spPr bwMode="auto">
            <a:xfrm>
              <a:off x="1499" y="1184"/>
              <a:ext cx="1290" cy="402"/>
            </a:xfrm>
            <a:prstGeom prst="rect">
              <a:avLst/>
            </a:prstGeom>
            <a:noFill/>
            <a:ln w="127000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b="1"/>
                <a:t>= 0, then</a:t>
              </a:r>
            </a:p>
          </p:txBody>
        </p:sp>
        <p:sp>
          <p:nvSpPr>
            <p:cNvPr id="111628" name="Rectangle 12"/>
            <p:cNvSpPr>
              <a:spLocks noChangeArrowheads="1"/>
            </p:cNvSpPr>
            <p:nvPr/>
          </p:nvSpPr>
          <p:spPr bwMode="auto">
            <a:xfrm>
              <a:off x="1079" y="1164"/>
              <a:ext cx="326" cy="478"/>
            </a:xfrm>
            <a:prstGeom prst="rect">
              <a:avLst/>
            </a:prstGeom>
            <a:noFill/>
            <a:ln w="127000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400" b="1">
                  <a:latin typeface="Symbol" pitchFamily="18" charset="2"/>
                </a:rPr>
                <a:t>s</a:t>
              </a:r>
            </a:p>
          </p:txBody>
        </p:sp>
      </p:grpSp>
      <p:sp>
        <p:nvSpPr>
          <p:cNvPr id="111629" name="Rectangle 13"/>
          <p:cNvSpPr>
            <a:spLocks noChangeArrowheads="1"/>
          </p:cNvSpPr>
          <p:nvPr/>
        </p:nvSpPr>
        <p:spPr bwMode="auto">
          <a:xfrm>
            <a:off x="2133600" y="2895600"/>
            <a:ext cx="517525" cy="75882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>
                <a:latin typeface="Symbol" pitchFamily="18" charset="2"/>
              </a:rPr>
              <a:t>s</a:t>
            </a:r>
          </a:p>
        </p:txBody>
      </p:sp>
      <p:sp>
        <p:nvSpPr>
          <p:cNvPr id="111630" name="Rectangle 14"/>
          <p:cNvSpPr>
            <a:spLocks noChangeArrowheads="1"/>
          </p:cNvSpPr>
          <p:nvPr/>
        </p:nvSpPr>
        <p:spPr bwMode="auto">
          <a:xfrm>
            <a:off x="457200" y="2819400"/>
            <a:ext cx="517525" cy="75882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>
                <a:latin typeface="Symbol" pitchFamily="18" charset="2"/>
              </a:rPr>
              <a:t>s</a:t>
            </a: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38" name="Group 2"/>
          <p:cNvGrpSpPr>
            <a:grpSpLocks/>
          </p:cNvGrpSpPr>
          <p:nvPr/>
        </p:nvGrpSpPr>
        <p:grpSpPr bwMode="auto">
          <a:xfrm>
            <a:off x="493713" y="1727200"/>
            <a:ext cx="6403975" cy="4440238"/>
            <a:chOff x="311" y="1088"/>
            <a:chExt cx="4034" cy="2797"/>
          </a:xfrm>
        </p:grpSpPr>
        <p:sp>
          <p:nvSpPr>
            <p:cNvPr id="112643" name="Rectangle 3"/>
            <p:cNvSpPr>
              <a:spLocks noChangeArrowheads="1"/>
            </p:cNvSpPr>
            <p:nvPr/>
          </p:nvSpPr>
          <p:spPr bwMode="auto">
            <a:xfrm>
              <a:off x="551" y="1703"/>
              <a:ext cx="221" cy="286"/>
            </a:xfrm>
            <a:prstGeom prst="rect">
              <a:avLst/>
            </a:prstGeom>
            <a:noFill/>
            <a:ln w="127000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>
                  <a:solidFill>
                    <a:srgbClr val="FFFFCC"/>
                  </a:solidFill>
                </a:rPr>
                <a:t>c</a:t>
              </a:r>
            </a:p>
          </p:txBody>
        </p:sp>
        <p:sp>
          <p:nvSpPr>
            <p:cNvPr id="112644" name="Rectangle 4"/>
            <p:cNvSpPr>
              <a:spLocks noChangeArrowheads="1"/>
            </p:cNvSpPr>
            <p:nvPr/>
          </p:nvSpPr>
          <p:spPr bwMode="auto">
            <a:xfrm>
              <a:off x="839" y="1568"/>
              <a:ext cx="3506" cy="402"/>
            </a:xfrm>
            <a:prstGeom prst="rect">
              <a:avLst/>
            </a:prstGeom>
            <a:noFill/>
            <a:ln w="127000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b="1">
                  <a:solidFill>
                    <a:srgbClr val="FFFFCC"/>
                  </a:solidFill>
                </a:rPr>
                <a:t>= .75(.22) = .165 or 16.5%</a:t>
              </a:r>
            </a:p>
          </p:txBody>
        </p:sp>
        <p:sp>
          <p:nvSpPr>
            <p:cNvPr id="112645" name="Rectangle 5"/>
            <p:cNvSpPr>
              <a:spLocks noChangeArrowheads="1"/>
            </p:cNvSpPr>
            <p:nvPr/>
          </p:nvSpPr>
          <p:spPr bwMode="auto">
            <a:xfrm>
              <a:off x="311" y="1088"/>
              <a:ext cx="2026" cy="402"/>
            </a:xfrm>
            <a:prstGeom prst="rect">
              <a:avLst/>
            </a:prstGeom>
            <a:noFill/>
            <a:ln w="127000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b="1">
                  <a:solidFill>
                    <a:srgbClr val="FFFFCC"/>
                  </a:solidFill>
                </a:rPr>
                <a:t>If y = .75, then</a:t>
              </a:r>
            </a:p>
          </p:txBody>
        </p:sp>
        <p:sp>
          <p:nvSpPr>
            <p:cNvPr id="112646" name="Rectangle 6"/>
            <p:cNvSpPr>
              <a:spLocks noChangeArrowheads="1"/>
            </p:cNvSpPr>
            <p:nvPr/>
          </p:nvSpPr>
          <p:spPr bwMode="auto">
            <a:xfrm>
              <a:off x="551" y="2639"/>
              <a:ext cx="221" cy="286"/>
            </a:xfrm>
            <a:prstGeom prst="rect">
              <a:avLst/>
            </a:prstGeom>
            <a:noFill/>
            <a:ln w="127000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>
                  <a:solidFill>
                    <a:schemeClr val="tx2"/>
                  </a:solidFill>
                </a:rPr>
                <a:t>c</a:t>
              </a:r>
            </a:p>
          </p:txBody>
        </p:sp>
        <p:sp>
          <p:nvSpPr>
            <p:cNvPr id="112647" name="Rectangle 7"/>
            <p:cNvSpPr>
              <a:spLocks noChangeArrowheads="1"/>
            </p:cNvSpPr>
            <p:nvPr/>
          </p:nvSpPr>
          <p:spPr bwMode="auto">
            <a:xfrm>
              <a:off x="839" y="2504"/>
              <a:ext cx="2866" cy="402"/>
            </a:xfrm>
            <a:prstGeom prst="rect">
              <a:avLst/>
            </a:prstGeom>
            <a:noFill/>
            <a:ln w="127000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b="1">
                  <a:solidFill>
                    <a:schemeClr val="tx2"/>
                  </a:solidFill>
                </a:rPr>
                <a:t>= 1(.22) = .22 or 22%</a:t>
              </a:r>
            </a:p>
          </p:txBody>
        </p:sp>
        <p:sp>
          <p:nvSpPr>
            <p:cNvPr id="112648" name="Rectangle 8"/>
            <p:cNvSpPr>
              <a:spLocks noChangeArrowheads="1"/>
            </p:cNvSpPr>
            <p:nvPr/>
          </p:nvSpPr>
          <p:spPr bwMode="auto">
            <a:xfrm>
              <a:off x="311" y="2036"/>
              <a:ext cx="1018" cy="402"/>
            </a:xfrm>
            <a:prstGeom prst="rect">
              <a:avLst/>
            </a:prstGeom>
            <a:noFill/>
            <a:ln w="127000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b="1">
                  <a:solidFill>
                    <a:schemeClr val="tx2"/>
                  </a:solidFill>
                </a:rPr>
                <a:t>If y = 1</a:t>
              </a:r>
            </a:p>
          </p:txBody>
        </p:sp>
        <p:sp>
          <p:nvSpPr>
            <p:cNvPr id="112649" name="Rectangle 9"/>
            <p:cNvSpPr>
              <a:spLocks noChangeArrowheads="1"/>
            </p:cNvSpPr>
            <p:nvPr/>
          </p:nvSpPr>
          <p:spPr bwMode="auto">
            <a:xfrm>
              <a:off x="527" y="3599"/>
              <a:ext cx="221" cy="286"/>
            </a:xfrm>
            <a:prstGeom prst="rect">
              <a:avLst/>
            </a:prstGeom>
            <a:noFill/>
            <a:ln w="127000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>
                  <a:solidFill>
                    <a:srgbClr val="FFFFCC"/>
                  </a:solidFill>
                </a:rPr>
                <a:t>c</a:t>
              </a:r>
            </a:p>
          </p:txBody>
        </p:sp>
        <p:sp>
          <p:nvSpPr>
            <p:cNvPr id="112650" name="Rectangle 10"/>
            <p:cNvSpPr>
              <a:spLocks noChangeArrowheads="1"/>
            </p:cNvSpPr>
            <p:nvPr/>
          </p:nvSpPr>
          <p:spPr bwMode="auto">
            <a:xfrm>
              <a:off x="815" y="3464"/>
              <a:ext cx="2706" cy="402"/>
            </a:xfrm>
            <a:prstGeom prst="rect">
              <a:avLst/>
            </a:prstGeom>
            <a:noFill/>
            <a:ln w="127000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b="1">
                  <a:solidFill>
                    <a:srgbClr val="FFFFCC"/>
                  </a:solidFill>
                </a:rPr>
                <a:t>= 0(.22) = .00 or 0%</a:t>
              </a:r>
            </a:p>
          </p:txBody>
        </p:sp>
        <p:sp>
          <p:nvSpPr>
            <p:cNvPr id="112651" name="Rectangle 11"/>
            <p:cNvSpPr>
              <a:spLocks noChangeArrowheads="1"/>
            </p:cNvSpPr>
            <p:nvPr/>
          </p:nvSpPr>
          <p:spPr bwMode="auto">
            <a:xfrm>
              <a:off x="311" y="3032"/>
              <a:ext cx="1018" cy="402"/>
            </a:xfrm>
            <a:prstGeom prst="rect">
              <a:avLst/>
            </a:prstGeom>
            <a:noFill/>
            <a:ln w="127000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b="1">
                  <a:solidFill>
                    <a:srgbClr val="FFFFCC"/>
                  </a:solidFill>
                </a:rPr>
                <a:t>If y = 0</a:t>
              </a:r>
            </a:p>
          </p:txBody>
        </p:sp>
      </p:grpSp>
      <p:sp>
        <p:nvSpPr>
          <p:cNvPr id="39939" name="Rectangle 12"/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="b"/>
          <a:lstStyle/>
          <a:p>
            <a:pPr defTabSz="912813" eaLnBrk="1" hangingPunct="1"/>
            <a:r>
              <a:rPr lang="en-US" smtClean="0"/>
              <a:t>Combinations Without Leverage</a:t>
            </a:r>
          </a:p>
        </p:txBody>
      </p:sp>
      <p:sp>
        <p:nvSpPr>
          <p:cNvPr id="112653" name="Rectangle 13"/>
          <p:cNvSpPr>
            <a:spLocks noChangeArrowheads="1"/>
          </p:cNvSpPr>
          <p:nvPr/>
        </p:nvSpPr>
        <p:spPr bwMode="auto">
          <a:xfrm>
            <a:off x="533400" y="5410200"/>
            <a:ext cx="517525" cy="75882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>
                <a:solidFill>
                  <a:srgbClr val="FFFFCC"/>
                </a:solidFill>
                <a:latin typeface="Symbol" pitchFamily="18" charset="2"/>
              </a:rPr>
              <a:t>s</a:t>
            </a:r>
          </a:p>
        </p:txBody>
      </p:sp>
      <p:sp>
        <p:nvSpPr>
          <p:cNvPr id="112654" name="Rectangle 14"/>
          <p:cNvSpPr>
            <a:spLocks noChangeArrowheads="1"/>
          </p:cNvSpPr>
          <p:nvPr/>
        </p:nvSpPr>
        <p:spPr bwMode="auto">
          <a:xfrm>
            <a:off x="449263" y="3906838"/>
            <a:ext cx="546100" cy="75882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>
                <a:solidFill>
                  <a:schemeClr val="tx2"/>
                </a:solidFill>
                <a:latin typeface="Symbol" pitchFamily="18" charset="2"/>
              </a:rPr>
              <a:t>s</a:t>
            </a:r>
          </a:p>
        </p:txBody>
      </p:sp>
      <p:sp>
        <p:nvSpPr>
          <p:cNvPr id="112655" name="Rectangle 15"/>
          <p:cNvSpPr>
            <a:spLocks noChangeArrowheads="1"/>
          </p:cNvSpPr>
          <p:nvPr/>
        </p:nvSpPr>
        <p:spPr bwMode="auto">
          <a:xfrm>
            <a:off x="438150" y="2409825"/>
            <a:ext cx="517525" cy="75882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>
                <a:solidFill>
                  <a:srgbClr val="FFFFCC"/>
                </a:solidFill>
                <a:latin typeface="Symbol" pitchFamily="18" charset="2"/>
              </a:rPr>
              <a:t>s</a:t>
            </a:r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533400"/>
            <a:ext cx="8305800" cy="1143000"/>
          </a:xfrm>
        </p:spPr>
        <p:txBody>
          <a:bodyPr lIns="90488" tIns="44450" rIns="90488" bIns="44450" rtlCol="0" anchor="b">
            <a:normAutofit fontScale="90000"/>
          </a:bodyPr>
          <a:lstStyle/>
          <a:p>
            <a:pPr defTabSz="912813" eaLnBrk="1" fontAlgn="auto" hangingPunct="1">
              <a:spcAft>
                <a:spcPts val="0"/>
              </a:spcAft>
              <a:defRPr/>
            </a:pPr>
            <a:r>
              <a:rPr lang="en-US" smtClean="0"/>
              <a:t>Using Leverage with Capital Allocation Line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idx="1"/>
          </p:nvPr>
        </p:nvSpPr>
        <p:spPr/>
        <p:txBody>
          <a:bodyPr lIns="90488" tIns="44450" rIns="90488" bIns="44450"/>
          <a:lstStyle/>
          <a:p>
            <a:pPr defTabSz="912813" eaLnBrk="1" hangingPunct="1">
              <a:buFontTx/>
              <a:buNone/>
            </a:pPr>
            <a:r>
              <a:rPr lang="en-US" smtClean="0"/>
              <a:t>Borrow at the Risk-Free Rate and invest in stock</a:t>
            </a:r>
          </a:p>
          <a:p>
            <a:pPr defTabSz="912813" eaLnBrk="1" hangingPunct="1">
              <a:buFontTx/>
              <a:buNone/>
            </a:pPr>
            <a:r>
              <a:rPr lang="en-US" smtClean="0"/>
              <a:t>Using 50% Leverage</a:t>
            </a:r>
          </a:p>
          <a:p>
            <a:pPr defTabSz="912813" eaLnBrk="1" hangingPunct="1">
              <a:buFontTx/>
              <a:buNone/>
            </a:pPr>
            <a:r>
              <a:rPr lang="en-US" smtClean="0"/>
              <a:t>r</a:t>
            </a:r>
            <a:r>
              <a:rPr lang="en-US" baseline="-25000" smtClean="0"/>
              <a:t>c</a:t>
            </a:r>
            <a:r>
              <a:rPr lang="en-US" smtClean="0"/>
              <a:t> = (-.5) (.07) + (1.5) (.15) = .19</a:t>
            </a:r>
          </a:p>
          <a:p>
            <a:pPr defTabSz="912813" eaLnBrk="1" hangingPunct="1">
              <a:buFontTx/>
              <a:buNone/>
            </a:pPr>
            <a:endParaRPr lang="en-US" smtClean="0"/>
          </a:p>
          <a:p>
            <a:pPr defTabSz="912813" eaLnBrk="1" hangingPunct="1">
              <a:buFontTx/>
              <a:buNone/>
            </a:pPr>
            <a:r>
              <a:rPr lang="en-US" smtClean="0">
                <a:latin typeface="Symbol" pitchFamily="18" charset="2"/>
              </a:rPr>
              <a:t>s</a:t>
            </a:r>
            <a:r>
              <a:rPr lang="en-US" baseline="-25000" smtClean="0"/>
              <a:t>c</a:t>
            </a:r>
            <a:r>
              <a:rPr lang="en-US" smtClean="0"/>
              <a:t> = (1.5) (.22) = .33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3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7" grpId="0" build="p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Freeform 2"/>
          <p:cNvSpPr>
            <a:spLocks/>
          </p:cNvSpPr>
          <p:nvPr/>
        </p:nvSpPr>
        <p:spPr bwMode="auto">
          <a:xfrm>
            <a:off x="1830388" y="1062038"/>
            <a:ext cx="5484812" cy="4714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969"/>
              </a:cxn>
              <a:cxn ang="0">
                <a:pos x="3454" y="2969"/>
              </a:cxn>
            </a:cxnLst>
            <a:rect l="0" t="0" r="r" b="b"/>
            <a:pathLst>
              <a:path w="3455" h="2970">
                <a:moveTo>
                  <a:pt x="0" y="0"/>
                </a:moveTo>
                <a:lnTo>
                  <a:pt x="0" y="2969"/>
                </a:lnTo>
                <a:lnTo>
                  <a:pt x="3454" y="2969"/>
                </a:lnTo>
              </a:path>
            </a:pathLst>
          </a:custGeom>
          <a:noFill/>
          <a:ln w="127000" cap="rnd" cmpd="sng">
            <a:solidFill>
              <a:srgbClr val="FFFFCC"/>
            </a:solidFill>
            <a:prstDash val="solid"/>
            <a:round/>
            <a:headEnd type="none" w="med" len="med"/>
            <a:tailEnd type="none" w="med" len="med"/>
          </a:ln>
          <a:effectLst>
            <a:outerShdw dist="53882" dir="2700000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4691" name="Line 3"/>
          <p:cNvSpPr>
            <a:spLocks noChangeShapeType="1"/>
          </p:cNvSpPr>
          <p:nvPr/>
        </p:nvSpPr>
        <p:spPr bwMode="auto">
          <a:xfrm>
            <a:off x="1962150" y="4514850"/>
            <a:ext cx="4038600" cy="0"/>
          </a:xfrm>
          <a:prstGeom prst="line">
            <a:avLst/>
          </a:prstGeom>
          <a:noFill/>
          <a:ln w="127000">
            <a:pattFill prst="dkVert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4692" name="Line 4"/>
          <p:cNvSpPr>
            <a:spLocks noChangeShapeType="1"/>
          </p:cNvSpPr>
          <p:nvPr/>
        </p:nvSpPr>
        <p:spPr bwMode="auto">
          <a:xfrm flipV="1">
            <a:off x="1962150" y="2000250"/>
            <a:ext cx="5562600" cy="2514600"/>
          </a:xfrm>
          <a:prstGeom prst="line">
            <a:avLst/>
          </a:prstGeom>
          <a:noFill/>
          <a:ln w="127000">
            <a:solidFill>
              <a:srgbClr val="FF99CC"/>
            </a:solidFill>
            <a:round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4693" name="Line 5"/>
          <p:cNvSpPr>
            <a:spLocks noChangeShapeType="1"/>
          </p:cNvSpPr>
          <p:nvPr/>
        </p:nvSpPr>
        <p:spPr bwMode="auto">
          <a:xfrm>
            <a:off x="1962150" y="2686050"/>
            <a:ext cx="4038600" cy="0"/>
          </a:xfrm>
          <a:prstGeom prst="line">
            <a:avLst/>
          </a:prstGeom>
          <a:noFill/>
          <a:ln w="127000">
            <a:pattFill prst="dkVert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4694" name="Line 6"/>
          <p:cNvSpPr>
            <a:spLocks noChangeShapeType="1"/>
          </p:cNvSpPr>
          <p:nvPr/>
        </p:nvSpPr>
        <p:spPr bwMode="auto">
          <a:xfrm>
            <a:off x="6000750" y="2609850"/>
            <a:ext cx="0" cy="3200400"/>
          </a:xfrm>
          <a:prstGeom prst="line">
            <a:avLst/>
          </a:prstGeom>
          <a:noFill/>
          <a:ln w="127000">
            <a:pattFill prst="dkHorz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4695" name="Rectangle 7"/>
          <p:cNvSpPr>
            <a:spLocks noChangeArrowheads="1"/>
          </p:cNvSpPr>
          <p:nvPr/>
        </p:nvSpPr>
        <p:spPr bwMode="auto">
          <a:xfrm>
            <a:off x="1636713" y="608013"/>
            <a:ext cx="706437" cy="45402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/>
              <a:t>E(r)</a:t>
            </a:r>
          </a:p>
        </p:txBody>
      </p:sp>
      <p:pic>
        <p:nvPicPr>
          <p:cNvPr id="114696" name="Picture 8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88250" y="5715000"/>
            <a:ext cx="165100" cy="158750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</p:pic>
      <p:sp>
        <p:nvSpPr>
          <p:cNvPr id="114697" name="Rectangle 9"/>
          <p:cNvSpPr>
            <a:spLocks noChangeArrowheads="1"/>
          </p:cNvSpPr>
          <p:nvPr/>
        </p:nvSpPr>
        <p:spPr bwMode="auto">
          <a:xfrm>
            <a:off x="42863" y="2519363"/>
            <a:ext cx="1787525" cy="45402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E(r</a:t>
            </a:r>
            <a:r>
              <a:rPr lang="en-US" b="1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) = 15%</a:t>
            </a:r>
          </a:p>
        </p:txBody>
      </p:sp>
      <p:sp>
        <p:nvSpPr>
          <p:cNvPr id="114698" name="Rectangle 10"/>
          <p:cNvSpPr>
            <a:spLocks noChangeArrowheads="1"/>
          </p:cNvSpPr>
          <p:nvPr/>
        </p:nvSpPr>
        <p:spPr bwMode="auto">
          <a:xfrm>
            <a:off x="652463" y="4348163"/>
            <a:ext cx="1155700" cy="45402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r</a:t>
            </a:r>
            <a:r>
              <a:rPr lang="en-US" b="1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f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 = 7%</a:t>
            </a:r>
          </a:p>
        </p:txBody>
      </p:sp>
      <p:sp>
        <p:nvSpPr>
          <p:cNvPr id="114699" name="Rectangle 11"/>
          <p:cNvSpPr>
            <a:spLocks noChangeArrowheads="1"/>
          </p:cNvSpPr>
          <p:nvPr/>
        </p:nvSpPr>
        <p:spPr bwMode="auto">
          <a:xfrm>
            <a:off x="5834063" y="5948363"/>
            <a:ext cx="1138237" cy="45402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 = 22%</a:t>
            </a:r>
          </a:p>
        </p:txBody>
      </p:sp>
      <p:sp>
        <p:nvSpPr>
          <p:cNvPr id="114700" name="Rectangle 12"/>
          <p:cNvSpPr>
            <a:spLocks noChangeArrowheads="1"/>
          </p:cNvSpPr>
          <p:nvPr/>
        </p:nvSpPr>
        <p:spPr bwMode="auto">
          <a:xfrm>
            <a:off x="1566863" y="5872163"/>
            <a:ext cx="350837" cy="45402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0</a:t>
            </a:r>
          </a:p>
        </p:txBody>
      </p:sp>
      <p:sp>
        <p:nvSpPr>
          <p:cNvPr id="41997" name="Oval 13"/>
          <p:cNvSpPr>
            <a:spLocks noChangeArrowheads="1"/>
          </p:cNvSpPr>
          <p:nvPr/>
        </p:nvSpPr>
        <p:spPr bwMode="auto">
          <a:xfrm>
            <a:off x="5854700" y="2540000"/>
            <a:ext cx="273050" cy="2921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 defTabSz="912813"/>
            <a:endParaRPr lang="en-US"/>
          </a:p>
        </p:txBody>
      </p:sp>
      <p:sp>
        <p:nvSpPr>
          <p:cNvPr id="114702" name="Rectangle 14"/>
          <p:cNvSpPr>
            <a:spLocks noChangeArrowheads="1"/>
          </p:cNvSpPr>
          <p:nvPr/>
        </p:nvSpPr>
        <p:spPr bwMode="auto">
          <a:xfrm>
            <a:off x="5510213" y="2100263"/>
            <a:ext cx="384175" cy="45402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</a:p>
        </p:txBody>
      </p:sp>
      <p:sp>
        <p:nvSpPr>
          <p:cNvPr id="41999" name="Oval 15"/>
          <p:cNvSpPr>
            <a:spLocks noChangeArrowheads="1"/>
          </p:cNvSpPr>
          <p:nvPr/>
        </p:nvSpPr>
        <p:spPr bwMode="auto">
          <a:xfrm>
            <a:off x="1816100" y="4368800"/>
            <a:ext cx="273050" cy="2921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 defTabSz="912813"/>
            <a:endParaRPr lang="en-US"/>
          </a:p>
        </p:txBody>
      </p:sp>
      <p:sp>
        <p:nvSpPr>
          <p:cNvPr id="114704" name="Rectangle 16"/>
          <p:cNvSpPr>
            <a:spLocks noChangeArrowheads="1"/>
          </p:cNvSpPr>
          <p:nvPr/>
        </p:nvSpPr>
        <p:spPr bwMode="auto">
          <a:xfrm>
            <a:off x="2093913" y="4570413"/>
            <a:ext cx="366712" cy="45402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/>
              <a:t>F</a:t>
            </a:r>
          </a:p>
        </p:txBody>
      </p:sp>
      <p:pic>
        <p:nvPicPr>
          <p:cNvPr id="114705" name="Picture 17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78450" y="6038850"/>
            <a:ext cx="241300" cy="215900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</p:pic>
      <p:sp>
        <p:nvSpPr>
          <p:cNvPr id="114706" name="Rectangle 18"/>
          <p:cNvSpPr>
            <a:spLocks noChangeArrowheads="1"/>
          </p:cNvSpPr>
          <p:nvPr/>
        </p:nvSpPr>
        <p:spPr bwMode="auto">
          <a:xfrm>
            <a:off x="5562600" y="5943600"/>
            <a:ext cx="384175" cy="45402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/>
              <a:t>P</a:t>
            </a:r>
          </a:p>
        </p:txBody>
      </p:sp>
      <p:sp>
        <p:nvSpPr>
          <p:cNvPr id="114707" name="Rectangle 19"/>
          <p:cNvSpPr>
            <a:spLocks noChangeArrowheads="1"/>
          </p:cNvSpPr>
          <p:nvPr/>
        </p:nvSpPr>
        <p:spPr bwMode="auto">
          <a:xfrm>
            <a:off x="2919413" y="4081463"/>
            <a:ext cx="1593850" cy="45402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 ) S = 8/22</a:t>
            </a:r>
          </a:p>
        </p:txBody>
      </p:sp>
      <p:sp>
        <p:nvSpPr>
          <p:cNvPr id="114708" name="Rectangle 20"/>
          <p:cNvSpPr>
            <a:spLocks noChangeArrowheads="1"/>
          </p:cNvSpPr>
          <p:nvPr/>
        </p:nvSpPr>
        <p:spPr bwMode="auto">
          <a:xfrm>
            <a:off x="6710363" y="3490913"/>
            <a:ext cx="1100137" cy="45402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E(r</a:t>
            </a:r>
            <a:r>
              <a:rPr lang="en-US" b="1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) - </a:t>
            </a:r>
          </a:p>
        </p:txBody>
      </p:sp>
      <p:sp>
        <p:nvSpPr>
          <p:cNvPr id="114709" name="Rectangle 21"/>
          <p:cNvSpPr>
            <a:spLocks noChangeArrowheads="1"/>
          </p:cNvSpPr>
          <p:nvPr/>
        </p:nvSpPr>
        <p:spPr bwMode="auto">
          <a:xfrm>
            <a:off x="7700963" y="3490913"/>
            <a:ext cx="1155700" cy="45402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r</a:t>
            </a:r>
            <a:r>
              <a:rPr lang="en-US" b="1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f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 = 8%</a:t>
            </a:r>
          </a:p>
        </p:txBody>
      </p:sp>
      <p:sp>
        <p:nvSpPr>
          <p:cNvPr id="114710" name="Line 22"/>
          <p:cNvSpPr>
            <a:spLocks noChangeShapeType="1"/>
          </p:cNvSpPr>
          <p:nvPr/>
        </p:nvSpPr>
        <p:spPr bwMode="auto">
          <a:xfrm>
            <a:off x="6210300" y="2895600"/>
            <a:ext cx="400050" cy="819150"/>
          </a:xfrm>
          <a:prstGeom prst="line">
            <a:avLst/>
          </a:prstGeom>
          <a:noFill/>
          <a:ln w="50800">
            <a:solidFill>
              <a:srgbClr val="FF99CC"/>
            </a:solidFill>
            <a:round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4711" name="Line 23"/>
          <p:cNvSpPr>
            <a:spLocks noChangeShapeType="1"/>
          </p:cNvSpPr>
          <p:nvPr/>
        </p:nvSpPr>
        <p:spPr bwMode="auto">
          <a:xfrm flipH="1">
            <a:off x="6134100" y="3733800"/>
            <a:ext cx="476250" cy="704850"/>
          </a:xfrm>
          <a:prstGeom prst="line">
            <a:avLst/>
          </a:prstGeom>
          <a:noFill/>
          <a:ln w="50800">
            <a:solidFill>
              <a:srgbClr val="FF99CC"/>
            </a:solidFill>
            <a:round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4712" name="Rectangle 24"/>
          <p:cNvSpPr>
            <a:spLocks noChangeArrowheads="1"/>
          </p:cNvSpPr>
          <p:nvPr/>
        </p:nvSpPr>
        <p:spPr bwMode="auto">
          <a:xfrm>
            <a:off x="6329363" y="595313"/>
            <a:ext cx="1652587" cy="1549400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CAL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(Capital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Allocation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Line)</a:t>
            </a:r>
          </a:p>
        </p:txBody>
      </p:sp>
      <p:sp>
        <p:nvSpPr>
          <p:cNvPr id="42009" name="Text Box 28"/>
          <p:cNvSpPr txBox="1">
            <a:spLocks noChangeArrowheads="1"/>
          </p:cNvSpPr>
          <p:nvPr/>
        </p:nvSpPr>
        <p:spPr bwMode="auto">
          <a:xfrm>
            <a:off x="7239000" y="58674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2813">
              <a:spcBef>
                <a:spcPct val="50000"/>
              </a:spcBef>
            </a:pPr>
            <a:r>
              <a:rPr lang="en-US" sz="2800" b="1">
                <a:latin typeface="Symbol" pitchFamily="18" charset="2"/>
              </a:rPr>
              <a:t>s</a:t>
            </a:r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4648200"/>
          </a:xfrm>
        </p:spPr>
        <p:txBody>
          <a:bodyPr/>
          <a:lstStyle/>
          <a:p>
            <a:pPr algn="r" defTabSz="912813" eaLnBrk="1" hangingPunct="1"/>
            <a:r>
              <a:rPr lang="en-US" sz="2800" smtClean="0">
                <a:latin typeface="Verdana" pitchFamily="34" charset="0"/>
              </a:rPr>
              <a:t>What was the beginning price of a stock if its ending price was $23, its cash dividend was $1, and the holding period return on a stock was 20%?</a:t>
            </a:r>
            <a:br>
              <a:rPr lang="en-US" sz="2800" smtClean="0">
                <a:latin typeface="Verdana" pitchFamily="34" charset="0"/>
              </a:rPr>
            </a:br>
            <a:r>
              <a:rPr lang="en-US" sz="2800" smtClean="0">
                <a:latin typeface="Verdana" pitchFamily="34" charset="0"/>
              </a:rPr>
              <a:t> </a:t>
            </a:r>
            <a:r>
              <a:rPr lang="en-US" sz="2800" b="1" smtClean="0">
                <a:latin typeface="Verdana" pitchFamily="34" charset="0"/>
              </a:rPr>
              <a:t>A)</a:t>
            </a:r>
            <a:r>
              <a:rPr lang="en-US" sz="2800" smtClean="0">
                <a:latin typeface="Verdana" pitchFamily="34" charset="0"/>
              </a:rPr>
              <a:t> $20</a:t>
            </a:r>
            <a:br>
              <a:rPr lang="en-US" sz="2800" smtClean="0">
                <a:latin typeface="Verdana" pitchFamily="34" charset="0"/>
              </a:rPr>
            </a:br>
            <a:r>
              <a:rPr lang="en-US" sz="2800" smtClean="0">
                <a:latin typeface="Verdana" pitchFamily="34" charset="0"/>
              </a:rPr>
              <a:t> </a:t>
            </a:r>
            <a:r>
              <a:rPr lang="en-US" sz="2800" b="1" smtClean="0">
                <a:latin typeface="Verdana" pitchFamily="34" charset="0"/>
              </a:rPr>
              <a:t>B)</a:t>
            </a:r>
            <a:r>
              <a:rPr lang="en-US" sz="2800" smtClean="0">
                <a:latin typeface="Verdana" pitchFamily="34" charset="0"/>
              </a:rPr>
              <a:t> $24</a:t>
            </a:r>
            <a:br>
              <a:rPr lang="en-US" sz="2800" smtClean="0">
                <a:latin typeface="Verdana" pitchFamily="34" charset="0"/>
              </a:rPr>
            </a:br>
            <a:r>
              <a:rPr lang="en-US" sz="2800" smtClean="0">
                <a:latin typeface="Verdana" pitchFamily="34" charset="0"/>
              </a:rPr>
              <a:t> </a:t>
            </a:r>
            <a:r>
              <a:rPr lang="en-US" sz="2800" b="1" smtClean="0">
                <a:latin typeface="Verdana" pitchFamily="34" charset="0"/>
              </a:rPr>
              <a:t>C)</a:t>
            </a:r>
            <a:r>
              <a:rPr lang="en-US" sz="2800" smtClean="0">
                <a:latin typeface="Verdana" pitchFamily="34" charset="0"/>
              </a:rPr>
              <a:t> $21</a:t>
            </a:r>
            <a:br>
              <a:rPr lang="en-US" sz="2800" smtClean="0">
                <a:latin typeface="Verdana" pitchFamily="34" charset="0"/>
              </a:rPr>
            </a:br>
            <a:r>
              <a:rPr lang="en-US" sz="2800" smtClean="0">
                <a:latin typeface="Verdana" pitchFamily="34" charset="0"/>
              </a:rPr>
              <a:t> </a:t>
            </a:r>
            <a:r>
              <a:rPr lang="en-US" sz="2800" b="1" smtClean="0">
                <a:latin typeface="Verdana" pitchFamily="34" charset="0"/>
              </a:rPr>
              <a:t>D)</a:t>
            </a:r>
            <a:r>
              <a:rPr lang="en-US" sz="2800" smtClean="0">
                <a:latin typeface="Verdana" pitchFamily="34" charset="0"/>
              </a:rPr>
              <a:t> $18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026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5181600"/>
          </a:xfrm>
        </p:spPr>
        <p:txBody>
          <a:bodyPr/>
          <a:lstStyle/>
          <a:p>
            <a:pPr defTabSz="912813" eaLnBrk="1" hangingPunct="1"/>
            <a:r>
              <a:rPr lang="en-US" sz="2800" smtClean="0">
                <a:latin typeface="Verdana" pitchFamily="34" charset="0"/>
              </a:rPr>
              <a:t>You purchased 100 shares of stock for $25. One year later you received $2 cash dividend and sold the shares for $22 each. Your holding-period return was ____.</a:t>
            </a:r>
            <a:br>
              <a:rPr lang="en-US" sz="2800" smtClean="0">
                <a:latin typeface="Verdana" pitchFamily="34" charset="0"/>
              </a:rPr>
            </a:br>
            <a:r>
              <a:rPr lang="en-US" sz="2800" smtClean="0">
                <a:latin typeface="Verdana" pitchFamily="34" charset="0"/>
              </a:rPr>
              <a:t> </a:t>
            </a:r>
            <a:r>
              <a:rPr lang="en-US" sz="2800" b="1" smtClean="0">
                <a:latin typeface="Verdana" pitchFamily="34" charset="0"/>
              </a:rPr>
              <a:t>A)</a:t>
            </a:r>
            <a:r>
              <a:rPr lang="en-US" sz="2800" smtClean="0">
                <a:latin typeface="Verdana" pitchFamily="34" charset="0"/>
              </a:rPr>
              <a:t> 4%</a:t>
            </a:r>
            <a:br>
              <a:rPr lang="en-US" sz="2800" smtClean="0">
                <a:latin typeface="Verdana" pitchFamily="34" charset="0"/>
              </a:rPr>
            </a:br>
            <a:r>
              <a:rPr lang="en-US" sz="2800" smtClean="0">
                <a:latin typeface="Verdana" pitchFamily="34" charset="0"/>
              </a:rPr>
              <a:t> </a:t>
            </a:r>
            <a:r>
              <a:rPr lang="en-US" sz="2800" b="1" smtClean="0">
                <a:latin typeface="Verdana" pitchFamily="34" charset="0"/>
              </a:rPr>
              <a:t>B)</a:t>
            </a:r>
            <a:r>
              <a:rPr lang="en-US" sz="2800" smtClean="0">
                <a:latin typeface="Verdana" pitchFamily="34" charset="0"/>
              </a:rPr>
              <a:t> 8.33%</a:t>
            </a:r>
            <a:br>
              <a:rPr lang="en-US" sz="2800" smtClean="0">
                <a:latin typeface="Verdana" pitchFamily="34" charset="0"/>
              </a:rPr>
            </a:br>
            <a:r>
              <a:rPr lang="en-US" sz="2800" smtClean="0">
                <a:latin typeface="Verdana" pitchFamily="34" charset="0"/>
              </a:rPr>
              <a:t> </a:t>
            </a:r>
            <a:r>
              <a:rPr lang="en-US" sz="2800" b="1" smtClean="0">
                <a:latin typeface="Verdana" pitchFamily="34" charset="0"/>
              </a:rPr>
              <a:t>C)</a:t>
            </a:r>
            <a:r>
              <a:rPr lang="en-US" sz="2800" smtClean="0">
                <a:latin typeface="Verdana" pitchFamily="34" charset="0"/>
              </a:rPr>
              <a:t> 8%</a:t>
            </a:r>
            <a:br>
              <a:rPr lang="en-US" sz="2800" smtClean="0">
                <a:latin typeface="Verdana" pitchFamily="34" charset="0"/>
              </a:rPr>
            </a:br>
            <a:r>
              <a:rPr lang="en-US" sz="2800" smtClean="0">
                <a:latin typeface="Verdana" pitchFamily="34" charset="0"/>
              </a:rPr>
              <a:t> </a:t>
            </a:r>
            <a:r>
              <a:rPr lang="en-US" sz="2800" b="1" smtClean="0">
                <a:latin typeface="Verdana" pitchFamily="34" charset="0"/>
              </a:rPr>
              <a:t>D)</a:t>
            </a:r>
            <a:r>
              <a:rPr lang="en-US" sz="2800" smtClean="0">
                <a:latin typeface="Verdana" pitchFamily="34" charset="0"/>
              </a:rPr>
              <a:t> -4%</a:t>
            </a:r>
            <a:br>
              <a:rPr lang="en-US" sz="2800" smtClean="0">
                <a:latin typeface="Verdana" pitchFamily="34" charset="0"/>
              </a:rPr>
            </a:br>
            <a:endParaRPr lang="en-US" sz="2800" smtClean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4724400"/>
          </a:xfrm>
        </p:spPr>
        <p:txBody>
          <a:bodyPr/>
          <a:lstStyle/>
          <a:p>
            <a:pPr algn="r" defTabSz="912813" eaLnBrk="1" hangingPunct="1"/>
            <a:r>
              <a:rPr lang="en-US" sz="2800" smtClean="0">
                <a:latin typeface="Verdana" pitchFamily="34" charset="0"/>
              </a:rPr>
              <a:t>The geometric average of 10%, -20% and 10% is __________.</a:t>
            </a:r>
            <a:br>
              <a:rPr lang="en-US" sz="2800" smtClean="0">
                <a:latin typeface="Verdana" pitchFamily="34" charset="0"/>
              </a:rPr>
            </a:br>
            <a:r>
              <a:rPr lang="en-US" sz="2800" smtClean="0">
                <a:latin typeface="Verdana" pitchFamily="34" charset="0"/>
              </a:rPr>
              <a:t> </a:t>
            </a:r>
            <a:r>
              <a:rPr lang="en-US" sz="2800" b="1" smtClean="0">
                <a:latin typeface="Verdana" pitchFamily="34" charset="0"/>
              </a:rPr>
              <a:t>A)</a:t>
            </a:r>
            <a:r>
              <a:rPr lang="en-US" sz="2800" smtClean="0">
                <a:latin typeface="Verdana" pitchFamily="34" charset="0"/>
              </a:rPr>
              <a:t> 0%</a:t>
            </a:r>
            <a:br>
              <a:rPr lang="en-US" sz="2800" smtClean="0">
                <a:latin typeface="Verdana" pitchFamily="34" charset="0"/>
              </a:rPr>
            </a:br>
            <a:r>
              <a:rPr lang="en-US" sz="2800" smtClean="0">
                <a:latin typeface="Verdana" pitchFamily="34" charset="0"/>
              </a:rPr>
              <a:t> </a:t>
            </a:r>
            <a:r>
              <a:rPr lang="en-US" sz="2800" b="1" smtClean="0">
                <a:latin typeface="Verdana" pitchFamily="34" charset="0"/>
              </a:rPr>
              <a:t>B)</a:t>
            </a:r>
            <a:r>
              <a:rPr lang="en-US" sz="2800" smtClean="0">
                <a:latin typeface="Verdana" pitchFamily="34" charset="0"/>
              </a:rPr>
              <a:t> 1.08%</a:t>
            </a:r>
            <a:br>
              <a:rPr lang="en-US" sz="2800" smtClean="0">
                <a:latin typeface="Verdana" pitchFamily="34" charset="0"/>
              </a:rPr>
            </a:br>
            <a:r>
              <a:rPr lang="en-US" sz="2800" smtClean="0">
                <a:latin typeface="Verdana" pitchFamily="34" charset="0"/>
              </a:rPr>
              <a:t> </a:t>
            </a:r>
            <a:r>
              <a:rPr lang="en-US" sz="2800" b="1" smtClean="0">
                <a:latin typeface="Verdana" pitchFamily="34" charset="0"/>
              </a:rPr>
              <a:t>C)</a:t>
            </a:r>
            <a:r>
              <a:rPr lang="en-US" sz="2800" smtClean="0">
                <a:latin typeface="Verdana" pitchFamily="34" charset="0"/>
              </a:rPr>
              <a:t> -1.08%</a:t>
            </a:r>
            <a:br>
              <a:rPr lang="en-US" sz="2800" smtClean="0">
                <a:latin typeface="Verdana" pitchFamily="34" charset="0"/>
              </a:rPr>
            </a:br>
            <a:r>
              <a:rPr lang="en-US" sz="2800" smtClean="0">
                <a:latin typeface="Verdana" pitchFamily="34" charset="0"/>
              </a:rPr>
              <a:t> </a:t>
            </a:r>
            <a:r>
              <a:rPr lang="en-US" sz="2800" b="1" smtClean="0">
                <a:latin typeface="Verdana" pitchFamily="34" charset="0"/>
              </a:rPr>
              <a:t>D)</a:t>
            </a:r>
            <a:r>
              <a:rPr lang="en-US" sz="2800" smtClean="0">
                <a:latin typeface="Verdana" pitchFamily="34" charset="0"/>
              </a:rPr>
              <a:t> -2%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4495800"/>
          </a:xfrm>
        </p:spPr>
        <p:txBody>
          <a:bodyPr rtlCol="0">
            <a:normAutofit fontScale="90000"/>
          </a:bodyPr>
          <a:lstStyle/>
          <a:p>
            <a:pPr defTabSz="912813" eaLnBrk="1" fontAlgn="auto" hangingPunct="1">
              <a:spcAft>
                <a:spcPts val="0"/>
              </a:spcAft>
              <a:defRPr/>
            </a:pPr>
            <a:r>
              <a:rPr lang="en-US" sz="2800" dirty="0" smtClean="0">
                <a:latin typeface="Verdana" pitchFamily="34" charset="0"/>
              </a:rPr>
              <a:t>An investor invests 80% of her funds in a risky asset with an expected rate of return of 12% and a standard deviation of 20% and 20% in a treasury bill that pays 3%. Her portfolio's expected rate of return and standard deviation are __________ and __________ respectively.</a:t>
            </a:r>
            <a:br>
              <a:rPr lang="en-US" sz="2800" dirty="0" smtClean="0">
                <a:latin typeface="Verdana" pitchFamily="34" charset="0"/>
              </a:rPr>
            </a:br>
            <a:r>
              <a:rPr lang="en-US" sz="2800" dirty="0" smtClean="0">
                <a:latin typeface="Verdana" pitchFamily="34" charset="0"/>
              </a:rPr>
              <a:t> </a:t>
            </a:r>
            <a:r>
              <a:rPr lang="en-US" sz="2800" b="1" dirty="0" smtClean="0">
                <a:latin typeface="Verdana" pitchFamily="34" charset="0"/>
              </a:rPr>
              <a:t>A)</a:t>
            </a:r>
            <a:r>
              <a:rPr lang="en-US" sz="2800" dirty="0" smtClean="0">
                <a:latin typeface="Verdana" pitchFamily="34" charset="0"/>
              </a:rPr>
              <a:t> 12%, 20%</a:t>
            </a:r>
            <a:br>
              <a:rPr lang="en-US" sz="2800" dirty="0" smtClean="0">
                <a:latin typeface="Verdana" pitchFamily="34" charset="0"/>
              </a:rPr>
            </a:br>
            <a:r>
              <a:rPr lang="en-US" sz="2800" dirty="0" smtClean="0">
                <a:latin typeface="Verdana" pitchFamily="34" charset="0"/>
              </a:rPr>
              <a:t> </a:t>
            </a:r>
            <a:r>
              <a:rPr lang="en-US" sz="2800" b="1" dirty="0" smtClean="0">
                <a:latin typeface="Verdana" pitchFamily="34" charset="0"/>
              </a:rPr>
              <a:t>B)</a:t>
            </a:r>
            <a:r>
              <a:rPr lang="en-US" sz="2800" dirty="0" smtClean="0">
                <a:latin typeface="Verdana" pitchFamily="34" charset="0"/>
              </a:rPr>
              <a:t> 7.5%, 10%</a:t>
            </a:r>
            <a:br>
              <a:rPr lang="en-US" sz="2800" dirty="0" smtClean="0">
                <a:latin typeface="Verdana" pitchFamily="34" charset="0"/>
              </a:rPr>
            </a:br>
            <a:r>
              <a:rPr lang="en-US" sz="2800" dirty="0" smtClean="0">
                <a:latin typeface="Verdana" pitchFamily="34" charset="0"/>
              </a:rPr>
              <a:t> </a:t>
            </a:r>
            <a:r>
              <a:rPr lang="en-US" sz="2800" b="1" dirty="0" smtClean="0">
                <a:latin typeface="Verdana" pitchFamily="34" charset="0"/>
              </a:rPr>
              <a:t>C)</a:t>
            </a:r>
            <a:r>
              <a:rPr lang="en-US" sz="2800" dirty="0" smtClean="0">
                <a:latin typeface="Verdana" pitchFamily="34" charset="0"/>
              </a:rPr>
              <a:t> 9.6%, 10%</a:t>
            </a:r>
            <a:br>
              <a:rPr lang="en-US" sz="2800" dirty="0" smtClean="0">
                <a:latin typeface="Verdana" pitchFamily="34" charset="0"/>
              </a:rPr>
            </a:br>
            <a:r>
              <a:rPr lang="en-US" sz="2800" dirty="0" smtClean="0">
                <a:latin typeface="Verdana" pitchFamily="34" charset="0"/>
              </a:rPr>
              <a:t> </a:t>
            </a:r>
            <a:r>
              <a:rPr lang="en-US" sz="2800" b="1" dirty="0" smtClean="0">
                <a:latin typeface="Verdana" pitchFamily="34" charset="0"/>
              </a:rPr>
              <a:t>D)</a:t>
            </a:r>
            <a:r>
              <a:rPr lang="en-US" sz="2800" dirty="0" smtClean="0">
                <a:latin typeface="Verdana" pitchFamily="34" charset="0"/>
              </a:rPr>
              <a:t> 10.2%, 16%</a:t>
            </a:r>
            <a:br>
              <a:rPr lang="en-US" sz="2800" dirty="0" smtClean="0">
                <a:latin typeface="Verdana" pitchFamily="34" charset="0"/>
              </a:rPr>
            </a:br>
            <a:r>
              <a:rPr lang="en-US" sz="2800" dirty="0" smtClean="0">
                <a:latin typeface="Verdana" pitchFamily="34" charset="0"/>
              </a:rPr>
              <a:t> </a:t>
            </a:r>
            <a:endParaRPr lang="en-US" sz="2800" dirty="0" smtClean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4876800"/>
          </a:xfrm>
        </p:spPr>
        <p:txBody>
          <a:bodyPr/>
          <a:lstStyle/>
          <a:p>
            <a:pPr defTabSz="912813" eaLnBrk="1" hangingPunct="1"/>
            <a:r>
              <a:rPr lang="en-US" sz="2800" smtClean="0">
                <a:latin typeface="Verdana" pitchFamily="34" charset="0"/>
              </a:rPr>
              <a:t>Suppose stock ABC has an average return of 12% and a standard deviation of 20%. Determine the range of returns that ABC's actual returns will fall within 95% of the time.</a:t>
            </a:r>
            <a:br>
              <a:rPr lang="en-US" sz="2800" smtClean="0">
                <a:latin typeface="Verdana" pitchFamily="34" charset="0"/>
              </a:rPr>
            </a:br>
            <a:r>
              <a:rPr lang="en-US" sz="2800" smtClean="0">
                <a:latin typeface="Verdana" pitchFamily="34" charset="0"/>
              </a:rPr>
              <a:t> </a:t>
            </a:r>
            <a:r>
              <a:rPr lang="en-US" sz="2800" b="1" smtClean="0">
                <a:latin typeface="Verdana" pitchFamily="34" charset="0"/>
              </a:rPr>
              <a:t>A)</a:t>
            </a:r>
            <a:r>
              <a:rPr lang="en-US" sz="2800" smtClean="0">
                <a:latin typeface="Verdana" pitchFamily="34" charset="0"/>
              </a:rPr>
              <a:t> Between -28% and 52%</a:t>
            </a:r>
            <a:br>
              <a:rPr lang="en-US" sz="2800" smtClean="0">
                <a:latin typeface="Verdana" pitchFamily="34" charset="0"/>
              </a:rPr>
            </a:br>
            <a:r>
              <a:rPr lang="en-US" sz="2800" smtClean="0">
                <a:latin typeface="Verdana" pitchFamily="34" charset="0"/>
              </a:rPr>
              <a:t> </a:t>
            </a:r>
            <a:r>
              <a:rPr lang="en-US" sz="2800" b="1" smtClean="0">
                <a:latin typeface="Verdana" pitchFamily="34" charset="0"/>
              </a:rPr>
              <a:t>B)</a:t>
            </a:r>
            <a:r>
              <a:rPr lang="en-US" sz="2800" smtClean="0">
                <a:latin typeface="Verdana" pitchFamily="34" charset="0"/>
              </a:rPr>
              <a:t> Between -8% and 32%</a:t>
            </a:r>
            <a:br>
              <a:rPr lang="en-US" sz="2800" smtClean="0">
                <a:latin typeface="Verdana" pitchFamily="34" charset="0"/>
              </a:rPr>
            </a:br>
            <a:r>
              <a:rPr lang="en-US" sz="2800" smtClean="0">
                <a:latin typeface="Verdana" pitchFamily="34" charset="0"/>
              </a:rPr>
              <a:t> </a:t>
            </a:r>
            <a:r>
              <a:rPr lang="en-US" sz="2800" b="1" smtClean="0">
                <a:latin typeface="Verdana" pitchFamily="34" charset="0"/>
              </a:rPr>
              <a:t>C)</a:t>
            </a:r>
            <a:r>
              <a:rPr lang="en-US" sz="2800" smtClean="0">
                <a:latin typeface="Verdana" pitchFamily="34" charset="0"/>
              </a:rPr>
              <a:t> Between 12% and 20%</a:t>
            </a:r>
            <a:br>
              <a:rPr lang="en-US" sz="2800" smtClean="0">
                <a:latin typeface="Verdana" pitchFamily="34" charset="0"/>
              </a:rPr>
            </a:br>
            <a:r>
              <a:rPr lang="en-US" sz="2800" smtClean="0">
                <a:latin typeface="Verdana" pitchFamily="34" charset="0"/>
              </a:rPr>
              <a:t> </a:t>
            </a:r>
            <a:r>
              <a:rPr lang="en-US" sz="2800" b="1" smtClean="0">
                <a:latin typeface="Verdana" pitchFamily="34" charset="0"/>
              </a:rPr>
              <a:t>D)</a:t>
            </a:r>
            <a:r>
              <a:rPr lang="en-US" sz="2800" smtClean="0">
                <a:latin typeface="Verdana" pitchFamily="34" charset="0"/>
              </a:rPr>
              <a:t> None of the above</a:t>
            </a:r>
            <a:br>
              <a:rPr lang="en-US" sz="2800" smtClean="0">
                <a:latin typeface="Verdana" pitchFamily="34" charset="0"/>
              </a:rPr>
            </a:br>
            <a:r>
              <a:rPr lang="en-US" sz="2800" smtClean="0">
                <a:latin typeface="Verdana" pitchFamily="34" charset="0"/>
              </a:rPr>
              <a:t> </a:t>
            </a:r>
            <a:endParaRPr lang="en-US" sz="2800" smtClean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5029200"/>
          </a:xfrm>
        </p:spPr>
        <p:txBody>
          <a:bodyPr/>
          <a:lstStyle/>
          <a:p>
            <a:pPr algn="r" defTabSz="912813" eaLnBrk="1" hangingPunct="1"/>
            <a:r>
              <a:rPr lang="en-US" sz="2800" smtClean="0">
                <a:latin typeface="Verdana" pitchFamily="34" charset="0"/>
              </a:rPr>
              <a:t>What is the expected real rate of return on an investment that has expected nominal return of 20%, assuming the expected rate of inflation to be 6%?</a:t>
            </a:r>
            <a:br>
              <a:rPr lang="en-US" sz="2800" smtClean="0">
                <a:latin typeface="Verdana" pitchFamily="34" charset="0"/>
              </a:rPr>
            </a:br>
            <a:r>
              <a:rPr lang="en-US" sz="2800" smtClean="0">
                <a:latin typeface="Verdana" pitchFamily="34" charset="0"/>
              </a:rPr>
              <a:t> </a:t>
            </a:r>
            <a:r>
              <a:rPr lang="en-US" sz="2800" b="1" smtClean="0">
                <a:latin typeface="Verdana" pitchFamily="34" charset="0"/>
              </a:rPr>
              <a:t>A)</a:t>
            </a:r>
            <a:r>
              <a:rPr lang="en-US" sz="2800" smtClean="0">
                <a:latin typeface="Verdana" pitchFamily="34" charset="0"/>
              </a:rPr>
              <a:t> 14%</a:t>
            </a:r>
            <a:br>
              <a:rPr lang="en-US" sz="2800" smtClean="0">
                <a:latin typeface="Verdana" pitchFamily="34" charset="0"/>
              </a:rPr>
            </a:br>
            <a:r>
              <a:rPr lang="en-US" sz="2800" smtClean="0">
                <a:latin typeface="Verdana" pitchFamily="34" charset="0"/>
              </a:rPr>
              <a:t> </a:t>
            </a:r>
            <a:r>
              <a:rPr lang="en-US" sz="2800" b="1" smtClean="0">
                <a:latin typeface="Verdana" pitchFamily="34" charset="0"/>
              </a:rPr>
              <a:t>B)</a:t>
            </a:r>
            <a:r>
              <a:rPr lang="en-US" sz="2800" smtClean="0">
                <a:latin typeface="Verdana" pitchFamily="34" charset="0"/>
              </a:rPr>
              <a:t> 13.2%</a:t>
            </a:r>
            <a:br>
              <a:rPr lang="en-US" sz="2800" smtClean="0">
                <a:latin typeface="Verdana" pitchFamily="34" charset="0"/>
              </a:rPr>
            </a:br>
            <a:r>
              <a:rPr lang="en-US" sz="2800" smtClean="0">
                <a:latin typeface="Verdana" pitchFamily="34" charset="0"/>
              </a:rPr>
              <a:t> </a:t>
            </a:r>
            <a:r>
              <a:rPr lang="en-US" sz="2800" b="1" smtClean="0">
                <a:latin typeface="Verdana" pitchFamily="34" charset="0"/>
              </a:rPr>
              <a:t>C)</a:t>
            </a:r>
            <a:r>
              <a:rPr lang="en-US" sz="2800" smtClean="0">
                <a:latin typeface="Verdana" pitchFamily="34" charset="0"/>
              </a:rPr>
              <a:t> 20%</a:t>
            </a:r>
            <a:br>
              <a:rPr lang="en-US" sz="2800" smtClean="0">
                <a:latin typeface="Verdana" pitchFamily="34" charset="0"/>
              </a:rPr>
            </a:br>
            <a:r>
              <a:rPr lang="en-US" sz="2800" smtClean="0">
                <a:latin typeface="Verdana" pitchFamily="34" charset="0"/>
              </a:rPr>
              <a:t> </a:t>
            </a:r>
            <a:r>
              <a:rPr lang="en-US" sz="2800" b="1" smtClean="0">
                <a:latin typeface="Verdana" pitchFamily="34" charset="0"/>
              </a:rPr>
              <a:t>D)</a:t>
            </a:r>
            <a:r>
              <a:rPr lang="en-US" sz="2800" smtClean="0">
                <a:latin typeface="Verdana" pitchFamily="34" charset="0"/>
              </a:rPr>
              <a:t> 18.4%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5F1765-4E65-402F-8DA3-19A668E2B899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1028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7620000" cy="4525963"/>
          </a:xfrm>
        </p:spPr>
        <p:txBody>
          <a:bodyPr/>
          <a:lstStyle/>
          <a:p>
            <a:pPr eaLnBrk="1" hangingPunct="1"/>
            <a:r>
              <a:rPr lang="en-US" smtClean="0"/>
              <a:t>Percentage Returns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685800" y="2743200"/>
          <a:ext cx="7088188" cy="762000"/>
        </p:xfrm>
        <a:graphic>
          <a:graphicData uri="http://schemas.openxmlformats.org/presentationml/2006/ole">
            <p:oleObj spid="_x0000_s1026" name="Equation" r:id="rId3" imgW="3898800" imgH="419040" progId="Equation.3">
              <p:embed/>
            </p:oleObj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5410200"/>
          </a:xfrm>
        </p:spPr>
        <p:txBody>
          <a:bodyPr/>
          <a:lstStyle/>
          <a:p>
            <a:pPr algn="r" defTabSz="912813" eaLnBrk="1" hangingPunct="1"/>
            <a:r>
              <a:rPr lang="en-US" sz="2800" smtClean="0">
                <a:latin typeface="Verdana" pitchFamily="34" charset="0"/>
              </a:rPr>
              <a:t>What is the ending price of a stock if its beginning price was $30, its cash dividend was $2, and the holding period return on a stock was 20%?</a:t>
            </a:r>
            <a:br>
              <a:rPr lang="en-US" sz="2800" smtClean="0">
                <a:latin typeface="Verdana" pitchFamily="34" charset="0"/>
              </a:rPr>
            </a:br>
            <a:r>
              <a:rPr lang="en-US" sz="2800" smtClean="0">
                <a:latin typeface="Verdana" pitchFamily="34" charset="0"/>
              </a:rPr>
              <a:t> </a:t>
            </a:r>
            <a:r>
              <a:rPr lang="en-US" sz="2800" b="1" smtClean="0">
                <a:latin typeface="Verdana" pitchFamily="34" charset="0"/>
              </a:rPr>
              <a:t>A)</a:t>
            </a:r>
            <a:r>
              <a:rPr lang="en-US" sz="2800" smtClean="0">
                <a:latin typeface="Verdana" pitchFamily="34" charset="0"/>
              </a:rPr>
              <a:t> $32</a:t>
            </a:r>
            <a:br>
              <a:rPr lang="en-US" sz="2800" smtClean="0">
                <a:latin typeface="Verdana" pitchFamily="34" charset="0"/>
              </a:rPr>
            </a:br>
            <a:r>
              <a:rPr lang="en-US" sz="2800" smtClean="0">
                <a:latin typeface="Verdana" pitchFamily="34" charset="0"/>
              </a:rPr>
              <a:t> </a:t>
            </a:r>
            <a:r>
              <a:rPr lang="en-US" sz="2800" b="1" smtClean="0">
                <a:latin typeface="Verdana" pitchFamily="34" charset="0"/>
              </a:rPr>
              <a:t>B)</a:t>
            </a:r>
            <a:r>
              <a:rPr lang="en-US" sz="2800" smtClean="0">
                <a:latin typeface="Verdana" pitchFamily="34" charset="0"/>
              </a:rPr>
              <a:t> $34</a:t>
            </a:r>
            <a:br>
              <a:rPr lang="en-US" sz="2800" smtClean="0">
                <a:latin typeface="Verdana" pitchFamily="34" charset="0"/>
              </a:rPr>
            </a:br>
            <a:r>
              <a:rPr lang="en-US" sz="2800" smtClean="0">
                <a:latin typeface="Verdana" pitchFamily="34" charset="0"/>
              </a:rPr>
              <a:t> </a:t>
            </a:r>
            <a:r>
              <a:rPr lang="en-US" sz="2800" b="1" smtClean="0">
                <a:latin typeface="Verdana" pitchFamily="34" charset="0"/>
              </a:rPr>
              <a:t>C)</a:t>
            </a:r>
            <a:r>
              <a:rPr lang="en-US" sz="2800" smtClean="0">
                <a:latin typeface="Verdana" pitchFamily="34" charset="0"/>
              </a:rPr>
              <a:t> $36</a:t>
            </a:r>
            <a:br>
              <a:rPr lang="en-US" sz="2800" smtClean="0">
                <a:latin typeface="Verdana" pitchFamily="34" charset="0"/>
              </a:rPr>
            </a:br>
            <a:r>
              <a:rPr lang="en-US" sz="2800" smtClean="0">
                <a:latin typeface="Verdana" pitchFamily="34" charset="0"/>
              </a:rPr>
              <a:t> </a:t>
            </a:r>
            <a:r>
              <a:rPr lang="en-US" sz="2800" b="1" smtClean="0">
                <a:latin typeface="Verdana" pitchFamily="34" charset="0"/>
              </a:rPr>
              <a:t>D)</a:t>
            </a:r>
            <a:r>
              <a:rPr lang="en-US" sz="2800" smtClean="0">
                <a:latin typeface="Verdana" pitchFamily="34" charset="0"/>
              </a:rPr>
              <a:t> $28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5181600"/>
          </a:xfrm>
        </p:spPr>
        <p:txBody>
          <a:bodyPr/>
          <a:lstStyle/>
          <a:p>
            <a:pPr algn="r" defTabSz="912813" eaLnBrk="1" hangingPunct="1"/>
            <a:r>
              <a:rPr lang="en-US" sz="2800" smtClean="0">
                <a:latin typeface="Verdana" pitchFamily="34" charset="0"/>
              </a:rPr>
              <a:t>Historical returns have generally been __________ for stocks than for bonds.</a:t>
            </a:r>
            <a:br>
              <a:rPr lang="en-US" sz="2800" smtClean="0">
                <a:latin typeface="Verdana" pitchFamily="34" charset="0"/>
              </a:rPr>
            </a:br>
            <a:r>
              <a:rPr lang="en-US" sz="2800" smtClean="0">
                <a:latin typeface="Verdana" pitchFamily="34" charset="0"/>
              </a:rPr>
              <a:t> </a:t>
            </a:r>
            <a:r>
              <a:rPr lang="en-US" sz="2800" b="1" smtClean="0">
                <a:latin typeface="Verdana" pitchFamily="34" charset="0"/>
              </a:rPr>
              <a:t>A)</a:t>
            </a:r>
            <a:r>
              <a:rPr lang="en-US" sz="2800" smtClean="0">
                <a:latin typeface="Verdana" pitchFamily="34" charset="0"/>
              </a:rPr>
              <a:t> the same</a:t>
            </a:r>
            <a:br>
              <a:rPr lang="en-US" sz="2800" smtClean="0">
                <a:latin typeface="Verdana" pitchFamily="34" charset="0"/>
              </a:rPr>
            </a:br>
            <a:r>
              <a:rPr lang="en-US" sz="2800" smtClean="0">
                <a:latin typeface="Verdana" pitchFamily="34" charset="0"/>
              </a:rPr>
              <a:t> </a:t>
            </a:r>
            <a:r>
              <a:rPr lang="en-US" sz="2800" b="1" smtClean="0">
                <a:latin typeface="Verdana" pitchFamily="34" charset="0"/>
              </a:rPr>
              <a:t>B)</a:t>
            </a:r>
            <a:r>
              <a:rPr lang="en-US" sz="2800" smtClean="0">
                <a:latin typeface="Verdana" pitchFamily="34" charset="0"/>
              </a:rPr>
              <a:t> lower</a:t>
            </a:r>
            <a:br>
              <a:rPr lang="en-US" sz="2800" smtClean="0">
                <a:latin typeface="Verdana" pitchFamily="34" charset="0"/>
              </a:rPr>
            </a:br>
            <a:r>
              <a:rPr lang="en-US" sz="2800" smtClean="0">
                <a:latin typeface="Verdana" pitchFamily="34" charset="0"/>
              </a:rPr>
              <a:t> </a:t>
            </a:r>
            <a:r>
              <a:rPr lang="en-US" sz="2800" b="1" smtClean="0">
                <a:latin typeface="Verdana" pitchFamily="34" charset="0"/>
              </a:rPr>
              <a:t>C)</a:t>
            </a:r>
            <a:r>
              <a:rPr lang="en-US" sz="2800" smtClean="0">
                <a:latin typeface="Verdana" pitchFamily="34" charset="0"/>
              </a:rPr>
              <a:t> higher</a:t>
            </a:r>
            <a:br>
              <a:rPr lang="en-US" sz="2800" smtClean="0">
                <a:latin typeface="Verdana" pitchFamily="34" charset="0"/>
              </a:rPr>
            </a:br>
            <a:r>
              <a:rPr lang="en-US" sz="2800" smtClean="0">
                <a:latin typeface="Verdana" pitchFamily="34" charset="0"/>
              </a:rPr>
              <a:t> </a:t>
            </a:r>
            <a:r>
              <a:rPr lang="en-US" sz="2800" b="1" smtClean="0">
                <a:latin typeface="Verdana" pitchFamily="34" charset="0"/>
              </a:rPr>
              <a:t>D)</a:t>
            </a:r>
            <a:r>
              <a:rPr lang="en-US" sz="2800" smtClean="0">
                <a:latin typeface="Verdana" pitchFamily="34" charset="0"/>
              </a:rPr>
              <a:t> none of the above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5334000"/>
          </a:xfrm>
        </p:spPr>
        <p:txBody>
          <a:bodyPr/>
          <a:lstStyle/>
          <a:p>
            <a:pPr algn="r" defTabSz="912813" eaLnBrk="1" hangingPunct="1"/>
            <a:r>
              <a:rPr lang="en-US" sz="2800" smtClean="0">
                <a:latin typeface="Verdana" pitchFamily="34" charset="0"/>
              </a:rPr>
              <a:t>Geometric average returns are generally __________ arithmetic average returns.</a:t>
            </a:r>
            <a:br>
              <a:rPr lang="en-US" sz="2800" smtClean="0">
                <a:latin typeface="Verdana" pitchFamily="34" charset="0"/>
              </a:rPr>
            </a:br>
            <a:r>
              <a:rPr lang="en-US" sz="2800" smtClean="0">
                <a:latin typeface="Verdana" pitchFamily="34" charset="0"/>
              </a:rPr>
              <a:t> </a:t>
            </a:r>
            <a:r>
              <a:rPr lang="en-US" sz="2800" b="1" smtClean="0">
                <a:latin typeface="Verdana" pitchFamily="34" charset="0"/>
              </a:rPr>
              <a:t>A)</a:t>
            </a:r>
            <a:r>
              <a:rPr lang="en-US" sz="2800" smtClean="0">
                <a:latin typeface="Verdana" pitchFamily="34" charset="0"/>
              </a:rPr>
              <a:t> the same as</a:t>
            </a:r>
            <a:br>
              <a:rPr lang="en-US" sz="2800" smtClean="0">
                <a:latin typeface="Verdana" pitchFamily="34" charset="0"/>
              </a:rPr>
            </a:br>
            <a:r>
              <a:rPr lang="en-US" sz="2800" smtClean="0">
                <a:latin typeface="Verdana" pitchFamily="34" charset="0"/>
              </a:rPr>
              <a:t> </a:t>
            </a:r>
            <a:r>
              <a:rPr lang="en-US" sz="2800" b="1" smtClean="0">
                <a:latin typeface="Verdana" pitchFamily="34" charset="0"/>
              </a:rPr>
              <a:t>B)</a:t>
            </a:r>
            <a:r>
              <a:rPr lang="en-US" sz="2800" smtClean="0">
                <a:latin typeface="Verdana" pitchFamily="34" charset="0"/>
              </a:rPr>
              <a:t> lower than</a:t>
            </a:r>
            <a:br>
              <a:rPr lang="en-US" sz="2800" smtClean="0">
                <a:latin typeface="Verdana" pitchFamily="34" charset="0"/>
              </a:rPr>
            </a:br>
            <a:r>
              <a:rPr lang="en-US" sz="2800" smtClean="0">
                <a:latin typeface="Verdana" pitchFamily="34" charset="0"/>
              </a:rPr>
              <a:t> </a:t>
            </a:r>
            <a:r>
              <a:rPr lang="en-US" sz="2800" b="1" smtClean="0">
                <a:latin typeface="Verdana" pitchFamily="34" charset="0"/>
              </a:rPr>
              <a:t>C)</a:t>
            </a:r>
            <a:r>
              <a:rPr lang="en-US" sz="2800" smtClean="0">
                <a:latin typeface="Verdana" pitchFamily="34" charset="0"/>
              </a:rPr>
              <a:t> higher than</a:t>
            </a:r>
            <a:br>
              <a:rPr lang="en-US" sz="2800" smtClean="0">
                <a:latin typeface="Verdana" pitchFamily="34" charset="0"/>
              </a:rPr>
            </a:br>
            <a:r>
              <a:rPr lang="en-US" sz="2800" smtClean="0">
                <a:latin typeface="Verdana" pitchFamily="34" charset="0"/>
              </a:rPr>
              <a:t> </a:t>
            </a:r>
            <a:r>
              <a:rPr lang="en-US" sz="2800" b="1" smtClean="0">
                <a:latin typeface="Verdana" pitchFamily="34" charset="0"/>
              </a:rPr>
              <a:t>D)</a:t>
            </a:r>
            <a:r>
              <a:rPr lang="en-US" sz="2800" smtClean="0">
                <a:latin typeface="Verdana" pitchFamily="34" charset="0"/>
              </a:rPr>
              <a:t> none of the above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ChangeArrowheads="1"/>
          </p:cNvSpPr>
          <p:nvPr/>
        </p:nvSpPr>
        <p:spPr bwMode="auto">
          <a:xfrm>
            <a:off x="425450" y="1822450"/>
            <a:ext cx="8415338" cy="33845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r</a:t>
            </a:r>
            <a:r>
              <a:rPr lang="en-US" sz="3600" b="1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  <a:r>
              <a:rPr lang="en-US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   = W</a:t>
            </a:r>
            <a:r>
              <a:rPr lang="en-US" sz="3600" b="1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r</a:t>
            </a:r>
            <a:r>
              <a:rPr lang="en-US" sz="3600" b="1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 </a:t>
            </a:r>
            <a:r>
              <a:rPr lang="en-US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+</a:t>
            </a:r>
            <a:r>
              <a:rPr lang="en-US" sz="3600" b="1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W</a:t>
            </a:r>
            <a:r>
              <a:rPr lang="en-US" sz="3600" b="1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r</a:t>
            </a:r>
            <a:r>
              <a:rPr lang="en-US" sz="3600" b="1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W</a:t>
            </a:r>
            <a:r>
              <a:rPr lang="en-US" sz="3600" b="1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 = Proportion of funds in Security 1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W</a:t>
            </a:r>
            <a:r>
              <a:rPr lang="en-US" sz="3600" b="1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 = Proportion of funds in Security 2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r</a:t>
            </a:r>
            <a:r>
              <a:rPr lang="en-US" sz="3600" b="1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   = Expected return on Security 1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r</a:t>
            </a:r>
            <a:r>
              <a:rPr lang="en-US" sz="3600" b="1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   = Expected return on Security 2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6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85347" name="Line 3"/>
          <p:cNvSpPr>
            <a:spLocks noChangeShapeType="1"/>
          </p:cNvSpPr>
          <p:nvPr/>
        </p:nvSpPr>
        <p:spPr bwMode="auto">
          <a:xfrm>
            <a:off x="554038" y="1936750"/>
            <a:ext cx="225425" cy="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85348" name="Line 4"/>
          <p:cNvSpPr>
            <a:spLocks noChangeShapeType="1"/>
          </p:cNvSpPr>
          <p:nvPr/>
        </p:nvSpPr>
        <p:spPr bwMode="auto">
          <a:xfrm>
            <a:off x="2212975" y="1936750"/>
            <a:ext cx="222250" cy="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85349" name="Line 5"/>
          <p:cNvSpPr>
            <a:spLocks noChangeShapeType="1"/>
          </p:cNvSpPr>
          <p:nvPr/>
        </p:nvSpPr>
        <p:spPr bwMode="auto">
          <a:xfrm>
            <a:off x="3648075" y="1936750"/>
            <a:ext cx="223838" cy="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85350" name="Line 6"/>
          <p:cNvSpPr>
            <a:spLocks noChangeShapeType="1"/>
          </p:cNvSpPr>
          <p:nvPr/>
        </p:nvSpPr>
        <p:spPr bwMode="auto">
          <a:xfrm>
            <a:off x="538163" y="3509963"/>
            <a:ext cx="222250" cy="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85351" name="Line 7"/>
          <p:cNvSpPr>
            <a:spLocks noChangeShapeType="1"/>
          </p:cNvSpPr>
          <p:nvPr/>
        </p:nvSpPr>
        <p:spPr bwMode="auto">
          <a:xfrm>
            <a:off x="533400" y="4038600"/>
            <a:ext cx="222250" cy="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2232" name="Rectangle 8"/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="b"/>
          <a:lstStyle/>
          <a:p>
            <a:pPr defTabSz="912813" eaLnBrk="1" hangingPunct="1"/>
            <a:r>
              <a:rPr lang="en-US" smtClean="0"/>
              <a:t>Two-Security Portfolio: Return</a:t>
            </a:r>
          </a:p>
        </p:txBody>
      </p:sp>
      <p:grpSp>
        <p:nvGrpSpPr>
          <p:cNvPr id="52233" name="Group 9"/>
          <p:cNvGrpSpPr>
            <a:grpSpLocks/>
          </p:cNvGrpSpPr>
          <p:nvPr/>
        </p:nvGrpSpPr>
        <p:grpSpPr bwMode="auto">
          <a:xfrm>
            <a:off x="3276600" y="4876800"/>
            <a:ext cx="2311400" cy="1314450"/>
            <a:chOff x="1923" y="3039"/>
            <a:chExt cx="1456" cy="828"/>
          </a:xfrm>
        </p:grpSpPr>
        <p:grpSp>
          <p:nvGrpSpPr>
            <p:cNvPr id="52234" name="Group 10"/>
            <p:cNvGrpSpPr>
              <a:grpSpLocks/>
            </p:cNvGrpSpPr>
            <p:nvPr/>
          </p:nvGrpSpPr>
          <p:grpSpPr bwMode="auto">
            <a:xfrm>
              <a:off x="1923" y="3039"/>
              <a:ext cx="806" cy="828"/>
              <a:chOff x="1923" y="3039"/>
              <a:chExt cx="806" cy="828"/>
            </a:xfrm>
          </p:grpSpPr>
          <p:grpSp>
            <p:nvGrpSpPr>
              <p:cNvPr id="52240" name="Group 11"/>
              <p:cNvGrpSpPr>
                <a:grpSpLocks/>
              </p:cNvGrpSpPr>
              <p:nvPr/>
            </p:nvGrpSpPr>
            <p:grpSpPr bwMode="auto">
              <a:xfrm>
                <a:off x="2290" y="3223"/>
                <a:ext cx="439" cy="421"/>
                <a:chOff x="2290" y="3223"/>
                <a:chExt cx="439" cy="421"/>
              </a:xfrm>
            </p:grpSpPr>
            <p:sp>
              <p:nvSpPr>
                <p:cNvPr id="185356" name="Rectangle 12"/>
                <p:cNvSpPr>
                  <a:spLocks noChangeArrowheads="1"/>
                </p:cNvSpPr>
                <p:nvPr/>
              </p:nvSpPr>
              <p:spPr bwMode="auto">
                <a:xfrm>
                  <a:off x="2290" y="3223"/>
                  <a:ext cx="386" cy="402"/>
                </a:xfrm>
                <a:prstGeom prst="rect">
                  <a:avLst/>
                </a:prstGeom>
                <a:noFill/>
                <a:ln w="1270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3600" b="1">
                      <a:effectLst>
                        <a:outerShdw blurRad="38100" dist="38100" dir="2700000" algn="tl">
                          <a:srgbClr val="000000"/>
                        </a:outerShdw>
                      </a:effectLst>
                    </a:rPr>
                    <a:t>W</a:t>
                  </a:r>
                </a:p>
              </p:txBody>
            </p:sp>
            <p:sp>
              <p:nvSpPr>
                <p:cNvPr id="185357" name="Rectangle 13"/>
                <p:cNvSpPr>
                  <a:spLocks noChangeArrowheads="1"/>
                </p:cNvSpPr>
                <p:nvPr/>
              </p:nvSpPr>
              <p:spPr bwMode="auto">
                <a:xfrm>
                  <a:off x="2562" y="3358"/>
                  <a:ext cx="167" cy="286"/>
                </a:xfrm>
                <a:prstGeom prst="rect">
                  <a:avLst/>
                </a:prstGeom>
                <a:noFill/>
                <a:ln w="1270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b="1">
                      <a:effectLst>
                        <a:outerShdw blurRad="38100" dist="38100" dir="2700000" algn="tl">
                          <a:srgbClr val="000000"/>
                        </a:outerShdw>
                      </a:effectLst>
                    </a:rPr>
                    <a:t>i</a:t>
                  </a:r>
                </a:p>
              </p:txBody>
            </p:sp>
          </p:grpSp>
          <p:sp>
            <p:nvSpPr>
              <p:cNvPr id="185358" name="Rectangle 14"/>
              <p:cNvSpPr>
                <a:spLocks noChangeArrowheads="1"/>
              </p:cNvSpPr>
              <p:nvPr/>
            </p:nvSpPr>
            <p:spPr bwMode="auto">
              <a:xfrm>
                <a:off x="1923" y="3177"/>
                <a:ext cx="341" cy="517"/>
              </a:xfrm>
              <a:prstGeom prst="rect">
                <a:avLst/>
              </a:prstGeom>
              <a:noFill/>
              <a:ln w="1270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800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Symbol" pitchFamily="18" charset="2"/>
                  </a:rPr>
                  <a:t>S</a:t>
                </a:r>
              </a:p>
            </p:txBody>
          </p:sp>
          <p:grpSp>
            <p:nvGrpSpPr>
              <p:cNvPr id="52242" name="Group 15"/>
              <p:cNvGrpSpPr>
                <a:grpSpLocks/>
              </p:cNvGrpSpPr>
              <p:nvPr/>
            </p:nvGrpSpPr>
            <p:grpSpPr bwMode="auto">
              <a:xfrm>
                <a:off x="1923" y="3581"/>
                <a:ext cx="389" cy="286"/>
                <a:chOff x="1923" y="3581"/>
                <a:chExt cx="389" cy="286"/>
              </a:xfrm>
            </p:grpSpPr>
            <p:sp>
              <p:nvSpPr>
                <p:cNvPr id="185360" name="Rectangle 16"/>
                <p:cNvSpPr>
                  <a:spLocks noChangeArrowheads="1"/>
                </p:cNvSpPr>
                <p:nvPr/>
              </p:nvSpPr>
              <p:spPr bwMode="auto">
                <a:xfrm>
                  <a:off x="1923" y="3581"/>
                  <a:ext cx="167" cy="286"/>
                </a:xfrm>
                <a:prstGeom prst="rect">
                  <a:avLst/>
                </a:prstGeom>
                <a:noFill/>
                <a:ln w="1270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b="1">
                      <a:effectLst>
                        <a:outerShdw blurRad="38100" dist="38100" dir="2700000" algn="tl">
                          <a:srgbClr val="000000"/>
                        </a:outerShdw>
                      </a:effectLst>
                    </a:rPr>
                    <a:t>i</a:t>
                  </a:r>
                </a:p>
              </p:txBody>
            </p:sp>
            <p:sp>
              <p:nvSpPr>
                <p:cNvPr id="185361" name="Rectangle 17"/>
                <p:cNvSpPr>
                  <a:spLocks noChangeArrowheads="1"/>
                </p:cNvSpPr>
                <p:nvPr/>
              </p:nvSpPr>
              <p:spPr bwMode="auto">
                <a:xfrm>
                  <a:off x="1979" y="3581"/>
                  <a:ext cx="333" cy="286"/>
                </a:xfrm>
                <a:prstGeom prst="rect">
                  <a:avLst/>
                </a:prstGeom>
                <a:noFill/>
                <a:ln w="1270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b="1">
                      <a:effectLst>
                        <a:outerShdw blurRad="38100" dist="38100" dir="2700000" algn="tl">
                          <a:srgbClr val="000000"/>
                        </a:outerShdw>
                      </a:effectLst>
                    </a:rPr>
                    <a:t>=1</a:t>
                  </a:r>
                </a:p>
              </p:txBody>
            </p:sp>
          </p:grpSp>
          <p:sp>
            <p:nvSpPr>
              <p:cNvPr id="185362" name="Rectangle 18"/>
              <p:cNvSpPr>
                <a:spLocks noChangeArrowheads="1"/>
              </p:cNvSpPr>
              <p:nvPr/>
            </p:nvSpPr>
            <p:spPr bwMode="auto">
              <a:xfrm>
                <a:off x="1995" y="3039"/>
                <a:ext cx="231" cy="286"/>
              </a:xfrm>
              <a:prstGeom prst="rect">
                <a:avLst/>
              </a:prstGeom>
              <a:noFill/>
              <a:ln w="1270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b="1"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n</a:t>
                </a:r>
              </a:p>
            </p:txBody>
          </p:sp>
        </p:grpSp>
        <p:sp>
          <p:nvSpPr>
            <p:cNvPr id="52235" name="Rectangle 19"/>
            <p:cNvSpPr>
              <a:spLocks noChangeArrowheads="1"/>
            </p:cNvSpPr>
            <p:nvPr/>
          </p:nvSpPr>
          <p:spPr bwMode="auto">
            <a:xfrm>
              <a:off x="2618" y="3223"/>
              <a:ext cx="194" cy="402"/>
            </a:xfrm>
            <a:prstGeom prst="rect">
              <a:avLst/>
            </a:prstGeom>
            <a:noFill/>
            <a:ln w="1270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defTabSz="912813"/>
              <a:r>
                <a:rPr lang="en-US" sz="3600" b="1">
                  <a:solidFill>
                    <a:srgbClr val="C0C0C0"/>
                  </a:solidFill>
                </a:rPr>
                <a:t> </a:t>
              </a:r>
            </a:p>
          </p:txBody>
        </p:sp>
        <p:sp>
          <p:nvSpPr>
            <p:cNvPr id="52236" name="Rectangle 20"/>
            <p:cNvSpPr>
              <a:spLocks noChangeArrowheads="1"/>
            </p:cNvSpPr>
            <p:nvPr/>
          </p:nvSpPr>
          <p:spPr bwMode="auto">
            <a:xfrm>
              <a:off x="2698" y="3223"/>
              <a:ext cx="282" cy="402"/>
            </a:xfrm>
            <a:prstGeom prst="rect">
              <a:avLst/>
            </a:prstGeom>
            <a:noFill/>
            <a:ln w="1270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defTabSz="912813"/>
              <a:r>
                <a:rPr lang="en-US" sz="3600"/>
                <a:t>=</a:t>
              </a:r>
            </a:p>
          </p:txBody>
        </p:sp>
        <p:sp>
          <p:nvSpPr>
            <p:cNvPr id="52237" name="Rectangle 21"/>
            <p:cNvSpPr>
              <a:spLocks noChangeArrowheads="1"/>
            </p:cNvSpPr>
            <p:nvPr/>
          </p:nvSpPr>
          <p:spPr bwMode="auto">
            <a:xfrm>
              <a:off x="2866" y="3223"/>
              <a:ext cx="194" cy="402"/>
            </a:xfrm>
            <a:prstGeom prst="rect">
              <a:avLst/>
            </a:prstGeom>
            <a:noFill/>
            <a:ln w="1270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defTabSz="912813"/>
              <a:r>
                <a:rPr lang="en-US" sz="3600" b="1">
                  <a:solidFill>
                    <a:srgbClr val="C0C0C0"/>
                  </a:solidFill>
                </a:rPr>
                <a:t> </a:t>
              </a:r>
            </a:p>
          </p:txBody>
        </p:sp>
        <p:sp>
          <p:nvSpPr>
            <p:cNvPr id="185366" name="Rectangle 22"/>
            <p:cNvSpPr>
              <a:spLocks noChangeArrowheads="1"/>
            </p:cNvSpPr>
            <p:nvPr/>
          </p:nvSpPr>
          <p:spPr bwMode="auto">
            <a:xfrm>
              <a:off x="2945" y="3223"/>
              <a:ext cx="274" cy="402"/>
            </a:xfrm>
            <a:prstGeom prst="rect">
              <a:avLst/>
            </a:prstGeom>
            <a:noFill/>
            <a:ln w="1270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1</a:t>
              </a:r>
            </a:p>
          </p:txBody>
        </p:sp>
        <p:sp>
          <p:nvSpPr>
            <p:cNvPr id="52239" name="Rectangle 23"/>
            <p:cNvSpPr>
              <a:spLocks noChangeArrowheads="1"/>
            </p:cNvSpPr>
            <p:nvPr/>
          </p:nvSpPr>
          <p:spPr bwMode="auto">
            <a:xfrm>
              <a:off x="3105" y="3223"/>
              <a:ext cx="274" cy="402"/>
            </a:xfrm>
            <a:prstGeom prst="rect">
              <a:avLst/>
            </a:prstGeom>
            <a:noFill/>
            <a:ln w="1270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defTabSz="912813"/>
              <a:r>
                <a:rPr lang="en-US" sz="3600" b="1"/>
                <a:t> </a:t>
              </a:r>
              <a:r>
                <a:rPr lang="en-US" sz="3600" b="1">
                  <a:solidFill>
                    <a:srgbClr val="C0C0C0"/>
                  </a:solidFill>
                </a:rPr>
                <a:t> </a:t>
              </a:r>
            </a:p>
          </p:txBody>
        </p:sp>
      </p:grpSp>
    </p:spTree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ChangeArrowheads="1"/>
          </p:cNvSpPr>
          <p:nvPr/>
        </p:nvSpPr>
        <p:spPr bwMode="auto">
          <a:xfrm>
            <a:off x="436563" y="2051050"/>
            <a:ext cx="8359775" cy="63817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>
                <a:latin typeface="Symbol" pitchFamily="18" charset="2"/>
              </a:rPr>
              <a:t>s</a:t>
            </a:r>
            <a:r>
              <a:rPr lang="en-US" sz="3600" b="1" baseline="-25000"/>
              <a:t>p</a:t>
            </a:r>
            <a:r>
              <a:rPr lang="en-US" sz="3600" b="1" baseline="30000"/>
              <a:t>2</a:t>
            </a:r>
            <a:r>
              <a:rPr lang="en-US" sz="3600" b="1" baseline="-25000"/>
              <a:t> </a:t>
            </a:r>
            <a:r>
              <a:rPr lang="en-US" sz="3600" b="1"/>
              <a:t>= w</a:t>
            </a:r>
            <a:r>
              <a:rPr lang="en-US" sz="3600" b="1" baseline="-25000"/>
              <a:t>1</a:t>
            </a:r>
            <a:r>
              <a:rPr lang="en-US" sz="3600" b="1" baseline="30000"/>
              <a:t>2</a:t>
            </a:r>
            <a:r>
              <a:rPr lang="en-US" sz="3600" b="1">
                <a:latin typeface="Symbol" pitchFamily="18" charset="2"/>
              </a:rPr>
              <a:t>s</a:t>
            </a:r>
            <a:r>
              <a:rPr lang="en-US" sz="3600" b="1" baseline="-25000"/>
              <a:t>1</a:t>
            </a:r>
            <a:r>
              <a:rPr lang="en-US" sz="3600" b="1" baseline="30000"/>
              <a:t>2</a:t>
            </a:r>
            <a:r>
              <a:rPr lang="en-US" sz="3600" b="1"/>
              <a:t> + w</a:t>
            </a:r>
            <a:r>
              <a:rPr lang="en-US" sz="3600" b="1" baseline="-25000"/>
              <a:t>2</a:t>
            </a:r>
            <a:r>
              <a:rPr lang="en-US" sz="3600" b="1" baseline="30000"/>
              <a:t>2</a:t>
            </a:r>
            <a:r>
              <a:rPr lang="en-US" sz="3600" b="1">
                <a:latin typeface="Symbol" pitchFamily="18" charset="2"/>
              </a:rPr>
              <a:t>s</a:t>
            </a:r>
            <a:r>
              <a:rPr lang="en-US" sz="3600" b="1" baseline="-25000"/>
              <a:t>2</a:t>
            </a:r>
            <a:r>
              <a:rPr lang="en-US" sz="3600" b="1" baseline="30000"/>
              <a:t>2</a:t>
            </a:r>
            <a:r>
              <a:rPr lang="en-US" sz="3600" b="1"/>
              <a:t> + 2W</a:t>
            </a:r>
            <a:r>
              <a:rPr lang="en-US" sz="3600" b="1" baseline="-25000"/>
              <a:t>1</a:t>
            </a:r>
            <a:r>
              <a:rPr lang="en-US" sz="3600" b="1"/>
              <a:t>W</a:t>
            </a:r>
            <a:r>
              <a:rPr lang="en-US" sz="3600" b="1" baseline="-25000"/>
              <a:t>2 </a:t>
            </a:r>
            <a:r>
              <a:rPr lang="en-US" sz="3600" b="1"/>
              <a:t>Cov(r</a:t>
            </a:r>
            <a:r>
              <a:rPr lang="en-US" sz="3600" b="1" baseline="-25000"/>
              <a:t>1</a:t>
            </a:r>
            <a:r>
              <a:rPr lang="en-US" sz="3600" b="1"/>
              <a:t>r</a:t>
            </a:r>
            <a:r>
              <a:rPr lang="en-US" sz="3600" b="1" baseline="-25000"/>
              <a:t>2</a:t>
            </a:r>
            <a:r>
              <a:rPr lang="en-US" sz="3600" b="1"/>
              <a:t>)</a:t>
            </a:r>
          </a:p>
        </p:txBody>
      </p:sp>
      <p:grpSp>
        <p:nvGrpSpPr>
          <p:cNvPr id="53251" name="Group 3"/>
          <p:cNvGrpSpPr>
            <a:grpSpLocks/>
          </p:cNvGrpSpPr>
          <p:nvPr/>
        </p:nvGrpSpPr>
        <p:grpSpPr bwMode="auto">
          <a:xfrm>
            <a:off x="207963" y="3041650"/>
            <a:ext cx="8029575" cy="3016250"/>
            <a:chOff x="131" y="1916"/>
            <a:chExt cx="5058" cy="1900"/>
          </a:xfrm>
        </p:grpSpPr>
        <p:sp>
          <p:nvSpPr>
            <p:cNvPr id="187396" name="Rectangle 4"/>
            <p:cNvSpPr>
              <a:spLocks noChangeArrowheads="1"/>
            </p:cNvSpPr>
            <p:nvPr/>
          </p:nvSpPr>
          <p:spPr bwMode="auto">
            <a:xfrm>
              <a:off x="374" y="2150"/>
              <a:ext cx="223" cy="288"/>
            </a:xfrm>
            <a:prstGeom prst="rect">
              <a:avLst/>
            </a:prstGeom>
            <a:noFill/>
            <a:ln w="127000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87397" name="Rectangle 5"/>
            <p:cNvSpPr>
              <a:spLocks noChangeArrowheads="1"/>
            </p:cNvSpPr>
            <p:nvPr/>
          </p:nvSpPr>
          <p:spPr bwMode="auto">
            <a:xfrm>
              <a:off x="659" y="1916"/>
              <a:ext cx="3811" cy="402"/>
            </a:xfrm>
            <a:prstGeom prst="rect">
              <a:avLst/>
            </a:prstGeom>
            <a:noFill/>
            <a:ln w="127000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b="1">
                  <a:latin typeface="Symbol" pitchFamily="18" charset="2"/>
                </a:rPr>
                <a:t>s</a:t>
              </a:r>
              <a:r>
                <a:rPr lang="en-US" sz="3600" b="1" baseline="-25000"/>
                <a:t>1</a:t>
              </a:r>
              <a:r>
                <a:rPr lang="en-US" sz="3600" b="1" baseline="30000"/>
                <a:t>2 </a:t>
              </a:r>
              <a:r>
                <a:rPr lang="en-US" sz="3600" b="1"/>
                <a:t>= Variance of Security 1</a:t>
              </a:r>
            </a:p>
          </p:txBody>
        </p:sp>
        <p:sp>
          <p:nvSpPr>
            <p:cNvPr id="187398" name="Rectangle 6"/>
            <p:cNvSpPr>
              <a:spLocks noChangeArrowheads="1"/>
            </p:cNvSpPr>
            <p:nvPr/>
          </p:nvSpPr>
          <p:spPr bwMode="auto">
            <a:xfrm>
              <a:off x="374" y="2726"/>
              <a:ext cx="223" cy="288"/>
            </a:xfrm>
            <a:prstGeom prst="rect">
              <a:avLst/>
            </a:prstGeom>
            <a:noFill/>
            <a:ln w="127000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87399" name="Rectangle 7"/>
            <p:cNvSpPr>
              <a:spLocks noChangeArrowheads="1"/>
            </p:cNvSpPr>
            <p:nvPr/>
          </p:nvSpPr>
          <p:spPr bwMode="auto">
            <a:xfrm>
              <a:off x="659" y="2492"/>
              <a:ext cx="3811" cy="402"/>
            </a:xfrm>
            <a:prstGeom prst="rect">
              <a:avLst/>
            </a:prstGeom>
            <a:noFill/>
            <a:ln w="127000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b="1">
                  <a:latin typeface="Symbol" pitchFamily="18" charset="2"/>
                </a:rPr>
                <a:t>s</a:t>
              </a:r>
              <a:r>
                <a:rPr lang="en-US" sz="3600" b="1" baseline="-25000"/>
                <a:t>2</a:t>
              </a:r>
              <a:r>
                <a:rPr lang="en-US" sz="3600" b="1" baseline="30000"/>
                <a:t>2 </a:t>
              </a:r>
              <a:r>
                <a:rPr lang="en-US" sz="3600" b="1"/>
                <a:t>= Variance of Security 2</a:t>
              </a:r>
            </a:p>
          </p:txBody>
        </p:sp>
        <p:sp>
          <p:nvSpPr>
            <p:cNvPr id="187400" name="Rectangle 8"/>
            <p:cNvSpPr>
              <a:spLocks noChangeArrowheads="1"/>
            </p:cNvSpPr>
            <p:nvPr/>
          </p:nvSpPr>
          <p:spPr bwMode="auto">
            <a:xfrm>
              <a:off x="131" y="3068"/>
              <a:ext cx="5058" cy="748"/>
            </a:xfrm>
            <a:prstGeom prst="rect">
              <a:avLst/>
            </a:prstGeom>
            <a:noFill/>
            <a:ln w="127000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b="1"/>
                <a:t>Cov(r</a:t>
              </a:r>
              <a:r>
                <a:rPr lang="en-US" sz="3600" b="1" baseline="-25000"/>
                <a:t>1</a:t>
              </a:r>
              <a:r>
                <a:rPr lang="en-US" sz="3600" b="1"/>
                <a:t>r</a:t>
              </a:r>
              <a:r>
                <a:rPr lang="en-US" sz="3600" b="1" baseline="-25000"/>
                <a:t>2</a:t>
              </a:r>
              <a:r>
                <a:rPr lang="en-US" sz="3600" b="1"/>
                <a:t>) = Covariance of returns for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b="1"/>
                <a:t>                   Security 1 and Security 2</a:t>
              </a:r>
            </a:p>
          </p:txBody>
        </p:sp>
      </p:grpSp>
      <p:sp>
        <p:nvSpPr>
          <p:cNvPr id="53252" name="Rectangle 9"/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="b"/>
          <a:lstStyle/>
          <a:p>
            <a:pPr defTabSz="912813" eaLnBrk="1" hangingPunct="1"/>
            <a:r>
              <a:rPr lang="en-US" smtClean="0"/>
              <a:t>Two-Security Portfolio: Risk</a:t>
            </a:r>
          </a:p>
        </p:txBody>
      </p:sp>
    </p:spTree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="b"/>
          <a:lstStyle/>
          <a:p>
            <a:pPr defTabSz="912813" eaLnBrk="1" hangingPunct="1"/>
            <a:r>
              <a:rPr lang="en-US" smtClean="0"/>
              <a:t>Covariance</a:t>
            </a:r>
          </a:p>
        </p:txBody>
      </p:sp>
      <p:sp>
        <p:nvSpPr>
          <p:cNvPr id="189443" name="Rectangle 3"/>
          <p:cNvSpPr>
            <a:spLocks noChangeArrowheads="1"/>
          </p:cNvSpPr>
          <p:nvPr/>
        </p:nvSpPr>
        <p:spPr bwMode="auto">
          <a:xfrm>
            <a:off x="1108075" y="2686050"/>
            <a:ext cx="8020050" cy="2286000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>
                <a:latin typeface="Symbol" pitchFamily="18" charset="2"/>
              </a:rPr>
              <a:t>r</a:t>
            </a:r>
            <a:r>
              <a:rPr lang="en-US" sz="3600" b="1" baseline="-25000"/>
              <a:t>1,2 </a:t>
            </a:r>
            <a:r>
              <a:rPr lang="en-US" sz="3600" b="1"/>
              <a:t>=  Correlation coefficient of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           returns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600" b="1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>
                <a:solidFill>
                  <a:schemeClr val="hlink"/>
                </a:solidFill>
              </a:rPr>
              <a:t>    </a:t>
            </a:r>
          </a:p>
        </p:txBody>
      </p:sp>
      <p:sp>
        <p:nvSpPr>
          <p:cNvPr id="189444" name="Rectangle 4"/>
          <p:cNvSpPr>
            <a:spLocks noChangeArrowheads="1"/>
          </p:cNvSpPr>
          <p:nvPr/>
        </p:nvSpPr>
        <p:spPr bwMode="auto">
          <a:xfrm>
            <a:off x="1038225" y="1795463"/>
            <a:ext cx="6967538" cy="63817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Cov(r</a:t>
            </a:r>
            <a:r>
              <a:rPr lang="en-US" sz="3600" b="1" baseline="-25000"/>
              <a:t>1</a:t>
            </a:r>
            <a:r>
              <a:rPr lang="en-US" sz="3600" b="1"/>
              <a:t>r</a:t>
            </a:r>
            <a:r>
              <a:rPr lang="en-US" sz="3600" b="1" baseline="-25000"/>
              <a:t>2</a:t>
            </a:r>
            <a:r>
              <a:rPr lang="en-US" sz="3600" b="1"/>
              <a:t>) = </a:t>
            </a:r>
            <a:r>
              <a:rPr lang="en-US" sz="3600" b="1">
                <a:latin typeface="Symbol" pitchFamily="18" charset="2"/>
              </a:rPr>
              <a:t>r</a:t>
            </a:r>
            <a:r>
              <a:rPr lang="en-US" sz="3600" b="1" baseline="-25000">
                <a:latin typeface="Symbol" pitchFamily="18" charset="2"/>
              </a:rPr>
              <a:t>1,2</a:t>
            </a:r>
            <a:r>
              <a:rPr lang="en-US" sz="3600" b="1">
                <a:latin typeface="Symbol" pitchFamily="18" charset="2"/>
              </a:rPr>
              <a:t>s</a:t>
            </a:r>
            <a:r>
              <a:rPr lang="en-US" sz="3600" b="1" baseline="-25000"/>
              <a:t>1</a:t>
            </a:r>
            <a:r>
              <a:rPr lang="en-US" sz="3600" b="1">
                <a:latin typeface="Symbol" pitchFamily="18" charset="2"/>
              </a:rPr>
              <a:t>s</a:t>
            </a:r>
            <a:r>
              <a:rPr lang="en-US" sz="3600" b="1" baseline="-25000"/>
              <a:t>2</a:t>
            </a:r>
          </a:p>
        </p:txBody>
      </p:sp>
      <p:sp>
        <p:nvSpPr>
          <p:cNvPr id="189445" name="Rectangle 5"/>
          <p:cNvSpPr>
            <a:spLocks noChangeArrowheads="1"/>
          </p:cNvSpPr>
          <p:nvPr/>
        </p:nvSpPr>
        <p:spPr bwMode="auto">
          <a:xfrm>
            <a:off x="1290638" y="3829050"/>
            <a:ext cx="7253287" cy="2286000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>
                <a:latin typeface="Symbol" pitchFamily="18" charset="2"/>
              </a:rPr>
              <a:t>s</a:t>
            </a:r>
            <a:r>
              <a:rPr lang="en-US" sz="3600" b="1" baseline="-25000"/>
              <a:t>1</a:t>
            </a:r>
            <a:r>
              <a:rPr lang="en-US" sz="3600" b="1"/>
              <a:t> = Standard deviation of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        returns for Security 1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>
                <a:latin typeface="Symbol" pitchFamily="18" charset="2"/>
              </a:rPr>
              <a:t>s</a:t>
            </a:r>
            <a:r>
              <a:rPr lang="en-US" sz="3600" b="1" baseline="-25000"/>
              <a:t>2</a:t>
            </a:r>
            <a:r>
              <a:rPr lang="en-US" sz="3600" b="1"/>
              <a:t> = Standard deviation of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        returns for Security 2</a:t>
            </a:r>
          </a:p>
        </p:txBody>
      </p:sp>
    </p:spTree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609600"/>
            <a:ext cx="7924800" cy="1143000"/>
          </a:xfrm>
        </p:spPr>
        <p:txBody>
          <a:bodyPr lIns="90488" tIns="44450" rIns="90488" bIns="44450" rtlCol="0" anchor="b">
            <a:normAutofit fontScale="90000"/>
          </a:bodyPr>
          <a:lstStyle/>
          <a:p>
            <a:pPr defTabSz="912813" eaLnBrk="1" fontAlgn="auto" hangingPunct="1">
              <a:spcAft>
                <a:spcPts val="0"/>
              </a:spcAft>
              <a:defRPr/>
            </a:pPr>
            <a:r>
              <a:rPr lang="en-US" smtClean="0"/>
              <a:t>Correlation Coefficients: Possible Values</a:t>
            </a:r>
          </a:p>
        </p:txBody>
      </p:sp>
      <p:sp>
        <p:nvSpPr>
          <p:cNvPr id="191491" name="Rectangle 3"/>
          <p:cNvSpPr>
            <a:spLocks noChangeArrowheads="1"/>
          </p:cNvSpPr>
          <p:nvPr/>
        </p:nvSpPr>
        <p:spPr bwMode="auto">
          <a:xfrm>
            <a:off x="915988" y="3278188"/>
            <a:ext cx="7540625" cy="2282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If </a:t>
            </a: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r </a:t>
            </a: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= 1.0, the securities would be perfectly positively correlated</a:t>
            </a:r>
          </a:p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If </a:t>
            </a: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r </a:t>
            </a: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= - 1.0, the securities would be perfectly negatively correlated</a:t>
            </a:r>
          </a:p>
        </p:txBody>
      </p:sp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990600" y="1752600"/>
            <a:ext cx="61722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2813">
              <a:spcBef>
                <a:spcPct val="50000"/>
              </a:spcBef>
            </a:pPr>
            <a:r>
              <a:rPr lang="en-US" sz="3600"/>
              <a:t>Range of values for </a:t>
            </a:r>
            <a:r>
              <a:rPr lang="en-US" sz="3600">
                <a:latin typeface="Symbol" pitchFamily="18" charset="2"/>
              </a:rPr>
              <a:t>r</a:t>
            </a:r>
            <a:r>
              <a:rPr lang="en-US" sz="3600"/>
              <a:t> </a:t>
            </a:r>
            <a:r>
              <a:rPr lang="en-US" sz="3600" b="1" baseline="-25000"/>
              <a:t>1,2</a:t>
            </a:r>
          </a:p>
          <a:p>
            <a:pPr defTabSz="912813">
              <a:spcBef>
                <a:spcPct val="50000"/>
              </a:spcBef>
            </a:pPr>
            <a:r>
              <a:rPr lang="en-US" sz="3600"/>
              <a:t>       -1.0 </a:t>
            </a:r>
            <a:r>
              <a:rPr lang="en-US" sz="3600" u="sng"/>
              <a:t>&lt;</a:t>
            </a:r>
            <a:r>
              <a:rPr lang="en-US" sz="3600"/>
              <a:t> </a:t>
            </a:r>
            <a:r>
              <a:rPr lang="en-US" sz="3600">
                <a:latin typeface="Symbol" pitchFamily="18" charset="2"/>
              </a:rPr>
              <a:t>r </a:t>
            </a:r>
            <a:r>
              <a:rPr lang="en-US" sz="3600" u="sng"/>
              <a:t>&lt;</a:t>
            </a:r>
            <a:r>
              <a:rPr lang="en-US" sz="3600"/>
              <a:t> 1.0</a:t>
            </a:r>
          </a:p>
        </p:txBody>
      </p:sp>
    </p:spTree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ChangeArrowheads="1"/>
          </p:cNvSpPr>
          <p:nvPr/>
        </p:nvSpPr>
        <p:spPr bwMode="auto">
          <a:xfrm>
            <a:off x="836613" y="1936750"/>
            <a:ext cx="6348412" cy="1187450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r</a:t>
            </a:r>
            <a:r>
              <a:rPr lang="en-US" sz="3600" b="1" baseline="-25000"/>
              <a:t>p</a:t>
            </a:r>
            <a:r>
              <a:rPr lang="en-US" sz="3600" b="1"/>
              <a:t> = Weighted average of the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    n securities</a:t>
            </a:r>
          </a:p>
        </p:txBody>
      </p:sp>
      <p:sp>
        <p:nvSpPr>
          <p:cNvPr id="195587" name="Rectangle 3"/>
          <p:cNvSpPr>
            <a:spLocks noChangeArrowheads="1"/>
          </p:cNvSpPr>
          <p:nvPr/>
        </p:nvSpPr>
        <p:spPr bwMode="auto">
          <a:xfrm>
            <a:off x="836613" y="3308350"/>
            <a:ext cx="6294437" cy="1187450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>
                <a:latin typeface="Symbol" pitchFamily="18" charset="2"/>
              </a:rPr>
              <a:t>s</a:t>
            </a:r>
            <a:r>
              <a:rPr lang="en-US" sz="3600" b="1" baseline="-25000"/>
              <a:t>p</a:t>
            </a:r>
            <a:r>
              <a:rPr lang="en-US" sz="3600" b="1" baseline="30000"/>
              <a:t>2 </a:t>
            </a:r>
            <a:r>
              <a:rPr lang="en-US" sz="3600" b="1"/>
              <a:t>= (Consider all pair-wise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          covariance measures)</a:t>
            </a:r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title"/>
          </p:nvPr>
        </p:nvSpPr>
        <p:spPr>
          <a:xfrm>
            <a:off x="838200" y="533400"/>
            <a:ext cx="8305800" cy="1143000"/>
          </a:xfrm>
        </p:spPr>
        <p:txBody>
          <a:bodyPr lIns="90488" tIns="44450" rIns="90488" bIns="44450" rtlCol="0" anchor="b">
            <a:normAutofit fontScale="90000"/>
          </a:bodyPr>
          <a:lstStyle/>
          <a:p>
            <a:pPr defTabSz="912813" eaLnBrk="1" fontAlgn="auto" hangingPunct="1">
              <a:spcAft>
                <a:spcPts val="0"/>
              </a:spcAft>
              <a:defRPr/>
            </a:pPr>
            <a:r>
              <a:rPr lang="en-US" smtClean="0"/>
              <a:t>In General, For an n-Security Portfolio:</a:t>
            </a:r>
          </a:p>
        </p:txBody>
      </p:sp>
    </p:spTree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ChangeArrowheads="1"/>
          </p:cNvSpPr>
          <p:nvPr/>
        </p:nvSpPr>
        <p:spPr bwMode="auto">
          <a:xfrm>
            <a:off x="493713" y="1917700"/>
            <a:ext cx="4008437" cy="63817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E(r</a:t>
            </a:r>
            <a:r>
              <a:rPr lang="en-US" sz="3600" b="1" baseline="-25000"/>
              <a:t>p</a:t>
            </a:r>
            <a:r>
              <a:rPr lang="en-US" sz="3600" b="1"/>
              <a:t>) = W</a:t>
            </a:r>
            <a:r>
              <a:rPr lang="en-US" sz="3600" b="1" baseline="-25000"/>
              <a:t>1</a:t>
            </a:r>
            <a:r>
              <a:rPr lang="en-US" sz="3600" b="1"/>
              <a:t>r</a:t>
            </a:r>
            <a:r>
              <a:rPr lang="en-US" sz="3600" b="1" baseline="-25000"/>
              <a:t>1 </a:t>
            </a:r>
            <a:r>
              <a:rPr lang="en-US" sz="3600" b="1"/>
              <a:t>+</a:t>
            </a:r>
            <a:r>
              <a:rPr lang="en-US" sz="3600" b="1" baseline="-25000"/>
              <a:t> </a:t>
            </a:r>
            <a:r>
              <a:rPr lang="en-US" sz="3600" b="1"/>
              <a:t>W</a:t>
            </a:r>
            <a:r>
              <a:rPr lang="en-US" sz="3600" b="1" baseline="-25000"/>
              <a:t>2</a:t>
            </a:r>
            <a:r>
              <a:rPr lang="en-US" sz="3600" b="1"/>
              <a:t>r</a:t>
            </a:r>
            <a:r>
              <a:rPr lang="en-US" sz="3600" b="1" baseline="-25000"/>
              <a:t>2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="b"/>
          <a:lstStyle/>
          <a:p>
            <a:pPr defTabSz="912813" eaLnBrk="1" hangingPunct="1"/>
            <a:r>
              <a:rPr lang="en-US" smtClean="0"/>
              <a:t>Two-Security Portfolio</a:t>
            </a:r>
          </a:p>
        </p:txBody>
      </p:sp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533400" y="2895600"/>
            <a:ext cx="8359775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defTabSz="912813"/>
            <a:r>
              <a:rPr lang="en-US" sz="3600" b="1">
                <a:latin typeface="Symbol" pitchFamily="18" charset="2"/>
              </a:rPr>
              <a:t>s</a:t>
            </a:r>
            <a:r>
              <a:rPr lang="en-US" sz="3600" b="1" baseline="-25000"/>
              <a:t>p</a:t>
            </a:r>
            <a:r>
              <a:rPr lang="en-US" sz="3600" b="1" baseline="30000"/>
              <a:t>2</a:t>
            </a:r>
            <a:r>
              <a:rPr lang="en-US" sz="3600" b="1" baseline="-25000"/>
              <a:t> </a:t>
            </a:r>
            <a:r>
              <a:rPr lang="en-US" sz="3600" b="1"/>
              <a:t>= w</a:t>
            </a:r>
            <a:r>
              <a:rPr lang="en-US" sz="3600" b="1" baseline="-25000"/>
              <a:t>1</a:t>
            </a:r>
            <a:r>
              <a:rPr lang="en-US" sz="3600" b="1" baseline="30000"/>
              <a:t>2</a:t>
            </a:r>
            <a:r>
              <a:rPr lang="en-US" sz="3600" b="1">
                <a:latin typeface="Symbol" pitchFamily="18" charset="2"/>
              </a:rPr>
              <a:t>s</a:t>
            </a:r>
            <a:r>
              <a:rPr lang="en-US" sz="3600" b="1" baseline="-25000"/>
              <a:t>1</a:t>
            </a:r>
            <a:r>
              <a:rPr lang="en-US" sz="3600" b="1" baseline="30000"/>
              <a:t>2</a:t>
            </a:r>
            <a:r>
              <a:rPr lang="en-US" sz="3600" b="1"/>
              <a:t> + w</a:t>
            </a:r>
            <a:r>
              <a:rPr lang="en-US" sz="3600" b="1" baseline="-25000"/>
              <a:t>2</a:t>
            </a:r>
            <a:r>
              <a:rPr lang="en-US" sz="3600" b="1" baseline="30000"/>
              <a:t>2</a:t>
            </a:r>
            <a:r>
              <a:rPr lang="en-US" sz="3600" b="1">
                <a:latin typeface="Symbol" pitchFamily="18" charset="2"/>
              </a:rPr>
              <a:t>s</a:t>
            </a:r>
            <a:r>
              <a:rPr lang="en-US" sz="3600" b="1" baseline="-25000"/>
              <a:t>2</a:t>
            </a:r>
            <a:r>
              <a:rPr lang="en-US" sz="3600" b="1" baseline="30000"/>
              <a:t>2</a:t>
            </a:r>
            <a:r>
              <a:rPr lang="en-US" sz="3600" b="1"/>
              <a:t> + 2W</a:t>
            </a:r>
            <a:r>
              <a:rPr lang="en-US" sz="3600" b="1" baseline="-25000"/>
              <a:t>1</a:t>
            </a:r>
            <a:r>
              <a:rPr lang="en-US" sz="3600" b="1"/>
              <a:t>W</a:t>
            </a:r>
            <a:r>
              <a:rPr lang="en-US" sz="3600" b="1" baseline="-25000"/>
              <a:t>2 </a:t>
            </a:r>
            <a:r>
              <a:rPr lang="en-US" sz="3600" b="1"/>
              <a:t>Cov(r</a:t>
            </a:r>
            <a:r>
              <a:rPr lang="en-US" sz="3600" b="1" baseline="-25000"/>
              <a:t>1</a:t>
            </a:r>
            <a:r>
              <a:rPr lang="en-US" sz="3600" b="1"/>
              <a:t>r</a:t>
            </a:r>
            <a:r>
              <a:rPr lang="en-US" sz="3600" b="1" baseline="-25000"/>
              <a:t>2</a:t>
            </a:r>
            <a:r>
              <a:rPr lang="en-US" sz="3600" b="1"/>
              <a:t>)</a:t>
            </a:r>
          </a:p>
        </p:txBody>
      </p:sp>
      <p:sp>
        <p:nvSpPr>
          <p:cNvPr id="57349" name="Rectangle 5"/>
          <p:cNvSpPr>
            <a:spLocks noChangeArrowheads="1"/>
          </p:cNvSpPr>
          <p:nvPr/>
        </p:nvSpPr>
        <p:spPr bwMode="auto">
          <a:xfrm>
            <a:off x="225425" y="4038600"/>
            <a:ext cx="8918575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912813"/>
            <a:r>
              <a:rPr lang="en-US" sz="3600" b="1">
                <a:latin typeface="Symbol" pitchFamily="18" charset="2"/>
              </a:rPr>
              <a:t>s</a:t>
            </a:r>
            <a:r>
              <a:rPr lang="en-US" sz="3600" b="1" baseline="-25000"/>
              <a:t>p</a:t>
            </a:r>
            <a:r>
              <a:rPr lang="en-US" sz="3600" b="1" baseline="30000"/>
              <a:t> </a:t>
            </a:r>
            <a:r>
              <a:rPr lang="en-US" sz="3600" b="1"/>
              <a:t>= [w</a:t>
            </a:r>
            <a:r>
              <a:rPr lang="en-US" sz="3600" b="1" baseline="-25000"/>
              <a:t>1</a:t>
            </a:r>
            <a:r>
              <a:rPr lang="en-US" sz="3600" b="1" baseline="30000"/>
              <a:t>2</a:t>
            </a:r>
            <a:r>
              <a:rPr lang="en-US" sz="3600" b="1">
                <a:latin typeface="Symbol" pitchFamily="18" charset="2"/>
              </a:rPr>
              <a:t>s</a:t>
            </a:r>
            <a:r>
              <a:rPr lang="en-US" sz="3600" b="1" baseline="-25000"/>
              <a:t>1</a:t>
            </a:r>
            <a:r>
              <a:rPr lang="en-US" sz="3600" b="1" baseline="30000"/>
              <a:t>2</a:t>
            </a:r>
            <a:r>
              <a:rPr lang="en-US" sz="3600" b="1"/>
              <a:t> + w</a:t>
            </a:r>
            <a:r>
              <a:rPr lang="en-US" sz="3600" b="1" baseline="-25000"/>
              <a:t>2</a:t>
            </a:r>
            <a:r>
              <a:rPr lang="en-US" sz="3600" b="1" baseline="30000"/>
              <a:t>2</a:t>
            </a:r>
            <a:r>
              <a:rPr lang="en-US" sz="3600" b="1">
                <a:latin typeface="Symbol" pitchFamily="18" charset="2"/>
              </a:rPr>
              <a:t>s</a:t>
            </a:r>
            <a:r>
              <a:rPr lang="en-US" sz="3600" b="1" baseline="-25000"/>
              <a:t>2</a:t>
            </a:r>
            <a:r>
              <a:rPr lang="en-US" sz="3600" b="1" baseline="30000"/>
              <a:t>2</a:t>
            </a:r>
            <a:r>
              <a:rPr lang="en-US" sz="3600" b="1"/>
              <a:t> + 2W</a:t>
            </a:r>
            <a:r>
              <a:rPr lang="en-US" sz="3600" b="1" baseline="-25000"/>
              <a:t>1</a:t>
            </a:r>
            <a:r>
              <a:rPr lang="en-US" sz="3600" b="1"/>
              <a:t>W</a:t>
            </a:r>
            <a:r>
              <a:rPr lang="en-US" sz="3600" b="1" baseline="-25000"/>
              <a:t>2 </a:t>
            </a:r>
            <a:r>
              <a:rPr lang="en-US" sz="3600" b="1"/>
              <a:t>Cov(r</a:t>
            </a:r>
            <a:r>
              <a:rPr lang="en-US" sz="3600" b="1" baseline="-25000"/>
              <a:t>1</a:t>
            </a:r>
            <a:r>
              <a:rPr lang="en-US" sz="3600" b="1"/>
              <a:t>r</a:t>
            </a:r>
            <a:r>
              <a:rPr lang="en-US" sz="3600" b="1" baseline="-25000"/>
              <a:t>2</a:t>
            </a:r>
            <a:r>
              <a:rPr lang="en-US" sz="3600" b="1"/>
              <a:t>)]</a:t>
            </a:r>
            <a:r>
              <a:rPr lang="en-US" sz="3600" b="1" baseline="30000"/>
              <a:t>1/2</a:t>
            </a:r>
          </a:p>
        </p:txBody>
      </p:sp>
    </p:spTree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Line 2"/>
          <p:cNvSpPr>
            <a:spLocks noChangeShapeType="1"/>
          </p:cNvSpPr>
          <p:nvPr/>
        </p:nvSpPr>
        <p:spPr bwMode="auto">
          <a:xfrm>
            <a:off x="6400800" y="1905000"/>
            <a:ext cx="0" cy="3886200"/>
          </a:xfrm>
          <a:prstGeom prst="line">
            <a:avLst/>
          </a:prstGeom>
          <a:noFill/>
          <a:ln w="76200">
            <a:solidFill>
              <a:schemeClr val="tx2"/>
            </a:solidFill>
            <a:prstDash val="dash"/>
            <a:round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99683" name="Line 3"/>
          <p:cNvSpPr>
            <a:spLocks noChangeShapeType="1"/>
          </p:cNvSpPr>
          <p:nvPr/>
        </p:nvSpPr>
        <p:spPr bwMode="auto">
          <a:xfrm>
            <a:off x="1428750" y="3695700"/>
            <a:ext cx="2914650" cy="0"/>
          </a:xfrm>
          <a:prstGeom prst="line">
            <a:avLst/>
          </a:prstGeom>
          <a:noFill/>
          <a:ln w="76200">
            <a:solidFill>
              <a:schemeClr val="tx2"/>
            </a:solidFill>
            <a:prstDash val="dash"/>
            <a:round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99684" name="Line 4"/>
          <p:cNvSpPr>
            <a:spLocks noChangeShapeType="1"/>
          </p:cNvSpPr>
          <p:nvPr/>
        </p:nvSpPr>
        <p:spPr bwMode="auto">
          <a:xfrm flipH="1" flipV="1">
            <a:off x="1219200" y="2895600"/>
            <a:ext cx="2895600" cy="685800"/>
          </a:xfrm>
          <a:prstGeom prst="line">
            <a:avLst/>
          </a:prstGeom>
          <a:noFill/>
          <a:ln w="76200">
            <a:solidFill>
              <a:srgbClr val="FF99CC"/>
            </a:solidFill>
            <a:round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99685" name="Rectangle 5"/>
          <p:cNvSpPr>
            <a:spLocks noChangeArrowheads="1"/>
          </p:cNvSpPr>
          <p:nvPr/>
        </p:nvSpPr>
        <p:spPr bwMode="auto">
          <a:xfrm>
            <a:off x="3338513" y="2728913"/>
            <a:ext cx="863600" cy="45402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r</a:t>
            </a:r>
            <a:r>
              <a:rPr lang="en-US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= 0</a:t>
            </a:r>
          </a:p>
        </p:txBody>
      </p:sp>
      <p:sp>
        <p:nvSpPr>
          <p:cNvPr id="58374" name="Line 6"/>
          <p:cNvSpPr>
            <a:spLocks noChangeShapeType="1"/>
          </p:cNvSpPr>
          <p:nvPr/>
        </p:nvSpPr>
        <p:spPr bwMode="auto">
          <a:xfrm flipH="1" flipV="1">
            <a:off x="4572000" y="2743200"/>
            <a:ext cx="838200" cy="38100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58375" name="Group 7"/>
          <p:cNvGrpSpPr>
            <a:grpSpLocks/>
          </p:cNvGrpSpPr>
          <p:nvPr/>
        </p:nvGrpSpPr>
        <p:grpSpPr bwMode="auto">
          <a:xfrm>
            <a:off x="366713" y="282575"/>
            <a:ext cx="8377237" cy="6253163"/>
            <a:chOff x="231" y="178"/>
            <a:chExt cx="5277" cy="3939"/>
          </a:xfrm>
        </p:grpSpPr>
        <p:sp>
          <p:nvSpPr>
            <p:cNvPr id="199688" name="Line 8"/>
            <p:cNvSpPr>
              <a:spLocks noChangeShapeType="1"/>
            </p:cNvSpPr>
            <p:nvPr/>
          </p:nvSpPr>
          <p:spPr bwMode="auto">
            <a:xfrm>
              <a:off x="2676" y="2208"/>
              <a:ext cx="0" cy="1512"/>
            </a:xfrm>
            <a:prstGeom prst="line">
              <a:avLst/>
            </a:prstGeom>
            <a:noFill/>
            <a:ln w="76200">
              <a:solidFill>
                <a:schemeClr val="tx2"/>
              </a:solidFill>
              <a:prstDash val="dash"/>
              <a:round/>
              <a:headEnd/>
              <a:tailEnd/>
            </a:ln>
            <a:effectLst>
              <a:outerShdw dist="53882" dir="2700000" algn="ctr" rotWithShape="0">
                <a:schemeClr val="bg2"/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grpSp>
          <p:nvGrpSpPr>
            <p:cNvPr id="58378" name="Group 9"/>
            <p:cNvGrpSpPr>
              <a:grpSpLocks/>
            </p:cNvGrpSpPr>
            <p:nvPr/>
          </p:nvGrpSpPr>
          <p:grpSpPr bwMode="auto">
            <a:xfrm>
              <a:off x="231" y="178"/>
              <a:ext cx="5277" cy="3939"/>
              <a:chOff x="231" y="178"/>
              <a:chExt cx="5277" cy="3939"/>
            </a:xfrm>
          </p:grpSpPr>
          <p:sp>
            <p:nvSpPr>
              <p:cNvPr id="199690" name="Line 10"/>
              <p:cNvSpPr>
                <a:spLocks noChangeShapeType="1"/>
              </p:cNvSpPr>
              <p:nvPr/>
            </p:nvSpPr>
            <p:spPr bwMode="auto">
              <a:xfrm flipH="1">
                <a:off x="816" y="1104"/>
                <a:ext cx="3216" cy="720"/>
              </a:xfrm>
              <a:prstGeom prst="line">
                <a:avLst/>
              </a:prstGeom>
              <a:noFill/>
              <a:ln w="76200">
                <a:solidFill>
                  <a:srgbClr val="FF99CC"/>
                </a:solidFill>
                <a:round/>
                <a:headEnd/>
                <a:tailEnd/>
              </a:ln>
              <a:effectLst>
                <a:outerShdw dist="53882" dir="2700000" algn="ctr" rotWithShape="0">
                  <a:schemeClr val="bg2"/>
                </a:outerShdw>
              </a:effectLst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199691" name="Line 11"/>
              <p:cNvSpPr>
                <a:spLocks noChangeShapeType="1"/>
              </p:cNvSpPr>
              <p:nvPr/>
            </p:nvSpPr>
            <p:spPr bwMode="auto">
              <a:xfrm>
                <a:off x="804" y="1080"/>
                <a:ext cx="3228" cy="0"/>
              </a:xfrm>
              <a:prstGeom prst="line">
                <a:avLst/>
              </a:prstGeom>
              <a:noFill/>
              <a:ln w="76200">
                <a:solidFill>
                  <a:schemeClr val="tx2"/>
                </a:solidFill>
                <a:prstDash val="dash"/>
                <a:round/>
                <a:headEnd/>
                <a:tailEnd/>
              </a:ln>
              <a:effectLst>
                <a:outerShdw dist="53882" dir="2700000" algn="ctr" rotWithShape="0">
                  <a:schemeClr val="bg2"/>
                </a:outerShdw>
              </a:effectLst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199692" name="Rectangle 12"/>
              <p:cNvSpPr>
                <a:spLocks noChangeArrowheads="1"/>
              </p:cNvSpPr>
              <p:nvPr/>
            </p:nvSpPr>
            <p:spPr bwMode="auto">
              <a:xfrm>
                <a:off x="507" y="178"/>
                <a:ext cx="500" cy="325"/>
              </a:xfrm>
              <a:prstGeom prst="rect">
                <a:avLst/>
              </a:prstGeom>
              <a:noFill/>
              <a:ln w="1270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800" b="1"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E(r)</a:t>
                </a:r>
              </a:p>
            </p:txBody>
          </p:sp>
          <p:sp>
            <p:nvSpPr>
              <p:cNvPr id="199693" name="Line 13"/>
              <p:cNvSpPr>
                <a:spLocks noChangeShapeType="1"/>
              </p:cNvSpPr>
              <p:nvPr/>
            </p:nvSpPr>
            <p:spPr bwMode="auto">
              <a:xfrm flipV="1">
                <a:off x="2592" y="1104"/>
                <a:ext cx="1440" cy="1152"/>
              </a:xfrm>
              <a:prstGeom prst="line">
                <a:avLst/>
              </a:prstGeom>
              <a:noFill/>
              <a:ln w="76200">
                <a:solidFill>
                  <a:srgbClr val="FF99CC"/>
                </a:solidFill>
                <a:round/>
                <a:headEnd/>
                <a:tailEnd/>
              </a:ln>
              <a:effectLst>
                <a:outerShdw dist="53882" dir="2700000" algn="ctr" rotWithShape="0">
                  <a:schemeClr val="bg2"/>
                </a:outerShdw>
              </a:effectLst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199694" name="Arc 14"/>
              <p:cNvSpPr>
                <a:spLocks/>
              </p:cNvSpPr>
              <p:nvPr/>
            </p:nvSpPr>
            <p:spPr bwMode="auto">
              <a:xfrm>
                <a:off x="2641" y="1153"/>
                <a:ext cx="1392" cy="1104"/>
              </a:xfrm>
              <a:custGeom>
                <a:avLst/>
                <a:gdLst>
                  <a:gd name="G0" fmla="+- 21600 0 0"/>
                  <a:gd name="G1" fmla="+- 21600 0 0"/>
                  <a:gd name="G2" fmla="+- 21600 0 0"/>
                  <a:gd name="T0" fmla="*/ 0 w 21600"/>
                  <a:gd name="T1" fmla="*/ 21600 h 21600"/>
                  <a:gd name="T2" fmla="*/ 21584 w 21600"/>
                  <a:gd name="T3" fmla="*/ 0 h 21600"/>
                  <a:gd name="T4" fmla="*/ 2160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0" y="21600"/>
                    </a:moveTo>
                    <a:cubicBezTo>
                      <a:pt x="0" y="9676"/>
                      <a:pt x="9660" y="8"/>
                      <a:pt x="21584" y="0"/>
                    </a:cubicBezTo>
                  </a:path>
                  <a:path w="21600" h="21600" stroke="0" extrusionOk="0">
                    <a:moveTo>
                      <a:pt x="0" y="21600"/>
                    </a:moveTo>
                    <a:cubicBezTo>
                      <a:pt x="0" y="9676"/>
                      <a:pt x="9660" y="8"/>
                      <a:pt x="21584" y="0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50800" cap="rnd">
                <a:solidFill>
                  <a:srgbClr val="FF99CC"/>
                </a:solidFill>
                <a:round/>
                <a:headEnd/>
                <a:tailEnd/>
              </a:ln>
              <a:effectLst>
                <a:outerShdw dist="53882" dir="2700000" algn="ctr" rotWithShape="0">
                  <a:schemeClr val="bg2"/>
                </a:outerShdw>
              </a:effectLst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199695" name="Arc 15"/>
              <p:cNvSpPr>
                <a:spLocks/>
              </p:cNvSpPr>
              <p:nvPr/>
            </p:nvSpPr>
            <p:spPr bwMode="auto">
              <a:xfrm>
                <a:off x="2545" y="1249"/>
                <a:ext cx="912" cy="960"/>
              </a:xfrm>
              <a:custGeom>
                <a:avLst/>
                <a:gdLst>
                  <a:gd name="G0" fmla="+- 21600 0 0"/>
                  <a:gd name="G1" fmla="+- 21600 0 0"/>
                  <a:gd name="G2" fmla="+- 21600 0 0"/>
                  <a:gd name="T0" fmla="*/ 0 w 21600"/>
                  <a:gd name="T1" fmla="*/ 21600 h 21600"/>
                  <a:gd name="T2" fmla="*/ 21576 w 21600"/>
                  <a:gd name="T3" fmla="*/ 0 h 21600"/>
                  <a:gd name="T4" fmla="*/ 2160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0" y="21600"/>
                    </a:moveTo>
                    <a:cubicBezTo>
                      <a:pt x="0" y="9680"/>
                      <a:pt x="9656" y="13"/>
                      <a:pt x="21576" y="0"/>
                    </a:cubicBezTo>
                  </a:path>
                  <a:path w="21600" h="21600" stroke="0" extrusionOk="0">
                    <a:moveTo>
                      <a:pt x="0" y="21600"/>
                    </a:moveTo>
                    <a:cubicBezTo>
                      <a:pt x="0" y="9680"/>
                      <a:pt x="9656" y="13"/>
                      <a:pt x="21576" y="0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50800" cap="rnd">
                <a:solidFill>
                  <a:srgbClr val="FF99CC"/>
                </a:solidFill>
                <a:round/>
                <a:headEnd/>
                <a:tailEnd/>
              </a:ln>
              <a:effectLst>
                <a:outerShdw dist="53882" dir="2700000" algn="ctr" rotWithShape="0">
                  <a:schemeClr val="bg2"/>
                </a:outerShdw>
              </a:effectLst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199696" name="Rectangle 16"/>
              <p:cNvSpPr>
                <a:spLocks noChangeArrowheads="1"/>
              </p:cNvSpPr>
              <p:nvPr/>
            </p:nvSpPr>
            <p:spPr bwMode="auto">
              <a:xfrm>
                <a:off x="2907" y="2151"/>
                <a:ext cx="544" cy="286"/>
              </a:xfrm>
              <a:prstGeom prst="rect">
                <a:avLst/>
              </a:prstGeom>
              <a:noFill/>
              <a:ln w="1270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b="1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Symbol" pitchFamily="18" charset="2"/>
                  </a:rPr>
                  <a:t>r</a:t>
                </a:r>
                <a:r>
                  <a:rPr lang="en-US" b="1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 = 1</a:t>
                </a:r>
              </a:p>
            </p:txBody>
          </p:sp>
          <p:sp>
            <p:nvSpPr>
              <p:cNvPr id="199697" name="Rectangle 17"/>
              <p:cNvSpPr>
                <a:spLocks noChangeArrowheads="1"/>
              </p:cNvSpPr>
              <p:nvPr/>
            </p:nvSpPr>
            <p:spPr bwMode="auto">
              <a:xfrm>
                <a:off x="1095" y="2007"/>
                <a:ext cx="608" cy="286"/>
              </a:xfrm>
              <a:prstGeom prst="rect">
                <a:avLst/>
              </a:prstGeom>
              <a:noFill/>
              <a:ln w="1270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b="1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Symbol" pitchFamily="18" charset="2"/>
                  </a:rPr>
                  <a:t>r</a:t>
                </a:r>
                <a:r>
                  <a:rPr lang="en-US" b="1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 = -1</a:t>
                </a:r>
              </a:p>
            </p:txBody>
          </p:sp>
          <p:sp>
            <p:nvSpPr>
              <p:cNvPr id="199698" name="Rectangle 18"/>
              <p:cNvSpPr>
                <a:spLocks noChangeArrowheads="1"/>
              </p:cNvSpPr>
              <p:nvPr/>
            </p:nvSpPr>
            <p:spPr bwMode="auto">
              <a:xfrm>
                <a:off x="1335" y="1287"/>
                <a:ext cx="608" cy="286"/>
              </a:xfrm>
              <a:prstGeom prst="rect">
                <a:avLst/>
              </a:prstGeom>
              <a:noFill/>
              <a:ln w="1270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b="1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Symbol" pitchFamily="18" charset="2"/>
                  </a:rPr>
                  <a:t>r</a:t>
                </a:r>
                <a:r>
                  <a:rPr lang="en-US" b="1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 = -1</a:t>
                </a:r>
              </a:p>
            </p:txBody>
          </p:sp>
          <p:sp>
            <p:nvSpPr>
              <p:cNvPr id="199699" name="Rectangle 19"/>
              <p:cNvSpPr>
                <a:spLocks noChangeArrowheads="1"/>
              </p:cNvSpPr>
              <p:nvPr/>
            </p:nvSpPr>
            <p:spPr bwMode="auto">
              <a:xfrm>
                <a:off x="3447" y="1791"/>
                <a:ext cx="597" cy="286"/>
              </a:xfrm>
              <a:prstGeom prst="rect">
                <a:avLst/>
              </a:prstGeom>
              <a:noFill/>
              <a:ln w="1270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b="1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Symbol" pitchFamily="18" charset="2"/>
                  </a:rPr>
                  <a:t>r</a:t>
                </a:r>
                <a:r>
                  <a:rPr lang="en-US" b="1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 = .3</a:t>
                </a:r>
              </a:p>
            </p:txBody>
          </p:sp>
          <p:sp>
            <p:nvSpPr>
              <p:cNvPr id="199700" name="Rectangle 20"/>
              <p:cNvSpPr>
                <a:spLocks noChangeArrowheads="1"/>
              </p:cNvSpPr>
              <p:nvPr/>
            </p:nvSpPr>
            <p:spPr bwMode="auto">
              <a:xfrm>
                <a:off x="231" y="951"/>
                <a:ext cx="499" cy="286"/>
              </a:xfrm>
              <a:prstGeom prst="rect">
                <a:avLst/>
              </a:prstGeom>
              <a:noFill/>
              <a:ln w="1270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b="1"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13%</a:t>
                </a:r>
              </a:p>
            </p:txBody>
          </p:sp>
          <p:sp>
            <p:nvSpPr>
              <p:cNvPr id="199701" name="Rectangle 21"/>
              <p:cNvSpPr>
                <a:spLocks noChangeArrowheads="1"/>
              </p:cNvSpPr>
              <p:nvPr/>
            </p:nvSpPr>
            <p:spPr bwMode="auto">
              <a:xfrm>
                <a:off x="231" y="2103"/>
                <a:ext cx="392" cy="286"/>
              </a:xfrm>
              <a:prstGeom prst="rect">
                <a:avLst/>
              </a:prstGeom>
              <a:noFill/>
              <a:ln w="1270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b="1"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8%</a:t>
                </a:r>
              </a:p>
            </p:txBody>
          </p:sp>
          <p:sp>
            <p:nvSpPr>
              <p:cNvPr id="199702" name="Rectangle 22"/>
              <p:cNvSpPr>
                <a:spLocks noChangeArrowheads="1"/>
              </p:cNvSpPr>
              <p:nvPr/>
            </p:nvSpPr>
            <p:spPr bwMode="auto">
              <a:xfrm>
                <a:off x="2391" y="3831"/>
                <a:ext cx="499" cy="286"/>
              </a:xfrm>
              <a:prstGeom prst="rect">
                <a:avLst/>
              </a:prstGeom>
              <a:noFill/>
              <a:ln w="1270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b="1"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12%</a:t>
                </a:r>
              </a:p>
            </p:txBody>
          </p:sp>
          <p:sp>
            <p:nvSpPr>
              <p:cNvPr id="199703" name="Rectangle 23"/>
              <p:cNvSpPr>
                <a:spLocks noChangeArrowheads="1"/>
              </p:cNvSpPr>
              <p:nvPr/>
            </p:nvSpPr>
            <p:spPr bwMode="auto">
              <a:xfrm>
                <a:off x="3783" y="3831"/>
                <a:ext cx="499" cy="286"/>
              </a:xfrm>
              <a:prstGeom prst="rect">
                <a:avLst/>
              </a:prstGeom>
              <a:noFill/>
              <a:ln w="1270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b="1"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20%</a:t>
                </a:r>
              </a:p>
            </p:txBody>
          </p:sp>
          <p:sp>
            <p:nvSpPr>
              <p:cNvPr id="199704" name="Freeform 24"/>
              <p:cNvSpPr>
                <a:spLocks/>
              </p:cNvSpPr>
              <p:nvPr/>
            </p:nvSpPr>
            <p:spPr bwMode="auto">
              <a:xfrm>
                <a:off x="765" y="719"/>
                <a:ext cx="3908" cy="298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984"/>
                  </a:cxn>
                  <a:cxn ang="0">
                    <a:pos x="3907" y="2984"/>
                  </a:cxn>
                </a:cxnLst>
                <a:rect l="0" t="0" r="r" b="b"/>
                <a:pathLst>
                  <a:path w="3908" h="2985">
                    <a:moveTo>
                      <a:pt x="0" y="0"/>
                    </a:moveTo>
                    <a:lnTo>
                      <a:pt x="0" y="2984"/>
                    </a:lnTo>
                    <a:lnTo>
                      <a:pt x="3907" y="2984"/>
                    </a:lnTo>
                  </a:path>
                </a:pathLst>
              </a:custGeom>
              <a:noFill/>
              <a:ln w="127000" cap="rnd" cmpd="sng">
                <a:solidFill>
                  <a:srgbClr val="FFFFCC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dist="53882" dir="2700000" algn="ctr" rotWithShape="0">
                  <a:schemeClr val="bg2"/>
                </a:outerShdw>
              </a:effectLst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199705" name="Rectangle 25"/>
              <p:cNvSpPr>
                <a:spLocks noChangeArrowheads="1"/>
              </p:cNvSpPr>
              <p:nvPr/>
            </p:nvSpPr>
            <p:spPr bwMode="auto">
              <a:xfrm>
                <a:off x="4743" y="3783"/>
                <a:ext cx="765" cy="28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b="1"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St. Dev</a:t>
                </a:r>
              </a:p>
            </p:txBody>
          </p:sp>
        </p:grpSp>
      </p:grpSp>
      <p:sp>
        <p:nvSpPr>
          <p:cNvPr id="199706" name="Rectangle 26"/>
          <p:cNvSpPr>
            <a:spLocks noChangeArrowheads="1"/>
          </p:cNvSpPr>
          <p:nvPr/>
        </p:nvSpPr>
        <p:spPr bwMode="auto">
          <a:xfrm>
            <a:off x="1906588" y="306388"/>
            <a:ext cx="6550025" cy="942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TWO-SECURITY PORTFOLIOS WITH  DIFFERENT CORRELATIONS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617F0A-474A-49FE-A158-8D03291D2736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1536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7620000" cy="4525963"/>
          </a:xfrm>
        </p:spPr>
        <p:txBody>
          <a:bodyPr/>
          <a:lstStyle/>
          <a:p>
            <a:pPr eaLnBrk="1" hangingPunct="1"/>
            <a:r>
              <a:rPr lang="en-US" smtClean="0"/>
              <a:t>Example: You held 250 shares of Hilton Hotel’s common stock.  The company’s share price was $24.11 at the beginning of the year.  During the year, the company paid a dividend of $0.16 per share, and ended the year at a price of $34.90.  What is the dollar return, the percentage return, the capital gains yield, and the dividend yield for Hilton?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95400"/>
            <a:ext cx="8305800" cy="1143000"/>
          </a:xfrm>
        </p:spPr>
        <p:txBody>
          <a:bodyPr lIns="90488" tIns="44450" rIns="90488" bIns="44450" rtlCol="0" anchor="b">
            <a:normAutofit fontScale="90000"/>
          </a:bodyPr>
          <a:lstStyle/>
          <a:p>
            <a:pPr defTabSz="912813" eaLnBrk="1" fontAlgn="auto" hangingPunct="1">
              <a:spcAft>
                <a:spcPts val="0"/>
              </a:spcAft>
              <a:defRPr/>
            </a:pPr>
            <a:r>
              <a:rPr lang="en-US" smtClean="0"/>
              <a:t>Portfolio Risk/Return Two Securities: Correlation Effects</a:t>
            </a:r>
          </a:p>
        </p:txBody>
      </p:sp>
      <p:sp>
        <p:nvSpPr>
          <p:cNvPr id="20173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743200"/>
            <a:ext cx="7848600" cy="3429000"/>
          </a:xfrm>
        </p:spPr>
        <p:txBody>
          <a:bodyPr lIns="90488" tIns="44450" rIns="90488" bIns="44450"/>
          <a:lstStyle/>
          <a:p>
            <a:pPr defTabSz="912813" eaLnBrk="1" hangingPunct="1"/>
            <a:r>
              <a:rPr lang="en-US" smtClean="0"/>
              <a:t>Relationship depends on correlation coefficient</a:t>
            </a:r>
          </a:p>
          <a:p>
            <a:pPr defTabSz="912813" eaLnBrk="1" hangingPunct="1"/>
            <a:r>
              <a:rPr lang="en-US" smtClean="0"/>
              <a:t>-1.0 </a:t>
            </a:r>
            <a:r>
              <a:rPr lang="en-US" u="sng" smtClean="0"/>
              <a:t>&lt;</a:t>
            </a:r>
            <a:r>
              <a:rPr lang="en-US" smtClean="0"/>
              <a:t> </a:t>
            </a:r>
            <a:r>
              <a:rPr lang="en-US" smtClean="0">
                <a:latin typeface="Symbol" pitchFamily="18" charset="2"/>
              </a:rPr>
              <a:t>r</a:t>
            </a:r>
            <a:r>
              <a:rPr lang="en-US" smtClean="0"/>
              <a:t> </a:t>
            </a:r>
            <a:r>
              <a:rPr lang="en-US" u="sng" smtClean="0"/>
              <a:t>&lt;</a:t>
            </a:r>
            <a:r>
              <a:rPr lang="en-US" smtClean="0"/>
              <a:t> +1.0</a:t>
            </a:r>
          </a:p>
          <a:p>
            <a:pPr defTabSz="912813" eaLnBrk="1" hangingPunct="1"/>
            <a:r>
              <a:rPr lang="en-US" smtClean="0"/>
              <a:t>The smaller the correlation, the greater the risk reduction potential</a:t>
            </a:r>
          </a:p>
          <a:p>
            <a:pPr defTabSz="912813" eaLnBrk="1" hangingPunct="1"/>
            <a:r>
              <a:rPr lang="en-US" smtClean="0"/>
              <a:t>If</a:t>
            </a:r>
            <a:r>
              <a:rPr lang="en-US" smtClean="0">
                <a:latin typeface="Symbol" pitchFamily="18" charset="2"/>
              </a:rPr>
              <a:t> r </a:t>
            </a:r>
            <a:r>
              <a:rPr lang="en-US" smtClean="0"/>
              <a:t>= +1.0, no risk reduction is possible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1" grpId="0" build="p" autoUpdateAnimBg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 lIns="90488" tIns="44450" rIns="90488" bIns="44450" rtlCol="0" anchor="b">
            <a:normAutofit fontScale="90000"/>
          </a:bodyPr>
          <a:lstStyle/>
          <a:p>
            <a:pPr defTabSz="912813" eaLnBrk="1" fontAlgn="auto" hangingPunct="1">
              <a:spcAft>
                <a:spcPts val="0"/>
              </a:spcAft>
              <a:defRPr/>
            </a:pPr>
            <a:r>
              <a:rPr lang="en-US" smtClean="0"/>
              <a:t>Extending Concepts to All Securities</a:t>
            </a:r>
          </a:p>
        </p:txBody>
      </p:sp>
      <p:sp>
        <p:nvSpPr>
          <p:cNvPr id="20992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667000"/>
            <a:ext cx="7848600" cy="3048000"/>
          </a:xfrm>
        </p:spPr>
        <p:txBody>
          <a:bodyPr lIns="90488" tIns="44450" rIns="90488" bIns="44450"/>
          <a:lstStyle/>
          <a:p>
            <a:pPr defTabSz="912813" eaLnBrk="1" hangingPunct="1"/>
            <a:r>
              <a:rPr lang="en-US" smtClean="0"/>
              <a:t>The optimal combinations result in lowest level of risk for a given return</a:t>
            </a:r>
          </a:p>
          <a:p>
            <a:pPr defTabSz="912813" eaLnBrk="1" hangingPunct="1"/>
            <a:r>
              <a:rPr lang="en-US" smtClean="0"/>
              <a:t>The optimal trade-off is described as the efficient frontier</a:t>
            </a:r>
          </a:p>
          <a:p>
            <a:pPr defTabSz="912813" eaLnBrk="1" hangingPunct="1"/>
            <a:r>
              <a:rPr lang="en-US" smtClean="0"/>
              <a:t>These portfolios are dominant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9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9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9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923" grpId="0" build="p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ChangeArrowheads="1"/>
          </p:cNvSpPr>
          <p:nvPr/>
        </p:nvSpPr>
        <p:spPr bwMode="auto">
          <a:xfrm>
            <a:off x="763588" y="566738"/>
            <a:ext cx="706437" cy="45402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E(r)</a:t>
            </a:r>
          </a:p>
        </p:txBody>
      </p:sp>
      <p:sp>
        <p:nvSpPr>
          <p:cNvPr id="211971" name="Line 3"/>
          <p:cNvSpPr>
            <a:spLocks noChangeShapeType="1"/>
          </p:cNvSpPr>
          <p:nvPr/>
        </p:nvSpPr>
        <p:spPr bwMode="auto">
          <a:xfrm>
            <a:off x="1276350" y="3848100"/>
            <a:ext cx="5200650" cy="0"/>
          </a:xfrm>
          <a:prstGeom prst="line">
            <a:avLst/>
          </a:prstGeom>
          <a:noFill/>
          <a:ln w="76200">
            <a:solidFill>
              <a:schemeClr val="tx2"/>
            </a:solidFill>
            <a:prstDash val="sysDot"/>
            <a:round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11972" name="Rectangle 4"/>
          <p:cNvSpPr>
            <a:spLocks noChangeArrowheads="1"/>
          </p:cNvSpPr>
          <p:nvPr/>
        </p:nvSpPr>
        <p:spPr bwMode="auto">
          <a:xfrm>
            <a:off x="1601788" y="339725"/>
            <a:ext cx="6016625" cy="94297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minimum-variance frontier of risky assets</a:t>
            </a:r>
          </a:p>
        </p:txBody>
      </p:sp>
      <p:sp>
        <p:nvSpPr>
          <p:cNvPr id="211973" name="Arc 5"/>
          <p:cNvSpPr>
            <a:spLocks/>
          </p:cNvSpPr>
          <p:nvPr/>
        </p:nvSpPr>
        <p:spPr bwMode="auto">
          <a:xfrm>
            <a:off x="3030538" y="2363788"/>
            <a:ext cx="2209800" cy="144780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84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600"/>
                </a:moveTo>
                <a:cubicBezTo>
                  <a:pt x="0" y="9676"/>
                  <a:pt x="9660" y="8"/>
                  <a:pt x="21584" y="0"/>
                </a:cubicBezTo>
              </a:path>
              <a:path w="21600" h="21600" stroke="0" extrusionOk="0">
                <a:moveTo>
                  <a:pt x="0" y="21600"/>
                </a:moveTo>
                <a:cubicBezTo>
                  <a:pt x="0" y="9676"/>
                  <a:pt x="9660" y="8"/>
                  <a:pt x="21584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76200" cap="rnd">
            <a:solidFill>
              <a:srgbClr val="F835A7"/>
            </a:solidFill>
            <a:round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11974" name="Arc 6"/>
          <p:cNvSpPr>
            <a:spLocks/>
          </p:cNvSpPr>
          <p:nvPr/>
        </p:nvSpPr>
        <p:spPr bwMode="auto">
          <a:xfrm>
            <a:off x="3030538" y="3733800"/>
            <a:ext cx="2209800" cy="1447800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</a:path>
              <a:path w="21600" h="21600" stroke="0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76200" cap="rnd">
            <a:solidFill>
              <a:srgbClr val="F835A7"/>
            </a:solidFill>
            <a:round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1447" name="Oval 7"/>
          <p:cNvSpPr>
            <a:spLocks noChangeArrowheads="1"/>
          </p:cNvSpPr>
          <p:nvPr/>
        </p:nvSpPr>
        <p:spPr bwMode="auto">
          <a:xfrm>
            <a:off x="2959100" y="3740150"/>
            <a:ext cx="254000" cy="215900"/>
          </a:xfrm>
          <a:prstGeom prst="ellipse">
            <a:avLst/>
          </a:prstGeom>
          <a:solidFill>
            <a:srgbClr val="F835A7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 defTabSz="912813"/>
            <a:endParaRPr lang="en-US"/>
          </a:p>
        </p:txBody>
      </p:sp>
      <p:sp>
        <p:nvSpPr>
          <p:cNvPr id="211976" name="Rectangle 8"/>
          <p:cNvSpPr>
            <a:spLocks noChangeArrowheads="1"/>
          </p:cNvSpPr>
          <p:nvPr/>
        </p:nvSpPr>
        <p:spPr bwMode="auto">
          <a:xfrm>
            <a:off x="2557463" y="1395413"/>
            <a:ext cx="1382712" cy="819150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Efficient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frontier</a:t>
            </a:r>
          </a:p>
        </p:txBody>
      </p:sp>
      <p:sp>
        <p:nvSpPr>
          <p:cNvPr id="211977" name="Rectangle 9"/>
          <p:cNvSpPr>
            <a:spLocks noChangeArrowheads="1"/>
          </p:cNvSpPr>
          <p:nvPr/>
        </p:nvSpPr>
        <p:spPr bwMode="auto">
          <a:xfrm>
            <a:off x="1376363" y="3071813"/>
            <a:ext cx="1535112" cy="1549400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Global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minimum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variance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portfolio</a:t>
            </a:r>
          </a:p>
        </p:txBody>
      </p:sp>
      <p:sp>
        <p:nvSpPr>
          <p:cNvPr id="211978" name="Rectangle 10"/>
          <p:cNvSpPr>
            <a:spLocks noChangeArrowheads="1"/>
          </p:cNvSpPr>
          <p:nvPr/>
        </p:nvSpPr>
        <p:spPr bwMode="auto">
          <a:xfrm>
            <a:off x="5967413" y="4291013"/>
            <a:ext cx="1517650" cy="118427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Minimum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variance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frontier</a:t>
            </a:r>
          </a:p>
        </p:txBody>
      </p:sp>
      <p:sp>
        <p:nvSpPr>
          <p:cNvPr id="211979" name="Rectangle 11"/>
          <p:cNvSpPr>
            <a:spLocks noChangeArrowheads="1"/>
          </p:cNvSpPr>
          <p:nvPr/>
        </p:nvSpPr>
        <p:spPr bwMode="auto">
          <a:xfrm>
            <a:off x="6500813" y="2805113"/>
            <a:ext cx="1600200" cy="819150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Individual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assets</a:t>
            </a:r>
          </a:p>
        </p:txBody>
      </p:sp>
      <p:sp>
        <p:nvSpPr>
          <p:cNvPr id="61452" name="Oval 12"/>
          <p:cNvSpPr>
            <a:spLocks noChangeArrowheads="1"/>
          </p:cNvSpPr>
          <p:nvPr/>
        </p:nvSpPr>
        <p:spPr bwMode="auto">
          <a:xfrm>
            <a:off x="4768850" y="3016250"/>
            <a:ext cx="254000" cy="215900"/>
          </a:xfrm>
          <a:prstGeom prst="ellipse">
            <a:avLst/>
          </a:prstGeom>
          <a:solidFill>
            <a:srgbClr val="F835A7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 defTabSz="912813"/>
            <a:endParaRPr lang="en-US"/>
          </a:p>
        </p:txBody>
      </p:sp>
      <p:sp>
        <p:nvSpPr>
          <p:cNvPr id="61453" name="Oval 13"/>
          <p:cNvSpPr>
            <a:spLocks noChangeArrowheads="1"/>
          </p:cNvSpPr>
          <p:nvPr/>
        </p:nvSpPr>
        <p:spPr bwMode="auto">
          <a:xfrm>
            <a:off x="5302250" y="2711450"/>
            <a:ext cx="254000" cy="215900"/>
          </a:xfrm>
          <a:prstGeom prst="ellipse">
            <a:avLst/>
          </a:prstGeom>
          <a:solidFill>
            <a:srgbClr val="F835A7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 defTabSz="912813"/>
            <a:endParaRPr lang="en-US"/>
          </a:p>
        </p:txBody>
      </p:sp>
      <p:sp>
        <p:nvSpPr>
          <p:cNvPr id="61454" name="Oval 14"/>
          <p:cNvSpPr>
            <a:spLocks noChangeArrowheads="1"/>
          </p:cNvSpPr>
          <p:nvPr/>
        </p:nvSpPr>
        <p:spPr bwMode="auto">
          <a:xfrm>
            <a:off x="4673600" y="3473450"/>
            <a:ext cx="254000" cy="215900"/>
          </a:xfrm>
          <a:prstGeom prst="ellipse">
            <a:avLst/>
          </a:prstGeom>
          <a:solidFill>
            <a:srgbClr val="F835A7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 defTabSz="912813"/>
            <a:endParaRPr lang="en-US"/>
          </a:p>
        </p:txBody>
      </p:sp>
      <p:sp>
        <p:nvSpPr>
          <p:cNvPr id="61455" name="Oval 15"/>
          <p:cNvSpPr>
            <a:spLocks noChangeArrowheads="1"/>
          </p:cNvSpPr>
          <p:nvPr/>
        </p:nvSpPr>
        <p:spPr bwMode="auto">
          <a:xfrm>
            <a:off x="3568700" y="3168650"/>
            <a:ext cx="165100" cy="139700"/>
          </a:xfrm>
          <a:prstGeom prst="ellipse">
            <a:avLst/>
          </a:prstGeom>
          <a:solidFill>
            <a:srgbClr val="F835A7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 defTabSz="912813"/>
            <a:endParaRPr lang="en-US"/>
          </a:p>
        </p:txBody>
      </p:sp>
      <p:sp>
        <p:nvSpPr>
          <p:cNvPr id="61456" name="Oval 16"/>
          <p:cNvSpPr>
            <a:spLocks noChangeArrowheads="1"/>
          </p:cNvSpPr>
          <p:nvPr/>
        </p:nvSpPr>
        <p:spPr bwMode="auto">
          <a:xfrm>
            <a:off x="3721100" y="4025900"/>
            <a:ext cx="165100" cy="139700"/>
          </a:xfrm>
          <a:prstGeom prst="ellipse">
            <a:avLst/>
          </a:prstGeom>
          <a:solidFill>
            <a:srgbClr val="F835A7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 defTabSz="912813"/>
            <a:endParaRPr lang="en-US"/>
          </a:p>
        </p:txBody>
      </p:sp>
      <p:sp>
        <p:nvSpPr>
          <p:cNvPr id="61457" name="Oval 17"/>
          <p:cNvSpPr>
            <a:spLocks noChangeArrowheads="1"/>
          </p:cNvSpPr>
          <p:nvPr/>
        </p:nvSpPr>
        <p:spPr bwMode="auto">
          <a:xfrm>
            <a:off x="4159250" y="4044950"/>
            <a:ext cx="165100" cy="139700"/>
          </a:xfrm>
          <a:prstGeom prst="ellipse">
            <a:avLst/>
          </a:prstGeom>
          <a:solidFill>
            <a:srgbClr val="F835A7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 defTabSz="912813"/>
            <a:endParaRPr lang="en-US"/>
          </a:p>
        </p:txBody>
      </p:sp>
      <p:sp>
        <p:nvSpPr>
          <p:cNvPr id="61458" name="Oval 18"/>
          <p:cNvSpPr>
            <a:spLocks noChangeArrowheads="1"/>
          </p:cNvSpPr>
          <p:nvPr/>
        </p:nvSpPr>
        <p:spPr bwMode="auto">
          <a:xfrm>
            <a:off x="3968750" y="3416300"/>
            <a:ext cx="165100" cy="139700"/>
          </a:xfrm>
          <a:prstGeom prst="ellipse">
            <a:avLst/>
          </a:prstGeom>
          <a:solidFill>
            <a:srgbClr val="F835A7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 defTabSz="912813"/>
            <a:endParaRPr lang="en-US"/>
          </a:p>
        </p:txBody>
      </p:sp>
      <p:sp>
        <p:nvSpPr>
          <p:cNvPr id="61459" name="Oval 19"/>
          <p:cNvSpPr>
            <a:spLocks noChangeArrowheads="1"/>
          </p:cNvSpPr>
          <p:nvPr/>
        </p:nvSpPr>
        <p:spPr bwMode="auto">
          <a:xfrm>
            <a:off x="4083050" y="3073400"/>
            <a:ext cx="165100" cy="139700"/>
          </a:xfrm>
          <a:prstGeom prst="ellipse">
            <a:avLst/>
          </a:prstGeom>
          <a:solidFill>
            <a:srgbClr val="F835A7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 defTabSz="912813"/>
            <a:endParaRPr lang="en-US"/>
          </a:p>
        </p:txBody>
      </p:sp>
      <p:sp>
        <p:nvSpPr>
          <p:cNvPr id="61460" name="Oval 20"/>
          <p:cNvSpPr>
            <a:spLocks noChangeArrowheads="1"/>
          </p:cNvSpPr>
          <p:nvPr/>
        </p:nvSpPr>
        <p:spPr bwMode="auto">
          <a:xfrm>
            <a:off x="4387850" y="2863850"/>
            <a:ext cx="165100" cy="139700"/>
          </a:xfrm>
          <a:prstGeom prst="ellipse">
            <a:avLst/>
          </a:prstGeom>
          <a:solidFill>
            <a:srgbClr val="F835A7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 defTabSz="912813"/>
            <a:endParaRPr lang="en-US"/>
          </a:p>
        </p:txBody>
      </p:sp>
      <p:sp>
        <p:nvSpPr>
          <p:cNvPr id="61461" name="Oval 21"/>
          <p:cNvSpPr>
            <a:spLocks noChangeArrowheads="1"/>
          </p:cNvSpPr>
          <p:nvPr/>
        </p:nvSpPr>
        <p:spPr bwMode="auto">
          <a:xfrm>
            <a:off x="4311650" y="3321050"/>
            <a:ext cx="165100" cy="139700"/>
          </a:xfrm>
          <a:prstGeom prst="ellipse">
            <a:avLst/>
          </a:prstGeom>
          <a:solidFill>
            <a:srgbClr val="F835A7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 defTabSz="912813"/>
            <a:endParaRPr lang="en-US"/>
          </a:p>
        </p:txBody>
      </p:sp>
      <p:sp>
        <p:nvSpPr>
          <p:cNvPr id="61462" name="Oval 22"/>
          <p:cNvSpPr>
            <a:spLocks noChangeArrowheads="1"/>
          </p:cNvSpPr>
          <p:nvPr/>
        </p:nvSpPr>
        <p:spPr bwMode="auto">
          <a:xfrm>
            <a:off x="3473450" y="3435350"/>
            <a:ext cx="165100" cy="139700"/>
          </a:xfrm>
          <a:prstGeom prst="ellipse">
            <a:avLst/>
          </a:prstGeom>
          <a:solidFill>
            <a:srgbClr val="F835A7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 defTabSz="912813"/>
            <a:endParaRPr lang="en-US"/>
          </a:p>
        </p:txBody>
      </p:sp>
      <p:sp>
        <p:nvSpPr>
          <p:cNvPr id="61463" name="Oval 23"/>
          <p:cNvSpPr>
            <a:spLocks noChangeArrowheads="1"/>
          </p:cNvSpPr>
          <p:nvPr/>
        </p:nvSpPr>
        <p:spPr bwMode="auto">
          <a:xfrm>
            <a:off x="3625850" y="3587750"/>
            <a:ext cx="165100" cy="139700"/>
          </a:xfrm>
          <a:prstGeom prst="ellipse">
            <a:avLst/>
          </a:prstGeom>
          <a:solidFill>
            <a:srgbClr val="F835A7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 defTabSz="912813"/>
            <a:endParaRPr lang="en-US"/>
          </a:p>
        </p:txBody>
      </p:sp>
      <p:sp>
        <p:nvSpPr>
          <p:cNvPr id="211992" name="Line 24"/>
          <p:cNvSpPr>
            <a:spLocks noChangeShapeType="1"/>
          </p:cNvSpPr>
          <p:nvPr/>
        </p:nvSpPr>
        <p:spPr bwMode="auto">
          <a:xfrm>
            <a:off x="3257550" y="2209800"/>
            <a:ext cx="361950" cy="57150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 type="triangle" w="med" len="med"/>
          </a:ln>
          <a:effectLst>
            <a:outerShdw dist="53882" dir="2700000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11993" name="Line 25"/>
          <p:cNvSpPr>
            <a:spLocks noChangeShapeType="1"/>
          </p:cNvSpPr>
          <p:nvPr/>
        </p:nvSpPr>
        <p:spPr bwMode="auto">
          <a:xfrm flipH="1" flipV="1">
            <a:off x="5638800" y="2914650"/>
            <a:ext cx="781050" cy="30480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 type="triangle" w="med" len="med"/>
          </a:ln>
          <a:effectLst>
            <a:outerShdw dist="53882" dir="2700000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11994" name="Line 26"/>
          <p:cNvSpPr>
            <a:spLocks noChangeShapeType="1"/>
          </p:cNvSpPr>
          <p:nvPr/>
        </p:nvSpPr>
        <p:spPr bwMode="auto">
          <a:xfrm flipH="1" flipV="1">
            <a:off x="5105400" y="3200400"/>
            <a:ext cx="1295400" cy="5715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 type="triangle" w="med" len="med"/>
          </a:ln>
          <a:effectLst>
            <a:outerShdw dist="53882" dir="2700000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11995" name="Line 27"/>
          <p:cNvSpPr>
            <a:spLocks noChangeShapeType="1"/>
          </p:cNvSpPr>
          <p:nvPr/>
        </p:nvSpPr>
        <p:spPr bwMode="auto">
          <a:xfrm flipH="1">
            <a:off x="5010150" y="3238500"/>
            <a:ext cx="1409700" cy="34290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 type="triangle" w="med" len="med"/>
          </a:ln>
          <a:effectLst>
            <a:outerShdw dist="53882" dir="2700000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11996" name="Line 28"/>
          <p:cNvSpPr>
            <a:spLocks noChangeShapeType="1"/>
          </p:cNvSpPr>
          <p:nvPr/>
        </p:nvSpPr>
        <p:spPr bwMode="auto">
          <a:xfrm flipH="1" flipV="1">
            <a:off x="3600450" y="2971800"/>
            <a:ext cx="2266950" cy="137160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 type="triangle" w="med" len="med"/>
          </a:ln>
          <a:effectLst>
            <a:outerShdw dist="53882" dir="2700000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11997" name="Line 29"/>
          <p:cNvSpPr>
            <a:spLocks noChangeShapeType="1"/>
          </p:cNvSpPr>
          <p:nvPr/>
        </p:nvSpPr>
        <p:spPr bwMode="auto">
          <a:xfrm flipH="1">
            <a:off x="3829050" y="4572000"/>
            <a:ext cx="2114550" cy="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 type="triangle" w="med" len="med"/>
          </a:ln>
          <a:effectLst>
            <a:outerShdw dist="53882" dir="2700000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11998" name="Freeform 30"/>
          <p:cNvSpPr>
            <a:spLocks/>
          </p:cNvSpPr>
          <p:nvPr/>
        </p:nvSpPr>
        <p:spPr bwMode="auto">
          <a:xfrm>
            <a:off x="1041400" y="1108075"/>
            <a:ext cx="6203950" cy="47386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984"/>
              </a:cxn>
              <a:cxn ang="0">
                <a:pos x="3907" y="2984"/>
              </a:cxn>
            </a:cxnLst>
            <a:rect l="0" t="0" r="r" b="b"/>
            <a:pathLst>
              <a:path w="3908" h="2985">
                <a:moveTo>
                  <a:pt x="0" y="0"/>
                </a:moveTo>
                <a:lnTo>
                  <a:pt x="0" y="2984"/>
                </a:lnTo>
                <a:lnTo>
                  <a:pt x="3907" y="2984"/>
                </a:lnTo>
              </a:path>
            </a:pathLst>
          </a:custGeom>
          <a:noFill/>
          <a:ln w="127000" cap="rnd" cmpd="sng">
            <a:solidFill>
              <a:srgbClr val="FFFFCC"/>
            </a:solidFill>
            <a:prstDash val="solid"/>
            <a:round/>
            <a:headEnd type="none" w="med" len="med"/>
            <a:tailEnd type="none" w="med" len="med"/>
          </a:ln>
          <a:effectLst>
            <a:outerShdw dist="53882" dir="2700000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1471" name="Rectangle 31"/>
          <p:cNvSpPr>
            <a:spLocks noChangeArrowheads="1"/>
          </p:cNvSpPr>
          <p:nvPr/>
        </p:nvSpPr>
        <p:spPr bwMode="auto">
          <a:xfrm>
            <a:off x="7240588" y="5640388"/>
            <a:ext cx="1825625" cy="5159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912813">
              <a:spcBef>
                <a:spcPct val="50000"/>
              </a:spcBef>
            </a:pPr>
            <a:r>
              <a:rPr lang="en-US" sz="2800" b="1"/>
              <a:t>St. Dev.</a:t>
            </a:r>
          </a:p>
        </p:txBody>
      </p:sp>
    </p:spTree>
  </p:cSld>
  <p:clrMapOvr>
    <a:masterClrMapping/>
  </p:clrMapOvr>
  <p:transition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="b"/>
          <a:lstStyle/>
          <a:p>
            <a:pPr defTabSz="912813" eaLnBrk="1" hangingPunct="1"/>
            <a:r>
              <a:rPr lang="en-US" smtClean="0"/>
              <a:t>Extending to Include Riskless Asset</a:t>
            </a:r>
          </a:p>
        </p:txBody>
      </p:sp>
      <p:sp>
        <p:nvSpPr>
          <p:cNvPr id="214019" name="Rectangle 3"/>
          <p:cNvSpPr>
            <a:spLocks noGrp="1" noChangeArrowheads="1"/>
          </p:cNvSpPr>
          <p:nvPr>
            <p:ph idx="1"/>
          </p:nvPr>
        </p:nvSpPr>
        <p:spPr/>
        <p:txBody>
          <a:bodyPr lIns="90488" tIns="44450" rIns="90488" bIns="44450"/>
          <a:lstStyle/>
          <a:p>
            <a:pPr defTabSz="912813" eaLnBrk="1" hangingPunct="1"/>
            <a:r>
              <a:rPr lang="en-US" smtClean="0"/>
              <a:t>The optimal combination becomes linear</a:t>
            </a:r>
          </a:p>
          <a:p>
            <a:pPr defTabSz="912813" eaLnBrk="1" hangingPunct="1"/>
            <a:r>
              <a:rPr lang="en-US" smtClean="0"/>
              <a:t>A single combination of risky and riskless assets will dominate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4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4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4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4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4019" grpId="0" build="p" autoUpdateAnimBg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Line 2"/>
          <p:cNvSpPr>
            <a:spLocks noChangeShapeType="1"/>
          </p:cNvSpPr>
          <p:nvPr/>
        </p:nvSpPr>
        <p:spPr bwMode="auto">
          <a:xfrm flipV="1">
            <a:off x="3543300" y="2819400"/>
            <a:ext cx="0" cy="3238500"/>
          </a:xfrm>
          <a:prstGeom prst="line">
            <a:avLst/>
          </a:prstGeom>
          <a:noFill/>
          <a:ln w="76200">
            <a:solidFill>
              <a:schemeClr val="tx2"/>
            </a:solidFill>
            <a:prstDash val="sysDot"/>
            <a:round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16067" name="Line 3"/>
          <p:cNvSpPr>
            <a:spLocks noChangeShapeType="1"/>
          </p:cNvSpPr>
          <p:nvPr/>
        </p:nvSpPr>
        <p:spPr bwMode="auto">
          <a:xfrm flipV="1">
            <a:off x="4381500" y="2019300"/>
            <a:ext cx="0" cy="4000500"/>
          </a:xfrm>
          <a:prstGeom prst="line">
            <a:avLst/>
          </a:prstGeom>
          <a:noFill/>
          <a:ln w="76200">
            <a:solidFill>
              <a:schemeClr val="tx2"/>
            </a:solidFill>
            <a:prstDash val="sysDot"/>
            <a:round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16068" name="Line 4"/>
          <p:cNvSpPr>
            <a:spLocks noChangeShapeType="1"/>
          </p:cNvSpPr>
          <p:nvPr/>
        </p:nvSpPr>
        <p:spPr bwMode="auto">
          <a:xfrm flipV="1">
            <a:off x="4991100" y="2076450"/>
            <a:ext cx="0" cy="4000500"/>
          </a:xfrm>
          <a:prstGeom prst="line">
            <a:avLst/>
          </a:prstGeom>
          <a:noFill/>
          <a:ln w="76200">
            <a:solidFill>
              <a:schemeClr val="tx2"/>
            </a:solidFill>
            <a:prstDash val="sysDot"/>
            <a:round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16069" name="Line 5"/>
          <p:cNvSpPr>
            <a:spLocks noChangeShapeType="1"/>
          </p:cNvSpPr>
          <p:nvPr/>
        </p:nvSpPr>
        <p:spPr bwMode="auto">
          <a:xfrm flipV="1">
            <a:off x="5562600" y="1905000"/>
            <a:ext cx="0" cy="4171950"/>
          </a:xfrm>
          <a:prstGeom prst="line">
            <a:avLst/>
          </a:prstGeom>
          <a:noFill/>
          <a:ln w="76200">
            <a:solidFill>
              <a:schemeClr val="tx2"/>
            </a:solidFill>
            <a:prstDash val="sysDot"/>
            <a:round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16070" name="Line 6"/>
          <p:cNvSpPr>
            <a:spLocks noChangeShapeType="1"/>
          </p:cNvSpPr>
          <p:nvPr/>
        </p:nvSpPr>
        <p:spPr bwMode="auto">
          <a:xfrm>
            <a:off x="1276350" y="2895600"/>
            <a:ext cx="2266950" cy="0"/>
          </a:xfrm>
          <a:prstGeom prst="line">
            <a:avLst/>
          </a:prstGeom>
          <a:noFill/>
          <a:ln w="76200">
            <a:solidFill>
              <a:schemeClr val="tx2"/>
            </a:solidFill>
            <a:prstDash val="sysDot"/>
            <a:round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16071" name="Line 7"/>
          <p:cNvSpPr>
            <a:spLocks noChangeShapeType="1"/>
          </p:cNvSpPr>
          <p:nvPr/>
        </p:nvSpPr>
        <p:spPr bwMode="auto">
          <a:xfrm>
            <a:off x="1257300" y="3867150"/>
            <a:ext cx="1828800" cy="0"/>
          </a:xfrm>
          <a:prstGeom prst="line">
            <a:avLst/>
          </a:prstGeom>
          <a:noFill/>
          <a:ln w="76200">
            <a:solidFill>
              <a:schemeClr val="tx2"/>
            </a:solidFill>
            <a:prstDash val="sysDot"/>
            <a:round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16072" name="Line 8"/>
          <p:cNvSpPr>
            <a:spLocks noChangeShapeType="1"/>
          </p:cNvSpPr>
          <p:nvPr/>
        </p:nvSpPr>
        <p:spPr bwMode="auto">
          <a:xfrm>
            <a:off x="1276350" y="2057400"/>
            <a:ext cx="3638550" cy="0"/>
          </a:xfrm>
          <a:prstGeom prst="line">
            <a:avLst/>
          </a:prstGeom>
          <a:noFill/>
          <a:ln w="76200">
            <a:solidFill>
              <a:schemeClr val="tx2"/>
            </a:solidFill>
            <a:prstDash val="sysDot"/>
            <a:round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16073" name="Rectangle 9"/>
          <p:cNvSpPr>
            <a:spLocks noChangeArrowheads="1"/>
          </p:cNvSpPr>
          <p:nvPr/>
        </p:nvSpPr>
        <p:spPr bwMode="auto">
          <a:xfrm>
            <a:off x="381000" y="838200"/>
            <a:ext cx="706438" cy="45402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E(r)</a:t>
            </a:r>
          </a:p>
        </p:txBody>
      </p:sp>
      <p:sp>
        <p:nvSpPr>
          <p:cNvPr id="216074" name="Rectangle 10"/>
          <p:cNvSpPr>
            <a:spLocks noChangeArrowheads="1"/>
          </p:cNvSpPr>
          <p:nvPr/>
        </p:nvSpPr>
        <p:spPr bwMode="auto">
          <a:xfrm>
            <a:off x="5795963" y="2881313"/>
            <a:ext cx="2959100" cy="819150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CAL (Global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minimum variance)</a:t>
            </a:r>
          </a:p>
        </p:txBody>
      </p:sp>
      <p:sp>
        <p:nvSpPr>
          <p:cNvPr id="216075" name="Line 11"/>
          <p:cNvSpPr>
            <a:spLocks noChangeShapeType="1"/>
          </p:cNvSpPr>
          <p:nvPr/>
        </p:nvSpPr>
        <p:spPr bwMode="auto">
          <a:xfrm flipV="1">
            <a:off x="1200150" y="990600"/>
            <a:ext cx="5048250" cy="4324350"/>
          </a:xfrm>
          <a:prstGeom prst="line">
            <a:avLst/>
          </a:prstGeom>
          <a:noFill/>
          <a:ln w="50800">
            <a:solidFill>
              <a:srgbClr val="00CCFF"/>
            </a:solidFill>
            <a:round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16076" name="Line 12"/>
          <p:cNvSpPr>
            <a:spLocks noChangeShapeType="1"/>
          </p:cNvSpPr>
          <p:nvPr/>
        </p:nvSpPr>
        <p:spPr bwMode="auto">
          <a:xfrm flipV="1">
            <a:off x="1200150" y="1104900"/>
            <a:ext cx="4114800" cy="4152900"/>
          </a:xfrm>
          <a:prstGeom prst="line">
            <a:avLst/>
          </a:prstGeom>
          <a:noFill/>
          <a:ln w="50800">
            <a:solidFill>
              <a:srgbClr val="00CCFF"/>
            </a:solidFill>
            <a:round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16077" name="Line 13"/>
          <p:cNvSpPr>
            <a:spLocks noChangeShapeType="1"/>
          </p:cNvSpPr>
          <p:nvPr/>
        </p:nvSpPr>
        <p:spPr bwMode="auto">
          <a:xfrm flipV="1">
            <a:off x="1181100" y="1795463"/>
            <a:ext cx="5924550" cy="3538537"/>
          </a:xfrm>
          <a:prstGeom prst="line">
            <a:avLst/>
          </a:prstGeom>
          <a:noFill/>
          <a:ln w="50800">
            <a:solidFill>
              <a:srgbClr val="00CCFF"/>
            </a:solidFill>
            <a:round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16078" name="Arc 14"/>
          <p:cNvSpPr>
            <a:spLocks/>
          </p:cNvSpPr>
          <p:nvPr/>
        </p:nvSpPr>
        <p:spPr bwMode="auto">
          <a:xfrm>
            <a:off x="3011488" y="1849438"/>
            <a:ext cx="3162300" cy="232410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89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600"/>
                </a:moveTo>
                <a:cubicBezTo>
                  <a:pt x="0" y="9674"/>
                  <a:pt x="9663" y="6"/>
                  <a:pt x="21589" y="0"/>
                </a:cubicBezTo>
              </a:path>
              <a:path w="21600" h="21600" stroke="0" extrusionOk="0">
                <a:moveTo>
                  <a:pt x="0" y="21600"/>
                </a:moveTo>
                <a:cubicBezTo>
                  <a:pt x="0" y="9674"/>
                  <a:pt x="9663" y="6"/>
                  <a:pt x="21589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76200" cap="rnd">
            <a:solidFill>
              <a:srgbClr val="FF99CC"/>
            </a:solidFill>
            <a:round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3503" name="Oval 15"/>
          <p:cNvSpPr>
            <a:spLocks noChangeArrowheads="1"/>
          </p:cNvSpPr>
          <p:nvPr/>
        </p:nvSpPr>
        <p:spPr bwMode="auto">
          <a:xfrm>
            <a:off x="3397250" y="2806700"/>
            <a:ext cx="209550" cy="177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 defTabSz="912813"/>
            <a:endParaRPr lang="en-US"/>
          </a:p>
        </p:txBody>
      </p:sp>
      <p:sp>
        <p:nvSpPr>
          <p:cNvPr id="216080" name="Rectangle 16"/>
          <p:cNvSpPr>
            <a:spLocks noChangeArrowheads="1"/>
          </p:cNvSpPr>
          <p:nvPr/>
        </p:nvSpPr>
        <p:spPr bwMode="auto">
          <a:xfrm>
            <a:off x="6081713" y="728663"/>
            <a:ext cx="1316037" cy="45402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CAL (A)</a:t>
            </a:r>
          </a:p>
        </p:txBody>
      </p:sp>
      <p:sp>
        <p:nvSpPr>
          <p:cNvPr id="216081" name="Rectangle 17"/>
          <p:cNvSpPr>
            <a:spLocks noChangeArrowheads="1"/>
          </p:cNvSpPr>
          <p:nvPr/>
        </p:nvSpPr>
        <p:spPr bwMode="auto">
          <a:xfrm>
            <a:off x="4557713" y="633413"/>
            <a:ext cx="1298575" cy="45402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CAL (P)</a:t>
            </a:r>
          </a:p>
        </p:txBody>
      </p:sp>
      <p:sp>
        <p:nvSpPr>
          <p:cNvPr id="216082" name="Rectangle 18"/>
          <p:cNvSpPr>
            <a:spLocks noChangeArrowheads="1"/>
          </p:cNvSpPr>
          <p:nvPr/>
        </p:nvSpPr>
        <p:spPr bwMode="auto">
          <a:xfrm>
            <a:off x="690563" y="1852613"/>
            <a:ext cx="434975" cy="45402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</a:t>
            </a:r>
          </a:p>
        </p:txBody>
      </p:sp>
      <p:sp>
        <p:nvSpPr>
          <p:cNvPr id="216083" name="Rectangle 19"/>
          <p:cNvSpPr>
            <a:spLocks noChangeArrowheads="1"/>
          </p:cNvSpPr>
          <p:nvPr/>
        </p:nvSpPr>
        <p:spPr bwMode="auto">
          <a:xfrm>
            <a:off x="690563" y="2652713"/>
            <a:ext cx="384175" cy="45402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</a:p>
        </p:txBody>
      </p:sp>
      <p:sp>
        <p:nvSpPr>
          <p:cNvPr id="216084" name="Rectangle 20"/>
          <p:cNvSpPr>
            <a:spLocks noChangeArrowheads="1"/>
          </p:cNvSpPr>
          <p:nvPr/>
        </p:nvSpPr>
        <p:spPr bwMode="auto">
          <a:xfrm>
            <a:off x="652463" y="3643313"/>
            <a:ext cx="401637" cy="45402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</a:p>
        </p:txBody>
      </p:sp>
      <p:sp>
        <p:nvSpPr>
          <p:cNvPr id="216085" name="Rectangle 21"/>
          <p:cNvSpPr>
            <a:spLocks noChangeArrowheads="1"/>
          </p:cNvSpPr>
          <p:nvPr/>
        </p:nvSpPr>
        <p:spPr bwMode="auto">
          <a:xfrm>
            <a:off x="690563" y="5091113"/>
            <a:ext cx="366712" cy="45402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</a:t>
            </a:r>
          </a:p>
        </p:txBody>
      </p:sp>
      <p:sp>
        <p:nvSpPr>
          <p:cNvPr id="216086" name="Rectangle 22"/>
          <p:cNvSpPr>
            <a:spLocks noChangeArrowheads="1"/>
          </p:cNvSpPr>
          <p:nvPr/>
        </p:nvSpPr>
        <p:spPr bwMode="auto">
          <a:xfrm>
            <a:off x="3319463" y="6176963"/>
            <a:ext cx="384175" cy="45402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</a:p>
        </p:txBody>
      </p:sp>
      <p:sp>
        <p:nvSpPr>
          <p:cNvPr id="216087" name="Rectangle 23"/>
          <p:cNvSpPr>
            <a:spLocks noChangeArrowheads="1"/>
          </p:cNvSpPr>
          <p:nvPr/>
        </p:nvSpPr>
        <p:spPr bwMode="auto">
          <a:xfrm>
            <a:off x="3871913" y="6176963"/>
            <a:ext cx="790575" cy="45402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P&amp;F</a:t>
            </a:r>
          </a:p>
        </p:txBody>
      </p:sp>
      <p:sp>
        <p:nvSpPr>
          <p:cNvPr id="216088" name="Rectangle 24"/>
          <p:cNvSpPr>
            <a:spLocks noChangeArrowheads="1"/>
          </p:cNvSpPr>
          <p:nvPr/>
        </p:nvSpPr>
        <p:spPr bwMode="auto">
          <a:xfrm>
            <a:off x="5491163" y="6176963"/>
            <a:ext cx="808037" cy="45402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A&amp;F</a:t>
            </a:r>
          </a:p>
        </p:txBody>
      </p:sp>
      <p:sp>
        <p:nvSpPr>
          <p:cNvPr id="216089" name="Rectangle 25"/>
          <p:cNvSpPr>
            <a:spLocks noChangeArrowheads="1"/>
          </p:cNvSpPr>
          <p:nvPr/>
        </p:nvSpPr>
        <p:spPr bwMode="auto">
          <a:xfrm>
            <a:off x="4786313" y="6196013"/>
            <a:ext cx="434975" cy="45402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</a:t>
            </a:r>
          </a:p>
        </p:txBody>
      </p:sp>
      <p:sp>
        <p:nvSpPr>
          <p:cNvPr id="216090" name="Rectangle 26"/>
          <p:cNvSpPr>
            <a:spLocks noChangeArrowheads="1"/>
          </p:cNvSpPr>
          <p:nvPr/>
        </p:nvSpPr>
        <p:spPr bwMode="auto">
          <a:xfrm>
            <a:off x="3071813" y="3700463"/>
            <a:ext cx="401637" cy="45402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</a:p>
        </p:txBody>
      </p:sp>
      <p:sp>
        <p:nvSpPr>
          <p:cNvPr id="216091" name="Rectangle 27"/>
          <p:cNvSpPr>
            <a:spLocks noChangeArrowheads="1"/>
          </p:cNvSpPr>
          <p:nvPr/>
        </p:nvSpPr>
        <p:spPr bwMode="auto">
          <a:xfrm>
            <a:off x="2919413" y="4291013"/>
            <a:ext cx="417512" cy="45402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</a:t>
            </a:r>
          </a:p>
        </p:txBody>
      </p:sp>
      <p:sp>
        <p:nvSpPr>
          <p:cNvPr id="216092" name="Rectangle 28"/>
          <p:cNvSpPr>
            <a:spLocks noChangeArrowheads="1"/>
          </p:cNvSpPr>
          <p:nvPr/>
        </p:nvSpPr>
        <p:spPr bwMode="auto">
          <a:xfrm>
            <a:off x="3205163" y="2424113"/>
            <a:ext cx="384175" cy="45402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</a:p>
        </p:txBody>
      </p:sp>
      <p:sp>
        <p:nvSpPr>
          <p:cNvPr id="216093" name="Rectangle 29"/>
          <p:cNvSpPr>
            <a:spLocks noChangeArrowheads="1"/>
          </p:cNvSpPr>
          <p:nvPr/>
        </p:nvSpPr>
        <p:spPr bwMode="auto">
          <a:xfrm>
            <a:off x="5014913" y="1547813"/>
            <a:ext cx="434975" cy="45402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</a:t>
            </a:r>
          </a:p>
        </p:txBody>
      </p:sp>
      <p:sp>
        <p:nvSpPr>
          <p:cNvPr id="63518" name="Oval 30"/>
          <p:cNvSpPr>
            <a:spLocks noChangeArrowheads="1"/>
          </p:cNvSpPr>
          <p:nvPr/>
        </p:nvSpPr>
        <p:spPr bwMode="auto">
          <a:xfrm>
            <a:off x="4864100" y="1968500"/>
            <a:ext cx="209550" cy="177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 defTabSz="912813"/>
            <a:endParaRPr lang="en-US"/>
          </a:p>
        </p:txBody>
      </p:sp>
      <p:sp>
        <p:nvSpPr>
          <p:cNvPr id="63519" name="Oval 31"/>
          <p:cNvSpPr>
            <a:spLocks noChangeArrowheads="1"/>
          </p:cNvSpPr>
          <p:nvPr/>
        </p:nvSpPr>
        <p:spPr bwMode="auto">
          <a:xfrm>
            <a:off x="4273550" y="1949450"/>
            <a:ext cx="209550" cy="1778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 defTabSz="912813"/>
            <a:endParaRPr lang="en-US"/>
          </a:p>
        </p:txBody>
      </p:sp>
      <p:sp>
        <p:nvSpPr>
          <p:cNvPr id="216096" name="Freeform 32"/>
          <p:cNvSpPr>
            <a:spLocks/>
          </p:cNvSpPr>
          <p:nvPr/>
        </p:nvSpPr>
        <p:spPr bwMode="auto">
          <a:xfrm>
            <a:off x="1181100" y="1270000"/>
            <a:ext cx="6203950" cy="47386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984"/>
              </a:cxn>
              <a:cxn ang="0">
                <a:pos x="3907" y="2984"/>
              </a:cxn>
            </a:cxnLst>
            <a:rect l="0" t="0" r="r" b="b"/>
            <a:pathLst>
              <a:path w="3908" h="2985">
                <a:moveTo>
                  <a:pt x="0" y="0"/>
                </a:moveTo>
                <a:lnTo>
                  <a:pt x="0" y="2984"/>
                </a:lnTo>
                <a:lnTo>
                  <a:pt x="3907" y="2984"/>
                </a:lnTo>
              </a:path>
            </a:pathLst>
          </a:custGeom>
          <a:noFill/>
          <a:ln w="127000" cap="rnd" cmpd="sng">
            <a:solidFill>
              <a:srgbClr val="FFFFCC"/>
            </a:solidFill>
            <a:prstDash val="solid"/>
            <a:round/>
            <a:headEnd type="none" w="med" len="med"/>
            <a:tailEnd type="none" w="med" len="med"/>
          </a:ln>
          <a:effectLst>
            <a:outerShdw dist="53882" dir="2700000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16097" name="Rectangle 33"/>
          <p:cNvSpPr>
            <a:spLocks noChangeArrowheads="1"/>
          </p:cNvSpPr>
          <p:nvPr/>
        </p:nvSpPr>
        <p:spPr bwMode="auto">
          <a:xfrm>
            <a:off x="7469188" y="6021388"/>
            <a:ext cx="1063625" cy="5159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</a:p>
        </p:txBody>
      </p:sp>
      <p:sp>
        <p:nvSpPr>
          <p:cNvPr id="216098" name="Rectangle 34"/>
          <p:cNvSpPr>
            <a:spLocks noChangeArrowheads="1"/>
          </p:cNvSpPr>
          <p:nvPr/>
        </p:nvSpPr>
        <p:spPr bwMode="auto">
          <a:xfrm>
            <a:off x="914400" y="533400"/>
            <a:ext cx="3806825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ALTERNATIVE CALS</a:t>
            </a:r>
          </a:p>
        </p:txBody>
      </p:sp>
      <p:sp>
        <p:nvSpPr>
          <p:cNvPr id="63523" name="Line 35"/>
          <p:cNvSpPr>
            <a:spLocks noChangeShapeType="1"/>
          </p:cNvSpPr>
          <p:nvPr/>
        </p:nvSpPr>
        <p:spPr bwMode="auto">
          <a:xfrm flipH="1">
            <a:off x="5029200" y="3048000"/>
            <a:ext cx="838200" cy="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533400"/>
            <a:ext cx="8305800" cy="1143000"/>
          </a:xfrm>
        </p:spPr>
        <p:txBody>
          <a:bodyPr lIns="90488" tIns="44450" rIns="90488" bIns="44450" rtlCol="0" anchor="b">
            <a:normAutofit fontScale="90000"/>
          </a:bodyPr>
          <a:lstStyle/>
          <a:p>
            <a:pPr defTabSz="912813" eaLnBrk="1" fontAlgn="auto" hangingPunct="1">
              <a:spcAft>
                <a:spcPts val="0"/>
              </a:spcAft>
              <a:defRPr/>
            </a:pPr>
            <a:r>
              <a:rPr lang="en-US" smtClean="0"/>
              <a:t>Dominant CAL with a Risk-Free Investment (F)</a:t>
            </a:r>
          </a:p>
        </p:txBody>
      </p:sp>
      <p:sp>
        <p:nvSpPr>
          <p:cNvPr id="218115" name="Rectangle 3"/>
          <p:cNvSpPr>
            <a:spLocks noGrp="1" noChangeArrowheads="1"/>
          </p:cNvSpPr>
          <p:nvPr>
            <p:ph idx="1"/>
          </p:nvPr>
        </p:nvSpPr>
        <p:spPr/>
        <p:txBody>
          <a:bodyPr lIns="90488" tIns="44450" rIns="90488" bIns="44450"/>
          <a:lstStyle/>
          <a:p>
            <a:pPr defTabSz="912813" eaLnBrk="1" hangingPunct="1">
              <a:buFontTx/>
              <a:buNone/>
            </a:pPr>
            <a:r>
              <a:rPr lang="en-US" smtClean="0"/>
              <a:t>CAL(P) dominates other lines -- it has the best risk/return or the largest slope</a:t>
            </a:r>
          </a:p>
          <a:p>
            <a:pPr defTabSz="912813" eaLnBrk="1" hangingPunct="1">
              <a:buFontTx/>
              <a:buNone/>
            </a:pPr>
            <a:r>
              <a:rPr lang="en-US" smtClean="0"/>
              <a:t>Slope = (E(R) - Rf) / </a:t>
            </a:r>
            <a:r>
              <a:rPr lang="en-US" smtClean="0">
                <a:latin typeface="Symbol" pitchFamily="18" charset="2"/>
              </a:rPr>
              <a:t>s</a:t>
            </a:r>
          </a:p>
          <a:p>
            <a:pPr defTabSz="912813" eaLnBrk="1" hangingPunct="1">
              <a:buFontTx/>
              <a:buNone/>
            </a:pPr>
            <a:r>
              <a:rPr lang="en-US" smtClean="0">
                <a:solidFill>
                  <a:schemeClr val="tx2"/>
                </a:solidFill>
                <a:latin typeface="Symbol" pitchFamily="18" charset="2"/>
              </a:rPr>
              <a:t>	[ </a:t>
            </a:r>
            <a:r>
              <a:rPr lang="en-US" smtClean="0">
                <a:solidFill>
                  <a:schemeClr val="tx2"/>
                </a:solidFill>
              </a:rPr>
              <a:t>E(R</a:t>
            </a:r>
            <a:r>
              <a:rPr lang="en-US" baseline="-25000" smtClean="0">
                <a:solidFill>
                  <a:schemeClr val="tx2"/>
                </a:solidFill>
              </a:rPr>
              <a:t>P</a:t>
            </a:r>
            <a:r>
              <a:rPr lang="en-US" smtClean="0">
                <a:solidFill>
                  <a:schemeClr val="tx2"/>
                </a:solidFill>
              </a:rPr>
              <a:t>) - R</a:t>
            </a:r>
            <a:r>
              <a:rPr lang="en-US" baseline="-25000" smtClean="0">
                <a:solidFill>
                  <a:schemeClr val="tx2"/>
                </a:solidFill>
              </a:rPr>
              <a:t>f</a:t>
            </a:r>
            <a:r>
              <a:rPr lang="en-US" smtClean="0">
                <a:solidFill>
                  <a:schemeClr val="tx2"/>
                </a:solidFill>
              </a:rPr>
              <a:t>) / </a:t>
            </a:r>
            <a:r>
              <a:rPr lang="en-US" smtClean="0">
                <a:solidFill>
                  <a:schemeClr val="tx2"/>
                </a:solidFill>
                <a:latin typeface="Symbol" pitchFamily="18" charset="2"/>
              </a:rPr>
              <a:t>s </a:t>
            </a:r>
            <a:r>
              <a:rPr lang="en-US" baseline="-25000" smtClean="0">
                <a:solidFill>
                  <a:schemeClr val="tx2"/>
                </a:solidFill>
              </a:rPr>
              <a:t>P</a:t>
            </a:r>
            <a:r>
              <a:rPr lang="en-US" baseline="-25000" smtClean="0">
                <a:solidFill>
                  <a:schemeClr val="tx2"/>
                </a:solidFill>
                <a:latin typeface="Symbol" pitchFamily="18" charset="2"/>
              </a:rPr>
              <a:t> </a:t>
            </a:r>
            <a:r>
              <a:rPr lang="en-US" smtClean="0">
                <a:solidFill>
                  <a:schemeClr val="tx2"/>
                </a:solidFill>
                <a:latin typeface="Symbol" pitchFamily="18" charset="2"/>
              </a:rPr>
              <a:t>] &gt;  [</a:t>
            </a:r>
            <a:r>
              <a:rPr lang="en-US" smtClean="0">
                <a:solidFill>
                  <a:schemeClr val="tx2"/>
                </a:solidFill>
              </a:rPr>
              <a:t>E(R</a:t>
            </a:r>
            <a:r>
              <a:rPr lang="en-US" baseline="-25000" smtClean="0">
                <a:solidFill>
                  <a:schemeClr val="tx2"/>
                </a:solidFill>
              </a:rPr>
              <a:t>A</a:t>
            </a:r>
            <a:r>
              <a:rPr lang="en-US" smtClean="0">
                <a:solidFill>
                  <a:schemeClr val="tx2"/>
                </a:solidFill>
              </a:rPr>
              <a:t>) - R</a:t>
            </a:r>
            <a:r>
              <a:rPr lang="en-US" baseline="-25000" smtClean="0">
                <a:solidFill>
                  <a:schemeClr val="tx2"/>
                </a:solidFill>
              </a:rPr>
              <a:t>f</a:t>
            </a:r>
            <a:r>
              <a:rPr lang="en-US" smtClean="0">
                <a:solidFill>
                  <a:schemeClr val="tx2"/>
                </a:solidFill>
              </a:rPr>
              <a:t>) / </a:t>
            </a:r>
            <a:r>
              <a:rPr lang="en-US" smtClean="0">
                <a:solidFill>
                  <a:schemeClr val="tx2"/>
                </a:solidFill>
                <a:latin typeface="Symbol" pitchFamily="18" charset="2"/>
              </a:rPr>
              <a:t>s</a:t>
            </a:r>
            <a:r>
              <a:rPr lang="en-US" baseline="-25000" smtClean="0">
                <a:solidFill>
                  <a:schemeClr val="tx2"/>
                </a:solidFill>
                <a:latin typeface="Symbol" pitchFamily="18" charset="2"/>
              </a:rPr>
              <a:t>A</a:t>
            </a:r>
            <a:r>
              <a:rPr lang="en-US" smtClean="0">
                <a:solidFill>
                  <a:schemeClr val="tx2"/>
                </a:solidFill>
                <a:latin typeface="Symbol" pitchFamily="18" charset="2"/>
              </a:rPr>
              <a:t>]</a:t>
            </a:r>
          </a:p>
          <a:p>
            <a:pPr defTabSz="912813" eaLnBrk="1" hangingPunct="1">
              <a:buFontTx/>
              <a:buNone/>
            </a:pPr>
            <a:r>
              <a:rPr lang="en-US" smtClean="0"/>
              <a:t>Regardless of risk preferences combinations of P &amp; F dominate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8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8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8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8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115" grpId="0" build="p" autoUpdateAnimBg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14" name="Group 6"/>
          <p:cNvGrpSpPr>
            <a:grpSpLocks/>
          </p:cNvGrpSpPr>
          <p:nvPr/>
        </p:nvGrpSpPr>
        <p:grpSpPr bwMode="auto">
          <a:xfrm>
            <a:off x="-18399125" y="2268538"/>
            <a:ext cx="45942250" cy="2320925"/>
            <a:chOff x="0" y="0"/>
            <a:chExt cx="28940" cy="1462"/>
          </a:xfrm>
        </p:grpSpPr>
        <p:sp>
          <p:nvSpPr>
            <p:cNvPr id="4202" name="Rectangle 7"/>
            <p:cNvSpPr>
              <a:spLocks noChangeArrowheads="1"/>
            </p:cNvSpPr>
            <p:nvPr/>
          </p:nvSpPr>
          <p:spPr bwMode="auto">
            <a:xfrm>
              <a:off x="0" y="0"/>
              <a:ext cx="5591" cy="1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912813"/>
              <a:r>
                <a:rPr lang="en-US" sz="900">
                  <a:latin typeface="Verdana" pitchFamily="34" charset="0"/>
                </a:rPr>
                <a:t>Some diversification benefits can be achieved by combining securities in a portfolio as long as the correlation coefficient between the securities is ________________.</a:t>
              </a:r>
              <a:endParaRPr lang="en-US"/>
            </a:p>
          </p:txBody>
        </p:sp>
        <p:sp>
          <p:nvSpPr>
            <p:cNvPr id="4203" name="Rectangle 8"/>
            <p:cNvSpPr>
              <a:spLocks noChangeArrowheads="1"/>
            </p:cNvSpPr>
            <p:nvPr/>
          </p:nvSpPr>
          <p:spPr bwMode="auto">
            <a:xfrm>
              <a:off x="0" y="172"/>
              <a:ext cx="36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912813"/>
              <a:endParaRPr lang="en-US"/>
            </a:p>
          </p:txBody>
        </p:sp>
        <p:sp>
          <p:nvSpPr>
            <p:cNvPr id="4204" name="Rectangle 9"/>
            <p:cNvSpPr>
              <a:spLocks noChangeArrowheads="1"/>
            </p:cNvSpPr>
            <p:nvPr/>
          </p:nvSpPr>
          <p:spPr bwMode="auto">
            <a:xfrm>
              <a:off x="36" y="172"/>
              <a:ext cx="5555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912813"/>
              <a:r>
                <a:rPr lang="en-US" sz="900">
                  <a:latin typeface="Verdana" pitchFamily="34" charset="0"/>
                </a:rPr>
                <a:t>  </a:t>
              </a:r>
              <a:r>
                <a:rPr lang="en-US">
                  <a:latin typeface="Verdana" pitchFamily="34" charset="0"/>
                </a:rPr>
                <a:t> </a:t>
              </a:r>
              <a:r>
                <a:rPr lang="en-US" sz="900">
                  <a:latin typeface="Verdana" pitchFamily="34" charset="0"/>
                </a:rPr>
                <a:t>          </a:t>
              </a:r>
            </a:p>
          </p:txBody>
        </p:sp>
        <p:sp>
          <p:nvSpPr>
            <p:cNvPr id="4205" name="Rectangle 10"/>
            <p:cNvSpPr>
              <a:spLocks noChangeArrowheads="1"/>
            </p:cNvSpPr>
            <p:nvPr/>
          </p:nvSpPr>
          <p:spPr bwMode="auto">
            <a:xfrm>
              <a:off x="5591" y="172"/>
              <a:ext cx="22532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r" defTabSz="912813"/>
              <a:r>
                <a:rPr lang="en-US" sz="900" b="1">
                  <a:latin typeface="Verdana" pitchFamily="34" charset="0"/>
                </a:rPr>
                <a:t>A)</a:t>
              </a:r>
              <a:r>
                <a:rPr lang="en-US" sz="900">
                  <a:latin typeface="Verdana" pitchFamily="34" charset="0"/>
                </a:rPr>
                <a:t>  </a:t>
              </a:r>
              <a:r>
                <a:rPr lang="en-US">
                  <a:latin typeface="Verdana" pitchFamily="34" charset="0"/>
                </a:rPr>
                <a:t> </a:t>
              </a:r>
              <a:r>
                <a:rPr lang="en-US" sz="900">
                  <a:latin typeface="Verdana" pitchFamily="34" charset="0"/>
                </a:rPr>
                <a:t> </a:t>
              </a:r>
            </a:p>
          </p:txBody>
        </p:sp>
        <p:sp>
          <p:nvSpPr>
            <p:cNvPr id="4206" name="Rectangle 11"/>
            <p:cNvSpPr>
              <a:spLocks noChangeArrowheads="1"/>
            </p:cNvSpPr>
            <p:nvPr/>
          </p:nvSpPr>
          <p:spPr bwMode="auto">
            <a:xfrm>
              <a:off x="28123" y="172"/>
              <a:ext cx="817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912813"/>
              <a:r>
                <a:rPr lang="en-US" sz="900">
                  <a:latin typeface="Verdana" pitchFamily="34" charset="0"/>
                </a:rPr>
                <a:t>1</a:t>
              </a:r>
              <a:endParaRPr lang="en-US"/>
            </a:p>
          </p:txBody>
        </p:sp>
        <p:sp>
          <p:nvSpPr>
            <p:cNvPr id="4207" name="Rectangle 12"/>
            <p:cNvSpPr>
              <a:spLocks noChangeArrowheads="1"/>
            </p:cNvSpPr>
            <p:nvPr/>
          </p:nvSpPr>
          <p:spPr bwMode="auto">
            <a:xfrm>
              <a:off x="0" y="258"/>
              <a:ext cx="36" cy="5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912813"/>
              <a:endParaRPr lang="en-US"/>
            </a:p>
          </p:txBody>
        </p:sp>
        <p:sp>
          <p:nvSpPr>
            <p:cNvPr id="4208" name="Rectangle 13"/>
            <p:cNvSpPr>
              <a:spLocks noChangeArrowheads="1"/>
            </p:cNvSpPr>
            <p:nvPr/>
          </p:nvSpPr>
          <p:spPr bwMode="auto">
            <a:xfrm>
              <a:off x="36" y="258"/>
              <a:ext cx="5555" cy="5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912813"/>
              <a:r>
                <a:rPr lang="en-US" sz="900">
                  <a:latin typeface="Verdana" pitchFamily="34" charset="0"/>
                </a:rPr>
                <a:t>  </a:t>
              </a:r>
              <a:r>
                <a:rPr lang="en-US">
                  <a:latin typeface="Verdana" pitchFamily="34" charset="0"/>
                </a:rPr>
                <a:t> </a:t>
              </a:r>
              <a:r>
                <a:rPr lang="en-US" sz="900">
                  <a:latin typeface="Verdana" pitchFamily="34" charset="0"/>
                </a:rPr>
                <a:t>          </a:t>
              </a:r>
            </a:p>
          </p:txBody>
        </p:sp>
        <p:sp>
          <p:nvSpPr>
            <p:cNvPr id="4209" name="Rectangle 14"/>
            <p:cNvSpPr>
              <a:spLocks noChangeArrowheads="1"/>
            </p:cNvSpPr>
            <p:nvPr/>
          </p:nvSpPr>
          <p:spPr bwMode="auto">
            <a:xfrm>
              <a:off x="5591" y="258"/>
              <a:ext cx="22532" cy="5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r" defTabSz="912813"/>
              <a:r>
                <a:rPr lang="en-US" sz="900" b="1">
                  <a:latin typeface="Verdana" pitchFamily="34" charset="0"/>
                </a:rPr>
                <a:t>B)</a:t>
              </a:r>
              <a:r>
                <a:rPr lang="en-US" sz="900">
                  <a:latin typeface="Verdana" pitchFamily="34" charset="0"/>
                </a:rPr>
                <a:t>  </a:t>
              </a:r>
              <a:r>
                <a:rPr lang="en-US">
                  <a:latin typeface="Verdana" pitchFamily="34" charset="0"/>
                </a:rPr>
                <a:t> </a:t>
              </a:r>
              <a:r>
                <a:rPr lang="en-US" sz="900">
                  <a:latin typeface="Verdana" pitchFamily="34" charset="0"/>
                </a:rPr>
                <a:t> </a:t>
              </a:r>
            </a:p>
          </p:txBody>
        </p:sp>
        <p:sp>
          <p:nvSpPr>
            <p:cNvPr id="4210" name="Rectangle 15"/>
            <p:cNvSpPr>
              <a:spLocks noChangeArrowheads="1"/>
            </p:cNvSpPr>
            <p:nvPr/>
          </p:nvSpPr>
          <p:spPr bwMode="auto">
            <a:xfrm>
              <a:off x="28123" y="258"/>
              <a:ext cx="817" cy="5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912813"/>
              <a:r>
                <a:rPr lang="en-US" sz="900">
                  <a:latin typeface="Verdana" pitchFamily="34" charset="0"/>
                </a:rPr>
                <a:t>less than or equal to 0</a:t>
              </a:r>
              <a:endParaRPr lang="en-US"/>
            </a:p>
          </p:txBody>
        </p:sp>
        <p:sp>
          <p:nvSpPr>
            <p:cNvPr id="4211" name="Rectangle 16"/>
            <p:cNvSpPr>
              <a:spLocks noChangeArrowheads="1"/>
            </p:cNvSpPr>
            <p:nvPr/>
          </p:nvSpPr>
          <p:spPr bwMode="auto">
            <a:xfrm>
              <a:off x="0" y="774"/>
              <a:ext cx="36" cy="4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912813"/>
              <a:endParaRPr lang="en-US"/>
            </a:p>
          </p:txBody>
        </p:sp>
        <p:sp>
          <p:nvSpPr>
            <p:cNvPr id="4212" name="Rectangle 17"/>
            <p:cNvSpPr>
              <a:spLocks noChangeArrowheads="1"/>
            </p:cNvSpPr>
            <p:nvPr/>
          </p:nvSpPr>
          <p:spPr bwMode="auto">
            <a:xfrm>
              <a:off x="36" y="774"/>
              <a:ext cx="5555" cy="4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912813"/>
              <a:r>
                <a:rPr lang="en-US" sz="900">
                  <a:latin typeface="Verdana" pitchFamily="34" charset="0"/>
                </a:rPr>
                <a:t>  </a:t>
              </a:r>
              <a:r>
                <a:rPr lang="en-US">
                  <a:latin typeface="Verdana" pitchFamily="34" charset="0"/>
                </a:rPr>
                <a:t> </a:t>
              </a:r>
              <a:r>
                <a:rPr lang="en-US" sz="900">
                  <a:latin typeface="Verdana" pitchFamily="34" charset="0"/>
                </a:rPr>
                <a:t>          </a:t>
              </a:r>
            </a:p>
          </p:txBody>
        </p:sp>
        <p:sp>
          <p:nvSpPr>
            <p:cNvPr id="4213" name="Rectangle 18"/>
            <p:cNvSpPr>
              <a:spLocks noChangeArrowheads="1"/>
            </p:cNvSpPr>
            <p:nvPr/>
          </p:nvSpPr>
          <p:spPr bwMode="auto">
            <a:xfrm>
              <a:off x="5591" y="774"/>
              <a:ext cx="22532" cy="4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r" defTabSz="912813"/>
              <a:r>
                <a:rPr lang="en-US" sz="900" b="1">
                  <a:latin typeface="Verdana" pitchFamily="34" charset="0"/>
                </a:rPr>
                <a:t>C)</a:t>
              </a:r>
              <a:r>
                <a:rPr lang="en-US" sz="900">
                  <a:latin typeface="Verdana" pitchFamily="34" charset="0"/>
                </a:rPr>
                <a:t>  </a:t>
              </a:r>
              <a:r>
                <a:rPr lang="en-US">
                  <a:latin typeface="Verdana" pitchFamily="34" charset="0"/>
                </a:rPr>
                <a:t> </a:t>
              </a:r>
              <a:r>
                <a:rPr lang="en-US" sz="900">
                  <a:latin typeface="Verdana" pitchFamily="34" charset="0"/>
                </a:rPr>
                <a:t> </a:t>
              </a:r>
            </a:p>
          </p:txBody>
        </p:sp>
        <p:sp>
          <p:nvSpPr>
            <p:cNvPr id="4214" name="Rectangle 19"/>
            <p:cNvSpPr>
              <a:spLocks noChangeArrowheads="1"/>
            </p:cNvSpPr>
            <p:nvPr/>
          </p:nvSpPr>
          <p:spPr bwMode="auto">
            <a:xfrm>
              <a:off x="28123" y="774"/>
              <a:ext cx="817" cy="4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912813"/>
              <a:r>
                <a:rPr lang="en-US" sz="900">
                  <a:latin typeface="Verdana" pitchFamily="34" charset="0"/>
                </a:rPr>
                <a:t>between 0 and 1</a:t>
              </a:r>
              <a:endParaRPr lang="en-US"/>
            </a:p>
          </p:txBody>
        </p:sp>
        <p:sp>
          <p:nvSpPr>
            <p:cNvPr id="4215" name="Rectangle 20"/>
            <p:cNvSpPr>
              <a:spLocks noChangeArrowheads="1"/>
            </p:cNvSpPr>
            <p:nvPr/>
          </p:nvSpPr>
          <p:spPr bwMode="auto">
            <a:xfrm>
              <a:off x="0" y="1204"/>
              <a:ext cx="36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912813"/>
              <a:endParaRPr lang="en-US"/>
            </a:p>
          </p:txBody>
        </p:sp>
        <p:sp>
          <p:nvSpPr>
            <p:cNvPr id="4216" name="Rectangle 21"/>
            <p:cNvSpPr>
              <a:spLocks noChangeArrowheads="1"/>
            </p:cNvSpPr>
            <p:nvPr/>
          </p:nvSpPr>
          <p:spPr bwMode="auto">
            <a:xfrm>
              <a:off x="36" y="1204"/>
              <a:ext cx="5555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912813"/>
              <a:r>
                <a:rPr lang="en-US" sz="900">
                  <a:latin typeface="Verdana" pitchFamily="34" charset="0"/>
                </a:rPr>
                <a:t>  </a:t>
              </a:r>
              <a:r>
                <a:rPr lang="en-US">
                  <a:latin typeface="Verdana" pitchFamily="34" charset="0"/>
                </a:rPr>
                <a:t> </a:t>
              </a:r>
              <a:r>
                <a:rPr lang="en-US" sz="900">
                  <a:latin typeface="Verdana" pitchFamily="34" charset="0"/>
                </a:rPr>
                <a:t>          </a:t>
              </a:r>
            </a:p>
          </p:txBody>
        </p:sp>
        <p:sp>
          <p:nvSpPr>
            <p:cNvPr id="4217" name="Rectangle 22"/>
            <p:cNvSpPr>
              <a:spLocks noChangeArrowheads="1"/>
            </p:cNvSpPr>
            <p:nvPr/>
          </p:nvSpPr>
          <p:spPr bwMode="auto">
            <a:xfrm>
              <a:off x="5591" y="1204"/>
              <a:ext cx="22532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r" defTabSz="912813"/>
              <a:r>
                <a:rPr lang="en-US" sz="900" b="1">
                  <a:latin typeface="Verdana" pitchFamily="34" charset="0"/>
                </a:rPr>
                <a:t>D)</a:t>
              </a:r>
              <a:r>
                <a:rPr lang="en-US" sz="900">
                  <a:latin typeface="Verdana" pitchFamily="34" charset="0"/>
                </a:rPr>
                <a:t>  </a:t>
              </a:r>
              <a:r>
                <a:rPr lang="en-US">
                  <a:latin typeface="Verdana" pitchFamily="34" charset="0"/>
                </a:rPr>
                <a:t> </a:t>
              </a:r>
              <a:r>
                <a:rPr lang="en-US" sz="900">
                  <a:latin typeface="Verdana" pitchFamily="34" charset="0"/>
                </a:rPr>
                <a:t> </a:t>
              </a:r>
            </a:p>
          </p:txBody>
        </p:sp>
        <p:sp>
          <p:nvSpPr>
            <p:cNvPr id="4218" name="Rectangle 23"/>
            <p:cNvSpPr>
              <a:spLocks noChangeArrowheads="1"/>
            </p:cNvSpPr>
            <p:nvPr/>
          </p:nvSpPr>
          <p:spPr bwMode="auto">
            <a:xfrm>
              <a:off x="28123" y="1204"/>
              <a:ext cx="817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912813"/>
              <a:r>
                <a:rPr lang="en-US" sz="900">
                  <a:latin typeface="Verdana" pitchFamily="34" charset="0"/>
                </a:rPr>
                <a:t>less than 1</a:t>
              </a:r>
              <a:endParaRPr lang="en-US"/>
            </a:p>
          </p:txBody>
        </p:sp>
      </p:grpSp>
      <p:pic>
        <p:nvPicPr>
          <p:cNvPr id="4115" name="Picture 24" descr="http://highered.mcgraw-hill.com/olcweb/styles/shared/spacer.gif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-18302288" y="2541588"/>
            <a:ext cx="457200" cy="1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6" name="Picture 25" descr="http://highered.mcgraw-hill.com/olcweb/styles/shared/spacer.gif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26166763" y="2541588"/>
            <a:ext cx="114300" cy="1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7" name="Picture 26" descr="http://highered.mcgraw-hill.com/olcweb/styles/shared/spacer.gif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-18302288" y="2678113"/>
            <a:ext cx="457200" cy="1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8" name="Picture 27" descr="http://highered.mcgraw-hill.com/olcweb/styles/shared/spacer.gif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26166763" y="2678113"/>
            <a:ext cx="114300" cy="1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9" name="Picture 28" descr="http://highered.mcgraw-hill.com/olcweb/styles/shared/spacer.gif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-18302288" y="3497263"/>
            <a:ext cx="457200" cy="1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20" name="Picture 29" descr="http://highered.mcgraw-hill.com/olcweb/styles/shared/spacer.gif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26166763" y="3497263"/>
            <a:ext cx="114300" cy="1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21" name="Picture 30" descr="http://highered.mcgraw-hill.com/olcweb/styles/shared/spacer.gif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-18302288" y="4179888"/>
            <a:ext cx="457200" cy="1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22" name="Picture 31" descr="http://highered.mcgraw-hill.com/olcweb/styles/shared/spacer.gif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26166763" y="4179888"/>
            <a:ext cx="114300" cy="1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123" name="Group 36"/>
          <p:cNvGrpSpPr>
            <a:grpSpLocks/>
          </p:cNvGrpSpPr>
          <p:nvPr/>
        </p:nvGrpSpPr>
        <p:grpSpPr bwMode="auto">
          <a:xfrm>
            <a:off x="-18399125" y="2268538"/>
            <a:ext cx="45942250" cy="2320925"/>
            <a:chOff x="0" y="0"/>
            <a:chExt cx="28940" cy="1462"/>
          </a:xfrm>
        </p:grpSpPr>
        <p:sp>
          <p:nvSpPr>
            <p:cNvPr id="4185" name="Rectangle 37"/>
            <p:cNvSpPr>
              <a:spLocks noChangeArrowheads="1"/>
            </p:cNvSpPr>
            <p:nvPr/>
          </p:nvSpPr>
          <p:spPr bwMode="auto">
            <a:xfrm>
              <a:off x="0" y="0"/>
              <a:ext cx="5591" cy="1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912813"/>
              <a:r>
                <a:rPr lang="en-US" sz="900">
                  <a:latin typeface="Verdana" pitchFamily="34" charset="0"/>
                </a:rPr>
                <a:t>Some diversification benefits can be achieved by combining securities in a portfolio as long as the correlation coefficient between the securities is ________________.</a:t>
              </a:r>
              <a:endParaRPr lang="en-US"/>
            </a:p>
          </p:txBody>
        </p:sp>
        <p:sp>
          <p:nvSpPr>
            <p:cNvPr id="4186" name="Rectangle 38"/>
            <p:cNvSpPr>
              <a:spLocks noChangeArrowheads="1"/>
            </p:cNvSpPr>
            <p:nvPr/>
          </p:nvSpPr>
          <p:spPr bwMode="auto">
            <a:xfrm>
              <a:off x="0" y="172"/>
              <a:ext cx="36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912813"/>
              <a:endParaRPr lang="en-US"/>
            </a:p>
          </p:txBody>
        </p:sp>
        <p:sp>
          <p:nvSpPr>
            <p:cNvPr id="4187" name="Rectangle 39"/>
            <p:cNvSpPr>
              <a:spLocks noChangeArrowheads="1"/>
            </p:cNvSpPr>
            <p:nvPr/>
          </p:nvSpPr>
          <p:spPr bwMode="auto">
            <a:xfrm>
              <a:off x="36" y="172"/>
              <a:ext cx="5555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912813"/>
              <a:r>
                <a:rPr lang="en-US" sz="900">
                  <a:latin typeface="Verdana" pitchFamily="34" charset="0"/>
                </a:rPr>
                <a:t>  </a:t>
              </a:r>
              <a:r>
                <a:rPr lang="en-US">
                  <a:latin typeface="Verdana" pitchFamily="34" charset="0"/>
                </a:rPr>
                <a:t> </a:t>
              </a:r>
              <a:r>
                <a:rPr lang="en-US" sz="900">
                  <a:latin typeface="Verdana" pitchFamily="34" charset="0"/>
                </a:rPr>
                <a:t>          </a:t>
              </a:r>
            </a:p>
          </p:txBody>
        </p:sp>
        <p:sp>
          <p:nvSpPr>
            <p:cNvPr id="4188" name="Rectangle 40"/>
            <p:cNvSpPr>
              <a:spLocks noChangeArrowheads="1"/>
            </p:cNvSpPr>
            <p:nvPr/>
          </p:nvSpPr>
          <p:spPr bwMode="auto">
            <a:xfrm>
              <a:off x="5591" y="172"/>
              <a:ext cx="22532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r" defTabSz="912813"/>
              <a:r>
                <a:rPr lang="en-US" sz="900" b="1">
                  <a:latin typeface="Verdana" pitchFamily="34" charset="0"/>
                </a:rPr>
                <a:t>A)</a:t>
              </a:r>
              <a:r>
                <a:rPr lang="en-US" sz="900">
                  <a:latin typeface="Verdana" pitchFamily="34" charset="0"/>
                </a:rPr>
                <a:t>  </a:t>
              </a:r>
              <a:r>
                <a:rPr lang="en-US">
                  <a:latin typeface="Verdana" pitchFamily="34" charset="0"/>
                </a:rPr>
                <a:t> </a:t>
              </a:r>
              <a:r>
                <a:rPr lang="en-US" sz="900">
                  <a:latin typeface="Verdana" pitchFamily="34" charset="0"/>
                </a:rPr>
                <a:t> </a:t>
              </a:r>
            </a:p>
          </p:txBody>
        </p:sp>
        <p:sp>
          <p:nvSpPr>
            <p:cNvPr id="4189" name="Rectangle 41"/>
            <p:cNvSpPr>
              <a:spLocks noChangeArrowheads="1"/>
            </p:cNvSpPr>
            <p:nvPr/>
          </p:nvSpPr>
          <p:spPr bwMode="auto">
            <a:xfrm>
              <a:off x="28123" y="172"/>
              <a:ext cx="817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912813"/>
              <a:r>
                <a:rPr lang="en-US" sz="900">
                  <a:latin typeface="Verdana" pitchFamily="34" charset="0"/>
                </a:rPr>
                <a:t>1</a:t>
              </a:r>
              <a:endParaRPr lang="en-US"/>
            </a:p>
          </p:txBody>
        </p:sp>
        <p:sp>
          <p:nvSpPr>
            <p:cNvPr id="4190" name="Rectangle 42"/>
            <p:cNvSpPr>
              <a:spLocks noChangeArrowheads="1"/>
            </p:cNvSpPr>
            <p:nvPr/>
          </p:nvSpPr>
          <p:spPr bwMode="auto">
            <a:xfrm>
              <a:off x="0" y="258"/>
              <a:ext cx="36" cy="5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912813"/>
              <a:endParaRPr lang="en-US"/>
            </a:p>
          </p:txBody>
        </p:sp>
        <p:sp>
          <p:nvSpPr>
            <p:cNvPr id="4191" name="Rectangle 43"/>
            <p:cNvSpPr>
              <a:spLocks noChangeArrowheads="1"/>
            </p:cNvSpPr>
            <p:nvPr/>
          </p:nvSpPr>
          <p:spPr bwMode="auto">
            <a:xfrm>
              <a:off x="36" y="258"/>
              <a:ext cx="5555" cy="5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912813"/>
              <a:r>
                <a:rPr lang="en-US" sz="900">
                  <a:latin typeface="Verdana" pitchFamily="34" charset="0"/>
                </a:rPr>
                <a:t>  </a:t>
              </a:r>
              <a:r>
                <a:rPr lang="en-US">
                  <a:latin typeface="Verdana" pitchFamily="34" charset="0"/>
                </a:rPr>
                <a:t> </a:t>
              </a:r>
              <a:r>
                <a:rPr lang="en-US" sz="900">
                  <a:latin typeface="Verdana" pitchFamily="34" charset="0"/>
                </a:rPr>
                <a:t>          </a:t>
              </a:r>
            </a:p>
          </p:txBody>
        </p:sp>
        <p:sp>
          <p:nvSpPr>
            <p:cNvPr id="4192" name="Rectangle 44"/>
            <p:cNvSpPr>
              <a:spLocks noChangeArrowheads="1"/>
            </p:cNvSpPr>
            <p:nvPr/>
          </p:nvSpPr>
          <p:spPr bwMode="auto">
            <a:xfrm>
              <a:off x="5591" y="258"/>
              <a:ext cx="22532" cy="5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r" defTabSz="912813"/>
              <a:r>
                <a:rPr lang="en-US" sz="900" b="1">
                  <a:latin typeface="Verdana" pitchFamily="34" charset="0"/>
                </a:rPr>
                <a:t>B)</a:t>
              </a:r>
              <a:r>
                <a:rPr lang="en-US" sz="900">
                  <a:latin typeface="Verdana" pitchFamily="34" charset="0"/>
                </a:rPr>
                <a:t>  </a:t>
              </a:r>
              <a:r>
                <a:rPr lang="en-US">
                  <a:latin typeface="Verdana" pitchFamily="34" charset="0"/>
                </a:rPr>
                <a:t> </a:t>
              </a:r>
              <a:r>
                <a:rPr lang="en-US" sz="900">
                  <a:latin typeface="Verdana" pitchFamily="34" charset="0"/>
                </a:rPr>
                <a:t> </a:t>
              </a:r>
            </a:p>
          </p:txBody>
        </p:sp>
        <p:sp>
          <p:nvSpPr>
            <p:cNvPr id="4193" name="Rectangle 45"/>
            <p:cNvSpPr>
              <a:spLocks noChangeArrowheads="1"/>
            </p:cNvSpPr>
            <p:nvPr/>
          </p:nvSpPr>
          <p:spPr bwMode="auto">
            <a:xfrm>
              <a:off x="28123" y="258"/>
              <a:ext cx="817" cy="5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912813"/>
              <a:r>
                <a:rPr lang="en-US" sz="900">
                  <a:latin typeface="Verdana" pitchFamily="34" charset="0"/>
                </a:rPr>
                <a:t>less than or equal to 0</a:t>
              </a:r>
              <a:endParaRPr lang="en-US"/>
            </a:p>
          </p:txBody>
        </p:sp>
        <p:sp>
          <p:nvSpPr>
            <p:cNvPr id="4194" name="Rectangle 46"/>
            <p:cNvSpPr>
              <a:spLocks noChangeArrowheads="1"/>
            </p:cNvSpPr>
            <p:nvPr/>
          </p:nvSpPr>
          <p:spPr bwMode="auto">
            <a:xfrm>
              <a:off x="0" y="774"/>
              <a:ext cx="36" cy="4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912813"/>
              <a:endParaRPr lang="en-US"/>
            </a:p>
          </p:txBody>
        </p:sp>
        <p:sp>
          <p:nvSpPr>
            <p:cNvPr id="4195" name="Rectangle 47"/>
            <p:cNvSpPr>
              <a:spLocks noChangeArrowheads="1"/>
            </p:cNvSpPr>
            <p:nvPr/>
          </p:nvSpPr>
          <p:spPr bwMode="auto">
            <a:xfrm>
              <a:off x="36" y="774"/>
              <a:ext cx="5555" cy="4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912813"/>
              <a:r>
                <a:rPr lang="en-US" sz="900">
                  <a:latin typeface="Verdana" pitchFamily="34" charset="0"/>
                </a:rPr>
                <a:t>  </a:t>
              </a:r>
              <a:r>
                <a:rPr lang="en-US">
                  <a:latin typeface="Verdana" pitchFamily="34" charset="0"/>
                </a:rPr>
                <a:t> </a:t>
              </a:r>
              <a:r>
                <a:rPr lang="en-US" sz="900">
                  <a:latin typeface="Verdana" pitchFamily="34" charset="0"/>
                </a:rPr>
                <a:t>          </a:t>
              </a:r>
            </a:p>
          </p:txBody>
        </p:sp>
        <p:sp>
          <p:nvSpPr>
            <p:cNvPr id="4196" name="Rectangle 48"/>
            <p:cNvSpPr>
              <a:spLocks noChangeArrowheads="1"/>
            </p:cNvSpPr>
            <p:nvPr/>
          </p:nvSpPr>
          <p:spPr bwMode="auto">
            <a:xfrm>
              <a:off x="5591" y="774"/>
              <a:ext cx="22532" cy="4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r" defTabSz="912813"/>
              <a:r>
                <a:rPr lang="en-US" sz="900" b="1">
                  <a:latin typeface="Verdana" pitchFamily="34" charset="0"/>
                </a:rPr>
                <a:t>C)</a:t>
              </a:r>
              <a:r>
                <a:rPr lang="en-US" sz="900">
                  <a:latin typeface="Verdana" pitchFamily="34" charset="0"/>
                </a:rPr>
                <a:t>  </a:t>
              </a:r>
              <a:r>
                <a:rPr lang="en-US">
                  <a:latin typeface="Verdana" pitchFamily="34" charset="0"/>
                </a:rPr>
                <a:t> </a:t>
              </a:r>
              <a:r>
                <a:rPr lang="en-US" sz="900">
                  <a:latin typeface="Verdana" pitchFamily="34" charset="0"/>
                </a:rPr>
                <a:t> </a:t>
              </a:r>
            </a:p>
          </p:txBody>
        </p:sp>
        <p:sp>
          <p:nvSpPr>
            <p:cNvPr id="4197" name="Rectangle 49"/>
            <p:cNvSpPr>
              <a:spLocks noChangeArrowheads="1"/>
            </p:cNvSpPr>
            <p:nvPr/>
          </p:nvSpPr>
          <p:spPr bwMode="auto">
            <a:xfrm>
              <a:off x="28123" y="774"/>
              <a:ext cx="817" cy="4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912813"/>
              <a:r>
                <a:rPr lang="en-US" sz="900">
                  <a:latin typeface="Verdana" pitchFamily="34" charset="0"/>
                </a:rPr>
                <a:t>between 0 and 1</a:t>
              </a:r>
              <a:endParaRPr lang="en-US"/>
            </a:p>
          </p:txBody>
        </p:sp>
        <p:sp>
          <p:nvSpPr>
            <p:cNvPr id="4198" name="Rectangle 50"/>
            <p:cNvSpPr>
              <a:spLocks noChangeArrowheads="1"/>
            </p:cNvSpPr>
            <p:nvPr/>
          </p:nvSpPr>
          <p:spPr bwMode="auto">
            <a:xfrm>
              <a:off x="0" y="1204"/>
              <a:ext cx="36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912813"/>
              <a:endParaRPr lang="en-US"/>
            </a:p>
          </p:txBody>
        </p:sp>
        <p:sp>
          <p:nvSpPr>
            <p:cNvPr id="4199" name="Rectangle 51"/>
            <p:cNvSpPr>
              <a:spLocks noChangeArrowheads="1"/>
            </p:cNvSpPr>
            <p:nvPr/>
          </p:nvSpPr>
          <p:spPr bwMode="auto">
            <a:xfrm>
              <a:off x="36" y="1204"/>
              <a:ext cx="5555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912813"/>
              <a:r>
                <a:rPr lang="en-US" sz="900">
                  <a:latin typeface="Verdana" pitchFamily="34" charset="0"/>
                </a:rPr>
                <a:t>  </a:t>
              </a:r>
              <a:r>
                <a:rPr lang="en-US">
                  <a:latin typeface="Verdana" pitchFamily="34" charset="0"/>
                </a:rPr>
                <a:t> </a:t>
              </a:r>
              <a:r>
                <a:rPr lang="en-US" sz="900">
                  <a:latin typeface="Verdana" pitchFamily="34" charset="0"/>
                </a:rPr>
                <a:t>          </a:t>
              </a:r>
            </a:p>
          </p:txBody>
        </p:sp>
        <p:sp>
          <p:nvSpPr>
            <p:cNvPr id="4200" name="Rectangle 52"/>
            <p:cNvSpPr>
              <a:spLocks noChangeArrowheads="1"/>
            </p:cNvSpPr>
            <p:nvPr/>
          </p:nvSpPr>
          <p:spPr bwMode="auto">
            <a:xfrm>
              <a:off x="5591" y="1204"/>
              <a:ext cx="22532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r" defTabSz="912813"/>
              <a:r>
                <a:rPr lang="en-US" sz="900" b="1">
                  <a:latin typeface="Verdana" pitchFamily="34" charset="0"/>
                </a:rPr>
                <a:t>D)</a:t>
              </a:r>
              <a:r>
                <a:rPr lang="en-US" sz="900">
                  <a:latin typeface="Verdana" pitchFamily="34" charset="0"/>
                </a:rPr>
                <a:t>  </a:t>
              </a:r>
              <a:r>
                <a:rPr lang="en-US">
                  <a:latin typeface="Verdana" pitchFamily="34" charset="0"/>
                </a:rPr>
                <a:t> </a:t>
              </a:r>
              <a:r>
                <a:rPr lang="en-US" sz="900">
                  <a:latin typeface="Verdana" pitchFamily="34" charset="0"/>
                </a:rPr>
                <a:t> </a:t>
              </a:r>
            </a:p>
          </p:txBody>
        </p:sp>
        <p:sp>
          <p:nvSpPr>
            <p:cNvPr id="4201" name="Rectangle 53"/>
            <p:cNvSpPr>
              <a:spLocks noChangeArrowheads="1"/>
            </p:cNvSpPr>
            <p:nvPr/>
          </p:nvSpPr>
          <p:spPr bwMode="auto">
            <a:xfrm>
              <a:off x="28123" y="1204"/>
              <a:ext cx="817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912813"/>
              <a:r>
                <a:rPr lang="en-US" sz="900">
                  <a:latin typeface="Verdana" pitchFamily="34" charset="0"/>
                </a:rPr>
                <a:t>less than 1</a:t>
              </a:r>
              <a:endParaRPr lang="en-US"/>
            </a:p>
          </p:txBody>
        </p:sp>
      </p:grpSp>
      <p:pic>
        <p:nvPicPr>
          <p:cNvPr id="4124" name="Picture 54" descr="http://highered.mcgraw-hill.com/olcweb/styles/shared/spacer.gif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-18302288" y="2541588"/>
            <a:ext cx="457200" cy="1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25" name="Picture 55" descr="http://highered.mcgraw-hill.com/olcweb/styles/shared/spacer.gif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26166763" y="2541588"/>
            <a:ext cx="114300" cy="1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26" name="Picture 56" descr="http://highered.mcgraw-hill.com/olcweb/styles/shared/spacer.gif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-18302288" y="2678113"/>
            <a:ext cx="457200" cy="1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27" name="Picture 57" descr="http://highered.mcgraw-hill.com/olcweb/styles/shared/spacer.gif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26166763" y="2678113"/>
            <a:ext cx="114300" cy="1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28" name="Picture 58" descr="http://highered.mcgraw-hill.com/olcweb/styles/shared/spacer.gif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-18302288" y="3497263"/>
            <a:ext cx="457200" cy="1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29" name="Picture 59" descr="http://highered.mcgraw-hill.com/olcweb/styles/shared/spacer.gif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26166763" y="3497263"/>
            <a:ext cx="114300" cy="1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30" name="Picture 60" descr="http://highered.mcgraw-hill.com/olcweb/styles/shared/spacer.gif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-18302288" y="4179888"/>
            <a:ext cx="457200" cy="1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31" name="Picture 61" descr="http://highered.mcgraw-hill.com/olcweb/styles/shared/spacer.gif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26166763" y="4179888"/>
            <a:ext cx="114300" cy="1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132" name="Group 66"/>
          <p:cNvGrpSpPr>
            <a:grpSpLocks/>
          </p:cNvGrpSpPr>
          <p:nvPr/>
        </p:nvGrpSpPr>
        <p:grpSpPr bwMode="auto">
          <a:xfrm>
            <a:off x="-18399125" y="2268538"/>
            <a:ext cx="45942250" cy="2320925"/>
            <a:chOff x="0" y="0"/>
            <a:chExt cx="28940" cy="1462"/>
          </a:xfrm>
        </p:grpSpPr>
        <p:sp>
          <p:nvSpPr>
            <p:cNvPr id="4168" name="Rectangle 67"/>
            <p:cNvSpPr>
              <a:spLocks noChangeArrowheads="1"/>
            </p:cNvSpPr>
            <p:nvPr/>
          </p:nvSpPr>
          <p:spPr bwMode="auto">
            <a:xfrm>
              <a:off x="0" y="0"/>
              <a:ext cx="5591" cy="1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912813"/>
              <a:r>
                <a:rPr lang="en-US" sz="900">
                  <a:latin typeface="Verdana" pitchFamily="34" charset="0"/>
                </a:rPr>
                <a:t>Some diversification benefits can be achieved by combining securities in a portfolio as long as the correlation coefficient between the securities is ________________.</a:t>
              </a:r>
              <a:endParaRPr lang="en-US"/>
            </a:p>
          </p:txBody>
        </p:sp>
        <p:sp>
          <p:nvSpPr>
            <p:cNvPr id="4169" name="Rectangle 68"/>
            <p:cNvSpPr>
              <a:spLocks noChangeArrowheads="1"/>
            </p:cNvSpPr>
            <p:nvPr/>
          </p:nvSpPr>
          <p:spPr bwMode="auto">
            <a:xfrm>
              <a:off x="0" y="172"/>
              <a:ext cx="36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912813"/>
              <a:endParaRPr lang="en-US"/>
            </a:p>
          </p:txBody>
        </p:sp>
        <p:sp>
          <p:nvSpPr>
            <p:cNvPr id="4170" name="Rectangle 69"/>
            <p:cNvSpPr>
              <a:spLocks noChangeArrowheads="1"/>
            </p:cNvSpPr>
            <p:nvPr/>
          </p:nvSpPr>
          <p:spPr bwMode="auto">
            <a:xfrm>
              <a:off x="36" y="172"/>
              <a:ext cx="5555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912813"/>
              <a:r>
                <a:rPr lang="en-US" sz="900">
                  <a:latin typeface="Verdana" pitchFamily="34" charset="0"/>
                </a:rPr>
                <a:t>  </a:t>
              </a:r>
              <a:r>
                <a:rPr lang="en-US">
                  <a:latin typeface="Verdana" pitchFamily="34" charset="0"/>
                </a:rPr>
                <a:t> </a:t>
              </a:r>
              <a:r>
                <a:rPr lang="en-US" sz="900">
                  <a:latin typeface="Verdana" pitchFamily="34" charset="0"/>
                </a:rPr>
                <a:t>          </a:t>
              </a:r>
            </a:p>
          </p:txBody>
        </p:sp>
        <p:sp>
          <p:nvSpPr>
            <p:cNvPr id="4171" name="Rectangle 70"/>
            <p:cNvSpPr>
              <a:spLocks noChangeArrowheads="1"/>
            </p:cNvSpPr>
            <p:nvPr/>
          </p:nvSpPr>
          <p:spPr bwMode="auto">
            <a:xfrm>
              <a:off x="5591" y="172"/>
              <a:ext cx="22532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r" defTabSz="912813"/>
              <a:r>
                <a:rPr lang="en-US" sz="900" b="1">
                  <a:latin typeface="Verdana" pitchFamily="34" charset="0"/>
                </a:rPr>
                <a:t>A)</a:t>
              </a:r>
              <a:r>
                <a:rPr lang="en-US" sz="900">
                  <a:latin typeface="Verdana" pitchFamily="34" charset="0"/>
                </a:rPr>
                <a:t>  </a:t>
              </a:r>
              <a:r>
                <a:rPr lang="en-US">
                  <a:latin typeface="Verdana" pitchFamily="34" charset="0"/>
                </a:rPr>
                <a:t> </a:t>
              </a:r>
              <a:r>
                <a:rPr lang="en-US" sz="900">
                  <a:latin typeface="Verdana" pitchFamily="34" charset="0"/>
                </a:rPr>
                <a:t> </a:t>
              </a:r>
            </a:p>
          </p:txBody>
        </p:sp>
        <p:sp>
          <p:nvSpPr>
            <p:cNvPr id="4172" name="Rectangle 71"/>
            <p:cNvSpPr>
              <a:spLocks noChangeArrowheads="1"/>
            </p:cNvSpPr>
            <p:nvPr/>
          </p:nvSpPr>
          <p:spPr bwMode="auto">
            <a:xfrm>
              <a:off x="28123" y="172"/>
              <a:ext cx="817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912813"/>
              <a:r>
                <a:rPr lang="en-US" sz="900">
                  <a:latin typeface="Verdana" pitchFamily="34" charset="0"/>
                </a:rPr>
                <a:t>1</a:t>
              </a:r>
              <a:endParaRPr lang="en-US"/>
            </a:p>
          </p:txBody>
        </p:sp>
        <p:sp>
          <p:nvSpPr>
            <p:cNvPr id="4173" name="Rectangle 72"/>
            <p:cNvSpPr>
              <a:spLocks noChangeArrowheads="1"/>
            </p:cNvSpPr>
            <p:nvPr/>
          </p:nvSpPr>
          <p:spPr bwMode="auto">
            <a:xfrm>
              <a:off x="0" y="258"/>
              <a:ext cx="36" cy="5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912813"/>
              <a:endParaRPr lang="en-US"/>
            </a:p>
          </p:txBody>
        </p:sp>
        <p:sp>
          <p:nvSpPr>
            <p:cNvPr id="4174" name="Rectangle 73"/>
            <p:cNvSpPr>
              <a:spLocks noChangeArrowheads="1"/>
            </p:cNvSpPr>
            <p:nvPr/>
          </p:nvSpPr>
          <p:spPr bwMode="auto">
            <a:xfrm>
              <a:off x="36" y="258"/>
              <a:ext cx="5555" cy="5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912813"/>
              <a:r>
                <a:rPr lang="en-US" sz="900">
                  <a:latin typeface="Verdana" pitchFamily="34" charset="0"/>
                </a:rPr>
                <a:t>  </a:t>
              </a:r>
              <a:r>
                <a:rPr lang="en-US">
                  <a:latin typeface="Verdana" pitchFamily="34" charset="0"/>
                </a:rPr>
                <a:t> </a:t>
              </a:r>
              <a:r>
                <a:rPr lang="en-US" sz="900">
                  <a:latin typeface="Verdana" pitchFamily="34" charset="0"/>
                </a:rPr>
                <a:t>          </a:t>
              </a:r>
            </a:p>
          </p:txBody>
        </p:sp>
        <p:sp>
          <p:nvSpPr>
            <p:cNvPr id="4175" name="Rectangle 74"/>
            <p:cNvSpPr>
              <a:spLocks noChangeArrowheads="1"/>
            </p:cNvSpPr>
            <p:nvPr/>
          </p:nvSpPr>
          <p:spPr bwMode="auto">
            <a:xfrm>
              <a:off x="5591" y="258"/>
              <a:ext cx="22532" cy="5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r" defTabSz="912813"/>
              <a:r>
                <a:rPr lang="en-US" sz="900" b="1">
                  <a:latin typeface="Verdana" pitchFamily="34" charset="0"/>
                </a:rPr>
                <a:t>B)</a:t>
              </a:r>
              <a:r>
                <a:rPr lang="en-US" sz="900">
                  <a:latin typeface="Verdana" pitchFamily="34" charset="0"/>
                </a:rPr>
                <a:t>  </a:t>
              </a:r>
              <a:r>
                <a:rPr lang="en-US">
                  <a:latin typeface="Verdana" pitchFamily="34" charset="0"/>
                </a:rPr>
                <a:t> </a:t>
              </a:r>
              <a:r>
                <a:rPr lang="en-US" sz="900">
                  <a:latin typeface="Verdana" pitchFamily="34" charset="0"/>
                </a:rPr>
                <a:t> </a:t>
              </a:r>
            </a:p>
          </p:txBody>
        </p:sp>
        <p:sp>
          <p:nvSpPr>
            <p:cNvPr id="4176" name="Rectangle 75"/>
            <p:cNvSpPr>
              <a:spLocks noChangeArrowheads="1"/>
            </p:cNvSpPr>
            <p:nvPr/>
          </p:nvSpPr>
          <p:spPr bwMode="auto">
            <a:xfrm>
              <a:off x="28123" y="258"/>
              <a:ext cx="817" cy="5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912813"/>
              <a:r>
                <a:rPr lang="en-US" sz="900">
                  <a:latin typeface="Verdana" pitchFamily="34" charset="0"/>
                </a:rPr>
                <a:t>less than or equal to 0</a:t>
              </a:r>
              <a:endParaRPr lang="en-US"/>
            </a:p>
          </p:txBody>
        </p:sp>
        <p:sp>
          <p:nvSpPr>
            <p:cNvPr id="4177" name="Rectangle 76"/>
            <p:cNvSpPr>
              <a:spLocks noChangeArrowheads="1"/>
            </p:cNvSpPr>
            <p:nvPr/>
          </p:nvSpPr>
          <p:spPr bwMode="auto">
            <a:xfrm>
              <a:off x="0" y="774"/>
              <a:ext cx="36" cy="4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912813"/>
              <a:endParaRPr lang="en-US"/>
            </a:p>
          </p:txBody>
        </p:sp>
        <p:sp>
          <p:nvSpPr>
            <p:cNvPr id="4178" name="Rectangle 77"/>
            <p:cNvSpPr>
              <a:spLocks noChangeArrowheads="1"/>
            </p:cNvSpPr>
            <p:nvPr/>
          </p:nvSpPr>
          <p:spPr bwMode="auto">
            <a:xfrm>
              <a:off x="36" y="774"/>
              <a:ext cx="5555" cy="4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912813"/>
              <a:r>
                <a:rPr lang="en-US" sz="900">
                  <a:latin typeface="Verdana" pitchFamily="34" charset="0"/>
                </a:rPr>
                <a:t>  </a:t>
              </a:r>
              <a:r>
                <a:rPr lang="en-US">
                  <a:latin typeface="Verdana" pitchFamily="34" charset="0"/>
                </a:rPr>
                <a:t> </a:t>
              </a:r>
              <a:r>
                <a:rPr lang="en-US" sz="900">
                  <a:latin typeface="Verdana" pitchFamily="34" charset="0"/>
                </a:rPr>
                <a:t>          </a:t>
              </a:r>
            </a:p>
          </p:txBody>
        </p:sp>
        <p:sp>
          <p:nvSpPr>
            <p:cNvPr id="4179" name="Rectangle 78"/>
            <p:cNvSpPr>
              <a:spLocks noChangeArrowheads="1"/>
            </p:cNvSpPr>
            <p:nvPr/>
          </p:nvSpPr>
          <p:spPr bwMode="auto">
            <a:xfrm>
              <a:off x="5591" y="774"/>
              <a:ext cx="22532" cy="4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r" defTabSz="912813"/>
              <a:r>
                <a:rPr lang="en-US" sz="900" b="1">
                  <a:latin typeface="Verdana" pitchFamily="34" charset="0"/>
                </a:rPr>
                <a:t>C)</a:t>
              </a:r>
              <a:r>
                <a:rPr lang="en-US" sz="900">
                  <a:latin typeface="Verdana" pitchFamily="34" charset="0"/>
                </a:rPr>
                <a:t>  </a:t>
              </a:r>
              <a:r>
                <a:rPr lang="en-US">
                  <a:latin typeface="Verdana" pitchFamily="34" charset="0"/>
                </a:rPr>
                <a:t> </a:t>
              </a:r>
              <a:r>
                <a:rPr lang="en-US" sz="900">
                  <a:latin typeface="Verdana" pitchFamily="34" charset="0"/>
                </a:rPr>
                <a:t> </a:t>
              </a:r>
            </a:p>
          </p:txBody>
        </p:sp>
        <p:sp>
          <p:nvSpPr>
            <p:cNvPr id="4180" name="Rectangle 79"/>
            <p:cNvSpPr>
              <a:spLocks noChangeArrowheads="1"/>
            </p:cNvSpPr>
            <p:nvPr/>
          </p:nvSpPr>
          <p:spPr bwMode="auto">
            <a:xfrm>
              <a:off x="28123" y="774"/>
              <a:ext cx="817" cy="4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912813"/>
              <a:r>
                <a:rPr lang="en-US" sz="900">
                  <a:latin typeface="Verdana" pitchFamily="34" charset="0"/>
                </a:rPr>
                <a:t>between 0 and 1</a:t>
              </a:r>
              <a:endParaRPr lang="en-US"/>
            </a:p>
          </p:txBody>
        </p:sp>
        <p:sp>
          <p:nvSpPr>
            <p:cNvPr id="4181" name="Rectangle 80"/>
            <p:cNvSpPr>
              <a:spLocks noChangeArrowheads="1"/>
            </p:cNvSpPr>
            <p:nvPr/>
          </p:nvSpPr>
          <p:spPr bwMode="auto">
            <a:xfrm>
              <a:off x="0" y="1204"/>
              <a:ext cx="36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912813"/>
              <a:endParaRPr lang="en-US"/>
            </a:p>
          </p:txBody>
        </p:sp>
        <p:sp>
          <p:nvSpPr>
            <p:cNvPr id="4182" name="Rectangle 81"/>
            <p:cNvSpPr>
              <a:spLocks noChangeArrowheads="1"/>
            </p:cNvSpPr>
            <p:nvPr/>
          </p:nvSpPr>
          <p:spPr bwMode="auto">
            <a:xfrm>
              <a:off x="36" y="1204"/>
              <a:ext cx="5555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912813"/>
              <a:r>
                <a:rPr lang="en-US" sz="900">
                  <a:latin typeface="Verdana" pitchFamily="34" charset="0"/>
                </a:rPr>
                <a:t>  </a:t>
              </a:r>
              <a:r>
                <a:rPr lang="en-US">
                  <a:latin typeface="Verdana" pitchFamily="34" charset="0"/>
                </a:rPr>
                <a:t> </a:t>
              </a:r>
              <a:r>
                <a:rPr lang="en-US" sz="900">
                  <a:latin typeface="Verdana" pitchFamily="34" charset="0"/>
                </a:rPr>
                <a:t>          </a:t>
              </a:r>
            </a:p>
          </p:txBody>
        </p:sp>
        <p:sp>
          <p:nvSpPr>
            <p:cNvPr id="4183" name="Rectangle 82"/>
            <p:cNvSpPr>
              <a:spLocks noChangeArrowheads="1"/>
            </p:cNvSpPr>
            <p:nvPr/>
          </p:nvSpPr>
          <p:spPr bwMode="auto">
            <a:xfrm>
              <a:off x="5591" y="1204"/>
              <a:ext cx="22532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r" defTabSz="912813"/>
              <a:r>
                <a:rPr lang="en-US" sz="900" b="1">
                  <a:latin typeface="Verdana" pitchFamily="34" charset="0"/>
                </a:rPr>
                <a:t>D)</a:t>
              </a:r>
              <a:r>
                <a:rPr lang="en-US" sz="900">
                  <a:latin typeface="Verdana" pitchFamily="34" charset="0"/>
                </a:rPr>
                <a:t>  </a:t>
              </a:r>
              <a:r>
                <a:rPr lang="en-US">
                  <a:latin typeface="Verdana" pitchFamily="34" charset="0"/>
                </a:rPr>
                <a:t> </a:t>
              </a:r>
              <a:r>
                <a:rPr lang="en-US" sz="900">
                  <a:latin typeface="Verdana" pitchFamily="34" charset="0"/>
                </a:rPr>
                <a:t> </a:t>
              </a:r>
            </a:p>
          </p:txBody>
        </p:sp>
        <p:sp>
          <p:nvSpPr>
            <p:cNvPr id="4184" name="Rectangle 83"/>
            <p:cNvSpPr>
              <a:spLocks noChangeArrowheads="1"/>
            </p:cNvSpPr>
            <p:nvPr/>
          </p:nvSpPr>
          <p:spPr bwMode="auto">
            <a:xfrm>
              <a:off x="28123" y="1204"/>
              <a:ext cx="817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912813"/>
              <a:r>
                <a:rPr lang="en-US" sz="900">
                  <a:latin typeface="Verdana" pitchFamily="34" charset="0"/>
                </a:rPr>
                <a:t>less than 1</a:t>
              </a:r>
              <a:endParaRPr lang="en-US"/>
            </a:p>
          </p:txBody>
        </p:sp>
      </p:grpSp>
      <p:pic>
        <p:nvPicPr>
          <p:cNvPr id="4133" name="Picture 84" descr="http://highered.mcgraw-hill.com/olcweb/styles/shared/spacer.gif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-18302288" y="2541588"/>
            <a:ext cx="457200" cy="1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34" name="Picture 85" descr="http://highered.mcgraw-hill.com/olcweb/styles/shared/spacer.gif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26166763" y="2541588"/>
            <a:ext cx="114300" cy="1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35" name="Picture 86" descr="http://highered.mcgraw-hill.com/olcweb/styles/shared/spacer.gif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-18302288" y="2678113"/>
            <a:ext cx="457200" cy="1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36" name="Picture 87" descr="http://highered.mcgraw-hill.com/olcweb/styles/shared/spacer.gif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26166763" y="2678113"/>
            <a:ext cx="114300" cy="1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37" name="Picture 88" descr="http://highered.mcgraw-hill.com/olcweb/styles/shared/spacer.gif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-18302288" y="3497263"/>
            <a:ext cx="457200" cy="1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38" name="Picture 89" descr="http://highered.mcgraw-hill.com/olcweb/styles/shared/spacer.gif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26166763" y="3497263"/>
            <a:ext cx="114300" cy="1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39" name="Picture 90" descr="http://highered.mcgraw-hill.com/olcweb/styles/shared/spacer.gif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-18302288" y="4179888"/>
            <a:ext cx="457200" cy="1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40" name="Picture 91" descr="http://highered.mcgraw-hill.com/olcweb/styles/shared/spacer.gif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26166763" y="4179888"/>
            <a:ext cx="114300" cy="1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141" name="Group 96"/>
          <p:cNvGrpSpPr>
            <a:grpSpLocks/>
          </p:cNvGrpSpPr>
          <p:nvPr/>
        </p:nvGrpSpPr>
        <p:grpSpPr bwMode="auto">
          <a:xfrm>
            <a:off x="-18399125" y="2268538"/>
            <a:ext cx="45942250" cy="2320925"/>
            <a:chOff x="0" y="0"/>
            <a:chExt cx="28940" cy="1462"/>
          </a:xfrm>
        </p:grpSpPr>
        <p:sp>
          <p:nvSpPr>
            <p:cNvPr id="4151" name="Rectangle 97"/>
            <p:cNvSpPr>
              <a:spLocks noChangeArrowheads="1"/>
            </p:cNvSpPr>
            <p:nvPr/>
          </p:nvSpPr>
          <p:spPr bwMode="auto">
            <a:xfrm>
              <a:off x="0" y="0"/>
              <a:ext cx="5591" cy="1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912813"/>
              <a:r>
                <a:rPr lang="en-US" sz="900">
                  <a:latin typeface="Verdana" pitchFamily="34" charset="0"/>
                </a:rPr>
                <a:t>Some diversification benefits can be achieved by combining securities in a portfolio as long as the correlation coefficient between the securities is ________________.</a:t>
              </a:r>
              <a:endParaRPr lang="en-US"/>
            </a:p>
          </p:txBody>
        </p:sp>
        <p:sp>
          <p:nvSpPr>
            <p:cNvPr id="4152" name="Rectangle 98"/>
            <p:cNvSpPr>
              <a:spLocks noChangeArrowheads="1"/>
            </p:cNvSpPr>
            <p:nvPr/>
          </p:nvSpPr>
          <p:spPr bwMode="auto">
            <a:xfrm>
              <a:off x="0" y="172"/>
              <a:ext cx="36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912813"/>
              <a:endParaRPr lang="en-US"/>
            </a:p>
          </p:txBody>
        </p:sp>
        <p:sp>
          <p:nvSpPr>
            <p:cNvPr id="4153" name="Rectangle 99"/>
            <p:cNvSpPr>
              <a:spLocks noChangeArrowheads="1"/>
            </p:cNvSpPr>
            <p:nvPr/>
          </p:nvSpPr>
          <p:spPr bwMode="auto">
            <a:xfrm>
              <a:off x="36" y="172"/>
              <a:ext cx="5555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912813"/>
              <a:r>
                <a:rPr lang="en-US" sz="900">
                  <a:latin typeface="Verdana" pitchFamily="34" charset="0"/>
                </a:rPr>
                <a:t>  </a:t>
              </a:r>
              <a:r>
                <a:rPr lang="en-US">
                  <a:latin typeface="Verdana" pitchFamily="34" charset="0"/>
                </a:rPr>
                <a:t> </a:t>
              </a:r>
              <a:r>
                <a:rPr lang="en-US" sz="900">
                  <a:latin typeface="Verdana" pitchFamily="34" charset="0"/>
                </a:rPr>
                <a:t>          </a:t>
              </a:r>
            </a:p>
          </p:txBody>
        </p:sp>
        <p:sp>
          <p:nvSpPr>
            <p:cNvPr id="4154" name="Rectangle 100"/>
            <p:cNvSpPr>
              <a:spLocks noChangeArrowheads="1"/>
            </p:cNvSpPr>
            <p:nvPr/>
          </p:nvSpPr>
          <p:spPr bwMode="auto">
            <a:xfrm>
              <a:off x="5591" y="172"/>
              <a:ext cx="22532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r" defTabSz="912813"/>
              <a:r>
                <a:rPr lang="en-US" sz="900" b="1">
                  <a:latin typeface="Verdana" pitchFamily="34" charset="0"/>
                </a:rPr>
                <a:t>A)</a:t>
              </a:r>
              <a:r>
                <a:rPr lang="en-US" sz="900">
                  <a:latin typeface="Verdana" pitchFamily="34" charset="0"/>
                </a:rPr>
                <a:t>  </a:t>
              </a:r>
              <a:r>
                <a:rPr lang="en-US">
                  <a:latin typeface="Verdana" pitchFamily="34" charset="0"/>
                </a:rPr>
                <a:t> </a:t>
              </a:r>
              <a:r>
                <a:rPr lang="en-US" sz="900">
                  <a:latin typeface="Verdana" pitchFamily="34" charset="0"/>
                </a:rPr>
                <a:t> </a:t>
              </a:r>
            </a:p>
          </p:txBody>
        </p:sp>
        <p:sp>
          <p:nvSpPr>
            <p:cNvPr id="4155" name="Rectangle 101"/>
            <p:cNvSpPr>
              <a:spLocks noChangeArrowheads="1"/>
            </p:cNvSpPr>
            <p:nvPr/>
          </p:nvSpPr>
          <p:spPr bwMode="auto">
            <a:xfrm>
              <a:off x="28123" y="172"/>
              <a:ext cx="817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912813"/>
              <a:r>
                <a:rPr lang="en-US" sz="900">
                  <a:latin typeface="Verdana" pitchFamily="34" charset="0"/>
                </a:rPr>
                <a:t>1</a:t>
              </a:r>
              <a:endParaRPr lang="en-US"/>
            </a:p>
          </p:txBody>
        </p:sp>
        <p:sp>
          <p:nvSpPr>
            <p:cNvPr id="4156" name="Rectangle 102"/>
            <p:cNvSpPr>
              <a:spLocks noChangeArrowheads="1"/>
            </p:cNvSpPr>
            <p:nvPr/>
          </p:nvSpPr>
          <p:spPr bwMode="auto">
            <a:xfrm>
              <a:off x="0" y="258"/>
              <a:ext cx="36" cy="5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912813"/>
              <a:endParaRPr lang="en-US"/>
            </a:p>
          </p:txBody>
        </p:sp>
        <p:sp>
          <p:nvSpPr>
            <p:cNvPr id="4157" name="Rectangle 103"/>
            <p:cNvSpPr>
              <a:spLocks noChangeArrowheads="1"/>
            </p:cNvSpPr>
            <p:nvPr/>
          </p:nvSpPr>
          <p:spPr bwMode="auto">
            <a:xfrm>
              <a:off x="36" y="258"/>
              <a:ext cx="5555" cy="5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912813"/>
              <a:r>
                <a:rPr lang="en-US" sz="900">
                  <a:latin typeface="Verdana" pitchFamily="34" charset="0"/>
                </a:rPr>
                <a:t>  </a:t>
              </a:r>
              <a:r>
                <a:rPr lang="en-US">
                  <a:latin typeface="Verdana" pitchFamily="34" charset="0"/>
                </a:rPr>
                <a:t> </a:t>
              </a:r>
              <a:r>
                <a:rPr lang="en-US" sz="900">
                  <a:latin typeface="Verdana" pitchFamily="34" charset="0"/>
                </a:rPr>
                <a:t>          </a:t>
              </a:r>
            </a:p>
          </p:txBody>
        </p:sp>
        <p:sp>
          <p:nvSpPr>
            <p:cNvPr id="4158" name="Rectangle 104"/>
            <p:cNvSpPr>
              <a:spLocks noChangeArrowheads="1"/>
            </p:cNvSpPr>
            <p:nvPr/>
          </p:nvSpPr>
          <p:spPr bwMode="auto">
            <a:xfrm>
              <a:off x="5591" y="258"/>
              <a:ext cx="22532" cy="5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r" defTabSz="912813"/>
              <a:r>
                <a:rPr lang="en-US" sz="900" b="1">
                  <a:latin typeface="Verdana" pitchFamily="34" charset="0"/>
                </a:rPr>
                <a:t>B)</a:t>
              </a:r>
              <a:r>
                <a:rPr lang="en-US" sz="900">
                  <a:latin typeface="Verdana" pitchFamily="34" charset="0"/>
                </a:rPr>
                <a:t>  </a:t>
              </a:r>
              <a:r>
                <a:rPr lang="en-US">
                  <a:latin typeface="Verdana" pitchFamily="34" charset="0"/>
                </a:rPr>
                <a:t> </a:t>
              </a:r>
              <a:r>
                <a:rPr lang="en-US" sz="900">
                  <a:latin typeface="Verdana" pitchFamily="34" charset="0"/>
                </a:rPr>
                <a:t> </a:t>
              </a:r>
            </a:p>
          </p:txBody>
        </p:sp>
        <p:sp>
          <p:nvSpPr>
            <p:cNvPr id="4159" name="Rectangle 105"/>
            <p:cNvSpPr>
              <a:spLocks noChangeArrowheads="1"/>
            </p:cNvSpPr>
            <p:nvPr/>
          </p:nvSpPr>
          <p:spPr bwMode="auto">
            <a:xfrm>
              <a:off x="28123" y="258"/>
              <a:ext cx="817" cy="5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912813"/>
              <a:r>
                <a:rPr lang="en-US" sz="900">
                  <a:latin typeface="Verdana" pitchFamily="34" charset="0"/>
                </a:rPr>
                <a:t>less than or equal to 0</a:t>
              </a:r>
              <a:endParaRPr lang="en-US"/>
            </a:p>
          </p:txBody>
        </p:sp>
        <p:sp>
          <p:nvSpPr>
            <p:cNvPr id="4160" name="Rectangle 106"/>
            <p:cNvSpPr>
              <a:spLocks noChangeArrowheads="1"/>
            </p:cNvSpPr>
            <p:nvPr/>
          </p:nvSpPr>
          <p:spPr bwMode="auto">
            <a:xfrm>
              <a:off x="0" y="774"/>
              <a:ext cx="36" cy="4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912813"/>
              <a:endParaRPr lang="en-US"/>
            </a:p>
          </p:txBody>
        </p:sp>
        <p:sp>
          <p:nvSpPr>
            <p:cNvPr id="4161" name="Rectangle 107"/>
            <p:cNvSpPr>
              <a:spLocks noChangeArrowheads="1"/>
            </p:cNvSpPr>
            <p:nvPr/>
          </p:nvSpPr>
          <p:spPr bwMode="auto">
            <a:xfrm>
              <a:off x="36" y="774"/>
              <a:ext cx="5555" cy="4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912813"/>
              <a:r>
                <a:rPr lang="en-US" sz="900">
                  <a:latin typeface="Verdana" pitchFamily="34" charset="0"/>
                </a:rPr>
                <a:t>  </a:t>
              </a:r>
              <a:r>
                <a:rPr lang="en-US">
                  <a:latin typeface="Verdana" pitchFamily="34" charset="0"/>
                </a:rPr>
                <a:t> </a:t>
              </a:r>
              <a:r>
                <a:rPr lang="en-US" sz="900">
                  <a:latin typeface="Verdana" pitchFamily="34" charset="0"/>
                </a:rPr>
                <a:t>          </a:t>
              </a:r>
            </a:p>
          </p:txBody>
        </p:sp>
        <p:sp>
          <p:nvSpPr>
            <p:cNvPr id="4162" name="Rectangle 108"/>
            <p:cNvSpPr>
              <a:spLocks noChangeArrowheads="1"/>
            </p:cNvSpPr>
            <p:nvPr/>
          </p:nvSpPr>
          <p:spPr bwMode="auto">
            <a:xfrm>
              <a:off x="5591" y="774"/>
              <a:ext cx="22532" cy="4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r" defTabSz="912813"/>
              <a:r>
                <a:rPr lang="en-US" sz="900" b="1">
                  <a:latin typeface="Verdana" pitchFamily="34" charset="0"/>
                </a:rPr>
                <a:t>C)</a:t>
              </a:r>
              <a:r>
                <a:rPr lang="en-US" sz="900">
                  <a:latin typeface="Verdana" pitchFamily="34" charset="0"/>
                </a:rPr>
                <a:t>  </a:t>
              </a:r>
              <a:r>
                <a:rPr lang="en-US">
                  <a:latin typeface="Verdana" pitchFamily="34" charset="0"/>
                </a:rPr>
                <a:t> </a:t>
              </a:r>
              <a:r>
                <a:rPr lang="en-US" sz="900">
                  <a:latin typeface="Verdana" pitchFamily="34" charset="0"/>
                </a:rPr>
                <a:t> </a:t>
              </a:r>
            </a:p>
          </p:txBody>
        </p:sp>
        <p:sp>
          <p:nvSpPr>
            <p:cNvPr id="4163" name="Rectangle 109"/>
            <p:cNvSpPr>
              <a:spLocks noChangeArrowheads="1"/>
            </p:cNvSpPr>
            <p:nvPr/>
          </p:nvSpPr>
          <p:spPr bwMode="auto">
            <a:xfrm>
              <a:off x="28123" y="774"/>
              <a:ext cx="817" cy="4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912813"/>
              <a:r>
                <a:rPr lang="en-US" sz="900">
                  <a:latin typeface="Verdana" pitchFamily="34" charset="0"/>
                </a:rPr>
                <a:t>between 0 and 1</a:t>
              </a:r>
              <a:endParaRPr lang="en-US"/>
            </a:p>
          </p:txBody>
        </p:sp>
        <p:sp>
          <p:nvSpPr>
            <p:cNvPr id="4164" name="Rectangle 110"/>
            <p:cNvSpPr>
              <a:spLocks noChangeArrowheads="1"/>
            </p:cNvSpPr>
            <p:nvPr/>
          </p:nvSpPr>
          <p:spPr bwMode="auto">
            <a:xfrm>
              <a:off x="0" y="1204"/>
              <a:ext cx="36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912813"/>
              <a:endParaRPr lang="en-US"/>
            </a:p>
          </p:txBody>
        </p:sp>
        <p:sp>
          <p:nvSpPr>
            <p:cNvPr id="4165" name="Rectangle 111"/>
            <p:cNvSpPr>
              <a:spLocks noChangeArrowheads="1"/>
            </p:cNvSpPr>
            <p:nvPr/>
          </p:nvSpPr>
          <p:spPr bwMode="auto">
            <a:xfrm>
              <a:off x="36" y="1204"/>
              <a:ext cx="5555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912813"/>
              <a:r>
                <a:rPr lang="en-US" sz="900">
                  <a:latin typeface="Verdana" pitchFamily="34" charset="0"/>
                </a:rPr>
                <a:t>  </a:t>
              </a:r>
              <a:r>
                <a:rPr lang="en-US">
                  <a:latin typeface="Verdana" pitchFamily="34" charset="0"/>
                </a:rPr>
                <a:t> </a:t>
              </a:r>
              <a:r>
                <a:rPr lang="en-US" sz="900">
                  <a:latin typeface="Verdana" pitchFamily="34" charset="0"/>
                </a:rPr>
                <a:t>          </a:t>
              </a:r>
            </a:p>
          </p:txBody>
        </p:sp>
        <p:sp>
          <p:nvSpPr>
            <p:cNvPr id="4166" name="Rectangle 112"/>
            <p:cNvSpPr>
              <a:spLocks noChangeArrowheads="1"/>
            </p:cNvSpPr>
            <p:nvPr/>
          </p:nvSpPr>
          <p:spPr bwMode="auto">
            <a:xfrm>
              <a:off x="5591" y="1204"/>
              <a:ext cx="22532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r" defTabSz="912813"/>
              <a:r>
                <a:rPr lang="en-US" sz="900" b="1">
                  <a:latin typeface="Verdana" pitchFamily="34" charset="0"/>
                </a:rPr>
                <a:t>D)</a:t>
              </a:r>
              <a:r>
                <a:rPr lang="en-US" sz="900">
                  <a:latin typeface="Verdana" pitchFamily="34" charset="0"/>
                </a:rPr>
                <a:t>  </a:t>
              </a:r>
              <a:r>
                <a:rPr lang="en-US">
                  <a:latin typeface="Verdana" pitchFamily="34" charset="0"/>
                </a:rPr>
                <a:t> </a:t>
              </a:r>
              <a:r>
                <a:rPr lang="en-US" sz="900">
                  <a:latin typeface="Verdana" pitchFamily="34" charset="0"/>
                </a:rPr>
                <a:t> </a:t>
              </a:r>
            </a:p>
          </p:txBody>
        </p:sp>
        <p:sp>
          <p:nvSpPr>
            <p:cNvPr id="4167" name="Rectangle 113"/>
            <p:cNvSpPr>
              <a:spLocks noChangeArrowheads="1"/>
            </p:cNvSpPr>
            <p:nvPr/>
          </p:nvSpPr>
          <p:spPr bwMode="auto">
            <a:xfrm>
              <a:off x="28123" y="1204"/>
              <a:ext cx="817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defTabSz="912813"/>
              <a:r>
                <a:rPr lang="en-US" sz="900">
                  <a:latin typeface="Verdana" pitchFamily="34" charset="0"/>
                </a:rPr>
                <a:t>less than 1</a:t>
              </a:r>
              <a:endParaRPr lang="en-US"/>
            </a:p>
          </p:txBody>
        </p:sp>
      </p:grpSp>
      <p:pic>
        <p:nvPicPr>
          <p:cNvPr id="4142" name="Picture 114" descr="http://highered.mcgraw-hill.com/olcweb/styles/shared/spacer.gif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-18302288" y="2541588"/>
            <a:ext cx="457200" cy="1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43" name="Picture 115" descr="http://highered.mcgraw-hill.com/olcweb/styles/shared/spacer.gif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26166763" y="2541588"/>
            <a:ext cx="114300" cy="1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44" name="Picture 116" descr="http://highered.mcgraw-hill.com/olcweb/styles/shared/spacer.gif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-18302288" y="2678113"/>
            <a:ext cx="457200" cy="1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45" name="Picture 117" descr="http://highered.mcgraw-hill.com/olcweb/styles/shared/spacer.gif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26166763" y="2678113"/>
            <a:ext cx="114300" cy="1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46" name="Picture 118" descr="http://highered.mcgraw-hill.com/olcweb/styles/shared/spacer.gif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-18302288" y="3497263"/>
            <a:ext cx="457200" cy="1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47" name="Picture 119" descr="http://highered.mcgraw-hill.com/olcweb/styles/shared/spacer.gif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26166763" y="3497263"/>
            <a:ext cx="114300" cy="1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48" name="Picture 120" descr="http://highered.mcgraw-hill.com/olcweb/styles/shared/spacer.gif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-18302288" y="4179888"/>
            <a:ext cx="457200" cy="1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49" name="Picture 121" descr="http://highered.mcgraw-hill.com/olcweb/styles/shared/spacer.gif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26166763" y="4179888"/>
            <a:ext cx="114300" cy="1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50" name="Rectangle 12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4724400"/>
          </a:xfrm>
        </p:spPr>
        <p:txBody>
          <a:bodyPr rtlCol="0">
            <a:normAutofit fontScale="90000"/>
          </a:bodyPr>
          <a:lstStyle/>
          <a:p>
            <a:pPr defTabSz="912813"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latin typeface="Verdana" pitchFamily="34" charset="0"/>
              </a:rPr>
              <a:t>Some diversification benefits can be achieved by combining securities in a portfolio as long as the correlation coefficient between the securities is ________________.</a:t>
            </a:r>
            <a:br>
              <a:rPr lang="en-US" sz="3200" dirty="0" smtClean="0">
                <a:latin typeface="Verdana" pitchFamily="34" charset="0"/>
              </a:rPr>
            </a:br>
            <a:r>
              <a:rPr lang="en-US" sz="3200" dirty="0" smtClean="0">
                <a:latin typeface="Verdana" pitchFamily="34" charset="0"/>
              </a:rPr>
              <a:t> A) 1</a:t>
            </a:r>
            <a:br>
              <a:rPr lang="en-US" sz="3200" dirty="0" smtClean="0">
                <a:latin typeface="Verdana" pitchFamily="34" charset="0"/>
              </a:rPr>
            </a:br>
            <a:r>
              <a:rPr lang="en-US" sz="3200" dirty="0" smtClean="0">
                <a:latin typeface="Verdana" pitchFamily="34" charset="0"/>
              </a:rPr>
              <a:t> B) less than or equal to 0</a:t>
            </a:r>
            <a:br>
              <a:rPr lang="en-US" sz="3200" dirty="0" smtClean="0">
                <a:latin typeface="Verdana" pitchFamily="34" charset="0"/>
              </a:rPr>
            </a:br>
            <a:r>
              <a:rPr lang="en-US" sz="3200" dirty="0" smtClean="0">
                <a:latin typeface="Verdana" pitchFamily="34" charset="0"/>
              </a:rPr>
              <a:t> C) between 0 and 1</a:t>
            </a:r>
            <a:br>
              <a:rPr lang="en-US" sz="3200" dirty="0" smtClean="0">
                <a:latin typeface="Verdana" pitchFamily="34" charset="0"/>
              </a:rPr>
            </a:br>
            <a:r>
              <a:rPr lang="en-US" sz="3200" dirty="0" smtClean="0">
                <a:latin typeface="Verdana" pitchFamily="34" charset="0"/>
              </a:rPr>
              <a:t> D) less than 1</a:t>
            </a:r>
            <a:br>
              <a:rPr lang="en-US" sz="3200" dirty="0" smtClean="0">
                <a:latin typeface="Verdana" pitchFamily="34" charset="0"/>
              </a:rPr>
            </a:br>
            <a:endParaRPr lang="en-US" sz="3200" dirty="0" smtClean="0">
              <a:latin typeface="Verdana" pitchFamily="34" charset="0"/>
            </a:endParaRPr>
          </a:p>
        </p:txBody>
      </p:sp>
    </p:spTree>
    <p:controls>
      <p:control spid="4098" r:id="rId2" imgW="257040" imgH="304920"/>
      <p:control spid="4099" r:id="rId3" imgW="257040" imgH="304920"/>
      <p:control spid="4100" r:id="rId4" imgW="257040" imgH="304920"/>
      <p:control spid="4101" r:id="rId5" imgW="257040" imgH="304920"/>
      <p:control spid="4102" r:id="rId6" imgW="257040" imgH="304920"/>
      <p:control spid="4103" r:id="rId7" imgW="257040" imgH="304920"/>
      <p:control spid="4104" r:id="rId8" imgW="257040" imgH="304920"/>
      <p:control spid="4105" r:id="rId9" imgW="257040" imgH="304920"/>
      <p:control spid="4106" r:id="rId10" imgW="257040" imgH="304920"/>
      <p:control spid="4107" r:id="rId11" imgW="257040" imgH="304920"/>
      <p:control spid="4108" r:id="rId12" imgW="257040" imgH="304920"/>
      <p:control spid="4109" r:id="rId13" imgW="257040" imgH="304920"/>
      <p:control spid="4110" r:id="rId14" imgW="257040" imgH="304920"/>
      <p:control spid="4111" r:id="rId15" imgW="257040" imgH="304920"/>
      <p:control spid="4112" r:id="rId16" imgW="257040" imgH="304920"/>
      <p:control spid="4113" r:id="rId17" imgW="257040" imgH="304920"/>
    </p:controls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1026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4876800"/>
          </a:xfrm>
        </p:spPr>
        <p:txBody>
          <a:bodyPr/>
          <a:lstStyle/>
          <a:p>
            <a:pPr defTabSz="912813" eaLnBrk="1" hangingPunct="1"/>
            <a:r>
              <a:rPr lang="en-US" sz="3200" smtClean="0">
                <a:latin typeface="Verdana" pitchFamily="34" charset="0"/>
              </a:rPr>
              <a:t>Which of the following is correct concerning efficient portfolios?</a:t>
            </a:r>
            <a:br>
              <a:rPr lang="en-US" sz="3200" smtClean="0">
                <a:latin typeface="Verdana" pitchFamily="34" charset="0"/>
              </a:rPr>
            </a:br>
            <a:r>
              <a:rPr lang="en-US" sz="3200" smtClean="0">
                <a:latin typeface="Verdana" pitchFamily="34" charset="0"/>
              </a:rPr>
              <a:t> A) They have zero risk.</a:t>
            </a:r>
            <a:br>
              <a:rPr lang="en-US" sz="3200" smtClean="0">
                <a:latin typeface="Verdana" pitchFamily="34" charset="0"/>
              </a:rPr>
            </a:br>
            <a:r>
              <a:rPr lang="en-US" sz="3200" smtClean="0">
                <a:latin typeface="Verdana" pitchFamily="34" charset="0"/>
              </a:rPr>
              <a:t> B) They have the lowest risk.</a:t>
            </a:r>
            <a:br>
              <a:rPr lang="en-US" sz="3200" smtClean="0">
                <a:latin typeface="Verdana" pitchFamily="34" charset="0"/>
              </a:rPr>
            </a:br>
            <a:r>
              <a:rPr lang="en-US" sz="3200" smtClean="0">
                <a:latin typeface="Verdana" pitchFamily="34" charset="0"/>
              </a:rPr>
              <a:t> C) They have the highest risk/return tradeoff.</a:t>
            </a:r>
            <a:br>
              <a:rPr lang="en-US" sz="3200" smtClean="0">
                <a:latin typeface="Verdana" pitchFamily="34" charset="0"/>
              </a:rPr>
            </a:br>
            <a:r>
              <a:rPr lang="en-US" sz="3200" smtClean="0">
                <a:latin typeface="Verdana" pitchFamily="34" charset="0"/>
              </a:rPr>
              <a:t> D) They have the highest expected return.</a:t>
            </a:r>
            <a:br>
              <a:rPr lang="en-US" sz="3200" smtClean="0">
                <a:latin typeface="Verdana" pitchFamily="34" charset="0"/>
              </a:rPr>
            </a:br>
            <a:endParaRPr lang="en-US" sz="3200" smtClean="0"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4800600"/>
          </a:xfrm>
        </p:spPr>
        <p:txBody>
          <a:bodyPr rtlCol="0">
            <a:normAutofit fontScale="90000"/>
          </a:bodyPr>
          <a:lstStyle/>
          <a:p>
            <a:pPr defTabSz="912813"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latin typeface="Verdana" pitchFamily="34" charset="0"/>
              </a:rPr>
              <a:t> </a:t>
            </a:r>
            <a:br>
              <a:rPr lang="en-US" sz="3200" dirty="0" smtClean="0">
                <a:latin typeface="Verdana" pitchFamily="34" charset="0"/>
              </a:rPr>
            </a:br>
            <a:r>
              <a:rPr lang="en-US" sz="3200" dirty="0" smtClean="0">
                <a:latin typeface="Verdana" pitchFamily="34" charset="0"/>
              </a:rPr>
              <a:t>The standard deviation of return on stock A is 0.25 while the standard deviation of return on stock B is 0.30. If the covariance of returns on A and B is 0.06, the correlation coefficient between the returns on A and B is __________.</a:t>
            </a:r>
            <a:br>
              <a:rPr lang="en-US" sz="3200" dirty="0" smtClean="0">
                <a:latin typeface="Verdana" pitchFamily="34" charset="0"/>
              </a:rPr>
            </a:br>
            <a:r>
              <a:rPr lang="en-US" sz="3200" dirty="0" smtClean="0">
                <a:latin typeface="Verdana" pitchFamily="34" charset="0"/>
              </a:rPr>
              <a:t> A) 0.2</a:t>
            </a:r>
            <a:br>
              <a:rPr lang="en-US" sz="3200" dirty="0" smtClean="0">
                <a:latin typeface="Verdana" pitchFamily="34" charset="0"/>
              </a:rPr>
            </a:br>
            <a:r>
              <a:rPr lang="en-US" sz="3200" dirty="0" smtClean="0">
                <a:latin typeface="Verdana" pitchFamily="34" charset="0"/>
              </a:rPr>
              <a:t> B) 0.6</a:t>
            </a:r>
            <a:br>
              <a:rPr lang="en-US" sz="3200" dirty="0" smtClean="0">
                <a:latin typeface="Verdana" pitchFamily="34" charset="0"/>
              </a:rPr>
            </a:br>
            <a:r>
              <a:rPr lang="en-US" sz="3200" dirty="0" smtClean="0">
                <a:latin typeface="Verdana" pitchFamily="34" charset="0"/>
              </a:rPr>
              <a:t> C) 0.7</a:t>
            </a:r>
            <a:br>
              <a:rPr lang="en-US" sz="3200" dirty="0" smtClean="0">
                <a:latin typeface="Verdana" pitchFamily="34" charset="0"/>
              </a:rPr>
            </a:br>
            <a:r>
              <a:rPr lang="en-US" sz="3200" dirty="0" smtClean="0">
                <a:latin typeface="Verdana" pitchFamily="34" charset="0"/>
              </a:rPr>
              <a:t> D) 0.8</a:t>
            </a:r>
            <a:br>
              <a:rPr lang="en-US" sz="3200" dirty="0" smtClean="0">
                <a:latin typeface="Verdana" pitchFamily="34" charset="0"/>
              </a:rPr>
            </a:br>
            <a:endParaRPr lang="en-US" sz="3200" dirty="0" smtClean="0"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4724400"/>
          </a:xfrm>
        </p:spPr>
        <p:txBody>
          <a:bodyPr rtlCol="0">
            <a:normAutofit fontScale="90000"/>
          </a:bodyPr>
          <a:lstStyle/>
          <a:p>
            <a:pPr defTabSz="912813" eaLnBrk="1" fontAlgn="auto" hangingPunct="1">
              <a:spcAft>
                <a:spcPts val="0"/>
              </a:spcAft>
              <a:defRPr/>
            </a:pPr>
            <a:r>
              <a:rPr lang="en-US" sz="2800" dirty="0" smtClean="0">
                <a:latin typeface="Verdana" pitchFamily="34" charset="0"/>
              </a:rPr>
              <a:t>Which one of the following statements is correct concerning a two-stock portfolio?</a:t>
            </a:r>
            <a:br>
              <a:rPr lang="en-US" sz="2800" dirty="0" smtClean="0">
                <a:latin typeface="Verdana" pitchFamily="34" charset="0"/>
              </a:rPr>
            </a:br>
            <a:r>
              <a:rPr lang="en-US" sz="2800" dirty="0" smtClean="0">
                <a:latin typeface="Verdana" pitchFamily="34" charset="0"/>
              </a:rPr>
              <a:t> A) Portfolio return is a weighted average of the two stocks’ returns if the stocks have a positive correlation coefficient.</a:t>
            </a:r>
            <a:br>
              <a:rPr lang="en-US" sz="2800" dirty="0" smtClean="0">
                <a:latin typeface="Verdana" pitchFamily="34" charset="0"/>
              </a:rPr>
            </a:br>
            <a:r>
              <a:rPr lang="en-US" sz="2800" dirty="0" smtClean="0">
                <a:latin typeface="Verdana" pitchFamily="34" charset="0"/>
              </a:rPr>
              <a:t> B) Portfolio standard deviation can be a weighted average of the two stocks’ standard deviations in theory.</a:t>
            </a:r>
            <a:br>
              <a:rPr lang="en-US" sz="2800" dirty="0" smtClean="0">
                <a:latin typeface="Verdana" pitchFamily="34" charset="0"/>
              </a:rPr>
            </a:br>
            <a:r>
              <a:rPr lang="en-US" sz="2800" dirty="0" smtClean="0">
                <a:latin typeface="Verdana" pitchFamily="34" charset="0"/>
              </a:rPr>
              <a:t> C) Portfolio standard deviation is zero if the two stocks have a correlation coefficient of 0.</a:t>
            </a:r>
            <a:br>
              <a:rPr lang="en-US" sz="2800" dirty="0" smtClean="0">
                <a:latin typeface="Verdana" pitchFamily="34" charset="0"/>
              </a:rPr>
            </a:br>
            <a:r>
              <a:rPr lang="en-US" sz="2800" dirty="0" smtClean="0">
                <a:latin typeface="Verdana" pitchFamily="34" charset="0"/>
              </a:rPr>
              <a:t> D) None of the above is correct.</a:t>
            </a:r>
            <a:br>
              <a:rPr lang="en-US" sz="2800" dirty="0" smtClean="0">
                <a:latin typeface="Verdana" pitchFamily="34" charset="0"/>
              </a:rPr>
            </a:br>
            <a:endParaRPr lang="en-US" sz="2800" dirty="0" smtClean="0"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FAD6F3-50C4-45D2-8952-96DF2B993EFC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16387" name="Content Placeholder 2"/>
          <p:cNvSpPr>
            <a:spLocks noGrp="1"/>
          </p:cNvSpPr>
          <p:nvPr>
            <p:ph idx="4294967295"/>
          </p:nvPr>
        </p:nvSpPr>
        <p:spPr>
          <a:xfrm>
            <a:off x="685800" y="1600200"/>
            <a:ext cx="8458200" cy="4724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smtClean="0"/>
              <a:t>Dollar return = 250 x ($34.90-$24.11+$0.16)</a:t>
            </a:r>
          </a:p>
          <a:p>
            <a:pPr eaLnBrk="1" hangingPunct="1">
              <a:buFontTx/>
              <a:buNone/>
            </a:pPr>
            <a:r>
              <a:rPr lang="en-US" sz="2800" smtClean="0"/>
              <a:t>                        = $2,737.50</a:t>
            </a:r>
          </a:p>
          <a:p>
            <a:pPr eaLnBrk="1" hangingPunct="1">
              <a:buFontTx/>
              <a:buNone/>
            </a:pPr>
            <a:r>
              <a:rPr lang="en-US" sz="2800" smtClean="0"/>
              <a:t>Percent return = ($34.90-$24.11+$0.16)/$24.11</a:t>
            </a:r>
          </a:p>
          <a:p>
            <a:pPr eaLnBrk="1" hangingPunct="1">
              <a:buFontTx/>
              <a:buNone/>
            </a:pPr>
            <a:r>
              <a:rPr lang="en-US" sz="2800" smtClean="0"/>
              <a:t>                           = 45.42%</a:t>
            </a:r>
          </a:p>
          <a:p>
            <a:pPr eaLnBrk="1" hangingPunct="1">
              <a:buFontTx/>
              <a:buNone/>
            </a:pPr>
            <a:endParaRPr lang="en-US" sz="2800" smtClean="0"/>
          </a:p>
          <a:p>
            <a:pPr eaLnBrk="1" hangingPunct="1">
              <a:buFontTx/>
              <a:buNone/>
            </a:pPr>
            <a:r>
              <a:rPr lang="en-US" sz="2800" smtClean="0"/>
              <a:t>Capital gains yield = ($34.90 - $24.11)/$24.11</a:t>
            </a:r>
          </a:p>
          <a:p>
            <a:pPr eaLnBrk="1" hangingPunct="1">
              <a:buFontTx/>
              <a:buNone/>
            </a:pPr>
            <a:r>
              <a:rPr lang="en-US" sz="2800" smtClean="0"/>
              <a:t>                                 = 44.75%</a:t>
            </a:r>
          </a:p>
          <a:p>
            <a:pPr eaLnBrk="1" hangingPunct="1">
              <a:buFontTx/>
              <a:buNone/>
            </a:pPr>
            <a:r>
              <a:rPr lang="en-US" sz="2800" smtClean="0"/>
              <a:t>Dividend yield = $0.16/$24.11</a:t>
            </a:r>
          </a:p>
          <a:p>
            <a:pPr eaLnBrk="1" hangingPunct="1">
              <a:buFontTx/>
              <a:buNone/>
            </a:pPr>
            <a:r>
              <a:rPr lang="en-US" sz="2800" smtClean="0"/>
              <a:t>                          = 0.66%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5029200"/>
          </a:xfrm>
        </p:spPr>
        <p:txBody>
          <a:bodyPr rtlCol="0">
            <a:normAutofit fontScale="90000"/>
          </a:bodyPr>
          <a:lstStyle/>
          <a:p>
            <a:pPr defTabSz="912813"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latin typeface="Verdana" pitchFamily="34" charset="0"/>
              </a:rPr>
              <a:t>The standard deviation of return on investment A is 0.2 while the standard deviation of return on investment B is 0.3. If the correlation coefficient between the returns on A and B is -0.8, the covariance of returns on A and B is ________.</a:t>
            </a:r>
            <a:br>
              <a:rPr lang="en-US" sz="3200" dirty="0" smtClean="0">
                <a:latin typeface="Verdana" pitchFamily="34" charset="0"/>
              </a:rPr>
            </a:br>
            <a:r>
              <a:rPr lang="en-US" sz="3200" dirty="0" smtClean="0">
                <a:latin typeface="Verdana" pitchFamily="34" charset="0"/>
              </a:rPr>
              <a:t> A) -0.048</a:t>
            </a:r>
            <a:br>
              <a:rPr lang="en-US" sz="3200" dirty="0" smtClean="0">
                <a:latin typeface="Verdana" pitchFamily="34" charset="0"/>
              </a:rPr>
            </a:br>
            <a:r>
              <a:rPr lang="en-US" sz="3200" dirty="0" smtClean="0">
                <a:latin typeface="Verdana" pitchFamily="34" charset="0"/>
              </a:rPr>
              <a:t> B) -0.06</a:t>
            </a:r>
            <a:br>
              <a:rPr lang="en-US" sz="3200" dirty="0" smtClean="0">
                <a:latin typeface="Verdana" pitchFamily="34" charset="0"/>
              </a:rPr>
            </a:br>
            <a:r>
              <a:rPr lang="en-US" sz="3200" dirty="0" smtClean="0">
                <a:latin typeface="Verdana" pitchFamily="34" charset="0"/>
              </a:rPr>
              <a:t> C) 0.06</a:t>
            </a:r>
            <a:br>
              <a:rPr lang="en-US" sz="3200" dirty="0" smtClean="0">
                <a:latin typeface="Verdana" pitchFamily="34" charset="0"/>
              </a:rPr>
            </a:br>
            <a:r>
              <a:rPr lang="en-US" sz="3200" dirty="0" smtClean="0">
                <a:latin typeface="Verdana" pitchFamily="34" charset="0"/>
              </a:rPr>
              <a:t> D) 0.048</a:t>
            </a:r>
            <a:br>
              <a:rPr lang="en-US" sz="3200" dirty="0" smtClean="0">
                <a:latin typeface="Verdana" pitchFamily="34" charset="0"/>
              </a:rPr>
            </a:br>
            <a:endParaRPr lang="en-US" sz="3200" dirty="0" smtClean="0"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4800600"/>
          </a:xfrm>
        </p:spPr>
        <p:txBody>
          <a:bodyPr rtlCol="0">
            <a:normAutofit fontScale="90000"/>
          </a:bodyPr>
          <a:lstStyle/>
          <a:p>
            <a:pPr defTabSz="912813"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latin typeface="Verdana" pitchFamily="34" charset="0"/>
              </a:rPr>
              <a:t>A portfolio is composed of two stocks, A and B. Stock A has an expected return of 10% while stock B has an expected return of 18%. What is the proportion of stock A in the portfolio so that the expected return of the portfolio is 16.4%?</a:t>
            </a:r>
            <a:br>
              <a:rPr lang="en-US" sz="3200" dirty="0" smtClean="0">
                <a:latin typeface="Verdana" pitchFamily="34" charset="0"/>
              </a:rPr>
            </a:br>
            <a:r>
              <a:rPr lang="en-US" sz="3200" dirty="0" smtClean="0">
                <a:latin typeface="Verdana" pitchFamily="34" charset="0"/>
              </a:rPr>
              <a:t> A) 0.2</a:t>
            </a:r>
            <a:br>
              <a:rPr lang="en-US" sz="3200" dirty="0" smtClean="0">
                <a:latin typeface="Verdana" pitchFamily="34" charset="0"/>
              </a:rPr>
            </a:br>
            <a:r>
              <a:rPr lang="en-US" sz="3200" dirty="0" smtClean="0">
                <a:latin typeface="Verdana" pitchFamily="34" charset="0"/>
              </a:rPr>
              <a:t> B) 0.8</a:t>
            </a:r>
            <a:br>
              <a:rPr lang="en-US" sz="3200" dirty="0" smtClean="0">
                <a:latin typeface="Verdana" pitchFamily="34" charset="0"/>
              </a:rPr>
            </a:br>
            <a:r>
              <a:rPr lang="en-US" sz="3200" dirty="0" smtClean="0">
                <a:latin typeface="Verdana" pitchFamily="34" charset="0"/>
              </a:rPr>
              <a:t> C) 0.4</a:t>
            </a:r>
            <a:br>
              <a:rPr lang="en-US" sz="3200" dirty="0" smtClean="0">
                <a:latin typeface="Verdana" pitchFamily="34" charset="0"/>
              </a:rPr>
            </a:br>
            <a:r>
              <a:rPr lang="en-US" sz="3200" dirty="0" smtClean="0">
                <a:latin typeface="Verdana" pitchFamily="34" charset="0"/>
              </a:rPr>
              <a:t> D) 0.6</a:t>
            </a:r>
            <a:br>
              <a:rPr lang="en-US" sz="3200" dirty="0" smtClean="0">
                <a:latin typeface="Verdana" pitchFamily="34" charset="0"/>
              </a:rPr>
            </a:br>
            <a:endParaRPr lang="en-US" sz="3200" dirty="0" smtClean="0"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5257800"/>
          </a:xfrm>
        </p:spPr>
        <p:txBody>
          <a:bodyPr rtlCol="0">
            <a:normAutofit fontScale="90000"/>
          </a:bodyPr>
          <a:lstStyle/>
          <a:p>
            <a:pPr defTabSz="912813" eaLnBrk="1" fontAlgn="auto" hangingPunct="1">
              <a:spcAft>
                <a:spcPts val="0"/>
              </a:spcAft>
              <a:defRPr/>
            </a:pPr>
            <a:r>
              <a:rPr lang="en-US" sz="3200" u="sng" dirty="0" smtClean="0">
                <a:latin typeface="Verdana" pitchFamily="34" charset="0"/>
              </a:rPr>
              <a:t>Expected Return	Std Deviation</a:t>
            </a:r>
            <a:br>
              <a:rPr lang="en-US" sz="3200" u="sng" dirty="0" smtClean="0">
                <a:latin typeface="Verdana" pitchFamily="34" charset="0"/>
              </a:rPr>
            </a:br>
            <a:r>
              <a:rPr lang="en-US" sz="3200" dirty="0" smtClean="0">
                <a:latin typeface="Verdana" pitchFamily="34" charset="0"/>
              </a:rPr>
              <a:t>X10%  15%</a:t>
            </a:r>
            <a:br>
              <a:rPr lang="en-US" sz="3200" dirty="0" smtClean="0">
                <a:latin typeface="Verdana" pitchFamily="34" charset="0"/>
              </a:rPr>
            </a:br>
            <a:r>
              <a:rPr lang="en-US" sz="3200" dirty="0" smtClean="0">
                <a:latin typeface="Verdana" pitchFamily="34" charset="0"/>
              </a:rPr>
              <a:t>Y12%  20%</a:t>
            </a:r>
            <a:br>
              <a:rPr lang="en-US" sz="3200" dirty="0" smtClean="0">
                <a:latin typeface="Verdana" pitchFamily="34" charset="0"/>
              </a:rPr>
            </a:br>
            <a:r>
              <a:rPr lang="en-US" sz="3200" dirty="0" smtClean="0">
                <a:latin typeface="Verdana" pitchFamily="34" charset="0"/>
              </a:rPr>
              <a:t>Z15%  20%</a:t>
            </a:r>
            <a:br>
              <a:rPr lang="en-US" sz="3200" dirty="0" smtClean="0">
                <a:latin typeface="Verdana" pitchFamily="34" charset="0"/>
              </a:rPr>
            </a:br>
            <a:r>
              <a:rPr lang="en-US" sz="3200" dirty="0" smtClean="0">
                <a:latin typeface="Verdana" pitchFamily="34" charset="0"/>
              </a:rPr>
              <a:t>Which of the following portfolios cannot lie on the efficient frontier? </a:t>
            </a:r>
            <a:br>
              <a:rPr lang="en-US" sz="3200" dirty="0" smtClean="0">
                <a:latin typeface="Verdana" pitchFamily="34" charset="0"/>
              </a:rPr>
            </a:br>
            <a:r>
              <a:rPr lang="en-US" sz="3200" dirty="0" smtClean="0">
                <a:latin typeface="Verdana" pitchFamily="34" charset="0"/>
              </a:rPr>
              <a:t/>
            </a:r>
            <a:br>
              <a:rPr lang="en-US" sz="3200" dirty="0" smtClean="0">
                <a:latin typeface="Verdana" pitchFamily="34" charset="0"/>
              </a:rPr>
            </a:br>
            <a:r>
              <a:rPr lang="en-US" sz="3200" dirty="0" smtClean="0">
                <a:latin typeface="Verdana" pitchFamily="34" charset="0"/>
              </a:rPr>
              <a:t> A) Portfolio Z</a:t>
            </a:r>
            <a:br>
              <a:rPr lang="en-US" sz="3200" dirty="0" smtClean="0">
                <a:latin typeface="Verdana" pitchFamily="34" charset="0"/>
              </a:rPr>
            </a:br>
            <a:r>
              <a:rPr lang="en-US" sz="3200" dirty="0" smtClean="0">
                <a:latin typeface="Verdana" pitchFamily="34" charset="0"/>
              </a:rPr>
              <a:t> B) Portfolio X</a:t>
            </a:r>
            <a:br>
              <a:rPr lang="en-US" sz="3200" dirty="0" smtClean="0">
                <a:latin typeface="Verdana" pitchFamily="34" charset="0"/>
              </a:rPr>
            </a:br>
            <a:r>
              <a:rPr lang="en-US" sz="3200" dirty="0" smtClean="0">
                <a:latin typeface="Verdana" pitchFamily="34" charset="0"/>
              </a:rPr>
              <a:t> C) Portfolio Y</a:t>
            </a:r>
            <a:br>
              <a:rPr lang="en-US" sz="3200" dirty="0" smtClean="0">
                <a:latin typeface="Verdana" pitchFamily="34" charset="0"/>
              </a:rPr>
            </a:br>
            <a:r>
              <a:rPr lang="en-US" sz="3200" dirty="0" smtClean="0">
                <a:latin typeface="Verdana" pitchFamily="34" charset="0"/>
              </a:rPr>
              <a:t> D) All portfolios should lie on the efficient frontier</a:t>
            </a:r>
            <a:br>
              <a:rPr lang="en-US" sz="3200" dirty="0" smtClean="0">
                <a:latin typeface="Verdana" pitchFamily="34" charset="0"/>
              </a:rPr>
            </a:br>
            <a:endParaRPr lang="en-US" sz="3200" dirty="0" smtClean="0"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609600"/>
            <a:ext cx="8305800" cy="1143000"/>
          </a:xfrm>
        </p:spPr>
        <p:txBody>
          <a:bodyPr lIns="90488" tIns="44450" rIns="90488" bIns="44450" rtlCol="0" anchor="b">
            <a:normAutofit fontScale="90000"/>
          </a:bodyPr>
          <a:lstStyle/>
          <a:p>
            <a:pPr defTabSz="912813" eaLnBrk="1" fontAlgn="auto" hangingPunct="1">
              <a:spcAft>
                <a:spcPts val="0"/>
              </a:spcAft>
              <a:defRPr/>
            </a:pPr>
            <a:r>
              <a:rPr lang="en-US" smtClean="0"/>
              <a:t>Returns Using Arithmetic and Geometric Averaging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828800"/>
            <a:ext cx="7772400" cy="4667250"/>
          </a:xfrm>
        </p:spPr>
        <p:txBody>
          <a:bodyPr lIns="90488" tIns="44450" rIns="90488" bIns="44450" rtlCol="0">
            <a:normAutofit lnSpcReduction="10000"/>
          </a:bodyPr>
          <a:lstStyle/>
          <a:p>
            <a:pPr defTabSz="912813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u="sng" smtClean="0">
                <a:solidFill>
                  <a:schemeClr val="tx2"/>
                </a:solidFill>
              </a:rPr>
              <a:t>Arithmetic</a:t>
            </a:r>
          </a:p>
          <a:p>
            <a:pPr defTabSz="912813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mtClean="0"/>
              <a:t>r</a:t>
            </a:r>
            <a:r>
              <a:rPr lang="en-US" baseline="-25000" smtClean="0"/>
              <a:t>a </a:t>
            </a:r>
            <a:r>
              <a:rPr lang="en-US" smtClean="0"/>
              <a:t>= (r</a:t>
            </a:r>
            <a:r>
              <a:rPr lang="en-US" baseline="-25000" smtClean="0"/>
              <a:t>1</a:t>
            </a:r>
            <a:r>
              <a:rPr lang="en-US" smtClean="0"/>
              <a:t> + r</a:t>
            </a:r>
            <a:r>
              <a:rPr lang="en-US" baseline="-25000" smtClean="0"/>
              <a:t>2</a:t>
            </a:r>
            <a:r>
              <a:rPr lang="en-US" smtClean="0"/>
              <a:t> + r</a:t>
            </a:r>
            <a:r>
              <a:rPr lang="en-US" baseline="-25000" smtClean="0"/>
              <a:t>3</a:t>
            </a:r>
            <a:r>
              <a:rPr lang="en-US" smtClean="0"/>
              <a:t> + ... r</a:t>
            </a:r>
            <a:r>
              <a:rPr lang="en-US" baseline="-25000" smtClean="0"/>
              <a:t>n</a:t>
            </a:r>
            <a:r>
              <a:rPr lang="en-US" smtClean="0"/>
              <a:t>) / n</a:t>
            </a:r>
          </a:p>
          <a:p>
            <a:pPr defTabSz="912813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mtClean="0"/>
              <a:t>r</a:t>
            </a:r>
            <a:r>
              <a:rPr lang="en-US" baseline="-25000" smtClean="0"/>
              <a:t>a </a:t>
            </a:r>
            <a:r>
              <a:rPr lang="en-US" smtClean="0"/>
              <a:t>= (.10 + .25 - .20 + .25) / 4</a:t>
            </a:r>
          </a:p>
          <a:p>
            <a:pPr defTabSz="912813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mtClean="0"/>
              <a:t>     = .10 or 10%</a:t>
            </a:r>
          </a:p>
          <a:p>
            <a:pPr defTabSz="912813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u="sng" smtClean="0">
                <a:solidFill>
                  <a:schemeClr val="tx2"/>
                </a:solidFill>
              </a:rPr>
              <a:t>Geometric</a:t>
            </a:r>
          </a:p>
          <a:p>
            <a:pPr defTabSz="912813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mtClean="0"/>
              <a:t>r</a:t>
            </a:r>
            <a:r>
              <a:rPr lang="en-US" baseline="-25000" smtClean="0"/>
              <a:t>g</a:t>
            </a:r>
            <a:r>
              <a:rPr lang="en-US" smtClean="0"/>
              <a:t> = {[(1+r</a:t>
            </a:r>
            <a:r>
              <a:rPr lang="en-US" baseline="-25000" smtClean="0"/>
              <a:t>1</a:t>
            </a:r>
            <a:r>
              <a:rPr lang="en-US" smtClean="0"/>
              <a:t>) (1+r</a:t>
            </a:r>
            <a:r>
              <a:rPr lang="en-US" baseline="-25000" smtClean="0"/>
              <a:t>2</a:t>
            </a:r>
            <a:r>
              <a:rPr lang="en-US" smtClean="0"/>
              <a:t>) .... (1+r</a:t>
            </a:r>
            <a:r>
              <a:rPr lang="en-US" baseline="-25000" smtClean="0"/>
              <a:t>n</a:t>
            </a:r>
            <a:r>
              <a:rPr lang="en-US" smtClean="0"/>
              <a:t>)]} </a:t>
            </a:r>
            <a:r>
              <a:rPr lang="en-US" baseline="30000" smtClean="0"/>
              <a:t>1/n </a:t>
            </a:r>
            <a:r>
              <a:rPr lang="en-US" smtClean="0"/>
              <a:t>- 1</a:t>
            </a:r>
          </a:p>
          <a:p>
            <a:pPr defTabSz="912813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mtClean="0"/>
              <a:t>r</a:t>
            </a:r>
            <a:r>
              <a:rPr lang="en-US" baseline="-25000" smtClean="0"/>
              <a:t>g</a:t>
            </a:r>
            <a:r>
              <a:rPr lang="en-US" smtClean="0"/>
              <a:t> = {[(1.1) (1.25)  (.8) (1.25)]} </a:t>
            </a:r>
            <a:r>
              <a:rPr lang="en-US" baseline="30000" smtClean="0"/>
              <a:t>1/4 </a:t>
            </a:r>
            <a:r>
              <a:rPr lang="en-US" smtClean="0"/>
              <a:t>- 1</a:t>
            </a:r>
          </a:p>
          <a:p>
            <a:pPr defTabSz="912813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mtClean="0"/>
              <a:t>    =  (1.5150) </a:t>
            </a:r>
            <a:r>
              <a:rPr lang="en-US" baseline="30000" smtClean="0"/>
              <a:t>1/4 </a:t>
            </a:r>
            <a:r>
              <a:rPr lang="en-US" smtClean="0"/>
              <a:t>-1 = .0829 =  8.29%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0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0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01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="b"/>
          <a:lstStyle/>
          <a:p>
            <a:pPr defTabSz="912813" eaLnBrk="1" hangingPunct="1"/>
            <a:r>
              <a:rPr lang="en-US" smtClean="0"/>
              <a:t>Quoting Conventions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idx="1"/>
          </p:nvPr>
        </p:nvSpPr>
        <p:spPr/>
        <p:txBody>
          <a:bodyPr lIns="90488" tIns="44450" rIns="90488" bIns="44450"/>
          <a:lstStyle/>
          <a:p>
            <a:pPr defTabSz="912813" eaLnBrk="1" hangingPunct="1">
              <a:buFontTx/>
              <a:buNone/>
            </a:pPr>
            <a:r>
              <a:rPr lang="en-US" smtClean="0"/>
              <a:t>APR =  annual percentage rate</a:t>
            </a:r>
          </a:p>
          <a:p>
            <a:pPr defTabSz="912813" eaLnBrk="1" hangingPunct="1">
              <a:buFontTx/>
              <a:buNone/>
            </a:pPr>
            <a:r>
              <a:rPr lang="en-US" smtClean="0"/>
              <a:t>	(periods in year) X (rate for period)</a:t>
            </a:r>
          </a:p>
          <a:p>
            <a:pPr defTabSz="912813" eaLnBrk="1" hangingPunct="1">
              <a:buFontTx/>
              <a:buNone/>
            </a:pPr>
            <a:r>
              <a:rPr lang="en-US" smtClean="0"/>
              <a:t>EAR = effective annual rate</a:t>
            </a:r>
          </a:p>
          <a:p>
            <a:pPr defTabSz="912813" eaLnBrk="1" hangingPunct="1">
              <a:buFontTx/>
              <a:buNone/>
            </a:pPr>
            <a:r>
              <a:rPr lang="en-US" smtClean="0"/>
              <a:t>	( 1+ rate for period)</a:t>
            </a:r>
            <a:r>
              <a:rPr lang="en-US" baseline="30000" smtClean="0"/>
              <a:t>Periods per yr</a:t>
            </a:r>
            <a:r>
              <a:rPr lang="en-US" smtClean="0"/>
              <a:t> - 1</a:t>
            </a:r>
          </a:p>
          <a:p>
            <a:pPr defTabSz="912813" eaLnBrk="1" hangingPunct="1">
              <a:buFontTx/>
              <a:buNone/>
            </a:pPr>
            <a:r>
              <a:rPr lang="en-US" i="1" smtClean="0"/>
              <a:t>Example: monthly return of 1%</a:t>
            </a:r>
            <a:endParaRPr lang="en-US" smtClean="0"/>
          </a:p>
          <a:p>
            <a:pPr defTabSz="912813" eaLnBrk="1" hangingPunct="1">
              <a:buFontTx/>
              <a:buNone/>
            </a:pPr>
            <a:r>
              <a:rPr lang="en-US" smtClean="0">
                <a:solidFill>
                  <a:schemeClr val="tx2"/>
                </a:solidFill>
              </a:rPr>
              <a:t>	APR = 1% X 12 = 12%</a:t>
            </a:r>
          </a:p>
          <a:p>
            <a:pPr defTabSz="912813" eaLnBrk="1" hangingPunct="1">
              <a:buFontTx/>
              <a:buNone/>
            </a:pPr>
            <a:r>
              <a:rPr lang="en-US" smtClean="0">
                <a:solidFill>
                  <a:schemeClr val="tx2"/>
                </a:solidFill>
              </a:rPr>
              <a:t>	EAR = (1.01)</a:t>
            </a:r>
            <a:r>
              <a:rPr lang="en-US" baseline="30000" smtClean="0">
                <a:solidFill>
                  <a:schemeClr val="tx2"/>
                </a:solidFill>
              </a:rPr>
              <a:t>12</a:t>
            </a:r>
            <a:r>
              <a:rPr lang="en-US" smtClean="0">
                <a:solidFill>
                  <a:schemeClr val="tx2"/>
                </a:solidFill>
              </a:rPr>
              <a:t> - 1 = 12.68%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4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4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4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1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1C4B42-0344-4C8E-8634-81A22F09C1BF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19459" name="Content Placeholder 2"/>
          <p:cNvSpPr>
            <a:spLocks noGrp="1"/>
          </p:cNvSpPr>
          <p:nvPr>
            <p:ph idx="4294967295"/>
          </p:nvPr>
        </p:nvSpPr>
        <p:spPr>
          <a:xfrm>
            <a:off x="0" y="914400"/>
            <a:ext cx="7620000" cy="1524000"/>
          </a:xfrm>
        </p:spPr>
        <p:txBody>
          <a:bodyPr/>
          <a:lstStyle/>
          <a:p>
            <a:pPr eaLnBrk="1" hangingPunct="1"/>
            <a:r>
              <a:rPr lang="en-US" smtClean="0"/>
              <a:t>Rather than looking at past returns, can use a probability matrix as well</a:t>
            </a:r>
          </a:p>
        </p:txBody>
      </p:sp>
      <p:graphicFrame>
        <p:nvGraphicFramePr>
          <p:cNvPr id="18473" name="Group 41"/>
          <p:cNvGraphicFramePr>
            <a:graphicFrameLocks noGrp="1"/>
          </p:cNvGraphicFramePr>
          <p:nvPr/>
        </p:nvGraphicFramePr>
        <p:xfrm>
          <a:off x="838200" y="2438400"/>
          <a:ext cx="6824663" cy="2497455"/>
        </p:xfrm>
        <a:graphic>
          <a:graphicData uri="http://schemas.openxmlformats.org/drawingml/2006/table">
            <a:tbl>
              <a:tblPr/>
              <a:tblGrid>
                <a:gridCol w="1885950"/>
                <a:gridCol w="1646238"/>
                <a:gridCol w="1646237"/>
                <a:gridCol w="1646238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State of economy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Probability of state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Stock return in given state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p x Return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Recession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-15%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-3.0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Normal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50%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9%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Boom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16%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Expected Return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6.3%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CAN">
  <a:themeElements>
    <a:clrScheme name="CA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A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cooper master</Template>
  <TotalTime>184</TotalTime>
  <Words>2393</Words>
  <Application>Microsoft Office PowerPoint</Application>
  <PresentationFormat>On-screen Show (4:3)</PresentationFormat>
  <Paragraphs>500</Paragraphs>
  <Slides>62</Slides>
  <Notes>43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7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62</vt:i4>
      </vt:variant>
    </vt:vector>
  </HeadingPairs>
  <TitlesOfParts>
    <vt:vector size="74" baseType="lpstr">
      <vt:lpstr>Arial</vt:lpstr>
      <vt:lpstr>Calibri</vt:lpstr>
      <vt:lpstr>Symbol</vt:lpstr>
      <vt:lpstr>Verdana</vt:lpstr>
      <vt:lpstr>CAN</vt:lpstr>
      <vt:lpstr>2_Custom Design</vt:lpstr>
      <vt:lpstr>3_Custom Design</vt:lpstr>
      <vt:lpstr>4_Custom Design</vt:lpstr>
      <vt:lpstr>1_Custom Design</vt:lpstr>
      <vt:lpstr>Custom Design</vt:lpstr>
      <vt:lpstr>Office Theme</vt:lpstr>
      <vt:lpstr>Equation</vt:lpstr>
      <vt:lpstr>Slide 1</vt:lpstr>
      <vt:lpstr>Introduction</vt:lpstr>
      <vt:lpstr>Historical Returns</vt:lpstr>
      <vt:lpstr>Slide 4</vt:lpstr>
      <vt:lpstr>Slide 5</vt:lpstr>
      <vt:lpstr>Slide 6</vt:lpstr>
      <vt:lpstr>Returns Using Arithmetic and Geometric Averaging</vt:lpstr>
      <vt:lpstr>Quoting Conventions</vt:lpstr>
      <vt:lpstr>Slide 9</vt:lpstr>
      <vt:lpstr>Real vs. Nominal Rates</vt:lpstr>
      <vt:lpstr>Historical Risks</vt:lpstr>
      <vt:lpstr>Slide 12</vt:lpstr>
      <vt:lpstr>Slide 13</vt:lpstr>
      <vt:lpstr>Skewed Distribution: Large Negative Returns Possible</vt:lpstr>
      <vt:lpstr>Skewed Distribution: Large Positive Returns Possible</vt:lpstr>
      <vt:lpstr>Characteristics of Probability Distributions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Allocating Capital Between Risky &amp; Risk-Free Assets</vt:lpstr>
      <vt:lpstr>Example</vt:lpstr>
      <vt:lpstr>Expected Returns for Combinations</vt:lpstr>
      <vt:lpstr>Slide 29</vt:lpstr>
      <vt:lpstr>Variance on the Possible Combined Portfolios</vt:lpstr>
      <vt:lpstr>Combinations Without Leverage</vt:lpstr>
      <vt:lpstr>Using Leverage with Capital Allocation Line</vt:lpstr>
      <vt:lpstr>Slide 33</vt:lpstr>
      <vt:lpstr>What was the beginning price of a stock if its ending price was $23, its cash dividend was $1, and the holding period return on a stock was 20%?  A) $20  B) $24  C) $21  D) $18</vt:lpstr>
      <vt:lpstr>You purchased 100 shares of stock for $25. One year later you received $2 cash dividend and sold the shares for $22 each. Your holding-period return was ____.  A) 4%  B) 8.33%  C) 8%  D) -4% </vt:lpstr>
      <vt:lpstr>The geometric average of 10%, -20% and 10% is __________.  A) 0%  B) 1.08%  C) -1.08%  D) -2%</vt:lpstr>
      <vt:lpstr>An investor invests 80% of her funds in a risky asset with an expected rate of return of 12% and a standard deviation of 20% and 20% in a treasury bill that pays 3%. Her portfolio's expected rate of return and standard deviation are __________ and __________ respectively.  A) 12%, 20%  B) 7.5%, 10%  C) 9.6%, 10%  D) 10.2%, 16%  </vt:lpstr>
      <vt:lpstr>Suppose stock ABC has an average return of 12% and a standard deviation of 20%. Determine the range of returns that ABC's actual returns will fall within 95% of the time.  A) Between -28% and 52%  B) Between -8% and 32%  C) Between 12% and 20%  D) None of the above  </vt:lpstr>
      <vt:lpstr>What is the expected real rate of return on an investment that has expected nominal return of 20%, assuming the expected rate of inflation to be 6%?  A) 14%  B) 13.2%  C) 20%  D) 18.4%</vt:lpstr>
      <vt:lpstr>What is the ending price of a stock if its beginning price was $30, its cash dividend was $2, and the holding period return on a stock was 20%?  A) $32  B) $34  C) $36  D) $28</vt:lpstr>
      <vt:lpstr>Historical returns have generally been __________ for stocks than for bonds.  A) the same  B) lower  C) higher  D) none of the above</vt:lpstr>
      <vt:lpstr>Geometric average returns are generally __________ arithmetic average returns.  A) the same as  B) lower than  C) higher than  D) none of the above</vt:lpstr>
      <vt:lpstr>Two-Security Portfolio: Return</vt:lpstr>
      <vt:lpstr>Two-Security Portfolio: Risk</vt:lpstr>
      <vt:lpstr>Covariance</vt:lpstr>
      <vt:lpstr>Correlation Coefficients: Possible Values</vt:lpstr>
      <vt:lpstr>In General, For an n-Security Portfolio:</vt:lpstr>
      <vt:lpstr>Two-Security Portfolio</vt:lpstr>
      <vt:lpstr>Slide 49</vt:lpstr>
      <vt:lpstr>Portfolio Risk/Return Two Securities: Correlation Effects</vt:lpstr>
      <vt:lpstr>Extending Concepts to All Securities</vt:lpstr>
      <vt:lpstr>Slide 52</vt:lpstr>
      <vt:lpstr>Extending to Include Riskless Asset</vt:lpstr>
      <vt:lpstr>Slide 54</vt:lpstr>
      <vt:lpstr>Dominant CAL with a Risk-Free Investment (F)</vt:lpstr>
      <vt:lpstr>Some diversification benefits can be achieved by combining securities in a portfolio as long as the correlation coefficient between the securities is ________________.  A) 1  B) less than or equal to 0  C) between 0 and 1  D) less than 1 </vt:lpstr>
      <vt:lpstr>Which of the following is correct concerning efficient portfolios?  A) They have zero risk.  B) They have the lowest risk.  C) They have the highest risk/return tradeoff.  D) They have the highest expected return. </vt:lpstr>
      <vt:lpstr>  The standard deviation of return on stock A is 0.25 while the standard deviation of return on stock B is 0.30. If the covariance of returns on A and B is 0.06, the correlation coefficient between the returns on A and B is __________.  A) 0.2  B) 0.6  C) 0.7  D) 0.8 </vt:lpstr>
      <vt:lpstr>Which one of the following statements is correct concerning a two-stock portfolio?  A) Portfolio return is a weighted average of the two stocks’ returns if the stocks have a positive correlation coefficient.  B) Portfolio standard deviation can be a weighted average of the two stocks’ standard deviations in theory.  C) Portfolio standard deviation is zero if the two stocks have a correlation coefficient of 0.  D) None of the above is correct. </vt:lpstr>
      <vt:lpstr>The standard deviation of return on investment A is 0.2 while the standard deviation of return on investment B is 0.3. If the correlation coefficient between the returns on A and B is -0.8, the covariance of returns on A and B is ________.  A) -0.048  B) -0.06  C) 0.06  D) 0.048 </vt:lpstr>
      <vt:lpstr>A portfolio is composed of two stocks, A and B. Stock A has an expected return of 10% while stock B has an expected return of 18%. What is the proportion of stock A in the portfolio so that the expected return of the portfolio is 16.4%?  A) 0.2  B) 0.8  C) 0.4  D) 0.6 </vt:lpstr>
      <vt:lpstr>Expected Return Std Deviation X10%  15% Y12%  20% Z15%  20% Which of the following portfolios cannot lie on the efficient frontier?    A) Portfolio Z  B) Portfolio X  C) Portfolio Y  D) All portfolios should lie on the efficient frontier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Leverage</dc:title>
  <dc:creator>Trainor</dc:creator>
  <cp:lastModifiedBy>Trainor</cp:lastModifiedBy>
  <cp:revision>16</cp:revision>
  <dcterms:created xsi:type="dcterms:W3CDTF">2010-01-23T17:01:23Z</dcterms:created>
  <dcterms:modified xsi:type="dcterms:W3CDTF">2010-02-18T00:01:14Z</dcterms:modified>
</cp:coreProperties>
</file>