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16" r:id="rId2"/>
    <p:sldId id="323" r:id="rId3"/>
    <p:sldId id="324" r:id="rId4"/>
    <p:sldId id="352" r:id="rId5"/>
    <p:sldId id="325" r:id="rId6"/>
    <p:sldId id="326" r:id="rId7"/>
    <p:sldId id="327" r:id="rId8"/>
    <p:sldId id="328" r:id="rId9"/>
    <p:sldId id="357" r:id="rId10"/>
    <p:sldId id="329" r:id="rId11"/>
    <p:sldId id="330" r:id="rId12"/>
    <p:sldId id="331" r:id="rId13"/>
    <p:sldId id="332" r:id="rId14"/>
    <p:sldId id="333" r:id="rId15"/>
    <p:sldId id="334" r:id="rId16"/>
    <p:sldId id="356" r:id="rId17"/>
    <p:sldId id="353" r:id="rId18"/>
    <p:sldId id="354" r:id="rId19"/>
    <p:sldId id="355" r:id="rId20"/>
    <p:sldId id="344" r:id="rId21"/>
    <p:sldId id="347" r:id="rId22"/>
    <p:sldId id="348" r:id="rId23"/>
    <p:sldId id="350" r:id="rId24"/>
    <p:sldId id="345" r:id="rId25"/>
    <p:sldId id="349" r:id="rId26"/>
    <p:sldId id="335" r:id="rId27"/>
    <p:sldId id="346" r:id="rId28"/>
    <p:sldId id="337" r:id="rId29"/>
    <p:sldId id="358" r:id="rId30"/>
    <p:sldId id="359" r:id="rId31"/>
    <p:sldId id="336" r:id="rId32"/>
    <p:sldId id="343" r:id="rId33"/>
    <p:sldId id="318"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33"/>
    <a:srgbClr val="7D7447"/>
    <a:srgbClr val="857B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0" d="100"/>
          <a:sy n="90" d="100"/>
        </p:scale>
        <p:origin x="816" y="-46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46.wmf"/><Relationship Id="rId1" Type="http://schemas.openxmlformats.org/officeDocument/2006/relationships/image" Target="../media/image45.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image" Target="../media/image48.wmf"/><Relationship Id="rId1" Type="http://schemas.openxmlformats.org/officeDocument/2006/relationships/image" Target="../media/image47.wmf"/><Relationship Id="rId4" Type="http://schemas.openxmlformats.org/officeDocument/2006/relationships/image" Target="../media/image5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1.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E4A8070-FB00-4DB1-BC96-AC18DDC785E4}" type="datetimeFigureOut">
              <a:rPr lang="en-US" smtClean="0"/>
              <a:t>2/12/2020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ACEFC5-7AF7-488E-BF10-FC5C859F3296}" type="slidenum">
              <a:rPr lang="en-US" smtClean="0"/>
              <a:t>‹#›</a:t>
            </a:fld>
            <a:endParaRPr lang="en-US"/>
          </a:p>
        </p:txBody>
      </p:sp>
    </p:spTree>
    <p:extLst>
      <p:ext uri="{BB962C8B-B14F-4D97-AF65-F5344CB8AC3E}">
        <p14:creationId xmlns:p14="http://schemas.microsoft.com/office/powerpoint/2010/main" val="42804296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4A8070-FB00-4DB1-BC96-AC18DDC785E4}" type="datetimeFigureOut">
              <a:rPr lang="en-US" smtClean="0"/>
              <a:t>2/12/2020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ACEFC5-7AF7-488E-BF10-FC5C859F3296}" type="slidenum">
              <a:rPr lang="en-US" smtClean="0"/>
              <a:t>‹#›</a:t>
            </a:fld>
            <a:endParaRPr lang="en-US"/>
          </a:p>
        </p:txBody>
      </p:sp>
    </p:spTree>
    <p:extLst>
      <p:ext uri="{BB962C8B-B14F-4D97-AF65-F5344CB8AC3E}">
        <p14:creationId xmlns:p14="http://schemas.microsoft.com/office/powerpoint/2010/main" val="5594523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4A8070-FB00-4DB1-BC96-AC18DDC785E4}" type="datetimeFigureOut">
              <a:rPr lang="en-US" smtClean="0"/>
              <a:t>2/12/2020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ACEFC5-7AF7-488E-BF10-FC5C859F3296}" type="slidenum">
              <a:rPr lang="en-US" smtClean="0"/>
              <a:t>‹#›</a:t>
            </a:fld>
            <a:endParaRPr lang="en-US"/>
          </a:p>
        </p:txBody>
      </p:sp>
    </p:spTree>
    <p:extLst>
      <p:ext uri="{BB962C8B-B14F-4D97-AF65-F5344CB8AC3E}">
        <p14:creationId xmlns:p14="http://schemas.microsoft.com/office/powerpoint/2010/main" val="3373404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4A8070-FB00-4DB1-BC96-AC18DDC785E4}" type="datetimeFigureOut">
              <a:rPr lang="en-US" smtClean="0"/>
              <a:t>2/12/2020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ACEFC5-7AF7-488E-BF10-FC5C859F3296}" type="slidenum">
              <a:rPr lang="en-US" smtClean="0"/>
              <a:t>‹#›</a:t>
            </a:fld>
            <a:endParaRPr lang="en-US"/>
          </a:p>
        </p:txBody>
      </p:sp>
    </p:spTree>
    <p:extLst>
      <p:ext uri="{BB962C8B-B14F-4D97-AF65-F5344CB8AC3E}">
        <p14:creationId xmlns:p14="http://schemas.microsoft.com/office/powerpoint/2010/main" val="28838727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4A8070-FB00-4DB1-BC96-AC18DDC785E4}" type="datetimeFigureOut">
              <a:rPr lang="en-US" smtClean="0"/>
              <a:t>2/12/2020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ACEFC5-7AF7-488E-BF10-FC5C859F3296}" type="slidenum">
              <a:rPr lang="en-US" smtClean="0"/>
              <a:t>‹#›</a:t>
            </a:fld>
            <a:endParaRPr lang="en-US"/>
          </a:p>
        </p:txBody>
      </p:sp>
    </p:spTree>
    <p:extLst>
      <p:ext uri="{BB962C8B-B14F-4D97-AF65-F5344CB8AC3E}">
        <p14:creationId xmlns:p14="http://schemas.microsoft.com/office/powerpoint/2010/main" val="3199106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E4A8070-FB00-4DB1-BC96-AC18DDC785E4}" type="datetimeFigureOut">
              <a:rPr lang="en-US" smtClean="0"/>
              <a:t>2/12/2020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ACEFC5-7AF7-488E-BF10-FC5C859F3296}" type="slidenum">
              <a:rPr lang="en-US" smtClean="0"/>
              <a:t>‹#›</a:t>
            </a:fld>
            <a:endParaRPr lang="en-US"/>
          </a:p>
        </p:txBody>
      </p:sp>
    </p:spTree>
    <p:extLst>
      <p:ext uri="{BB962C8B-B14F-4D97-AF65-F5344CB8AC3E}">
        <p14:creationId xmlns:p14="http://schemas.microsoft.com/office/powerpoint/2010/main" val="348003152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E4A8070-FB00-4DB1-BC96-AC18DDC785E4}" type="datetimeFigureOut">
              <a:rPr lang="en-US" smtClean="0"/>
              <a:t>2/12/2020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ACEFC5-7AF7-488E-BF10-FC5C859F3296}" type="slidenum">
              <a:rPr lang="en-US" smtClean="0"/>
              <a:t>‹#›</a:t>
            </a:fld>
            <a:endParaRPr lang="en-US"/>
          </a:p>
        </p:txBody>
      </p:sp>
    </p:spTree>
    <p:extLst>
      <p:ext uri="{BB962C8B-B14F-4D97-AF65-F5344CB8AC3E}">
        <p14:creationId xmlns:p14="http://schemas.microsoft.com/office/powerpoint/2010/main" val="257561180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E4A8070-FB00-4DB1-BC96-AC18DDC785E4}" type="datetimeFigureOut">
              <a:rPr lang="en-US" smtClean="0"/>
              <a:t>2/12/2020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ACEFC5-7AF7-488E-BF10-FC5C859F3296}" type="slidenum">
              <a:rPr lang="en-US" smtClean="0"/>
              <a:t>‹#›</a:t>
            </a:fld>
            <a:endParaRPr lang="en-US"/>
          </a:p>
        </p:txBody>
      </p:sp>
    </p:spTree>
    <p:extLst>
      <p:ext uri="{BB962C8B-B14F-4D97-AF65-F5344CB8AC3E}">
        <p14:creationId xmlns:p14="http://schemas.microsoft.com/office/powerpoint/2010/main" val="87736183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4A8070-FB00-4DB1-BC96-AC18DDC785E4}" type="datetimeFigureOut">
              <a:rPr lang="en-US" smtClean="0"/>
              <a:t>2/12/2020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ACEFC5-7AF7-488E-BF10-FC5C859F3296}" type="slidenum">
              <a:rPr lang="en-US" smtClean="0"/>
              <a:t>‹#›</a:t>
            </a:fld>
            <a:endParaRPr lang="en-US"/>
          </a:p>
        </p:txBody>
      </p:sp>
    </p:spTree>
    <p:extLst>
      <p:ext uri="{BB962C8B-B14F-4D97-AF65-F5344CB8AC3E}">
        <p14:creationId xmlns:p14="http://schemas.microsoft.com/office/powerpoint/2010/main" val="114265165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4A8070-FB00-4DB1-BC96-AC18DDC785E4}" type="datetimeFigureOut">
              <a:rPr lang="en-US" smtClean="0"/>
              <a:t>2/12/2020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ACEFC5-7AF7-488E-BF10-FC5C859F3296}" type="slidenum">
              <a:rPr lang="en-US" smtClean="0"/>
              <a:t>‹#›</a:t>
            </a:fld>
            <a:endParaRPr lang="en-US"/>
          </a:p>
        </p:txBody>
      </p:sp>
    </p:spTree>
    <p:extLst>
      <p:ext uri="{BB962C8B-B14F-4D97-AF65-F5344CB8AC3E}">
        <p14:creationId xmlns:p14="http://schemas.microsoft.com/office/powerpoint/2010/main" val="4046652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4A8070-FB00-4DB1-BC96-AC18DDC785E4}" type="datetimeFigureOut">
              <a:rPr lang="en-US" smtClean="0"/>
              <a:t>2/12/2020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ACEFC5-7AF7-488E-BF10-FC5C859F3296}" type="slidenum">
              <a:rPr lang="en-US" smtClean="0"/>
              <a:t>‹#›</a:t>
            </a:fld>
            <a:endParaRPr lang="en-US"/>
          </a:p>
        </p:txBody>
      </p:sp>
    </p:spTree>
    <p:extLst>
      <p:ext uri="{BB962C8B-B14F-4D97-AF65-F5344CB8AC3E}">
        <p14:creationId xmlns:p14="http://schemas.microsoft.com/office/powerpoint/2010/main" val="11096342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4A8070-FB00-4DB1-BC96-AC18DDC785E4}" type="datetimeFigureOut">
              <a:rPr lang="en-US" smtClean="0"/>
              <a:t>2/12/2020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ACEFC5-7AF7-488E-BF10-FC5C859F3296}" type="slidenum">
              <a:rPr lang="en-US" smtClean="0"/>
              <a:t>‹#›</a:t>
            </a:fld>
            <a:endParaRPr lang="en-US"/>
          </a:p>
        </p:txBody>
      </p:sp>
    </p:spTree>
    <p:extLst>
      <p:ext uri="{BB962C8B-B14F-4D97-AF65-F5344CB8AC3E}">
        <p14:creationId xmlns:p14="http://schemas.microsoft.com/office/powerpoint/2010/main" val="17998561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39.jpeg"/><Relationship Id="rId4" Type="http://schemas.openxmlformats.org/officeDocument/2006/relationships/image" Target="../media/image38.png"/></Relationships>
</file>

<file path=ppt/slides/_rels/slide1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eg"/><Relationship Id="rId1" Type="http://schemas.openxmlformats.org/officeDocument/2006/relationships/slideLayout" Target="../slideLayouts/slideLayout7.xml"/><Relationship Id="rId4" Type="http://schemas.openxmlformats.org/officeDocument/2006/relationships/image" Target="../media/image42.jpeg"/></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40.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46.wmf"/><Relationship Id="rId3" Type="http://schemas.openxmlformats.org/officeDocument/2006/relationships/image" Target="../media/image47.png"/><Relationship Id="rId7"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45.wmf"/><Relationship Id="rId5" Type="http://schemas.openxmlformats.org/officeDocument/2006/relationships/oleObject" Target="../embeddings/oleObject1.bin"/><Relationship Id="rId4" Type="http://schemas.openxmlformats.org/officeDocument/2006/relationships/image" Target="../media/image48.png"/><Relationship Id="rId9" Type="http://schemas.openxmlformats.org/officeDocument/2006/relationships/image" Target="../media/image49.png"/></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oleObject" Target="../embeddings/oleObject3.bin"/><Relationship Id="rId7" Type="http://schemas.openxmlformats.org/officeDocument/2006/relationships/image" Target="../media/image48.wmf"/><Relationship Id="rId12" Type="http://schemas.openxmlformats.org/officeDocument/2006/relationships/image" Target="../media/image50.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4.bin"/><Relationship Id="rId11" Type="http://schemas.openxmlformats.org/officeDocument/2006/relationships/oleObject" Target="../embeddings/oleObject6.bin"/><Relationship Id="rId5" Type="http://schemas.openxmlformats.org/officeDocument/2006/relationships/image" Target="../media/image54.png"/><Relationship Id="rId10" Type="http://schemas.openxmlformats.org/officeDocument/2006/relationships/image" Target="../media/image55.png"/><Relationship Id="rId4" Type="http://schemas.openxmlformats.org/officeDocument/2006/relationships/image" Target="../media/image47.wmf"/><Relationship Id="rId9" Type="http://schemas.openxmlformats.org/officeDocument/2006/relationships/image" Target="../media/image49.wmf"/></Relationships>
</file>

<file path=ppt/slides/_rels/slide19.xml.rels><?xml version="1.0" encoding="UTF-8" standalone="yes"?>
<Relationships xmlns="http://schemas.openxmlformats.org/package/2006/relationships"><Relationship Id="rId3" Type="http://schemas.openxmlformats.org/officeDocument/2006/relationships/image" Target="../media/image57.png"/><Relationship Id="rId7" Type="http://schemas.openxmlformats.org/officeDocument/2006/relationships/image" Target="../media/image52.jpg"/><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58.png"/><Relationship Id="rId5" Type="http://schemas.openxmlformats.org/officeDocument/2006/relationships/image" Target="../media/image51.wmf"/><Relationship Id="rId4" Type="http://schemas.openxmlformats.org/officeDocument/2006/relationships/oleObject" Target="../embeddings/oleObject7.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hyperlink" Target="http://faculty.etsu.edu/gardnerr/5337/notes/Chapter4-53.pdf" TargetMode="External"/><Relationship Id="rId7" Type="http://schemas.openxmlformats.org/officeDocument/2006/relationships/hyperlink" Target="http://faculty.etsu.edu/gardnerr/5410/notes/V-3-A.pdf" TargetMode="External"/><Relationship Id="rId2" Type="http://schemas.openxmlformats.org/officeDocument/2006/relationships/hyperlink" Target="http://faculty.etsu.edu/gardnerr/5510/notes/IV-3.pdf" TargetMode="External"/><Relationship Id="rId1" Type="http://schemas.openxmlformats.org/officeDocument/2006/relationships/slideLayout" Target="../slideLayouts/slideLayout7.xml"/><Relationship Id="rId6" Type="http://schemas.openxmlformats.org/officeDocument/2006/relationships/hyperlink" Target="http://faculty.etsu.edu/gardnerr/5210/notes/Munkres-56.pdf" TargetMode="External"/><Relationship Id="rId5" Type="http://schemas.openxmlformats.org/officeDocument/2006/relationships/hyperlink" Target="http://faculty.etsu.edu/gardnerr/5510/notes/V-3.pdf" TargetMode="External"/><Relationship Id="rId4" Type="http://schemas.openxmlformats.org/officeDocument/2006/relationships/hyperlink" Target="http://faculty.etsu.edu/gardnerr/4127/notes/VI-31.pdf"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70.png"/><Relationship Id="rId2" Type="http://schemas.openxmlformats.org/officeDocument/2006/relationships/image" Target="../media/image56.png"/><Relationship Id="rId1" Type="http://schemas.openxmlformats.org/officeDocument/2006/relationships/slideLayout" Target="../slideLayouts/slideLayout7.xml"/><Relationship Id="rId4" Type="http://schemas.openxmlformats.org/officeDocument/2006/relationships/image" Target="../media/image57.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7.xml"/><Relationship Id="rId5" Type="http://schemas.openxmlformats.org/officeDocument/2006/relationships/image" Target="../media/image530.png"/><Relationship Id="rId4" Type="http://schemas.openxmlformats.org/officeDocument/2006/relationships/image" Target="../media/image59.png"/></Relationships>
</file>

<file path=ppt/slides/_rels/slide26.xml.rels><?xml version="1.0" encoding="UTF-8" standalone="yes"?>
<Relationships xmlns="http://schemas.openxmlformats.org/package/2006/relationships"><Relationship Id="rId3" Type="http://schemas.openxmlformats.org/officeDocument/2006/relationships/image" Target="../media/image550.png"/><Relationship Id="rId2" Type="http://schemas.openxmlformats.org/officeDocument/2006/relationships/image" Target="../media/image540.png"/><Relationship Id="rId1" Type="http://schemas.openxmlformats.org/officeDocument/2006/relationships/slideLayout" Target="../slideLayouts/slideLayout7.xml"/><Relationship Id="rId4" Type="http://schemas.openxmlformats.org/officeDocument/2006/relationships/image" Target="../media/image560.png"/></Relationships>
</file>

<file path=ppt/slides/_rels/slide27.xml.rels><?xml version="1.0" encoding="UTF-8" standalone="yes"?>
<Relationships xmlns="http://schemas.openxmlformats.org/package/2006/relationships"><Relationship Id="rId3" Type="http://schemas.openxmlformats.org/officeDocument/2006/relationships/image" Target="../media/image580.png"/><Relationship Id="rId7" Type="http://schemas.openxmlformats.org/officeDocument/2006/relationships/image" Target="../media/image62.png"/><Relationship Id="rId2" Type="http://schemas.openxmlformats.org/officeDocument/2006/relationships/image" Target="../media/image60.jpg"/><Relationship Id="rId1" Type="http://schemas.openxmlformats.org/officeDocument/2006/relationships/slideLayout" Target="../slideLayouts/slideLayout7.xml"/><Relationship Id="rId6" Type="http://schemas.openxmlformats.org/officeDocument/2006/relationships/image" Target="../media/image61.png"/><Relationship Id="rId5" Type="http://schemas.openxmlformats.org/officeDocument/2006/relationships/image" Target="../media/image600.png"/><Relationship Id="rId4" Type="http://schemas.openxmlformats.org/officeDocument/2006/relationships/image" Target="../media/image590.png"/></Relationships>
</file>

<file path=ppt/slides/_rels/slide2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0.png"/><Relationship Id="rId1" Type="http://schemas.openxmlformats.org/officeDocument/2006/relationships/slideLayout" Target="../slideLayouts/slideLayout7.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s>
</file>

<file path=ppt/slides/_rels/slide29.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7.xml"/><Relationship Id="rId5" Type="http://schemas.openxmlformats.org/officeDocument/2006/relationships/image" Target="../media/image72.png"/><Relationship Id="rId4" Type="http://schemas.openxmlformats.org/officeDocument/2006/relationships/image" Target="../media/image71.png"/></Relationships>
</file>

<file path=ppt/slides/_rels/slide31.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63.jpg"/><Relationship Id="rId1" Type="http://schemas.openxmlformats.org/officeDocument/2006/relationships/slideLayout" Target="../slideLayouts/slideLayout7.xml"/><Relationship Id="rId6" Type="http://schemas.openxmlformats.org/officeDocument/2006/relationships/image" Target="../media/image77.png"/><Relationship Id="rId5" Type="http://schemas.openxmlformats.org/officeDocument/2006/relationships/image" Target="../media/image76.png"/><Relationship Id="rId4" Type="http://schemas.openxmlformats.org/officeDocument/2006/relationships/image" Target="../media/image75.png"/></Relationships>
</file>

<file path=ppt/slides/_rels/slide32.xml.rels><?xml version="1.0" encoding="UTF-8" standalone="yes"?>
<Relationships xmlns="http://schemas.openxmlformats.org/package/2006/relationships"><Relationship Id="rId2" Type="http://schemas.openxmlformats.org/officeDocument/2006/relationships/image" Target="../media/image64.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7.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1904868"/>
            <a:ext cx="3375953" cy="3048264"/>
          </a:xfrm>
          <a:prstGeom prst="rect">
            <a:avLst/>
          </a:prstGeom>
          <a:ln w="38100">
            <a:solidFill>
              <a:srgbClr val="C00000"/>
            </a:solidFill>
          </a:ln>
        </p:spPr>
      </p:pic>
      <p:sp>
        <p:nvSpPr>
          <p:cNvPr id="10" name="Rounded Rectangular Callout 9"/>
          <p:cNvSpPr/>
          <p:nvPr/>
        </p:nvSpPr>
        <p:spPr>
          <a:xfrm>
            <a:off x="5257800" y="2057400"/>
            <a:ext cx="3733800" cy="2438400"/>
          </a:xfrm>
          <a:prstGeom prst="wedgeRoundRectCallout">
            <a:avLst>
              <a:gd name="adj1" fmla="val -87709"/>
              <a:gd name="adj2" fmla="val -22115"/>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228600" y="152400"/>
            <a:ext cx="8915400" cy="1631216"/>
          </a:xfrm>
          <a:prstGeom prst="rect">
            <a:avLst/>
          </a:prstGeom>
          <a:noFill/>
        </p:spPr>
        <p:txBody>
          <a:bodyPr wrap="square" rtlCol="0">
            <a:spAutoFit/>
          </a:bodyPr>
          <a:lstStyle/>
          <a:p>
            <a:pPr algn="ctr"/>
            <a:r>
              <a:rPr lang="en-US" sz="5000" dirty="0" smtClean="0">
                <a:solidFill>
                  <a:schemeClr val="tx2"/>
                </a:solidFill>
                <a:latin typeface="Times New Roman" panose="02020603050405020304" pitchFamily="18" charset="0"/>
                <a:cs typeface="Times New Roman" panose="02020603050405020304" pitchFamily="18" charset="0"/>
              </a:rPr>
              <a:t>The Fundamental Theorem of Algebra - </a:t>
            </a:r>
            <a:r>
              <a:rPr lang="en-US" sz="4000" dirty="0" smtClean="0">
                <a:solidFill>
                  <a:schemeClr val="tx2"/>
                </a:solidFill>
                <a:latin typeface="Times New Roman" panose="02020603050405020304" pitchFamily="18" charset="0"/>
                <a:cs typeface="Times New Roman" panose="02020603050405020304" pitchFamily="18" charset="0"/>
              </a:rPr>
              <a:t>A History</a:t>
            </a:r>
            <a:endParaRPr lang="en-US" sz="4000" dirty="0">
              <a:solidFill>
                <a:schemeClr val="tx2"/>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457200" y="5092005"/>
            <a:ext cx="8229600" cy="1384995"/>
          </a:xfrm>
          <a:prstGeom prst="rect">
            <a:avLst/>
          </a:prstGeom>
          <a:noFill/>
        </p:spPr>
        <p:txBody>
          <a:bodyPr wrap="square" rtlCol="0">
            <a:spAutoFit/>
          </a:bodyPr>
          <a:lstStyle/>
          <a:p>
            <a:pPr algn="ctr"/>
            <a:r>
              <a:rPr lang="en-US" sz="2800" dirty="0" smtClean="0">
                <a:solidFill>
                  <a:srgbClr val="FF0000"/>
                </a:solidFill>
                <a:latin typeface="Times New Roman" panose="02020603050405020304" pitchFamily="18" charset="0"/>
                <a:cs typeface="Times New Roman" panose="02020603050405020304" pitchFamily="18" charset="0"/>
              </a:rPr>
              <a:t>Robert “Dr. Bob” Gardner</a:t>
            </a:r>
          </a:p>
          <a:p>
            <a:pPr algn="ctr"/>
            <a:r>
              <a:rPr lang="en-US" sz="2800" dirty="0" smtClean="0">
                <a:solidFill>
                  <a:srgbClr val="FF0000"/>
                </a:solidFill>
                <a:latin typeface="Times New Roman" panose="02020603050405020304" pitchFamily="18" charset="0"/>
                <a:cs typeface="Times New Roman" panose="02020603050405020304" pitchFamily="18" charset="0"/>
              </a:rPr>
              <a:t>East Tennessee State University</a:t>
            </a:r>
          </a:p>
          <a:p>
            <a:pPr algn="ctr"/>
            <a:r>
              <a:rPr lang="en-US" sz="2800" dirty="0" smtClean="0">
                <a:solidFill>
                  <a:srgbClr val="FF0000"/>
                </a:solidFill>
                <a:latin typeface="Times New Roman" panose="02020603050405020304" pitchFamily="18" charset="0"/>
                <a:cs typeface="Times New Roman" panose="02020603050405020304" pitchFamily="18" charset="0"/>
              </a:rPr>
              <a:t>Department of Mathematics and Statistics</a:t>
            </a:r>
          </a:p>
        </p:txBody>
      </p:sp>
      <mc:AlternateContent xmlns:mc="http://schemas.openxmlformats.org/markup-compatibility/2006">
        <mc:Choice xmlns:a14="http://schemas.microsoft.com/office/drawing/2010/main" Requires="a14">
          <p:sp>
            <p:nvSpPr>
              <p:cNvPr id="9" name="TextBox 8"/>
              <p:cNvSpPr txBox="1"/>
              <p:nvPr/>
            </p:nvSpPr>
            <p:spPr>
              <a:xfrm>
                <a:off x="5410200" y="2209800"/>
                <a:ext cx="3581400" cy="2062103"/>
              </a:xfrm>
              <a:prstGeom prst="rect">
                <a:avLst/>
              </a:prstGeom>
              <a:noFill/>
            </p:spPr>
            <p:txBody>
              <a:bodyPr wrap="square" rtlCol="0">
                <a:spAutoFit/>
              </a:bodyPr>
              <a:lstStyle/>
              <a:p>
                <a:pPr algn="ctr"/>
                <a:r>
                  <a:rPr lang="en-US" sz="3200" b="0" dirty="0" smtClean="0">
                    <a:latin typeface="Comic Sans MS" panose="030F0702030302020204" pitchFamily="66" charset="0"/>
                  </a:rPr>
                  <a:t>If </a:t>
                </a:r>
                <a14:m>
                  <m:oMath xmlns:m="http://schemas.openxmlformats.org/officeDocument/2006/math">
                    <m:r>
                      <a:rPr lang="en-US" sz="3200" b="0" i="1" smtClean="0">
                        <a:latin typeface="Cambria Math"/>
                      </a:rPr>
                      <m:t>𝑃</m:t>
                    </m:r>
                    <m:r>
                      <a:rPr lang="en-US" sz="3200" b="0" i="1" smtClean="0">
                        <a:latin typeface="Cambria Math"/>
                      </a:rPr>
                      <m:t>(</m:t>
                    </m:r>
                    <m:r>
                      <a:rPr lang="en-US" sz="3200" b="0" i="1" smtClean="0">
                        <a:latin typeface="Cambria Math"/>
                      </a:rPr>
                      <m:t>𝑧</m:t>
                    </m:r>
                    <m:r>
                      <a:rPr lang="en-US" sz="3200" b="0" i="1" smtClean="0">
                        <a:latin typeface="Cambria Math"/>
                      </a:rPr>
                      <m:t>)∈</m:t>
                    </m:r>
                    <m:r>
                      <a:rPr lang="en-US" sz="3200" b="0" i="1" smtClean="0">
                        <a:latin typeface="Cambria Math"/>
                        <a:ea typeface="Cambria Math"/>
                      </a:rPr>
                      <m:t>ℂ</m:t>
                    </m:r>
                    <m:r>
                      <a:rPr lang="en-US" sz="3200" b="0" i="1" smtClean="0">
                        <a:latin typeface="Cambria Math"/>
                        <a:ea typeface="Cambria Math"/>
                      </a:rPr>
                      <m:t>[</m:t>
                    </m:r>
                    <m:r>
                      <a:rPr lang="en-US" sz="3200" b="0" i="1" smtClean="0">
                        <a:latin typeface="Cambria Math" panose="02040503050406030204" pitchFamily="18" charset="0"/>
                        <a:ea typeface="Cambria Math"/>
                      </a:rPr>
                      <m:t>𝑧</m:t>
                    </m:r>
                    <m:r>
                      <a:rPr lang="en-US" sz="3200" b="0" i="1" smtClean="0">
                        <a:latin typeface="Cambria Math"/>
                        <a:ea typeface="Cambria Math"/>
                      </a:rPr>
                      <m:t>]</m:t>
                    </m:r>
                  </m:oMath>
                </a14:m>
                <a:r>
                  <a:rPr lang="en-US" sz="3200" dirty="0" smtClean="0">
                    <a:latin typeface="Comic Sans MS" panose="030F0702030302020204" pitchFamily="66" charset="0"/>
                  </a:rPr>
                  <a:t> is a polynomial of degree </a:t>
                </a:r>
                <a14:m>
                  <m:oMath xmlns:m="http://schemas.openxmlformats.org/officeDocument/2006/math">
                    <m:r>
                      <a:rPr lang="en-US" sz="3200" b="0" i="1" smtClean="0">
                        <a:latin typeface="Cambria Math"/>
                      </a:rPr>
                      <m:t>𝑛</m:t>
                    </m:r>
                  </m:oMath>
                </a14:m>
                <a:r>
                  <a:rPr lang="en-US" sz="3200" dirty="0" smtClean="0">
                    <a:latin typeface="Comic Sans MS" panose="030F0702030302020204" pitchFamily="66" charset="0"/>
                  </a:rPr>
                  <a:t>, then </a:t>
                </a:r>
                <a14:m>
                  <m:oMath xmlns:m="http://schemas.openxmlformats.org/officeDocument/2006/math">
                    <m:r>
                      <a:rPr lang="en-US" sz="3200" b="0" i="1" smtClean="0">
                        <a:latin typeface="Cambria Math"/>
                      </a:rPr>
                      <m:t>𝑃</m:t>
                    </m:r>
                  </m:oMath>
                </a14:m>
                <a:r>
                  <a:rPr lang="en-US" sz="3200" dirty="0" smtClean="0">
                    <a:latin typeface="Comic Sans MS" panose="030F0702030302020204" pitchFamily="66" charset="0"/>
                  </a:rPr>
                  <a:t> has </a:t>
                </a:r>
                <a14:m>
                  <m:oMath xmlns:m="http://schemas.openxmlformats.org/officeDocument/2006/math">
                    <m:r>
                      <a:rPr lang="en-US" sz="3200" b="0" i="1" smtClean="0">
                        <a:latin typeface="Cambria Math"/>
                      </a:rPr>
                      <m:t>𝑛</m:t>
                    </m:r>
                  </m:oMath>
                </a14:m>
                <a:r>
                  <a:rPr lang="en-US" sz="3200" dirty="0" smtClean="0">
                    <a:latin typeface="Comic Sans MS" panose="030F0702030302020204" pitchFamily="66" charset="0"/>
                  </a:rPr>
                  <a:t> roots in </a:t>
                </a:r>
                <a14:m>
                  <m:oMath xmlns:m="http://schemas.openxmlformats.org/officeDocument/2006/math">
                    <m:r>
                      <a:rPr lang="en-US" sz="3200" i="1" smtClean="0">
                        <a:latin typeface="Cambria Math"/>
                        <a:ea typeface="Cambria Math"/>
                      </a:rPr>
                      <m:t>ℂ</m:t>
                    </m:r>
                  </m:oMath>
                </a14:m>
                <a:r>
                  <a:rPr lang="en-US" sz="3200" dirty="0" smtClean="0">
                    <a:latin typeface="Comic Sans MS" panose="030F0702030302020204" pitchFamily="66" charset="0"/>
                  </a:rPr>
                  <a:t>.</a:t>
                </a:r>
                <a:endParaRPr lang="en-US" sz="3200" dirty="0">
                  <a:latin typeface="Comic Sans MS" panose="030F0702030302020204" pitchFamily="66" charset="0"/>
                </a:endParaRPr>
              </a:p>
            </p:txBody>
          </p:sp>
        </mc:Choice>
        <mc:Fallback>
          <p:sp>
            <p:nvSpPr>
              <p:cNvPr id="9" name="TextBox 8"/>
              <p:cNvSpPr txBox="1">
                <a:spLocks noRot="1" noChangeAspect="1" noMove="1" noResize="1" noEditPoints="1" noAdjustHandles="1" noChangeArrowheads="1" noChangeShapeType="1" noTextEdit="1"/>
              </p:cNvSpPr>
              <p:nvPr/>
            </p:nvSpPr>
            <p:spPr>
              <a:xfrm>
                <a:off x="5410200" y="2209800"/>
                <a:ext cx="3581400" cy="2062103"/>
              </a:xfrm>
              <a:prstGeom prst="rect">
                <a:avLst/>
              </a:prstGeom>
              <a:blipFill>
                <a:blip r:embed="rId3"/>
                <a:stretch>
                  <a:fillRect l="-3578" t="-3846" r="-6814" b="-8580"/>
                </a:stretch>
              </a:blipFill>
            </p:spPr>
            <p:txBody>
              <a:bodyPr/>
              <a:lstStyle/>
              <a:p>
                <a:r>
                  <a:rPr lang="en-US">
                    <a:noFill/>
                  </a:rPr>
                  <a:t> </a:t>
                </a:r>
              </a:p>
            </p:txBody>
          </p:sp>
        </mc:Fallback>
      </mc:AlternateContent>
    </p:spTree>
    <p:extLst>
      <p:ext uri="{BB962C8B-B14F-4D97-AF65-F5344CB8AC3E}">
        <p14:creationId xmlns:p14="http://schemas.microsoft.com/office/powerpoint/2010/main" val="12370523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228600"/>
            <a:ext cx="7239000" cy="1569660"/>
          </a:xfrm>
          <a:prstGeom prst="rect">
            <a:avLst/>
          </a:prstGeom>
          <a:noFill/>
        </p:spPr>
        <p:txBody>
          <a:bodyPr wrap="square" rtlCol="0">
            <a:spAutoFit/>
          </a:bodyPr>
          <a:lstStyle/>
          <a:p>
            <a:pPr algn="ctr"/>
            <a:r>
              <a:rPr lang="en-US" sz="4800" dirty="0">
                <a:solidFill>
                  <a:schemeClr val="tx2"/>
                </a:solidFill>
                <a:latin typeface="Times New Roman" panose="02020603050405020304" pitchFamily="18" charset="0"/>
                <a:cs typeface="Times New Roman" panose="02020603050405020304" pitchFamily="18" charset="0"/>
              </a:rPr>
              <a:t>Abel (</a:t>
            </a:r>
            <a:r>
              <a:rPr lang="en-US" sz="4800" dirty="0" smtClean="0">
                <a:solidFill>
                  <a:schemeClr val="tx2"/>
                </a:solidFill>
                <a:latin typeface="Times New Roman" panose="02020603050405020304" pitchFamily="18" charset="0"/>
                <a:cs typeface="Times New Roman" panose="02020603050405020304" pitchFamily="18" charset="0"/>
              </a:rPr>
              <a:t>1802-1829</a:t>
            </a:r>
            <a:r>
              <a:rPr lang="en-US" sz="4800" dirty="0">
                <a:solidFill>
                  <a:schemeClr val="tx2"/>
                </a:solidFill>
                <a:latin typeface="Times New Roman" panose="02020603050405020304" pitchFamily="18" charset="0"/>
                <a:cs typeface="Times New Roman" panose="02020603050405020304" pitchFamily="18" charset="0"/>
              </a:rPr>
              <a:t>) and Galois (</a:t>
            </a:r>
            <a:r>
              <a:rPr lang="en-US" sz="4800" dirty="0" smtClean="0">
                <a:solidFill>
                  <a:schemeClr val="tx2"/>
                </a:solidFill>
                <a:latin typeface="Times New Roman" panose="02020603050405020304" pitchFamily="18" charset="0"/>
                <a:cs typeface="Times New Roman" panose="02020603050405020304" pitchFamily="18" charset="0"/>
              </a:rPr>
              <a:t>1811-1832</a:t>
            </a:r>
            <a:r>
              <a:rPr lang="en-US" sz="4800" dirty="0">
                <a:solidFill>
                  <a:schemeClr val="tx2"/>
                </a:solidFill>
                <a:latin typeface="Times New Roman" panose="02020603050405020304" pitchFamily="18" charset="0"/>
                <a:cs typeface="Times New Roman" panose="02020603050405020304" pitchFamily="18" charset="0"/>
              </a:rPr>
              <a:t>)</a:t>
            </a:r>
          </a:p>
        </p:txBody>
      </p:sp>
      <p:sp>
        <p:nvSpPr>
          <p:cNvPr id="3" name="TextBox 2"/>
          <p:cNvSpPr txBox="1"/>
          <p:nvPr/>
        </p:nvSpPr>
        <p:spPr>
          <a:xfrm>
            <a:off x="457200" y="5181600"/>
            <a:ext cx="8229600" cy="1477328"/>
          </a:xfrm>
          <a:prstGeom prst="rect">
            <a:avLst/>
          </a:prstGeom>
          <a:noFill/>
        </p:spPr>
        <p:txBody>
          <a:bodyPr wrap="square" rtlCol="0">
            <a:spAutoFit/>
          </a:bodyPr>
          <a:lstStyle/>
          <a:p>
            <a:r>
              <a:rPr lang="en-US" b="1" dirty="0" smtClean="0"/>
              <a:t>Note. </a:t>
            </a:r>
            <a:r>
              <a:rPr lang="en-US" dirty="0"/>
              <a:t>The rapid succession of the discovery of the cubic and quartic equations lead many to think that a general (algebraic) formula for the roots of an </a:t>
            </a:r>
            <a:r>
              <a:rPr lang="en-US" i="1" dirty="0" smtClean="0"/>
              <a:t>n</a:t>
            </a:r>
            <a:r>
              <a:rPr lang="en-US" baseline="30000" dirty="0" smtClean="0"/>
              <a:t>th</a:t>
            </a:r>
            <a:r>
              <a:rPr lang="en-US" dirty="0" smtClean="0"/>
              <a:t> </a:t>
            </a:r>
            <a:r>
              <a:rPr lang="en-US" dirty="0"/>
              <a:t>degree polynomial was on the horizon. However, Niels Henrik Abel's </a:t>
            </a:r>
            <a:r>
              <a:rPr lang="en-US" dirty="0" smtClean="0"/>
              <a:t>1824 </a:t>
            </a:r>
            <a:r>
              <a:rPr lang="en-US" dirty="0"/>
              <a:t>proof of the </a:t>
            </a:r>
            <a:r>
              <a:rPr lang="en-US" dirty="0" err="1"/>
              <a:t>unsolvability</a:t>
            </a:r>
            <a:r>
              <a:rPr lang="en-US" dirty="0"/>
              <a:t> of the </a:t>
            </a:r>
            <a:r>
              <a:rPr lang="en-US" dirty="0" err="1"/>
              <a:t>quintic</a:t>
            </a:r>
            <a:r>
              <a:rPr lang="en-US" dirty="0"/>
              <a:t> and later work of </a:t>
            </a:r>
            <a:r>
              <a:rPr lang="en-US" dirty="0" err="1" smtClean="0"/>
              <a:t>Evarist</a:t>
            </a:r>
            <a:r>
              <a:rPr lang="en-US" dirty="0" err="1" smtClean="0">
                <a:latin typeface="Calibri"/>
              </a:rPr>
              <a:t>é</a:t>
            </a:r>
            <a:r>
              <a:rPr lang="en-US" dirty="0" smtClean="0"/>
              <a:t> </a:t>
            </a:r>
            <a:r>
              <a:rPr lang="en-US" dirty="0"/>
              <a:t>Galois, we now know that there is no such </a:t>
            </a:r>
            <a:r>
              <a:rPr lang="en-US" i="1" dirty="0" smtClean="0"/>
              <a:t>algebraic </a:t>
            </a:r>
            <a:r>
              <a:rPr lang="en-US" dirty="0"/>
              <a:t>formula. </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0" y="2186831"/>
            <a:ext cx="2042337" cy="2484335"/>
          </a:xfrm>
          <a:prstGeom prst="rect">
            <a:avLst/>
          </a:prstGeom>
          <a:ln w="38100">
            <a:solidFill>
              <a:schemeClr val="tx1"/>
            </a:solidFill>
          </a:ln>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9200" y="2186832"/>
            <a:ext cx="2042337" cy="2484335"/>
          </a:xfrm>
          <a:prstGeom prst="rect">
            <a:avLst/>
          </a:prstGeom>
          <a:ln w="38100">
            <a:solidFill>
              <a:schemeClr val="tx1"/>
            </a:solidFill>
          </a:ln>
        </p:spPr>
      </p:pic>
    </p:spTree>
    <p:extLst>
      <p:ext uri="{BB962C8B-B14F-4D97-AF65-F5344CB8AC3E}">
        <p14:creationId xmlns:p14="http://schemas.microsoft.com/office/powerpoint/2010/main" val="13822381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76200"/>
            <a:ext cx="7239000" cy="830997"/>
          </a:xfrm>
          <a:prstGeom prst="rect">
            <a:avLst/>
          </a:prstGeom>
          <a:noFill/>
        </p:spPr>
        <p:txBody>
          <a:bodyPr wrap="square" rtlCol="0">
            <a:spAutoFit/>
          </a:bodyPr>
          <a:lstStyle/>
          <a:p>
            <a:pPr algn="ctr"/>
            <a:r>
              <a:rPr lang="en-US" sz="4800" dirty="0" smtClean="0">
                <a:solidFill>
                  <a:schemeClr val="tx2"/>
                </a:solidFill>
                <a:latin typeface="Times New Roman" panose="02020603050405020304" pitchFamily="18" charset="0"/>
                <a:cs typeface="Times New Roman" panose="02020603050405020304" pitchFamily="18" charset="0"/>
              </a:rPr>
              <a:t>F.T.A. – Early Attempts</a:t>
            </a:r>
            <a:endParaRPr lang="en-US" sz="4800" dirty="0">
              <a:solidFill>
                <a:schemeClr val="tx2"/>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9347" y="762000"/>
            <a:ext cx="1735253" cy="2087426"/>
          </a:xfrm>
          <a:prstGeom prst="rect">
            <a:avLst/>
          </a:prstGeom>
          <a:ln w="38100">
            <a:solidFill>
              <a:schemeClr val="tx1"/>
            </a:solidFill>
          </a:ln>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0200" y="779326"/>
            <a:ext cx="1701800" cy="2070100"/>
          </a:xfrm>
          <a:prstGeom prst="rect">
            <a:avLst/>
          </a:prstGeom>
          <a:ln w="38100">
            <a:solidFill>
              <a:schemeClr val="tx1"/>
            </a:solidFill>
          </a:ln>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76801" y="762001"/>
            <a:ext cx="1795186" cy="2087426"/>
          </a:xfrm>
          <a:prstGeom prst="rect">
            <a:avLst/>
          </a:prstGeom>
          <a:ln w="38100">
            <a:solidFill>
              <a:schemeClr val="tx1"/>
            </a:solidFill>
          </a:ln>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10400" y="779326"/>
            <a:ext cx="1612901" cy="2070101"/>
          </a:xfrm>
          <a:prstGeom prst="rect">
            <a:avLst/>
          </a:prstGeom>
          <a:ln w="38100">
            <a:solidFill>
              <a:schemeClr val="tx1"/>
            </a:solidFill>
          </a:ln>
        </p:spPr>
      </p:pic>
      <p:sp>
        <p:nvSpPr>
          <p:cNvPr id="7" name="TextBox 6"/>
          <p:cNvSpPr txBox="1"/>
          <p:nvPr/>
        </p:nvSpPr>
        <p:spPr>
          <a:xfrm>
            <a:off x="685800" y="2925626"/>
            <a:ext cx="8077200" cy="646331"/>
          </a:xfrm>
          <a:prstGeom prst="rect">
            <a:avLst/>
          </a:prstGeom>
          <a:noFill/>
        </p:spPr>
        <p:txBody>
          <a:bodyPr wrap="square" rtlCol="0">
            <a:spAutoFit/>
          </a:bodyPr>
          <a:lstStyle/>
          <a:p>
            <a:r>
              <a:rPr lang="en-US" dirty="0"/>
              <a:t>Albert Girard  </a:t>
            </a:r>
            <a:r>
              <a:rPr lang="en-US" dirty="0" smtClean="0"/>
              <a:t>                Gottfried </a:t>
            </a:r>
            <a:r>
              <a:rPr lang="en-US" dirty="0"/>
              <a:t>Leibniz  </a:t>
            </a:r>
            <a:r>
              <a:rPr lang="en-US" dirty="0" smtClean="0"/>
              <a:t>          Leonhard </a:t>
            </a:r>
            <a:r>
              <a:rPr lang="en-US" dirty="0"/>
              <a:t>Euler </a:t>
            </a:r>
            <a:r>
              <a:rPr lang="en-US" dirty="0" smtClean="0"/>
              <a:t>         Jean </a:t>
            </a:r>
            <a:r>
              <a:rPr lang="en-US" dirty="0" err="1" smtClean="0"/>
              <a:t>d'Alembert</a:t>
            </a:r>
            <a:endParaRPr lang="en-US" dirty="0" smtClean="0"/>
          </a:p>
          <a:p>
            <a:r>
              <a:rPr lang="en-US" dirty="0" smtClean="0"/>
              <a:t> (1595-1632)                       (1646-1716)                  </a:t>
            </a:r>
            <a:r>
              <a:rPr lang="en-US" dirty="0"/>
              <a:t>(</a:t>
            </a:r>
            <a:r>
              <a:rPr lang="en-US" dirty="0" smtClean="0"/>
              <a:t>1707-1783)                (1717-1783</a:t>
            </a:r>
            <a:r>
              <a:rPr lang="en-US" dirty="0"/>
              <a:t>)</a:t>
            </a:r>
          </a:p>
        </p:txBody>
      </p:sp>
      <mc:AlternateContent xmlns:mc="http://schemas.openxmlformats.org/markup-compatibility/2006" xmlns:a14="http://schemas.microsoft.com/office/drawing/2010/main">
        <mc:Choice Requires="a14">
          <p:sp>
            <p:nvSpPr>
              <p:cNvPr id="8" name="TextBox 7"/>
              <p:cNvSpPr txBox="1"/>
              <p:nvPr/>
            </p:nvSpPr>
            <p:spPr>
              <a:xfrm>
                <a:off x="228600" y="3767078"/>
                <a:ext cx="8763000" cy="2929135"/>
              </a:xfrm>
              <a:prstGeom prst="rect">
                <a:avLst/>
              </a:prstGeom>
              <a:noFill/>
            </p:spPr>
            <p:txBody>
              <a:bodyPr wrap="square" rtlCol="0">
                <a:spAutoFit/>
              </a:bodyPr>
              <a:lstStyle/>
              <a:p>
                <a:r>
                  <a:rPr lang="en-US" b="1" dirty="0" smtClean="0"/>
                  <a:t>Note.  </a:t>
                </a:r>
                <a:r>
                  <a:rPr lang="en-US" dirty="0" smtClean="0"/>
                  <a:t>The </a:t>
                </a:r>
                <a:r>
                  <a:rPr lang="en-US" dirty="0"/>
                  <a:t>first person to clearly claim that an </a:t>
                </a:r>
                <a:r>
                  <a:rPr lang="en-US" i="1" dirty="0" smtClean="0"/>
                  <a:t>n</a:t>
                </a:r>
                <a:r>
                  <a:rPr lang="en-US" dirty="0" smtClean="0"/>
                  <a:t> </a:t>
                </a:r>
                <a:r>
                  <a:rPr lang="en-US" dirty="0"/>
                  <a:t>degree polynomial equation has </a:t>
                </a:r>
                <a:r>
                  <a:rPr lang="en-US" i="1" dirty="0" smtClean="0"/>
                  <a:t>n</a:t>
                </a:r>
                <a:r>
                  <a:rPr lang="en-US" dirty="0" smtClean="0"/>
                  <a:t> </a:t>
                </a:r>
                <a:r>
                  <a:rPr lang="en-US" dirty="0"/>
                  <a:t>solutions was Albert Girard (</a:t>
                </a:r>
                <a:r>
                  <a:rPr lang="en-US" dirty="0" smtClean="0"/>
                  <a:t>1595-1632</a:t>
                </a:r>
                <a:r>
                  <a:rPr lang="en-US" dirty="0"/>
                  <a:t>) in 1629 in his </a:t>
                </a:r>
                <a:r>
                  <a:rPr lang="en-US" i="1" dirty="0" err="1" smtClean="0"/>
                  <a:t>L'invention</a:t>
                </a:r>
                <a:r>
                  <a:rPr lang="en-US" i="1" dirty="0" smtClean="0"/>
                  <a:t> </a:t>
                </a:r>
                <a:r>
                  <a:rPr lang="en-US" i="1" dirty="0"/>
                  <a:t>Nouvelle en </a:t>
                </a:r>
                <a:r>
                  <a:rPr lang="en-US" i="1" dirty="0" err="1" smtClean="0"/>
                  <a:t>l'Alg</a:t>
                </a:r>
                <a:r>
                  <a:rPr lang="en-US" i="1" dirty="0" err="1" smtClean="0">
                    <a:latin typeface="Calibri"/>
                  </a:rPr>
                  <a:t>è</a:t>
                </a:r>
                <a:r>
                  <a:rPr lang="en-US" i="1" dirty="0" err="1" smtClean="0"/>
                  <a:t>bre</a:t>
                </a:r>
                <a:r>
                  <a:rPr lang="en-US" dirty="0" smtClean="0"/>
                  <a:t>.  </a:t>
                </a:r>
                <a:r>
                  <a:rPr lang="en-US" dirty="0"/>
                  <a:t>However, he did not understand the nature of complex numbers and this was to have implications for future explorations of the problem.  In fact, Gottfried Wilhelm von Leibniz (</a:t>
                </a:r>
                <a:r>
                  <a:rPr lang="en-US" dirty="0" smtClean="0"/>
                  <a:t>1646-1716</a:t>
                </a:r>
                <a:r>
                  <a:rPr lang="en-US" dirty="0"/>
                  <a:t>) claimed to prove that the Fundamental Theorem of Algebra was false, as shown by considering </a:t>
                </a: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a:rPr>
                          <m:t>𝑥</m:t>
                        </m:r>
                      </m:e>
                      <m:sup>
                        <m:r>
                          <a:rPr lang="en-US" b="0" i="1" smtClean="0">
                            <a:latin typeface="Cambria Math"/>
                          </a:rPr>
                          <m:t>4</m:t>
                        </m:r>
                      </m:sup>
                    </m:sSup>
                    <m:r>
                      <a:rPr lang="en-US" b="0" i="1" smtClean="0">
                        <a:latin typeface="Cambria Math"/>
                      </a:rPr>
                      <m:t>+</m:t>
                    </m:r>
                    <m:sSup>
                      <m:sSupPr>
                        <m:ctrlPr>
                          <a:rPr lang="en-US" b="0" i="1" smtClean="0">
                            <a:latin typeface="Cambria Math" panose="02040503050406030204" pitchFamily="18" charset="0"/>
                          </a:rPr>
                        </m:ctrlPr>
                      </m:sSupPr>
                      <m:e>
                        <m:r>
                          <a:rPr lang="en-US" b="0" i="1" smtClean="0">
                            <a:latin typeface="Cambria Math"/>
                          </a:rPr>
                          <m:t>𝑡</m:t>
                        </m:r>
                      </m:e>
                      <m:sup>
                        <m:r>
                          <a:rPr lang="en-US" b="0" i="1" smtClean="0">
                            <a:latin typeface="Cambria Math"/>
                          </a:rPr>
                          <m:t>4</m:t>
                        </m:r>
                      </m:sup>
                    </m:sSup>
                  </m:oMath>
                </a14:m>
                <a:r>
                  <a:rPr lang="en-US" dirty="0"/>
                  <a:t> which he claimed could not be written as a product of two real quadratic factors.  His error was based, again, on a misunderstanding of complex numbers. In 1742, Leonhard Euler (</a:t>
                </a:r>
                <a:r>
                  <a:rPr lang="en-US" dirty="0" smtClean="0"/>
                  <a:t>1707-1783</a:t>
                </a:r>
                <a:r>
                  <a:rPr lang="en-US" dirty="0"/>
                  <a:t>) showed that Leibniz's example was not correct. In 1746, Jean Le </a:t>
                </a:r>
                <a:r>
                  <a:rPr lang="en-US" dirty="0" err="1"/>
                  <a:t>Rond</a:t>
                </a:r>
                <a:r>
                  <a:rPr lang="en-US" dirty="0"/>
                  <a:t> </a:t>
                </a:r>
                <a:r>
                  <a:rPr lang="en-US" dirty="0" err="1"/>
                  <a:t>D'Almbert</a:t>
                </a:r>
                <a:r>
                  <a:rPr lang="en-US" dirty="0"/>
                  <a:t> (</a:t>
                </a:r>
                <a:r>
                  <a:rPr lang="en-US" dirty="0" smtClean="0"/>
                  <a:t>1717-1783</a:t>
                </a:r>
                <a:r>
                  <a:rPr lang="en-US" dirty="0"/>
                  <a:t>) made the first serious attempt at a proof of the Fundamental Theorem of Algebra, but his proof had several weaknesses.</a:t>
                </a:r>
              </a:p>
            </p:txBody>
          </p:sp>
        </mc:Choice>
        <mc:Fallback xmlns="">
          <p:sp>
            <p:nvSpPr>
              <p:cNvPr id="8" name="TextBox 7"/>
              <p:cNvSpPr txBox="1">
                <a:spLocks noRot="1" noChangeAspect="1" noMove="1" noResize="1" noEditPoints="1" noAdjustHandles="1" noChangeArrowheads="1" noChangeShapeType="1" noTextEdit="1"/>
              </p:cNvSpPr>
              <p:nvPr/>
            </p:nvSpPr>
            <p:spPr>
              <a:xfrm>
                <a:off x="228600" y="3767078"/>
                <a:ext cx="8763000" cy="2929135"/>
              </a:xfrm>
              <a:prstGeom prst="rect">
                <a:avLst/>
              </a:prstGeom>
              <a:blipFill rotWithShape="1">
                <a:blip r:embed="rId6"/>
                <a:stretch>
                  <a:fillRect l="-626" t="-1042" r="-557" b="-208"/>
                </a:stretch>
              </a:blipFill>
            </p:spPr>
            <p:txBody>
              <a:bodyPr/>
              <a:lstStyle/>
              <a:p>
                <a:r>
                  <a:rPr lang="en-US">
                    <a:noFill/>
                  </a:rPr>
                  <a:t> </a:t>
                </a:r>
              </a:p>
            </p:txBody>
          </p:sp>
        </mc:Fallback>
      </mc:AlternateContent>
    </p:spTree>
    <p:extLst>
      <p:ext uri="{BB962C8B-B14F-4D97-AF65-F5344CB8AC3E}">
        <p14:creationId xmlns:p14="http://schemas.microsoft.com/office/powerpoint/2010/main" val="36404032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48161"/>
            <a:ext cx="8686800" cy="1323439"/>
          </a:xfrm>
          <a:prstGeom prst="rect">
            <a:avLst/>
          </a:prstGeom>
          <a:noFill/>
        </p:spPr>
        <p:txBody>
          <a:bodyPr wrap="square" rtlCol="0">
            <a:spAutoFit/>
          </a:bodyPr>
          <a:lstStyle/>
          <a:p>
            <a:pPr algn="ctr"/>
            <a:r>
              <a:rPr lang="en-US" sz="4000" dirty="0" smtClean="0">
                <a:solidFill>
                  <a:schemeClr val="tx2"/>
                </a:solidFill>
                <a:latin typeface="Times New Roman" panose="02020603050405020304" pitchFamily="18" charset="0"/>
                <a:cs typeface="Times New Roman" panose="02020603050405020304" pitchFamily="18" charset="0"/>
              </a:rPr>
              <a:t>Leonhard Euler (1707-1783)</a:t>
            </a:r>
          </a:p>
          <a:p>
            <a:pPr algn="ctr"/>
            <a:r>
              <a:rPr lang="en-US" sz="4000" dirty="0" smtClean="0">
                <a:solidFill>
                  <a:schemeClr val="tx2"/>
                </a:solidFill>
                <a:latin typeface="Times New Roman" panose="02020603050405020304" pitchFamily="18" charset="0"/>
                <a:cs typeface="Times New Roman" panose="02020603050405020304" pitchFamily="18" charset="0"/>
              </a:rPr>
              <a:t>Pierre-Simon  Laplace (1749-1827)</a:t>
            </a:r>
            <a:endParaRPr lang="en-US" sz="4000" dirty="0">
              <a:solidFill>
                <a:schemeClr val="tx2"/>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0800" y="1448981"/>
            <a:ext cx="2489200" cy="2894419"/>
          </a:xfrm>
          <a:prstGeom prst="rect">
            <a:avLst/>
          </a:prstGeom>
          <a:ln w="38100">
            <a:solidFill>
              <a:schemeClr val="accent1"/>
            </a:solidFill>
          </a:ln>
        </p:spPr>
      </p:pic>
      <mc:AlternateContent xmlns:mc="http://schemas.openxmlformats.org/markup-compatibility/2006">
        <mc:Choice xmlns:a14="http://schemas.microsoft.com/office/drawing/2010/main" Requires="a14">
          <p:sp>
            <p:nvSpPr>
              <p:cNvPr id="4" name="TextBox 3"/>
              <p:cNvSpPr txBox="1"/>
              <p:nvPr/>
            </p:nvSpPr>
            <p:spPr>
              <a:xfrm>
                <a:off x="457200" y="4521875"/>
                <a:ext cx="8458200" cy="2031325"/>
              </a:xfrm>
              <a:prstGeom prst="rect">
                <a:avLst/>
              </a:prstGeom>
              <a:noFill/>
            </p:spPr>
            <p:txBody>
              <a:bodyPr wrap="square" rtlCol="0">
                <a:spAutoFit/>
              </a:bodyPr>
              <a:lstStyle/>
              <a:p>
                <a:r>
                  <a:rPr lang="en-US" b="1" dirty="0" smtClean="0"/>
                  <a:t>Note. </a:t>
                </a:r>
                <a:r>
                  <a:rPr lang="en-US" dirty="0"/>
                  <a:t>Leonhard Euler proved that every real polynomial of degree </a:t>
                </a:r>
                <a:r>
                  <a:rPr lang="en-US" i="1" dirty="0" smtClean="0"/>
                  <a:t>n</a:t>
                </a:r>
                <a:r>
                  <a:rPr lang="en-US" dirty="0" smtClean="0"/>
                  <a:t>, where </a:t>
                </a:r>
                <a:r>
                  <a:rPr lang="en-US" i="1" dirty="0" smtClean="0"/>
                  <a:t>n</a:t>
                </a:r>
                <a:r>
                  <a:rPr lang="en-US" dirty="0" smtClean="0"/>
                  <a:t> </a:t>
                </a:r>
                <a14:m>
                  <m:oMath xmlns:m="http://schemas.openxmlformats.org/officeDocument/2006/math">
                    <m:r>
                      <a:rPr lang="en-US" b="0" i="1" smtClean="0">
                        <a:latin typeface="Cambria Math"/>
                        <a:ea typeface="Cambria Math"/>
                      </a:rPr>
                      <m:t>≤6</m:t>
                    </m:r>
                  </m:oMath>
                </a14:m>
                <a:r>
                  <a:rPr lang="en-US" dirty="0" smtClean="0"/>
                  <a:t>, </a:t>
                </a:r>
                <a:r>
                  <a:rPr lang="en-US" dirty="0"/>
                  <a:t>has exactly </a:t>
                </a:r>
                <a:r>
                  <a:rPr lang="en-US" i="1" dirty="0" smtClean="0"/>
                  <a:t>n</a:t>
                </a:r>
                <a:r>
                  <a:rPr lang="en-US" dirty="0" smtClean="0"/>
                  <a:t> </a:t>
                </a:r>
                <a:r>
                  <a:rPr lang="en-US" dirty="0"/>
                  <a:t>complex roots. In 1749, Euler attempted a proof for a general </a:t>
                </a:r>
                <a:r>
                  <a:rPr lang="en-US" i="1" dirty="0" smtClean="0"/>
                  <a:t>n</a:t>
                </a:r>
                <a:r>
                  <a:rPr lang="en-US" baseline="30000" dirty="0" smtClean="0"/>
                  <a:t>th</a:t>
                </a:r>
                <a:r>
                  <a:rPr lang="en-US" dirty="0" smtClean="0"/>
                  <a:t> </a:t>
                </a:r>
                <a:r>
                  <a:rPr lang="en-US" dirty="0"/>
                  <a:t>degree polynomial, but his proof was a bit sketchy. In 1772, Joseph-Louis Lagrange raised objections to Euler's proof. Pierre-Simon Laplace (</a:t>
                </a:r>
                <a:r>
                  <a:rPr lang="en-US" dirty="0" smtClean="0"/>
                  <a:t>1749-1827</a:t>
                </a:r>
                <a:r>
                  <a:rPr lang="en-US" dirty="0"/>
                  <a:t>), in 1795, tried to prove the FTA using a completely different approach </a:t>
                </a:r>
                <a:r>
                  <a:rPr lang="en-US" dirty="0" smtClean="0"/>
                  <a:t>based on</a:t>
                </a:r>
                <a:r>
                  <a:rPr lang="en-US" dirty="0" smtClean="0"/>
                  <a:t> </a:t>
                </a:r>
                <a:r>
                  <a:rPr lang="en-US" dirty="0"/>
                  <a:t>the discriminant of a polynomial. His proof was very elegant and its only </a:t>
                </a:r>
                <a:r>
                  <a:rPr lang="en-US" dirty="0" smtClean="0"/>
                  <a:t>`problem’ </a:t>
                </a:r>
                <a:r>
                  <a:rPr lang="en-US" dirty="0"/>
                  <a:t>was that </a:t>
                </a:r>
                <a:r>
                  <a:rPr lang="en-US" dirty="0" smtClean="0"/>
                  <a:t>the </a:t>
                </a:r>
                <a:r>
                  <a:rPr lang="en-US" dirty="0" smtClean="0"/>
                  <a:t>existence </a:t>
                </a:r>
                <a:r>
                  <a:rPr lang="en-US" dirty="0"/>
                  <a:t>of roots was assumed. </a:t>
                </a:r>
              </a:p>
            </p:txBody>
          </p:sp>
        </mc:Choice>
        <mc:Fallback>
          <p:sp>
            <p:nvSpPr>
              <p:cNvPr id="4" name="TextBox 3"/>
              <p:cNvSpPr txBox="1">
                <a:spLocks noRot="1" noChangeAspect="1" noMove="1" noResize="1" noEditPoints="1" noAdjustHandles="1" noChangeArrowheads="1" noChangeShapeType="1" noTextEdit="1"/>
              </p:cNvSpPr>
              <p:nvPr/>
            </p:nvSpPr>
            <p:spPr>
              <a:xfrm>
                <a:off x="457200" y="4521875"/>
                <a:ext cx="8458200" cy="2031325"/>
              </a:xfrm>
              <a:prstGeom prst="rect">
                <a:avLst/>
              </a:prstGeom>
              <a:blipFill>
                <a:blip r:embed="rId3"/>
                <a:stretch>
                  <a:fillRect l="-576" t="-1802" r="-865" b="-3904"/>
                </a:stretch>
              </a:blipFill>
            </p:spPr>
            <p:txBody>
              <a:bodyPr/>
              <a:lstStyle/>
              <a:p>
                <a:r>
                  <a:rPr lang="en-US">
                    <a:noFill/>
                  </a:rPr>
                  <a:t> </a:t>
                </a:r>
              </a:p>
            </p:txBody>
          </p:sp>
        </mc:Fallback>
      </mc:AlternateContent>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49186" y="1448980"/>
            <a:ext cx="2170814" cy="2894419"/>
          </a:xfrm>
          <a:prstGeom prst="rect">
            <a:avLst/>
          </a:prstGeom>
          <a:ln w="38100">
            <a:solidFill>
              <a:schemeClr val="accent1"/>
            </a:solidFill>
          </a:ln>
        </p:spPr>
      </p:pic>
    </p:spTree>
    <p:extLst>
      <p:ext uri="{BB962C8B-B14F-4D97-AF65-F5344CB8AC3E}">
        <p14:creationId xmlns:p14="http://schemas.microsoft.com/office/powerpoint/2010/main" val="26937135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6200" y="-76200"/>
            <a:ext cx="8991600" cy="830997"/>
          </a:xfrm>
          <a:prstGeom prst="rect">
            <a:avLst/>
          </a:prstGeom>
          <a:noFill/>
        </p:spPr>
        <p:txBody>
          <a:bodyPr wrap="square" rtlCol="0">
            <a:spAutoFit/>
          </a:bodyPr>
          <a:lstStyle/>
          <a:p>
            <a:pPr algn="ctr"/>
            <a:r>
              <a:rPr lang="de-DE" sz="4800" dirty="0">
                <a:solidFill>
                  <a:schemeClr val="tx2"/>
                </a:solidFill>
                <a:latin typeface="Times New Roman" panose="02020603050405020304" pitchFamily="18" charset="0"/>
                <a:cs typeface="Times New Roman" panose="02020603050405020304" pitchFamily="18" charset="0"/>
              </a:rPr>
              <a:t>Carl Friederich Gauss (</a:t>
            </a:r>
            <a:r>
              <a:rPr lang="de-DE" sz="4800" dirty="0" smtClean="0">
                <a:solidFill>
                  <a:schemeClr val="tx2"/>
                </a:solidFill>
                <a:latin typeface="Times New Roman" panose="02020603050405020304" pitchFamily="18" charset="0"/>
                <a:cs typeface="Times New Roman" panose="02020603050405020304" pitchFamily="18" charset="0"/>
              </a:rPr>
              <a:t>1777-1855</a:t>
            </a:r>
            <a:r>
              <a:rPr lang="de-DE" sz="4800" dirty="0">
                <a:solidFill>
                  <a:schemeClr val="tx2"/>
                </a:solidFill>
                <a:latin typeface="Times New Roman" panose="02020603050405020304" pitchFamily="18" charset="0"/>
                <a:cs typeface="Times New Roman" panose="02020603050405020304" pitchFamily="18" charset="0"/>
              </a:rPr>
              <a:t>)</a:t>
            </a:r>
            <a:endParaRPr lang="en-US" sz="4800" dirty="0">
              <a:solidFill>
                <a:schemeClr val="tx2"/>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304800" y="4016276"/>
            <a:ext cx="8458200" cy="2031325"/>
          </a:xfrm>
          <a:prstGeom prst="rect">
            <a:avLst/>
          </a:prstGeom>
          <a:noFill/>
        </p:spPr>
        <p:txBody>
          <a:bodyPr wrap="square" rtlCol="0">
            <a:spAutoFit/>
          </a:bodyPr>
          <a:lstStyle/>
          <a:p>
            <a:r>
              <a:rPr lang="en-US" b="1" dirty="0" smtClean="0"/>
              <a:t>Note. </a:t>
            </a:r>
            <a:r>
              <a:rPr lang="en-US" dirty="0"/>
              <a:t>Quoting from Morris Kline's </a:t>
            </a:r>
            <a:r>
              <a:rPr lang="en-US" i="1" dirty="0" smtClean="0"/>
              <a:t>Mathematical </a:t>
            </a:r>
            <a:r>
              <a:rPr lang="en-US" i="1" dirty="0"/>
              <a:t>Thought from Ancient to Modern </a:t>
            </a:r>
            <a:r>
              <a:rPr lang="en-US" i="1" dirty="0" smtClean="0"/>
              <a:t>Times</a:t>
            </a:r>
            <a:r>
              <a:rPr lang="en-US" dirty="0" smtClean="0"/>
              <a:t>, </a:t>
            </a:r>
            <a:r>
              <a:rPr lang="en-US" dirty="0"/>
              <a:t>Oxford University Press (1972), Volume 2 (page 598): </a:t>
            </a:r>
            <a:r>
              <a:rPr lang="en-US" dirty="0" smtClean="0"/>
              <a:t>“The </a:t>
            </a:r>
            <a:r>
              <a:rPr lang="en-US" dirty="0"/>
              <a:t>first substantial proof of the fundamental theorem, though not rigorous by modern standards, was given by Gauss in his doctoral thesis of 1799 at </a:t>
            </a:r>
            <a:r>
              <a:rPr lang="en-US" dirty="0" err="1" smtClean="0"/>
              <a:t>Hemlst</a:t>
            </a:r>
            <a:r>
              <a:rPr lang="en-US" dirty="0" err="1" smtClean="0">
                <a:latin typeface="Calibri"/>
              </a:rPr>
              <a:t>ä</a:t>
            </a:r>
            <a:r>
              <a:rPr lang="en-US" dirty="0" err="1" smtClean="0"/>
              <a:t>dt</a:t>
            </a:r>
            <a:r>
              <a:rPr lang="en-US" dirty="0" smtClean="0"/>
              <a:t>” </a:t>
            </a:r>
            <a:r>
              <a:rPr lang="en-US" dirty="0"/>
              <a:t>(see </a:t>
            </a:r>
            <a:r>
              <a:rPr lang="en-US" i="1" dirty="0" err="1" smtClean="0"/>
              <a:t>Werke</a:t>
            </a:r>
            <a:r>
              <a:rPr lang="en-US" dirty="0" smtClean="0"/>
              <a:t>, </a:t>
            </a:r>
            <a:r>
              <a:rPr lang="en-US" dirty="0" err="1" smtClean="0"/>
              <a:t>K</a:t>
            </a:r>
            <a:r>
              <a:rPr lang="en-US" dirty="0" err="1" smtClean="0">
                <a:latin typeface="Calibri"/>
              </a:rPr>
              <a:t>ö</a:t>
            </a:r>
            <a:r>
              <a:rPr lang="en-US" dirty="0" err="1" smtClean="0"/>
              <a:t>nigliche</a:t>
            </a:r>
            <a:r>
              <a:rPr lang="en-US" dirty="0" smtClean="0"/>
              <a:t> </a:t>
            </a:r>
            <a:r>
              <a:rPr lang="en-US" dirty="0" err="1"/>
              <a:t>Gellschaft</a:t>
            </a:r>
            <a:r>
              <a:rPr lang="en-US" dirty="0"/>
              <a:t> der </a:t>
            </a:r>
            <a:r>
              <a:rPr lang="en-US" dirty="0" err="1"/>
              <a:t>Wissenscheften</a:t>
            </a:r>
            <a:r>
              <a:rPr lang="en-US" dirty="0"/>
              <a:t> </a:t>
            </a:r>
            <a:r>
              <a:rPr lang="en-US" dirty="0" err="1"/>
              <a:t>zu</a:t>
            </a:r>
            <a:r>
              <a:rPr lang="en-US" dirty="0"/>
              <a:t> </a:t>
            </a:r>
            <a:r>
              <a:rPr lang="en-US" dirty="0" err="1" smtClean="0"/>
              <a:t>G</a:t>
            </a:r>
            <a:r>
              <a:rPr lang="en-US" dirty="0" err="1" smtClean="0">
                <a:latin typeface="Calibri"/>
              </a:rPr>
              <a:t>ö</a:t>
            </a:r>
            <a:r>
              <a:rPr lang="en-US" dirty="0" err="1" smtClean="0"/>
              <a:t>ttingen</a:t>
            </a:r>
            <a:r>
              <a:rPr lang="en-US" dirty="0"/>
              <a:t>, 1876, </a:t>
            </a:r>
            <a:r>
              <a:rPr lang="en-US" b="1" dirty="0" smtClean="0"/>
              <a:t>3</a:t>
            </a:r>
            <a:r>
              <a:rPr lang="en-US" dirty="0"/>
              <a:t> </a:t>
            </a:r>
            <a:r>
              <a:rPr lang="en-US" dirty="0" smtClean="0"/>
              <a:t>(1-30</a:t>
            </a:r>
            <a:r>
              <a:rPr lang="en-US" dirty="0"/>
              <a:t>)).  </a:t>
            </a:r>
            <a:r>
              <a:rPr lang="en-US" dirty="0" smtClean="0"/>
              <a:t>“He </a:t>
            </a:r>
            <a:r>
              <a:rPr lang="en-US" dirty="0"/>
              <a:t>criticized the work of </a:t>
            </a:r>
            <a:r>
              <a:rPr lang="en-US" dirty="0" err="1"/>
              <a:t>d'Alembert</a:t>
            </a:r>
            <a:r>
              <a:rPr lang="en-US" dirty="0"/>
              <a:t>, Euler, and Lagrange and then gave his own proof.  Gauss's method was not to calculate a root but to demonstrate its existence. </a:t>
            </a:r>
            <a:r>
              <a:rPr lang="en-US" dirty="0" smtClean="0"/>
              <a:t>… </a:t>
            </a:r>
            <a:r>
              <a:rPr lang="en-US" dirty="0"/>
              <a:t>Gauss gave three more proofs of the theorem</a:t>
            </a:r>
            <a:r>
              <a:rPr lang="en-US" dirty="0" smtClean="0"/>
              <a:t>.”</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4023" y="762000"/>
            <a:ext cx="3375953" cy="3048264"/>
          </a:xfrm>
          <a:prstGeom prst="rect">
            <a:avLst/>
          </a:prstGeom>
          <a:ln w="38100">
            <a:solidFill>
              <a:srgbClr val="C00000"/>
            </a:solidFill>
          </a:ln>
        </p:spPr>
      </p:pic>
    </p:spTree>
    <p:extLst>
      <p:ext uri="{BB962C8B-B14F-4D97-AF65-F5344CB8AC3E}">
        <p14:creationId xmlns:p14="http://schemas.microsoft.com/office/powerpoint/2010/main" val="40560387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95600" y="381000"/>
            <a:ext cx="5943600" cy="5632311"/>
          </a:xfrm>
          <a:prstGeom prst="rect">
            <a:avLst/>
          </a:prstGeom>
          <a:noFill/>
        </p:spPr>
        <p:txBody>
          <a:bodyPr wrap="square" rtlCol="0">
            <a:spAutoFit/>
          </a:bodyPr>
          <a:lstStyle/>
          <a:p>
            <a:r>
              <a:rPr lang="en-US" b="1" dirty="0" smtClean="0"/>
              <a:t>Note. </a:t>
            </a:r>
            <a:r>
              <a:rPr lang="en-US" dirty="0"/>
              <a:t>Gauss's </a:t>
            </a:r>
            <a:r>
              <a:rPr lang="en-US" dirty="0">
                <a:solidFill>
                  <a:srgbClr val="C00000"/>
                </a:solidFill>
              </a:rPr>
              <a:t>first</a:t>
            </a:r>
            <a:r>
              <a:rPr lang="en-US" dirty="0"/>
              <a:t> proof, given in his dissertation, was a geometric proof which depended on the intersection of two curves which were based on the polynomial.  In his </a:t>
            </a:r>
            <a:r>
              <a:rPr lang="en-US" dirty="0">
                <a:solidFill>
                  <a:srgbClr val="C00000"/>
                </a:solidFill>
              </a:rPr>
              <a:t>second </a:t>
            </a:r>
            <a:r>
              <a:rPr lang="en-US" dirty="0"/>
              <a:t>proof, he abandoned the geometric argument, but gave an argument still not rigorous based on the ideas of the time </a:t>
            </a:r>
            <a:r>
              <a:rPr lang="en-US" dirty="0" smtClean="0"/>
              <a:t>[</a:t>
            </a:r>
            <a:r>
              <a:rPr lang="en-US" i="1" dirty="0" err="1" smtClean="0"/>
              <a:t>Werke</a:t>
            </a:r>
            <a:r>
              <a:rPr lang="en-US" dirty="0" smtClean="0"/>
              <a:t>,  </a:t>
            </a:r>
            <a:r>
              <a:rPr lang="en-US" b="1" dirty="0" smtClean="0"/>
              <a:t>3</a:t>
            </a:r>
            <a:r>
              <a:rPr lang="en-US" dirty="0" smtClean="0"/>
              <a:t>, 33-56</a:t>
            </a:r>
            <a:r>
              <a:rPr lang="en-US" dirty="0"/>
              <a:t>]. The </a:t>
            </a:r>
            <a:r>
              <a:rPr lang="en-US" dirty="0">
                <a:solidFill>
                  <a:srgbClr val="C00000"/>
                </a:solidFill>
              </a:rPr>
              <a:t>third</a:t>
            </a:r>
            <a:r>
              <a:rPr lang="en-US" dirty="0"/>
              <a:t> proof was based on Cauchy's Theorem and, hence, on the then-developing theory of complex functions (see </a:t>
            </a:r>
            <a:r>
              <a:rPr lang="en-US" dirty="0" smtClean="0"/>
              <a:t>“Gauss's </a:t>
            </a:r>
            <a:r>
              <a:rPr lang="en-US" dirty="0"/>
              <a:t>Third Proof of the Fundamental Theorem of Algebra</a:t>
            </a:r>
            <a:r>
              <a:rPr lang="en-US" dirty="0" smtClean="0"/>
              <a:t>,” </a:t>
            </a:r>
            <a:r>
              <a:rPr lang="en-US" i="1" dirty="0" smtClean="0"/>
              <a:t>American </a:t>
            </a:r>
            <a:r>
              <a:rPr lang="en-US" i="1" dirty="0"/>
              <a:t>Mathematical Society, </a:t>
            </a:r>
            <a:r>
              <a:rPr lang="en-US" i="1" dirty="0" smtClean="0"/>
              <a:t>Bulletin</a:t>
            </a:r>
            <a:r>
              <a:rPr lang="en-US" dirty="0" smtClean="0"/>
              <a:t>, </a:t>
            </a:r>
            <a:r>
              <a:rPr lang="en-US" b="1" dirty="0" smtClean="0"/>
              <a:t>1</a:t>
            </a:r>
            <a:r>
              <a:rPr lang="en-US" dirty="0" smtClean="0"/>
              <a:t> </a:t>
            </a:r>
            <a:r>
              <a:rPr lang="en-US" dirty="0"/>
              <a:t>(1895), 205-209). This was originally published in 1816 </a:t>
            </a:r>
            <a:r>
              <a:rPr lang="en-US" dirty="0" smtClean="0"/>
              <a:t>in </a:t>
            </a:r>
            <a:r>
              <a:rPr lang="en-US" i="1" dirty="0"/>
              <a:t>Comm. Soc</a:t>
            </a:r>
            <a:r>
              <a:rPr lang="en-US" i="1" dirty="0" smtClean="0"/>
              <a:t>. </a:t>
            </a:r>
            <a:r>
              <a:rPr lang="en-US" i="1" dirty="0" err="1" smtClean="0"/>
              <a:t>Gott</a:t>
            </a:r>
            <a:r>
              <a:rPr lang="en-US" dirty="0" smtClean="0"/>
              <a:t>, </a:t>
            </a:r>
            <a:r>
              <a:rPr lang="en-US" b="1" dirty="0" smtClean="0"/>
              <a:t>3</a:t>
            </a:r>
            <a:r>
              <a:rPr lang="en-US" dirty="0" smtClean="0"/>
              <a:t> </a:t>
            </a:r>
            <a:r>
              <a:rPr lang="en-US" dirty="0"/>
              <a:t>(also </a:t>
            </a:r>
            <a:r>
              <a:rPr lang="en-US" dirty="0" smtClean="0"/>
              <a:t>in </a:t>
            </a:r>
            <a:r>
              <a:rPr lang="en-US" i="1" dirty="0" err="1" smtClean="0"/>
              <a:t>Werkes</a:t>
            </a:r>
            <a:r>
              <a:rPr lang="en-US" dirty="0" smtClean="0"/>
              <a:t>, </a:t>
            </a:r>
            <a:r>
              <a:rPr lang="en-US" b="1" dirty="0" smtClean="0"/>
              <a:t>3</a:t>
            </a:r>
            <a:r>
              <a:rPr lang="en-US" dirty="0" smtClean="0"/>
              <a:t>, 59-64</a:t>
            </a:r>
            <a:r>
              <a:rPr lang="en-US" dirty="0"/>
              <a:t>).  The </a:t>
            </a:r>
            <a:r>
              <a:rPr lang="en-US" dirty="0">
                <a:solidFill>
                  <a:srgbClr val="C00000"/>
                </a:solidFill>
              </a:rPr>
              <a:t>fourth </a:t>
            </a:r>
            <a:r>
              <a:rPr lang="en-US" dirty="0"/>
              <a:t>proof is similar to his first proof and appears </a:t>
            </a:r>
            <a:r>
              <a:rPr lang="en-US" dirty="0" smtClean="0"/>
              <a:t>in </a:t>
            </a:r>
            <a:r>
              <a:rPr lang="en-US" i="1" dirty="0" err="1" smtClean="0"/>
              <a:t>Werke</a:t>
            </a:r>
            <a:r>
              <a:rPr lang="en-US" dirty="0" smtClean="0"/>
              <a:t>, </a:t>
            </a:r>
            <a:r>
              <a:rPr lang="en-US" b="1" dirty="0" smtClean="0"/>
              <a:t>3</a:t>
            </a:r>
            <a:r>
              <a:rPr lang="en-US" dirty="0" smtClean="0"/>
              <a:t>, 73-102 </a:t>
            </a:r>
            <a:r>
              <a:rPr lang="en-US" dirty="0"/>
              <a:t>(originally published in </a:t>
            </a:r>
            <a:r>
              <a:rPr lang="en-US" i="1" dirty="0" err="1" smtClean="0"/>
              <a:t>Abhand</a:t>
            </a:r>
            <a:r>
              <a:rPr lang="en-US" i="1" dirty="0" smtClean="0"/>
              <a:t>. </a:t>
            </a:r>
            <a:r>
              <a:rPr lang="en-US" i="1" dirty="0"/>
              <a:t>der </a:t>
            </a:r>
            <a:r>
              <a:rPr lang="en-US" i="1" dirty="0" err="1"/>
              <a:t>Ges</a:t>
            </a:r>
            <a:r>
              <a:rPr lang="en-US" i="1" dirty="0" smtClean="0"/>
              <a:t>. </a:t>
            </a:r>
            <a:r>
              <a:rPr lang="en-US" i="1" dirty="0"/>
              <a:t>der </a:t>
            </a:r>
            <a:r>
              <a:rPr lang="en-US" i="1" dirty="0" err="1"/>
              <a:t>Wiss</a:t>
            </a:r>
            <a:r>
              <a:rPr lang="en-US" i="1" dirty="0" smtClean="0"/>
              <a:t>. </a:t>
            </a:r>
            <a:r>
              <a:rPr lang="en-US" i="1" dirty="0" err="1"/>
              <a:t>zu</a:t>
            </a:r>
            <a:r>
              <a:rPr lang="en-US" i="1" dirty="0"/>
              <a:t> </a:t>
            </a:r>
            <a:r>
              <a:rPr lang="en-US" i="1" dirty="0" err="1" smtClean="0"/>
              <a:t>G</a:t>
            </a:r>
            <a:r>
              <a:rPr lang="en-US" i="1" dirty="0" err="1" smtClean="0">
                <a:latin typeface="Calibri"/>
              </a:rPr>
              <a:t>ö</a:t>
            </a:r>
            <a:r>
              <a:rPr lang="en-US" i="1" dirty="0" err="1" smtClean="0"/>
              <a:t>tt</a:t>
            </a:r>
            <a:r>
              <a:rPr lang="en-US" i="1" dirty="0" smtClean="0"/>
              <a:t>.</a:t>
            </a:r>
            <a:r>
              <a:rPr lang="en-US" dirty="0" smtClean="0"/>
              <a:t>, </a:t>
            </a:r>
            <a:r>
              <a:rPr lang="en-US" b="1" dirty="0" smtClean="0"/>
              <a:t>4</a:t>
            </a:r>
            <a:r>
              <a:rPr lang="en-US" dirty="0" smtClean="0"/>
              <a:t>, </a:t>
            </a:r>
            <a:r>
              <a:rPr lang="en-US" dirty="0"/>
              <a:t>1848/50).  Gauss's proofs were not entirely general, in that the first three proofs assumed that the coefficients of the polynomial were real.  Gauss's fourth proof covered polynomials with complex coefficients. Gauss's work was ground-breaking in that he demonstrated the existence of the roots of a polynomial without actually </a:t>
            </a:r>
            <a:r>
              <a:rPr lang="en-US" i="1" dirty="0" smtClean="0"/>
              <a:t>calculating</a:t>
            </a:r>
            <a:r>
              <a:rPr lang="en-US" dirty="0" smtClean="0"/>
              <a:t> </a:t>
            </a:r>
            <a:r>
              <a:rPr lang="en-US" dirty="0"/>
              <a:t>the roots  [Kline, pages 598 and 599].               </a:t>
            </a:r>
          </a:p>
        </p:txBody>
      </p:sp>
      <p:pic>
        <p:nvPicPr>
          <p:cNvPr id="4" name="Picture 3"/>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87215" y="3048000"/>
            <a:ext cx="2450794" cy="3542857"/>
          </a:xfrm>
          <a:prstGeom prst="rect">
            <a:avLst/>
          </a:prstGeom>
        </p:spPr>
      </p:pic>
      <p:sp>
        <p:nvSpPr>
          <p:cNvPr id="5" name="Cloud Callout 4"/>
          <p:cNvSpPr/>
          <p:nvPr/>
        </p:nvSpPr>
        <p:spPr>
          <a:xfrm>
            <a:off x="287215" y="304800"/>
            <a:ext cx="2151185" cy="1676400"/>
          </a:xfrm>
          <a:prstGeom prst="cloudCallout">
            <a:avLst>
              <a:gd name="adj1" fmla="val 14589"/>
              <a:gd name="adj2" fmla="val 10725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33400" y="533400"/>
            <a:ext cx="1600200" cy="1200329"/>
          </a:xfrm>
          <a:prstGeom prst="rect">
            <a:avLst/>
          </a:prstGeom>
          <a:noFill/>
        </p:spPr>
        <p:txBody>
          <a:bodyPr wrap="square" rtlCol="0">
            <a:spAutoFit/>
          </a:bodyPr>
          <a:lstStyle/>
          <a:p>
            <a:pPr algn="ctr"/>
            <a:r>
              <a:rPr lang="en-US" sz="2400" dirty="0" smtClean="0">
                <a:latin typeface="Comic Sans MS" panose="030F0702030302020204" pitchFamily="66" charset="0"/>
              </a:rPr>
              <a:t>I should try again…</a:t>
            </a:r>
            <a:endParaRPr lang="en-US" sz="2400" dirty="0">
              <a:latin typeface="Comic Sans MS" panose="030F0702030302020204" pitchFamily="66" charset="0"/>
            </a:endParaRPr>
          </a:p>
        </p:txBody>
      </p:sp>
    </p:spTree>
    <p:extLst>
      <p:ext uri="{BB962C8B-B14F-4D97-AF65-F5344CB8AC3E}">
        <p14:creationId xmlns:p14="http://schemas.microsoft.com/office/powerpoint/2010/main" val="40611156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76200" y="-76200"/>
            <a:ext cx="8991600" cy="830997"/>
          </a:xfrm>
          <a:prstGeom prst="rect">
            <a:avLst/>
          </a:prstGeom>
          <a:noFill/>
        </p:spPr>
        <p:txBody>
          <a:bodyPr wrap="square" rtlCol="0">
            <a:spAutoFit/>
          </a:bodyPr>
          <a:lstStyle/>
          <a:p>
            <a:pPr algn="ctr"/>
            <a:r>
              <a:rPr lang="de-DE" sz="4800" dirty="0">
                <a:solidFill>
                  <a:schemeClr val="tx2"/>
                </a:solidFill>
                <a:latin typeface="Times New Roman" panose="02020603050405020304" pitchFamily="18" charset="0"/>
                <a:cs typeface="Times New Roman" panose="02020603050405020304" pitchFamily="18" charset="0"/>
              </a:rPr>
              <a:t>Joseph Liouville (</a:t>
            </a:r>
            <a:r>
              <a:rPr lang="de-DE" sz="4800" dirty="0" smtClean="0">
                <a:solidFill>
                  <a:schemeClr val="tx2"/>
                </a:solidFill>
                <a:latin typeface="Times New Roman" panose="02020603050405020304" pitchFamily="18" charset="0"/>
                <a:cs typeface="Times New Roman" panose="02020603050405020304" pitchFamily="18" charset="0"/>
              </a:rPr>
              <a:t>1809-1882</a:t>
            </a:r>
            <a:r>
              <a:rPr lang="de-DE" sz="4800" dirty="0">
                <a:solidFill>
                  <a:schemeClr val="tx2"/>
                </a:solidFill>
                <a:latin typeface="Times New Roman" panose="02020603050405020304" pitchFamily="18" charset="0"/>
                <a:cs typeface="Times New Roman" panose="02020603050405020304" pitchFamily="18" charset="0"/>
              </a:rPr>
              <a:t>)</a:t>
            </a:r>
            <a:endParaRPr lang="en-US" sz="4800" dirty="0">
              <a:solidFill>
                <a:schemeClr val="tx2"/>
              </a:solidFill>
              <a:latin typeface="Times New Roman" panose="02020603050405020304" pitchFamily="18" charset="0"/>
              <a:cs typeface="Times New Roman" panose="02020603050405020304" pitchFamily="18" charset="0"/>
            </a:endParaRPr>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39313" y="754797"/>
            <a:ext cx="2265374" cy="2755642"/>
          </a:xfrm>
          <a:prstGeom prst="rect">
            <a:avLst/>
          </a:prstGeom>
          <a:ln w="38100">
            <a:solidFill>
              <a:schemeClr val="tx1"/>
            </a:solidFill>
          </a:ln>
        </p:spPr>
      </p:pic>
      <p:sp>
        <p:nvSpPr>
          <p:cNvPr id="14" name="TextBox 13"/>
          <p:cNvSpPr txBox="1"/>
          <p:nvPr/>
        </p:nvSpPr>
        <p:spPr>
          <a:xfrm>
            <a:off x="457200" y="3962400"/>
            <a:ext cx="8610600" cy="1938992"/>
          </a:xfrm>
          <a:prstGeom prst="rect">
            <a:avLst/>
          </a:prstGeom>
          <a:noFill/>
        </p:spPr>
        <p:txBody>
          <a:bodyPr wrap="square" rtlCol="0">
            <a:spAutoFit/>
          </a:bodyPr>
          <a:lstStyle/>
          <a:p>
            <a:r>
              <a:rPr lang="en-US" sz="2400" b="1" dirty="0" smtClean="0"/>
              <a:t>Note. </a:t>
            </a:r>
            <a:r>
              <a:rPr lang="en-US" sz="2400" dirty="0"/>
              <a:t>To date, the easiest proof is based on Louisville's Theorem (which, like Gauss's third proof is, in turn, based on Cauchy's Theorem).  Louisville's Theorem appears in 1847 in </a:t>
            </a:r>
            <a:r>
              <a:rPr lang="en-US" sz="2400" dirty="0" smtClean="0"/>
              <a:t>“Le</a:t>
            </a:r>
            <a:r>
              <a:rPr lang="az-Cyrl-AZ" sz="2400" dirty="0" smtClean="0">
                <a:latin typeface="Calibri"/>
              </a:rPr>
              <a:t>ҫ</a:t>
            </a:r>
            <a:r>
              <a:rPr lang="en-US" sz="2400" dirty="0" err="1" smtClean="0"/>
              <a:t>ons</a:t>
            </a:r>
            <a:r>
              <a:rPr lang="en-US" sz="2400" dirty="0" smtClean="0"/>
              <a:t> </a:t>
            </a:r>
            <a:r>
              <a:rPr lang="en-US" sz="2400" dirty="0" err="1"/>
              <a:t>sur</a:t>
            </a:r>
            <a:r>
              <a:rPr lang="en-US" sz="2400" dirty="0"/>
              <a:t> les </a:t>
            </a:r>
            <a:r>
              <a:rPr lang="en-US" sz="2400" dirty="0" err="1"/>
              <a:t>fonctions</a:t>
            </a:r>
            <a:r>
              <a:rPr lang="en-US" sz="2400" dirty="0"/>
              <a:t> </a:t>
            </a:r>
            <a:r>
              <a:rPr lang="en-US" sz="2400" dirty="0" err="1"/>
              <a:t>doublement</a:t>
            </a:r>
            <a:r>
              <a:rPr lang="en-US" sz="2400" dirty="0"/>
              <a:t> </a:t>
            </a:r>
            <a:r>
              <a:rPr lang="en-US" sz="2400" dirty="0" err="1" smtClean="0"/>
              <a:t>p</a:t>
            </a:r>
            <a:r>
              <a:rPr lang="en-US" sz="2400" dirty="0" err="1" smtClean="0">
                <a:latin typeface="Calibri"/>
              </a:rPr>
              <a:t>é</a:t>
            </a:r>
            <a:r>
              <a:rPr lang="en-US" sz="2400" dirty="0" err="1" smtClean="0"/>
              <a:t>riodiques</a:t>
            </a:r>
            <a:r>
              <a:rPr lang="en-US" sz="2400" dirty="0" smtClean="0"/>
              <a:t>,” </a:t>
            </a:r>
            <a:r>
              <a:rPr lang="en-US" sz="2400" i="1" dirty="0" smtClean="0"/>
              <a:t>Journal </a:t>
            </a:r>
            <a:r>
              <a:rPr lang="en-US" sz="2400" i="1" dirty="0" err="1" smtClean="0"/>
              <a:t>f</a:t>
            </a:r>
            <a:r>
              <a:rPr lang="en-US" sz="2400" i="1" dirty="0" err="1" smtClean="0">
                <a:latin typeface="Calibri"/>
              </a:rPr>
              <a:t>ü</a:t>
            </a:r>
            <a:r>
              <a:rPr lang="en-US" sz="2400" i="1" dirty="0" err="1" smtClean="0"/>
              <a:t>r</a:t>
            </a:r>
            <a:r>
              <a:rPr lang="en-US" sz="2400" i="1" dirty="0" smtClean="0"/>
              <a:t> </a:t>
            </a:r>
            <a:r>
              <a:rPr lang="en-US" sz="2400" i="1" dirty="0" err="1"/>
              <a:t>Mathematik</a:t>
            </a:r>
            <a:r>
              <a:rPr lang="en-US" sz="2400" i="1" dirty="0"/>
              <a:t> Bb</a:t>
            </a:r>
            <a:r>
              <a:rPr lang="en-US" sz="2400" dirty="0" smtClean="0"/>
              <a:t>., </a:t>
            </a:r>
            <a:r>
              <a:rPr lang="en-US" sz="2400" b="1" dirty="0" smtClean="0"/>
              <a:t>88</a:t>
            </a:r>
            <a:r>
              <a:rPr lang="en-US" sz="2400" dirty="0" smtClean="0"/>
              <a:t>(4</a:t>
            </a:r>
            <a:r>
              <a:rPr lang="en-US" sz="2400" dirty="0"/>
              <a:t>), </a:t>
            </a:r>
            <a:r>
              <a:rPr lang="en-US" sz="2400" dirty="0" smtClean="0"/>
              <a:t>277-310</a:t>
            </a:r>
            <a:r>
              <a:rPr lang="en-US" sz="2400" dirty="0"/>
              <a:t>.</a:t>
            </a:r>
          </a:p>
        </p:txBody>
      </p:sp>
    </p:spTree>
    <p:extLst>
      <p:ext uri="{BB962C8B-B14F-4D97-AF65-F5344CB8AC3E}">
        <p14:creationId xmlns:p14="http://schemas.microsoft.com/office/powerpoint/2010/main" val="7739850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4200" y="2578358"/>
            <a:ext cx="2891803" cy="3517642"/>
          </a:xfrm>
          <a:prstGeom prst="rect">
            <a:avLst/>
          </a:prstGeom>
          <a:ln w="38100">
            <a:solidFill>
              <a:schemeClr val="tx1"/>
            </a:solidFill>
          </a:ln>
        </p:spPr>
      </p:pic>
      <p:sp>
        <p:nvSpPr>
          <p:cNvPr id="26634" name="Text Box 10"/>
          <p:cNvSpPr txBox="1">
            <a:spLocks noChangeArrowheads="1"/>
          </p:cNvSpPr>
          <p:nvPr/>
        </p:nvSpPr>
        <p:spPr bwMode="auto">
          <a:xfrm>
            <a:off x="1676400" y="6248400"/>
            <a:ext cx="5943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000"/>
              <a:t>Joseph Liouville (1809-1882)</a:t>
            </a:r>
          </a:p>
        </p:txBody>
      </p:sp>
      <mc:AlternateContent xmlns:mc="http://schemas.openxmlformats.org/markup-compatibility/2006" xmlns:a14="http://schemas.microsoft.com/office/drawing/2010/main">
        <mc:Choice Requires="a14">
          <p:sp>
            <p:nvSpPr>
              <p:cNvPr id="26635" name="AutoShape 11"/>
              <p:cNvSpPr>
                <a:spLocks noChangeArrowheads="1"/>
              </p:cNvSpPr>
              <p:nvPr/>
            </p:nvSpPr>
            <p:spPr bwMode="auto">
              <a:xfrm>
                <a:off x="152400" y="228600"/>
                <a:ext cx="8839200" cy="2057400"/>
              </a:xfrm>
              <a:prstGeom prst="wedgeRoundRectCallout">
                <a:avLst>
                  <a:gd name="adj1" fmla="val -6625"/>
                  <a:gd name="adj2" fmla="val 75847"/>
                  <a:gd name="adj3" fmla="val 16667"/>
                </a:avLst>
              </a:prstGeom>
              <a:solidFill>
                <a:srgbClr val="FFFF00"/>
              </a:solidFill>
              <a:ln w="9525">
                <a:solidFill>
                  <a:schemeClr val="tx1"/>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a:lstStyle/>
              <a:p>
                <a:r>
                  <a:rPr lang="en-US" altLang="en-US" sz="2600" b="1" dirty="0" smtClean="0"/>
                  <a:t>Theorem. </a:t>
                </a:r>
                <a:r>
                  <a:rPr lang="en-US" altLang="en-US" sz="2600" b="1" dirty="0" err="1"/>
                  <a:t>Liouville’s</a:t>
                </a:r>
                <a:r>
                  <a:rPr lang="en-US" altLang="en-US" sz="2600" b="1" dirty="0"/>
                  <a:t> Theorem.</a:t>
                </a:r>
                <a:r>
                  <a:rPr lang="en-US" altLang="en-US" sz="2600" dirty="0"/>
                  <a:t>                                          </a:t>
                </a:r>
                <a:endParaRPr lang="en-US" altLang="en-US" sz="2600" dirty="0" smtClean="0"/>
              </a:p>
              <a:p>
                <a:r>
                  <a:rPr lang="en-US" altLang="en-US" sz="2600" dirty="0" smtClean="0"/>
                  <a:t>If  </a:t>
                </a:r>
                <a14:m>
                  <m:oMath xmlns:m="http://schemas.openxmlformats.org/officeDocument/2006/math">
                    <m:r>
                      <a:rPr lang="en-US" altLang="en-US" sz="2600" b="0" i="1" smtClean="0">
                        <a:latin typeface="Cambria Math"/>
                      </a:rPr>
                      <m:t>𝑓</m:t>
                    </m:r>
                  </m:oMath>
                </a14:m>
                <a:r>
                  <a:rPr lang="en-US" altLang="en-US" sz="2600" dirty="0" smtClean="0"/>
                  <a:t>  </a:t>
                </a:r>
                <a:r>
                  <a:rPr lang="en-US" altLang="en-US" sz="2600" dirty="0"/>
                  <a:t>is a function analytic in the entire complex plane (</a:t>
                </a:r>
                <a:r>
                  <a:rPr lang="en-US" altLang="en-US" sz="2600" dirty="0" smtClean="0"/>
                  <a:t> </a:t>
                </a:r>
                <a14:m>
                  <m:oMath xmlns:m="http://schemas.openxmlformats.org/officeDocument/2006/math">
                    <m:r>
                      <a:rPr lang="en-US" altLang="en-US" sz="2600" i="1">
                        <a:latin typeface="Cambria Math"/>
                      </a:rPr>
                      <m:t>𝑓</m:t>
                    </m:r>
                  </m:oMath>
                </a14:m>
                <a:r>
                  <a:rPr lang="en-US" altLang="en-US" sz="2600" dirty="0"/>
                  <a:t>  is called an </a:t>
                </a:r>
                <a:r>
                  <a:rPr lang="en-US" altLang="en-US" sz="2600" i="1" dirty="0"/>
                  <a:t>entire </a:t>
                </a:r>
                <a:r>
                  <a:rPr lang="en-US" altLang="en-US" sz="2600" dirty="0"/>
                  <a:t>function) which is bounded in modulus, then </a:t>
                </a:r>
                <a14:m>
                  <m:oMath xmlns:m="http://schemas.openxmlformats.org/officeDocument/2006/math">
                    <m:r>
                      <a:rPr lang="en-US" altLang="en-US" sz="2600" i="1">
                        <a:latin typeface="Cambria Math"/>
                      </a:rPr>
                      <m:t>𝑓</m:t>
                    </m:r>
                  </m:oMath>
                </a14:m>
                <a:r>
                  <a:rPr lang="en-US" altLang="en-US" sz="2600" dirty="0" smtClean="0"/>
                  <a:t>  </a:t>
                </a:r>
                <a:r>
                  <a:rPr lang="en-US" altLang="en-US" sz="2600" dirty="0"/>
                  <a:t>is a constant function.</a:t>
                </a:r>
              </a:p>
            </p:txBody>
          </p:sp>
        </mc:Choice>
        <mc:Fallback xmlns="">
          <p:sp>
            <p:nvSpPr>
              <p:cNvPr id="26635" name="AutoShape 11"/>
              <p:cNvSpPr>
                <a:spLocks noRot="1" noChangeAspect="1" noMove="1" noResize="1" noEditPoints="1" noAdjustHandles="1" noChangeArrowheads="1" noChangeShapeType="1" noTextEdit="1"/>
              </p:cNvSpPr>
              <p:nvPr/>
            </p:nvSpPr>
            <p:spPr bwMode="auto">
              <a:xfrm>
                <a:off x="152400" y="228600"/>
                <a:ext cx="8839200" cy="2057400"/>
              </a:xfrm>
              <a:prstGeom prst="wedgeRoundRectCallout">
                <a:avLst>
                  <a:gd name="adj1" fmla="val -6625"/>
                  <a:gd name="adj2" fmla="val 75847"/>
                  <a:gd name="adj3" fmla="val 16667"/>
                </a:avLst>
              </a:prstGeom>
              <a:blipFill rotWithShape="1">
                <a:blip r:embed="rId3"/>
                <a:stretch>
                  <a:fillRect/>
                </a:stretch>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Tree>
    <p:extLst>
      <p:ext uri="{BB962C8B-B14F-4D97-AF65-F5344CB8AC3E}">
        <p14:creationId xmlns:p14="http://schemas.microsoft.com/office/powerpoint/2010/main" val="19142995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7" name="AutoShape 7"/>
          <p:cNvSpPr>
            <a:spLocks noChangeArrowheads="1"/>
          </p:cNvSpPr>
          <p:nvPr/>
        </p:nvSpPr>
        <p:spPr bwMode="auto">
          <a:xfrm>
            <a:off x="381000" y="685800"/>
            <a:ext cx="8153400" cy="2743200"/>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mc:AlternateContent xmlns:mc="http://schemas.openxmlformats.org/markup-compatibility/2006" xmlns:a14="http://schemas.microsoft.com/office/drawing/2010/main">
        <mc:Choice Requires="a14">
          <p:sp>
            <p:nvSpPr>
              <p:cNvPr id="25602" name="Text Box 2"/>
              <p:cNvSpPr txBox="1">
                <a:spLocks noChangeArrowheads="1"/>
              </p:cNvSpPr>
              <p:nvPr/>
            </p:nvSpPr>
            <p:spPr bwMode="auto">
              <a:xfrm>
                <a:off x="457200" y="762000"/>
                <a:ext cx="8229600" cy="249299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a:spAutoFit/>
              </a:bodyPr>
              <a:lstStyle/>
              <a:p>
                <a:pPr>
                  <a:spcBef>
                    <a:spcPct val="50000"/>
                  </a:spcBef>
                </a:pPr>
                <a:r>
                  <a:rPr lang="en-US" altLang="en-US" sz="2600" b="1" dirty="0" smtClean="0"/>
                  <a:t>Theorem. Fundamental Theorem of Algebra.</a:t>
                </a:r>
                <a:r>
                  <a:rPr lang="en-US" altLang="en-US" sz="2600" dirty="0"/>
                  <a:t>                      Any polynomial</a:t>
                </a:r>
              </a:p>
              <a:p>
                <a:pPr>
                  <a:spcBef>
                    <a:spcPct val="50000"/>
                  </a:spcBef>
                </a:pPr>
                <a:endParaRPr lang="en-US" altLang="en-US" sz="2600" dirty="0"/>
              </a:p>
              <a:p>
                <a:pPr>
                  <a:spcBef>
                    <a:spcPct val="50000"/>
                  </a:spcBef>
                </a:pPr>
                <a:r>
                  <a:rPr lang="en-US" altLang="en-US" sz="2600" dirty="0"/>
                  <a:t>of degree </a:t>
                </a:r>
                <a14:m>
                  <m:oMath xmlns:m="http://schemas.openxmlformats.org/officeDocument/2006/math">
                    <m:r>
                      <a:rPr lang="en-US" altLang="en-US" sz="2600" b="0" i="1" smtClean="0">
                        <a:latin typeface="Cambria Math"/>
                      </a:rPr>
                      <m:t>𝑛</m:t>
                    </m:r>
                  </m:oMath>
                </a14:m>
                <a:r>
                  <a:rPr lang="en-US" altLang="en-US" sz="2600" dirty="0" smtClean="0"/>
                  <a:t>  </a:t>
                </a:r>
                <a:r>
                  <a:rPr lang="en-US" altLang="en-US" sz="2600" dirty="0"/>
                  <a:t>(</a:t>
                </a:r>
                <a14:m>
                  <m:oMath xmlns:m="http://schemas.openxmlformats.org/officeDocument/2006/math">
                    <m:r>
                      <a:rPr lang="en-US" altLang="en-US" sz="2600" b="0" i="1" smtClean="0">
                        <a:latin typeface="Cambria Math"/>
                      </a:rPr>
                      <m:t>𝑛</m:t>
                    </m:r>
                    <m:r>
                      <a:rPr lang="en-US" altLang="en-US" sz="2600" b="0" i="1" smtClean="0">
                        <a:latin typeface="Cambria Math"/>
                        <a:ea typeface="Cambria Math"/>
                      </a:rPr>
                      <m:t>≥1</m:t>
                    </m:r>
                  </m:oMath>
                </a14:m>
                <a:r>
                  <a:rPr lang="en-US" altLang="en-US" sz="2600" dirty="0"/>
                  <a:t>) has at least one zero.  That is, there exists at least one point </a:t>
                </a:r>
                <a14:m>
                  <m:oMath xmlns:m="http://schemas.openxmlformats.org/officeDocument/2006/math">
                    <m:sSub>
                      <m:sSubPr>
                        <m:ctrlPr>
                          <a:rPr lang="en-US" altLang="en-US" sz="2600" i="1" smtClean="0">
                            <a:latin typeface="Cambria Math" panose="02040503050406030204" pitchFamily="18" charset="0"/>
                          </a:rPr>
                        </m:ctrlPr>
                      </m:sSubPr>
                      <m:e>
                        <m:r>
                          <a:rPr lang="en-US" altLang="en-US" sz="2600" b="0" i="1" smtClean="0">
                            <a:latin typeface="Cambria Math"/>
                          </a:rPr>
                          <m:t>𝑧</m:t>
                        </m:r>
                      </m:e>
                      <m:sub>
                        <m:r>
                          <a:rPr lang="en-US" altLang="en-US" sz="2600" b="0" i="1" smtClean="0">
                            <a:latin typeface="Cambria Math"/>
                          </a:rPr>
                          <m:t>0</m:t>
                        </m:r>
                      </m:sub>
                    </m:sSub>
                  </m:oMath>
                </a14:m>
                <a:r>
                  <a:rPr lang="en-US" altLang="en-US" sz="2600" dirty="0" smtClean="0"/>
                  <a:t> </a:t>
                </a:r>
                <a:r>
                  <a:rPr lang="en-US" altLang="en-US" sz="2600" dirty="0"/>
                  <a:t>such that </a:t>
                </a:r>
                <a14:m>
                  <m:oMath xmlns:m="http://schemas.openxmlformats.org/officeDocument/2006/math">
                    <m:r>
                      <a:rPr lang="en-US" altLang="en-US" sz="2600" b="0" i="1" smtClean="0">
                        <a:latin typeface="Cambria Math"/>
                      </a:rPr>
                      <m:t>𝑃</m:t>
                    </m:r>
                    <m:d>
                      <m:dPr>
                        <m:ctrlPr>
                          <a:rPr lang="en-US" altLang="en-US" sz="2600" b="0" i="1" smtClean="0">
                            <a:latin typeface="Cambria Math" panose="02040503050406030204" pitchFamily="18" charset="0"/>
                          </a:rPr>
                        </m:ctrlPr>
                      </m:dPr>
                      <m:e>
                        <m:sSub>
                          <m:sSubPr>
                            <m:ctrlPr>
                              <a:rPr lang="en-US" altLang="en-US" sz="2600" b="0" i="1" smtClean="0">
                                <a:latin typeface="Cambria Math" panose="02040503050406030204" pitchFamily="18" charset="0"/>
                              </a:rPr>
                            </m:ctrlPr>
                          </m:sSubPr>
                          <m:e>
                            <m:r>
                              <a:rPr lang="en-US" altLang="en-US" sz="2600" b="0" i="1" smtClean="0">
                                <a:latin typeface="Cambria Math"/>
                              </a:rPr>
                              <m:t>𝑧</m:t>
                            </m:r>
                          </m:e>
                          <m:sub>
                            <m:r>
                              <a:rPr lang="en-US" altLang="en-US" sz="2600" b="0" i="1" smtClean="0">
                                <a:latin typeface="Cambria Math"/>
                              </a:rPr>
                              <m:t>0</m:t>
                            </m:r>
                          </m:sub>
                        </m:sSub>
                      </m:e>
                    </m:d>
                    <m:r>
                      <a:rPr lang="en-US" altLang="en-US" sz="2600" b="0" i="1" smtClean="0">
                        <a:latin typeface="Cambria Math"/>
                      </a:rPr>
                      <m:t>=0</m:t>
                    </m:r>
                  </m:oMath>
                </a14:m>
                <a:r>
                  <a:rPr lang="en-US" altLang="en-US" sz="2600" dirty="0"/>
                  <a:t>.</a:t>
                </a:r>
                <a:endParaRPr lang="en-US" altLang="en-US" sz="2600" b="1" dirty="0"/>
              </a:p>
            </p:txBody>
          </p:sp>
        </mc:Choice>
        <mc:Fallback xmlns="">
          <p:sp>
            <p:nvSpPr>
              <p:cNvPr id="25602" name="Text Box 2"/>
              <p:cNvSpPr txBox="1">
                <a:spLocks noRot="1" noChangeAspect="1" noMove="1" noResize="1" noEditPoints="1" noAdjustHandles="1" noChangeArrowheads="1" noChangeShapeType="1" noTextEdit="1"/>
              </p:cNvSpPr>
              <p:nvPr/>
            </p:nvSpPr>
            <p:spPr bwMode="auto">
              <a:xfrm>
                <a:off x="457200" y="762000"/>
                <a:ext cx="8229600" cy="2492990"/>
              </a:xfrm>
              <a:prstGeom prst="rect">
                <a:avLst/>
              </a:prstGeom>
              <a:blipFill rotWithShape="1">
                <a:blip r:embed="rId3"/>
                <a:stretch>
                  <a:fillRect l="-1259" t="-1956" b="-5379"/>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603" name="Text Box 3"/>
              <p:cNvSpPr txBox="1">
                <a:spLocks noChangeArrowheads="1"/>
              </p:cNvSpPr>
              <p:nvPr/>
            </p:nvSpPr>
            <p:spPr bwMode="auto">
              <a:xfrm>
                <a:off x="457200" y="3886200"/>
                <a:ext cx="8153400" cy="885825"/>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a:spAutoFit/>
              </a:bodyPr>
              <a:lstStyle/>
              <a:p>
                <a:pPr>
                  <a:spcBef>
                    <a:spcPct val="50000"/>
                  </a:spcBef>
                </a:pPr>
                <a:r>
                  <a:rPr lang="en-US" altLang="en-US" sz="2600" b="1" dirty="0" smtClean="0"/>
                  <a:t>Note.</a:t>
                </a:r>
                <a:r>
                  <a:rPr lang="en-US" altLang="en-US" sz="2600" dirty="0"/>
                  <a:t> It follows that </a:t>
                </a:r>
                <a14:m>
                  <m:oMath xmlns:m="http://schemas.openxmlformats.org/officeDocument/2006/math">
                    <m:r>
                      <a:rPr lang="en-US" altLang="en-US" sz="2600" b="0" i="1" smtClean="0">
                        <a:latin typeface="Cambria Math"/>
                      </a:rPr>
                      <m:t>𝑃</m:t>
                    </m:r>
                  </m:oMath>
                </a14:m>
                <a:r>
                  <a:rPr lang="en-US" altLang="en-US" sz="2600" dirty="0" smtClean="0"/>
                  <a:t> </a:t>
                </a:r>
                <a:r>
                  <a:rPr lang="en-US" altLang="en-US" sz="2600" dirty="0"/>
                  <a:t>can be factored into </a:t>
                </a:r>
                <a14:m>
                  <m:oMath xmlns:m="http://schemas.openxmlformats.org/officeDocument/2006/math">
                    <m:r>
                      <a:rPr lang="en-US" altLang="en-US" sz="2600" b="0" i="1" smtClean="0">
                        <a:latin typeface="Cambria Math"/>
                      </a:rPr>
                      <m:t>𝑛</m:t>
                    </m:r>
                  </m:oMath>
                </a14:m>
                <a:r>
                  <a:rPr lang="en-US" altLang="en-US" sz="2600" dirty="0"/>
                  <a:t> (not necessarily distinct) linear terms:</a:t>
                </a:r>
              </a:p>
            </p:txBody>
          </p:sp>
        </mc:Choice>
        <mc:Fallback xmlns="">
          <p:sp>
            <p:nvSpPr>
              <p:cNvPr id="25603" name="Text Box 3"/>
              <p:cNvSpPr txBox="1">
                <a:spLocks noRot="1" noChangeAspect="1" noMove="1" noResize="1" noEditPoints="1" noAdjustHandles="1" noChangeArrowheads="1" noChangeShapeType="1" noTextEdit="1"/>
              </p:cNvSpPr>
              <p:nvPr/>
            </p:nvSpPr>
            <p:spPr bwMode="auto">
              <a:xfrm>
                <a:off x="457200" y="3886200"/>
                <a:ext cx="8153400" cy="885825"/>
              </a:xfrm>
              <a:prstGeom prst="rect">
                <a:avLst/>
              </a:prstGeom>
              <a:blipFill rotWithShape="1">
                <a:blip r:embed="rId4"/>
                <a:stretch>
                  <a:fillRect l="-1271" t="-5517" b="-17241"/>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aphicFrame>
        <p:nvGraphicFramePr>
          <p:cNvPr id="25604" name="Object 4"/>
          <p:cNvGraphicFramePr>
            <a:graphicFrameLocks noChangeAspect="1"/>
          </p:cNvGraphicFramePr>
          <p:nvPr/>
        </p:nvGraphicFramePr>
        <p:xfrm>
          <a:off x="762000" y="1752600"/>
          <a:ext cx="7626350" cy="546100"/>
        </p:xfrm>
        <a:graphic>
          <a:graphicData uri="http://schemas.openxmlformats.org/presentationml/2006/ole">
            <mc:AlternateContent xmlns:mc="http://schemas.openxmlformats.org/markup-compatibility/2006">
              <mc:Choice xmlns:v="urn:schemas-microsoft-com:vml" Requires="v">
                <p:oleObj spid="_x0000_s1046" name="Equation" r:id="rId5" imgW="3365280" imgH="241200" progId="Equation.3">
                  <p:embed/>
                </p:oleObj>
              </mc:Choice>
              <mc:Fallback>
                <p:oleObj name="Equation" r:id="rId5" imgW="3365280" imgH="2412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0" y="1752600"/>
                        <a:ext cx="7626350" cy="546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5606" name="Object 6"/>
          <p:cNvGraphicFramePr>
            <a:graphicFrameLocks noChangeAspect="1"/>
          </p:cNvGraphicFramePr>
          <p:nvPr/>
        </p:nvGraphicFramePr>
        <p:xfrm>
          <a:off x="1143000" y="4768850"/>
          <a:ext cx="6934200" cy="592138"/>
        </p:xfrm>
        <a:graphic>
          <a:graphicData uri="http://schemas.openxmlformats.org/presentationml/2006/ole">
            <mc:AlternateContent xmlns:mc="http://schemas.openxmlformats.org/markup-compatibility/2006">
              <mc:Choice xmlns:v="urn:schemas-microsoft-com:vml" Requires="v">
                <p:oleObj spid="_x0000_s1047" name="Equation" r:id="rId7" imgW="2679480" imgH="228600" progId="Equation.3">
                  <p:embed/>
                </p:oleObj>
              </mc:Choice>
              <mc:Fallback>
                <p:oleObj name="Equation" r:id="rId7" imgW="2679480" imgH="2286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43000" y="4768850"/>
                        <a:ext cx="6934200" cy="592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mc:AlternateContent xmlns:mc="http://schemas.openxmlformats.org/markup-compatibility/2006" xmlns:a14="http://schemas.microsoft.com/office/drawing/2010/main">
        <mc:Choice Requires="a14">
          <p:sp>
            <p:nvSpPr>
              <p:cNvPr id="25608" name="Text Box 8"/>
              <p:cNvSpPr txBox="1">
                <a:spLocks noChangeArrowheads="1"/>
              </p:cNvSpPr>
              <p:nvPr/>
            </p:nvSpPr>
            <p:spPr bwMode="auto">
              <a:xfrm>
                <a:off x="457200" y="5454650"/>
                <a:ext cx="8153400" cy="48895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a:spAutoFit/>
              </a:bodyPr>
              <a:lstStyle/>
              <a:p>
                <a:pPr>
                  <a:spcBef>
                    <a:spcPct val="50000"/>
                  </a:spcBef>
                </a:pPr>
                <a:r>
                  <a:rPr lang="en-US" altLang="en-US" sz="2600" dirty="0" smtClean="0"/>
                  <a:t>Where the </a:t>
                </a:r>
                <a:r>
                  <a:rPr lang="en-US" altLang="en-US" sz="2600" dirty="0" err="1"/>
                  <a:t>zeros</a:t>
                </a:r>
                <a:r>
                  <a:rPr lang="en-US" altLang="en-US" sz="2600" dirty="0"/>
                  <a:t> of </a:t>
                </a:r>
                <a14:m>
                  <m:oMath xmlns:m="http://schemas.openxmlformats.org/officeDocument/2006/math">
                    <m:r>
                      <a:rPr lang="en-US" altLang="en-US" sz="2600" i="1">
                        <a:latin typeface="Cambria Math"/>
                      </a:rPr>
                      <m:t>𝑃</m:t>
                    </m:r>
                  </m:oMath>
                </a14:m>
                <a:r>
                  <a:rPr lang="en-US" altLang="en-US" sz="2600" dirty="0"/>
                  <a:t>  are </a:t>
                </a:r>
                <a14:m>
                  <m:oMath xmlns:m="http://schemas.openxmlformats.org/officeDocument/2006/math">
                    <m:sSub>
                      <m:sSubPr>
                        <m:ctrlPr>
                          <a:rPr lang="en-US" altLang="en-US" sz="2600" i="1" smtClean="0">
                            <a:latin typeface="Cambria Math" panose="02040503050406030204" pitchFamily="18" charset="0"/>
                          </a:rPr>
                        </m:ctrlPr>
                      </m:sSubPr>
                      <m:e>
                        <m:r>
                          <a:rPr lang="en-US" altLang="en-US" sz="2600" b="0" i="1" smtClean="0">
                            <a:latin typeface="Cambria Math"/>
                          </a:rPr>
                          <m:t>𝑧</m:t>
                        </m:r>
                      </m:e>
                      <m:sub>
                        <m:r>
                          <a:rPr lang="en-US" altLang="en-US" sz="2600" b="0" i="1" smtClean="0">
                            <a:latin typeface="Cambria Math"/>
                          </a:rPr>
                          <m:t>1</m:t>
                        </m:r>
                      </m:sub>
                    </m:sSub>
                    <m:r>
                      <a:rPr lang="en-US" altLang="en-US" sz="2600" b="0" i="1" smtClean="0">
                        <a:latin typeface="Cambria Math"/>
                      </a:rPr>
                      <m:t>, </m:t>
                    </m:r>
                    <m:sSub>
                      <m:sSubPr>
                        <m:ctrlPr>
                          <a:rPr lang="en-US" altLang="en-US" sz="2600" b="0" i="1" smtClean="0">
                            <a:latin typeface="Cambria Math" panose="02040503050406030204" pitchFamily="18" charset="0"/>
                          </a:rPr>
                        </m:ctrlPr>
                      </m:sSubPr>
                      <m:e>
                        <m:r>
                          <a:rPr lang="en-US" altLang="en-US" sz="2600" b="0" i="1" smtClean="0">
                            <a:latin typeface="Cambria Math"/>
                          </a:rPr>
                          <m:t>𝑧</m:t>
                        </m:r>
                      </m:e>
                      <m:sub>
                        <m:r>
                          <a:rPr lang="en-US" altLang="en-US" sz="2600" b="0" i="1" smtClean="0">
                            <a:latin typeface="Cambria Math"/>
                          </a:rPr>
                          <m:t>2</m:t>
                        </m:r>
                      </m:sub>
                    </m:sSub>
                    <m:r>
                      <a:rPr lang="en-US" altLang="en-US" sz="2600" b="0" i="1" smtClean="0">
                        <a:latin typeface="Cambria Math"/>
                      </a:rPr>
                      <m:t>,…, </m:t>
                    </m:r>
                    <m:sSub>
                      <m:sSubPr>
                        <m:ctrlPr>
                          <a:rPr lang="en-US" altLang="en-US" sz="2600" b="0" i="1" smtClean="0">
                            <a:latin typeface="Cambria Math" panose="02040503050406030204" pitchFamily="18" charset="0"/>
                          </a:rPr>
                        </m:ctrlPr>
                      </m:sSubPr>
                      <m:e>
                        <m:r>
                          <a:rPr lang="en-US" altLang="en-US" sz="2600" b="0" i="1" smtClean="0">
                            <a:latin typeface="Cambria Math"/>
                          </a:rPr>
                          <m:t>𝑧</m:t>
                        </m:r>
                      </m:e>
                      <m:sub>
                        <m:r>
                          <a:rPr lang="en-US" altLang="en-US" sz="2600" b="0" i="1" smtClean="0">
                            <a:latin typeface="Cambria Math"/>
                          </a:rPr>
                          <m:t>𝑛</m:t>
                        </m:r>
                      </m:sub>
                    </m:sSub>
                  </m:oMath>
                </a14:m>
                <a:r>
                  <a:rPr lang="en-US" altLang="en-US" sz="2600" i="1" dirty="0"/>
                  <a:t>.</a:t>
                </a:r>
                <a:r>
                  <a:rPr lang="en-US" altLang="en-US" sz="2600" dirty="0"/>
                  <a:t> </a:t>
                </a:r>
              </a:p>
            </p:txBody>
          </p:sp>
        </mc:Choice>
        <mc:Fallback xmlns="">
          <p:sp>
            <p:nvSpPr>
              <p:cNvPr id="25608" name="Text Box 8"/>
              <p:cNvSpPr txBox="1">
                <a:spLocks noRot="1" noChangeAspect="1" noMove="1" noResize="1" noEditPoints="1" noAdjustHandles="1" noChangeArrowheads="1" noChangeShapeType="1" noTextEdit="1"/>
              </p:cNvSpPr>
              <p:nvPr/>
            </p:nvSpPr>
            <p:spPr bwMode="auto">
              <a:xfrm>
                <a:off x="457200" y="5454650"/>
                <a:ext cx="8153400" cy="488950"/>
              </a:xfrm>
              <a:prstGeom prst="rect">
                <a:avLst/>
              </a:prstGeom>
              <a:blipFill rotWithShape="1">
                <a:blip r:embed="rId9"/>
                <a:stretch>
                  <a:fillRect l="-1271" t="-10000" b="-32500"/>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Tree>
    <p:extLst>
      <p:ext uri="{BB962C8B-B14F-4D97-AF65-F5344CB8AC3E}">
        <p14:creationId xmlns:p14="http://schemas.microsoft.com/office/powerpoint/2010/main" val="32406722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5603"/>
                                        </p:tgtEl>
                                        <p:attrNameLst>
                                          <p:attrName>style.visibility</p:attrName>
                                        </p:attrNameLst>
                                      </p:cBhvr>
                                      <p:to>
                                        <p:strVal val="visible"/>
                                      </p:to>
                                    </p:set>
                                    <p:animEffect transition="in" filter="wipe(up)">
                                      <p:cBhvr>
                                        <p:cTn id="7" dur="500"/>
                                        <p:tgtEl>
                                          <p:spTgt spid="25603"/>
                                        </p:tgtEl>
                                      </p:cBhvr>
                                    </p:animEffect>
                                  </p:childTnLst>
                                </p:cTn>
                              </p:par>
                            </p:childTnLst>
                          </p:cTn>
                        </p:par>
                        <p:par>
                          <p:cTn id="8" fill="hold" nodeType="afterGroup">
                            <p:stCondLst>
                              <p:cond delay="500"/>
                            </p:stCondLst>
                            <p:childTnLst>
                              <p:par>
                                <p:cTn id="9" presetID="22" presetClass="entr" presetSubtype="1" fill="hold" nodeType="afterEffect">
                                  <p:stCondLst>
                                    <p:cond delay="0"/>
                                  </p:stCondLst>
                                  <p:childTnLst>
                                    <p:set>
                                      <p:cBhvr>
                                        <p:cTn id="10" dur="1" fill="hold">
                                          <p:stCondLst>
                                            <p:cond delay="0"/>
                                          </p:stCondLst>
                                        </p:cTn>
                                        <p:tgtEl>
                                          <p:spTgt spid="25606"/>
                                        </p:tgtEl>
                                        <p:attrNameLst>
                                          <p:attrName>style.visibility</p:attrName>
                                        </p:attrNameLst>
                                      </p:cBhvr>
                                      <p:to>
                                        <p:strVal val="visible"/>
                                      </p:to>
                                    </p:set>
                                    <p:animEffect transition="in" filter="wipe(up)">
                                      <p:cBhvr>
                                        <p:cTn id="11" dur="500"/>
                                        <p:tgtEl>
                                          <p:spTgt spid="25606"/>
                                        </p:tgtEl>
                                      </p:cBhvr>
                                    </p:animEffect>
                                  </p:childTnLst>
                                </p:cTn>
                              </p:par>
                            </p:childTnLst>
                          </p:cTn>
                        </p:par>
                        <p:par>
                          <p:cTn id="12" fill="hold" nodeType="afterGroup">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5608"/>
                                        </p:tgtEl>
                                        <p:attrNameLst>
                                          <p:attrName>style.visibility</p:attrName>
                                        </p:attrNameLst>
                                      </p:cBhvr>
                                      <p:to>
                                        <p:strVal val="visible"/>
                                      </p:to>
                                    </p:set>
                                    <p:animEffect transition="in" filter="wipe(up)">
                                      <p:cBhvr>
                                        <p:cTn id="15" dur="500"/>
                                        <p:tgtEl>
                                          <p:spTgt spid="256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p:bldP spid="2560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228600" y="533400"/>
            <a:ext cx="8153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b="1"/>
              <a:t>Proof.</a:t>
            </a:r>
            <a:r>
              <a:rPr lang="en-US" altLang="en-US" sz="2800"/>
              <a:t> Suppose not. </a:t>
            </a:r>
          </a:p>
        </p:txBody>
      </p:sp>
      <p:graphicFrame>
        <p:nvGraphicFramePr>
          <p:cNvPr id="24579" name="Object 3"/>
          <p:cNvGraphicFramePr>
            <a:graphicFrameLocks noChangeAspect="1"/>
          </p:cNvGraphicFramePr>
          <p:nvPr/>
        </p:nvGraphicFramePr>
        <p:xfrm>
          <a:off x="3276600" y="1066800"/>
          <a:ext cx="2057400" cy="1028700"/>
        </p:xfrm>
        <a:graphic>
          <a:graphicData uri="http://schemas.openxmlformats.org/presentationml/2006/ole">
            <mc:AlternateContent xmlns:mc="http://schemas.openxmlformats.org/markup-compatibility/2006">
              <mc:Choice xmlns:v="urn:schemas-microsoft-com:vml" Requires="v">
                <p:oleObj spid="_x0000_s2090" name="Equation" r:id="rId3" imgW="838080" imgH="419040" progId="Equation.3">
                  <p:embed/>
                </p:oleObj>
              </mc:Choice>
              <mc:Fallback>
                <p:oleObj name="Equation" r:id="rId3" imgW="838080" imgH="4190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1066800"/>
                        <a:ext cx="2057400" cy="1028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mc:AlternateContent xmlns:mc="http://schemas.openxmlformats.org/markup-compatibility/2006" xmlns:a14="http://schemas.microsoft.com/office/drawing/2010/main">
        <mc:Choice Requires="a14">
          <p:sp>
            <p:nvSpPr>
              <p:cNvPr id="24580" name="Text Box 4"/>
              <p:cNvSpPr txBox="1">
                <a:spLocks noChangeArrowheads="1"/>
              </p:cNvSpPr>
              <p:nvPr/>
            </p:nvSpPr>
            <p:spPr bwMode="auto">
              <a:xfrm>
                <a:off x="381000" y="2590800"/>
                <a:ext cx="8458200" cy="519113"/>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a:spAutoFit/>
              </a:bodyPr>
              <a:lstStyle/>
              <a:p>
                <a:pPr>
                  <a:spcBef>
                    <a:spcPct val="50000"/>
                  </a:spcBef>
                </a:pPr>
                <a:r>
                  <a:rPr lang="en-US" altLang="en-US" sz="2800" dirty="0" smtClean="0"/>
                  <a:t>Then </a:t>
                </a:r>
                <a:r>
                  <a:rPr lang="en-US" altLang="en-US" sz="2800" i="1" dirty="0"/>
                  <a:t> </a:t>
                </a:r>
                <a14:m>
                  <m:oMath xmlns:m="http://schemas.openxmlformats.org/officeDocument/2006/math">
                    <m:r>
                      <a:rPr lang="en-US" altLang="en-US" sz="2800" b="0" i="1" smtClean="0">
                        <a:latin typeface="Cambria Math"/>
                      </a:rPr>
                      <m:t>𝑓</m:t>
                    </m:r>
                  </m:oMath>
                </a14:m>
                <a:r>
                  <a:rPr lang="en-US" altLang="en-US" sz="2800" dirty="0"/>
                  <a:t>  is an entire function. Now </a:t>
                </a:r>
              </a:p>
            </p:txBody>
          </p:sp>
        </mc:Choice>
        <mc:Fallback xmlns="">
          <p:sp>
            <p:nvSpPr>
              <p:cNvPr id="24580" name="Text Box 4"/>
              <p:cNvSpPr txBox="1">
                <a:spLocks noRot="1" noChangeAspect="1" noMove="1" noResize="1" noEditPoints="1" noAdjustHandles="1" noChangeArrowheads="1" noChangeShapeType="1" noTextEdit="1"/>
              </p:cNvSpPr>
              <p:nvPr/>
            </p:nvSpPr>
            <p:spPr bwMode="auto">
              <a:xfrm>
                <a:off x="381000" y="2590800"/>
                <a:ext cx="8458200" cy="519113"/>
              </a:xfrm>
              <a:prstGeom prst="rect">
                <a:avLst/>
              </a:prstGeom>
              <a:blipFill rotWithShape="1">
                <a:blip r:embed="rId5"/>
                <a:stretch>
                  <a:fillRect l="-1514" t="-10588" b="-34118"/>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aphicFrame>
        <p:nvGraphicFramePr>
          <p:cNvPr id="24584" name="Object 8"/>
          <p:cNvGraphicFramePr>
            <a:graphicFrameLocks noChangeAspect="1"/>
          </p:cNvGraphicFramePr>
          <p:nvPr>
            <p:extLst>
              <p:ext uri="{D42A27DB-BD31-4B8C-83A1-F6EECF244321}">
                <p14:modId xmlns:p14="http://schemas.microsoft.com/office/powerpoint/2010/main" val="1481623169"/>
              </p:ext>
            </p:extLst>
          </p:nvPr>
        </p:nvGraphicFramePr>
        <p:xfrm>
          <a:off x="5486400" y="2544763"/>
          <a:ext cx="3505200" cy="655637"/>
        </p:xfrm>
        <a:graphic>
          <a:graphicData uri="http://schemas.openxmlformats.org/presentationml/2006/ole">
            <mc:AlternateContent xmlns:mc="http://schemas.openxmlformats.org/markup-compatibility/2006">
              <mc:Choice xmlns:v="urn:schemas-microsoft-com:vml" Requires="v">
                <p:oleObj spid="_x0000_s2091" name="Equation" r:id="rId6" imgW="1358640" imgH="253800" progId="Equation.3">
                  <p:embed/>
                </p:oleObj>
              </mc:Choice>
              <mc:Fallback>
                <p:oleObj name="Equation" r:id="rId6" imgW="1358640" imgH="2538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86400" y="2544763"/>
                        <a:ext cx="3505200" cy="655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4585" name="Object 9"/>
          <p:cNvGraphicFramePr>
            <a:graphicFrameLocks noChangeAspect="1"/>
          </p:cNvGraphicFramePr>
          <p:nvPr/>
        </p:nvGraphicFramePr>
        <p:xfrm>
          <a:off x="2057400" y="3657600"/>
          <a:ext cx="3048000" cy="985838"/>
        </p:xfrm>
        <a:graphic>
          <a:graphicData uri="http://schemas.openxmlformats.org/presentationml/2006/ole">
            <mc:AlternateContent xmlns:mc="http://schemas.openxmlformats.org/markup-compatibility/2006">
              <mc:Choice xmlns:v="urn:schemas-microsoft-com:vml" Requires="v">
                <p:oleObj spid="_x0000_s2092" name="Equation" r:id="rId8" imgW="1295280" imgH="419040" progId="Equation.3">
                  <p:embed/>
                </p:oleObj>
              </mc:Choice>
              <mc:Fallback>
                <p:oleObj name="Equation" r:id="rId8" imgW="1295280" imgH="41904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57400" y="3657600"/>
                        <a:ext cx="3048000" cy="985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4586" name="Text Box 10"/>
          <p:cNvSpPr txBox="1">
            <a:spLocks noChangeArrowheads="1"/>
          </p:cNvSpPr>
          <p:nvPr/>
        </p:nvSpPr>
        <p:spPr bwMode="auto">
          <a:xfrm>
            <a:off x="381000" y="3854450"/>
            <a:ext cx="1600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t>Therefore</a:t>
            </a:r>
          </a:p>
        </p:txBody>
      </p:sp>
      <mc:AlternateContent xmlns:mc="http://schemas.openxmlformats.org/markup-compatibility/2006" xmlns:a14="http://schemas.microsoft.com/office/drawing/2010/main">
        <mc:Choice Requires="a14">
          <p:sp>
            <p:nvSpPr>
              <p:cNvPr id="24587" name="Text Box 11"/>
              <p:cNvSpPr txBox="1">
                <a:spLocks noChangeArrowheads="1"/>
              </p:cNvSpPr>
              <p:nvPr/>
            </p:nvSpPr>
            <p:spPr bwMode="auto">
              <a:xfrm>
                <a:off x="381000" y="5105400"/>
                <a:ext cx="3200400" cy="519113"/>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a:spAutoFit/>
              </a:bodyPr>
              <a:lstStyle/>
              <a:p>
                <a:pPr>
                  <a:spcBef>
                    <a:spcPct val="50000"/>
                  </a:spcBef>
                </a:pPr>
                <a:r>
                  <a:rPr lang="en-US" altLang="en-US" sz="2800" dirty="0" smtClean="0"/>
                  <a:t>So for some </a:t>
                </a:r>
                <a14:m>
                  <m:oMath xmlns:m="http://schemas.openxmlformats.org/officeDocument/2006/math">
                    <m:r>
                      <a:rPr lang="en-US" altLang="en-US" sz="2800" b="0" i="1" smtClean="0">
                        <a:latin typeface="Cambria Math"/>
                      </a:rPr>
                      <m:t>𝑅</m:t>
                    </m:r>
                  </m:oMath>
                </a14:m>
                <a:r>
                  <a:rPr lang="en-US" altLang="en-US" sz="2800" dirty="0"/>
                  <a:t>, </a:t>
                </a:r>
              </a:p>
            </p:txBody>
          </p:sp>
        </mc:Choice>
        <mc:Fallback xmlns="">
          <p:sp>
            <p:nvSpPr>
              <p:cNvPr id="24587" name="Text Box 11"/>
              <p:cNvSpPr txBox="1">
                <a:spLocks noRot="1" noChangeAspect="1" noMove="1" noResize="1" noEditPoints="1" noAdjustHandles="1" noChangeArrowheads="1" noChangeShapeType="1" noTextEdit="1"/>
              </p:cNvSpPr>
              <p:nvPr/>
            </p:nvSpPr>
            <p:spPr bwMode="auto">
              <a:xfrm>
                <a:off x="381000" y="5105400"/>
                <a:ext cx="3200400" cy="519113"/>
              </a:xfrm>
              <a:prstGeom prst="rect">
                <a:avLst/>
              </a:prstGeom>
              <a:blipFill rotWithShape="1">
                <a:blip r:embed="rId10"/>
                <a:stretch>
                  <a:fillRect l="-4000" t="-10588" b="-32941"/>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aphicFrame>
        <p:nvGraphicFramePr>
          <p:cNvPr id="24588" name="Object 12"/>
          <p:cNvGraphicFramePr>
            <a:graphicFrameLocks noChangeAspect="1"/>
          </p:cNvGraphicFramePr>
          <p:nvPr/>
        </p:nvGraphicFramePr>
        <p:xfrm>
          <a:off x="2743200" y="4876800"/>
          <a:ext cx="2971800" cy="1073150"/>
        </p:xfrm>
        <a:graphic>
          <a:graphicData uri="http://schemas.openxmlformats.org/presentationml/2006/ole">
            <mc:AlternateContent xmlns:mc="http://schemas.openxmlformats.org/markup-compatibility/2006">
              <mc:Choice xmlns:v="urn:schemas-microsoft-com:vml" Requires="v">
                <p:oleObj spid="_x0000_s2093" name="Equation" r:id="rId11" imgW="1231560" imgH="444240" progId="Equation.3">
                  <p:embed/>
                </p:oleObj>
              </mc:Choice>
              <mc:Fallback>
                <p:oleObj name="Equation" r:id="rId11" imgW="1231560" imgH="44424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743200" y="4876800"/>
                        <a:ext cx="2971800" cy="1073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4590" name="Text Box 14"/>
          <p:cNvSpPr txBox="1">
            <a:spLocks noChangeArrowheads="1"/>
          </p:cNvSpPr>
          <p:nvPr/>
        </p:nvSpPr>
        <p:spPr bwMode="auto">
          <a:xfrm>
            <a:off x="1600200" y="533400"/>
            <a:ext cx="6858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dirty="0"/>
              <a:t>                  </a:t>
            </a:r>
            <a:r>
              <a:rPr lang="en-US" altLang="en-US" sz="2800" dirty="0" smtClean="0"/>
              <a:t>  Suppose </a:t>
            </a:r>
            <a:r>
              <a:rPr lang="en-US" altLang="en-US" sz="2800" i="1" dirty="0"/>
              <a:t>P</a:t>
            </a:r>
            <a:r>
              <a:rPr lang="en-US" altLang="en-US" sz="2800" dirty="0"/>
              <a:t> is never zero. Define  </a:t>
            </a:r>
          </a:p>
        </p:txBody>
      </p:sp>
      <p:sp>
        <p:nvSpPr>
          <p:cNvPr id="24591" name="Text Box 15"/>
          <p:cNvSpPr txBox="1">
            <a:spLocks noChangeArrowheads="1"/>
          </p:cNvSpPr>
          <p:nvPr/>
        </p:nvSpPr>
        <p:spPr bwMode="auto">
          <a:xfrm>
            <a:off x="228600" y="928688"/>
            <a:ext cx="56388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t>the function    </a:t>
            </a:r>
          </a:p>
        </p:txBody>
      </p:sp>
    </p:spTree>
    <p:extLst>
      <p:ext uri="{BB962C8B-B14F-4D97-AF65-F5344CB8AC3E}">
        <p14:creationId xmlns:p14="http://schemas.microsoft.com/office/powerpoint/2010/main" val="4979241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578"/>
                                        </p:tgtEl>
                                        <p:attrNameLst>
                                          <p:attrName>style.visibility</p:attrName>
                                        </p:attrNameLst>
                                      </p:cBhvr>
                                      <p:to>
                                        <p:strVal val="visible"/>
                                      </p:to>
                                    </p:set>
                                    <p:animEffect transition="in" filter="wipe(left)">
                                      <p:cBhvr>
                                        <p:cTn id="7" dur="500"/>
                                        <p:tgtEl>
                                          <p:spTgt spid="2457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4590"/>
                                        </p:tgtEl>
                                        <p:attrNameLst>
                                          <p:attrName>style.visibility</p:attrName>
                                        </p:attrNameLst>
                                      </p:cBhvr>
                                      <p:to>
                                        <p:strVal val="visible"/>
                                      </p:to>
                                    </p:set>
                                    <p:animEffect transition="in" filter="wipe(left)">
                                      <p:cBhvr>
                                        <p:cTn id="12" dur="500"/>
                                        <p:tgtEl>
                                          <p:spTgt spid="24590"/>
                                        </p:tgtEl>
                                      </p:cBhvr>
                                    </p:animEffect>
                                  </p:childTnLst>
                                </p:cTn>
                              </p:par>
                            </p:childTnLst>
                          </p:cTn>
                        </p:par>
                        <p:par>
                          <p:cTn id="13" fill="hold" nodeType="afterGroup">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24591"/>
                                        </p:tgtEl>
                                        <p:attrNameLst>
                                          <p:attrName>style.visibility</p:attrName>
                                        </p:attrNameLst>
                                      </p:cBhvr>
                                      <p:to>
                                        <p:strVal val="visible"/>
                                      </p:to>
                                    </p:set>
                                    <p:animEffect transition="in" filter="wipe(left)">
                                      <p:cBhvr>
                                        <p:cTn id="16" dur="500"/>
                                        <p:tgtEl>
                                          <p:spTgt spid="24591"/>
                                        </p:tgtEl>
                                      </p:cBhvr>
                                    </p:animEffect>
                                  </p:childTnLst>
                                </p:cTn>
                              </p:par>
                            </p:childTnLst>
                          </p:cTn>
                        </p:par>
                        <p:par>
                          <p:cTn id="17" fill="hold" nodeType="afterGroup">
                            <p:stCondLst>
                              <p:cond delay="1000"/>
                            </p:stCondLst>
                            <p:childTnLst>
                              <p:par>
                                <p:cTn id="18" presetID="22" presetClass="entr" presetSubtype="8" fill="hold" nodeType="afterEffect">
                                  <p:stCondLst>
                                    <p:cond delay="0"/>
                                  </p:stCondLst>
                                  <p:childTnLst>
                                    <p:set>
                                      <p:cBhvr>
                                        <p:cTn id="19" dur="1" fill="hold">
                                          <p:stCondLst>
                                            <p:cond delay="0"/>
                                          </p:stCondLst>
                                        </p:cTn>
                                        <p:tgtEl>
                                          <p:spTgt spid="24579"/>
                                        </p:tgtEl>
                                        <p:attrNameLst>
                                          <p:attrName>style.visibility</p:attrName>
                                        </p:attrNameLst>
                                      </p:cBhvr>
                                      <p:to>
                                        <p:strVal val="visible"/>
                                      </p:to>
                                    </p:set>
                                    <p:animEffect transition="in" filter="wipe(left)">
                                      <p:cBhvr>
                                        <p:cTn id="20" dur="500"/>
                                        <p:tgtEl>
                                          <p:spTgt spid="24579"/>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4580"/>
                                        </p:tgtEl>
                                        <p:attrNameLst>
                                          <p:attrName>style.visibility</p:attrName>
                                        </p:attrNameLst>
                                      </p:cBhvr>
                                      <p:to>
                                        <p:strVal val="visible"/>
                                      </p:to>
                                    </p:set>
                                    <p:animEffect transition="in" filter="wipe(left)">
                                      <p:cBhvr>
                                        <p:cTn id="25" dur="500"/>
                                        <p:tgtEl>
                                          <p:spTgt spid="24580"/>
                                        </p:tgtEl>
                                      </p:cBhvr>
                                    </p:animEffect>
                                  </p:childTnLst>
                                </p:cTn>
                              </p:par>
                            </p:childTnLst>
                          </p:cTn>
                        </p:par>
                        <p:par>
                          <p:cTn id="26" fill="hold" nodeType="afterGroup">
                            <p:stCondLst>
                              <p:cond delay="500"/>
                            </p:stCondLst>
                            <p:childTnLst>
                              <p:par>
                                <p:cTn id="27" presetID="22" presetClass="entr" presetSubtype="8" fill="hold" nodeType="afterEffect">
                                  <p:stCondLst>
                                    <p:cond delay="0"/>
                                  </p:stCondLst>
                                  <p:childTnLst>
                                    <p:set>
                                      <p:cBhvr>
                                        <p:cTn id="28" dur="1" fill="hold">
                                          <p:stCondLst>
                                            <p:cond delay="0"/>
                                          </p:stCondLst>
                                        </p:cTn>
                                        <p:tgtEl>
                                          <p:spTgt spid="24584"/>
                                        </p:tgtEl>
                                        <p:attrNameLst>
                                          <p:attrName>style.visibility</p:attrName>
                                        </p:attrNameLst>
                                      </p:cBhvr>
                                      <p:to>
                                        <p:strVal val="visible"/>
                                      </p:to>
                                    </p:set>
                                    <p:animEffect transition="in" filter="wipe(left)">
                                      <p:cBhvr>
                                        <p:cTn id="29" dur="500"/>
                                        <p:tgtEl>
                                          <p:spTgt spid="24584"/>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24586"/>
                                        </p:tgtEl>
                                        <p:attrNameLst>
                                          <p:attrName>style.visibility</p:attrName>
                                        </p:attrNameLst>
                                      </p:cBhvr>
                                      <p:to>
                                        <p:strVal val="visible"/>
                                      </p:to>
                                    </p:set>
                                    <p:animEffect transition="in" filter="wipe(left)">
                                      <p:cBhvr>
                                        <p:cTn id="34" dur="500"/>
                                        <p:tgtEl>
                                          <p:spTgt spid="24586"/>
                                        </p:tgtEl>
                                      </p:cBhvr>
                                    </p:animEffect>
                                  </p:childTnLst>
                                </p:cTn>
                              </p:par>
                            </p:childTnLst>
                          </p:cTn>
                        </p:par>
                        <p:par>
                          <p:cTn id="35" fill="hold" nodeType="afterGroup">
                            <p:stCondLst>
                              <p:cond delay="500"/>
                            </p:stCondLst>
                            <p:childTnLst>
                              <p:par>
                                <p:cTn id="36" presetID="22" presetClass="entr" presetSubtype="8" fill="hold" nodeType="afterEffect">
                                  <p:stCondLst>
                                    <p:cond delay="0"/>
                                  </p:stCondLst>
                                  <p:childTnLst>
                                    <p:set>
                                      <p:cBhvr>
                                        <p:cTn id="37" dur="1" fill="hold">
                                          <p:stCondLst>
                                            <p:cond delay="0"/>
                                          </p:stCondLst>
                                        </p:cTn>
                                        <p:tgtEl>
                                          <p:spTgt spid="24585"/>
                                        </p:tgtEl>
                                        <p:attrNameLst>
                                          <p:attrName>style.visibility</p:attrName>
                                        </p:attrNameLst>
                                      </p:cBhvr>
                                      <p:to>
                                        <p:strVal val="visible"/>
                                      </p:to>
                                    </p:set>
                                    <p:animEffect transition="in" filter="wipe(left)">
                                      <p:cBhvr>
                                        <p:cTn id="38" dur="500"/>
                                        <p:tgtEl>
                                          <p:spTgt spid="24585"/>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24587"/>
                                        </p:tgtEl>
                                        <p:attrNameLst>
                                          <p:attrName>style.visibility</p:attrName>
                                        </p:attrNameLst>
                                      </p:cBhvr>
                                      <p:to>
                                        <p:strVal val="visible"/>
                                      </p:to>
                                    </p:set>
                                    <p:animEffect transition="in" filter="wipe(left)">
                                      <p:cBhvr>
                                        <p:cTn id="43" dur="500"/>
                                        <p:tgtEl>
                                          <p:spTgt spid="24587"/>
                                        </p:tgtEl>
                                      </p:cBhvr>
                                    </p:animEffect>
                                  </p:childTnLst>
                                </p:cTn>
                              </p:par>
                            </p:childTnLst>
                          </p:cTn>
                        </p:par>
                        <p:par>
                          <p:cTn id="44" fill="hold" nodeType="afterGroup">
                            <p:stCondLst>
                              <p:cond delay="500"/>
                            </p:stCondLst>
                            <p:childTnLst>
                              <p:par>
                                <p:cTn id="45" presetID="22" presetClass="entr" presetSubtype="8" fill="hold" nodeType="afterEffect">
                                  <p:stCondLst>
                                    <p:cond delay="0"/>
                                  </p:stCondLst>
                                  <p:childTnLst>
                                    <p:set>
                                      <p:cBhvr>
                                        <p:cTn id="46" dur="1" fill="hold">
                                          <p:stCondLst>
                                            <p:cond delay="0"/>
                                          </p:stCondLst>
                                        </p:cTn>
                                        <p:tgtEl>
                                          <p:spTgt spid="24588"/>
                                        </p:tgtEl>
                                        <p:attrNameLst>
                                          <p:attrName>style.visibility</p:attrName>
                                        </p:attrNameLst>
                                      </p:cBhvr>
                                      <p:to>
                                        <p:strVal val="visible"/>
                                      </p:to>
                                    </p:set>
                                    <p:animEffect transition="in" filter="wipe(left)">
                                      <p:cBhvr>
                                        <p:cTn id="47" dur="500"/>
                                        <p:tgtEl>
                                          <p:spTgt spid="245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p:bldP spid="24580" grpId="0"/>
      <p:bldP spid="24586" grpId="0"/>
      <p:bldP spid="24587" grpId="0"/>
      <p:bldP spid="24590" grpId="0"/>
      <p:bldP spid="2459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3794" name="Text Box 2"/>
              <p:cNvSpPr txBox="1">
                <a:spLocks noChangeArrowheads="1"/>
              </p:cNvSpPr>
              <p:nvPr/>
            </p:nvSpPr>
            <p:spPr bwMode="auto">
              <a:xfrm>
                <a:off x="457200" y="457200"/>
                <a:ext cx="8534400" cy="519113"/>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a:spAutoFit/>
              </a:bodyPr>
              <a:lstStyle/>
              <a:p>
                <a:pPr>
                  <a:spcBef>
                    <a:spcPct val="50000"/>
                  </a:spcBef>
                </a:pPr>
                <a:r>
                  <a:rPr lang="en-US" altLang="en-US" sz="2800" dirty="0" smtClean="0"/>
                  <a:t>Next, by the Extreme Value Theorem, for some </a:t>
                </a:r>
                <a14:m>
                  <m:oMath xmlns:m="http://schemas.openxmlformats.org/officeDocument/2006/math">
                    <m:r>
                      <a:rPr lang="en-US" altLang="en-US" sz="2800" b="0" i="1" smtClean="0">
                        <a:latin typeface="Cambria Math"/>
                      </a:rPr>
                      <m:t>𝑀</m:t>
                    </m:r>
                  </m:oMath>
                </a14:m>
                <a:r>
                  <a:rPr lang="en-US" altLang="en-US" sz="2800" dirty="0"/>
                  <a:t>,</a:t>
                </a:r>
              </a:p>
            </p:txBody>
          </p:sp>
        </mc:Choice>
        <mc:Fallback xmlns="">
          <p:sp>
            <p:nvSpPr>
              <p:cNvPr id="33794" name="Text Box 2"/>
              <p:cNvSpPr txBox="1">
                <a:spLocks noRot="1" noChangeAspect="1" noMove="1" noResize="1" noEditPoints="1" noAdjustHandles="1" noChangeArrowheads="1" noChangeShapeType="1" noTextEdit="1"/>
              </p:cNvSpPr>
              <p:nvPr/>
            </p:nvSpPr>
            <p:spPr bwMode="auto">
              <a:xfrm>
                <a:off x="457200" y="457200"/>
                <a:ext cx="8534400" cy="519113"/>
              </a:xfrm>
              <a:prstGeom prst="rect">
                <a:avLst/>
              </a:prstGeom>
              <a:blipFill rotWithShape="1">
                <a:blip r:embed="rId3"/>
                <a:stretch>
                  <a:fillRect l="-1429" t="-10588" b="-34118"/>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aphicFrame>
        <p:nvGraphicFramePr>
          <p:cNvPr id="33795" name="Object 3"/>
          <p:cNvGraphicFramePr>
            <a:graphicFrameLocks noChangeAspect="1"/>
          </p:cNvGraphicFramePr>
          <p:nvPr>
            <p:extLst>
              <p:ext uri="{D42A27DB-BD31-4B8C-83A1-F6EECF244321}">
                <p14:modId xmlns:p14="http://schemas.microsoft.com/office/powerpoint/2010/main" val="3421541235"/>
              </p:ext>
            </p:extLst>
          </p:nvPr>
        </p:nvGraphicFramePr>
        <p:xfrm>
          <a:off x="2819400" y="1066800"/>
          <a:ext cx="3429000" cy="1163638"/>
        </p:xfrm>
        <a:graphic>
          <a:graphicData uri="http://schemas.openxmlformats.org/presentationml/2006/ole">
            <mc:AlternateContent xmlns:mc="http://schemas.openxmlformats.org/markup-compatibility/2006">
              <mc:Choice xmlns:v="urn:schemas-microsoft-com:vml" Requires="v">
                <p:oleObj spid="_x0000_s3084" name="Equation" r:id="rId4" imgW="1346040" imgH="457200" progId="Equation.3">
                  <p:embed/>
                </p:oleObj>
              </mc:Choice>
              <mc:Fallback>
                <p:oleObj name="Equation" r:id="rId4" imgW="1346040" imgH="4572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9400" y="1066800"/>
                        <a:ext cx="3429000" cy="1163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mc:AlternateContent xmlns:mc="http://schemas.openxmlformats.org/markup-compatibility/2006" xmlns:a14="http://schemas.microsoft.com/office/drawing/2010/main">
        <mc:Choice Requires="a14">
          <p:sp>
            <p:nvSpPr>
              <p:cNvPr id="33796" name="Text Box 4"/>
              <p:cNvSpPr txBox="1">
                <a:spLocks noChangeArrowheads="1"/>
              </p:cNvSpPr>
              <p:nvPr/>
            </p:nvSpPr>
            <p:spPr bwMode="auto">
              <a:xfrm>
                <a:off x="381000" y="2438400"/>
                <a:ext cx="8458200" cy="1373188"/>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a:spAutoFit/>
              </a:bodyPr>
              <a:lstStyle/>
              <a:p>
                <a:pPr>
                  <a:spcBef>
                    <a:spcPct val="50000"/>
                  </a:spcBef>
                </a:pPr>
                <a:r>
                  <a:rPr lang="en-US" altLang="en-US" sz="2800" dirty="0" smtClean="0"/>
                  <a:t>But then, </a:t>
                </a:r>
                <a14:m>
                  <m:oMath xmlns:m="http://schemas.openxmlformats.org/officeDocument/2006/math">
                    <m:r>
                      <a:rPr lang="en-US" altLang="en-US" sz="2800" i="1">
                        <a:latin typeface="Cambria Math"/>
                      </a:rPr>
                      <m:t>𝑃</m:t>
                    </m:r>
                  </m:oMath>
                </a14:m>
                <a:r>
                  <a:rPr lang="en-US" altLang="en-US" sz="2800" dirty="0"/>
                  <a:t> is bounded for all </a:t>
                </a:r>
                <a14:m>
                  <m:oMath xmlns:m="http://schemas.openxmlformats.org/officeDocument/2006/math">
                    <m:r>
                      <a:rPr lang="en-US" altLang="en-US" sz="2800" b="0" i="1" smtClean="0">
                        <a:latin typeface="Cambria Math"/>
                      </a:rPr>
                      <m:t>𝑧</m:t>
                    </m:r>
                  </m:oMath>
                </a14:m>
                <a:r>
                  <a:rPr lang="en-US" altLang="en-US" sz="2800" dirty="0"/>
                  <a:t> by max{1, </a:t>
                </a:r>
                <a14:m>
                  <m:oMath xmlns:m="http://schemas.openxmlformats.org/officeDocument/2006/math">
                    <m:r>
                      <a:rPr lang="en-US" altLang="en-US" sz="2800" b="0" i="1" smtClean="0">
                        <a:latin typeface="Cambria Math"/>
                      </a:rPr>
                      <m:t>𝑀</m:t>
                    </m:r>
                  </m:oMath>
                </a14:m>
                <a:r>
                  <a:rPr lang="en-US" altLang="en-US" sz="2800" dirty="0" smtClean="0"/>
                  <a:t>}.  </a:t>
                </a:r>
                <a:r>
                  <a:rPr lang="en-US" altLang="en-US" sz="2800" dirty="0"/>
                  <a:t>So by Louisville’s Theorem, </a:t>
                </a:r>
                <a14:m>
                  <m:oMath xmlns:m="http://schemas.openxmlformats.org/officeDocument/2006/math">
                    <m:r>
                      <a:rPr lang="en-US" altLang="en-US" sz="2800" i="1">
                        <a:latin typeface="Cambria Math"/>
                      </a:rPr>
                      <m:t>𝑃</m:t>
                    </m:r>
                  </m:oMath>
                </a14:m>
                <a:r>
                  <a:rPr lang="en-US" altLang="en-US" sz="2800" dirty="0"/>
                  <a:t> is a constant, contradicting the fact that it is a polynomial.</a:t>
                </a:r>
              </a:p>
            </p:txBody>
          </p:sp>
        </mc:Choice>
        <mc:Fallback xmlns="">
          <p:sp>
            <p:nvSpPr>
              <p:cNvPr id="33796" name="Text Box 4"/>
              <p:cNvSpPr txBox="1">
                <a:spLocks noRot="1" noChangeAspect="1" noMove="1" noResize="1" noEditPoints="1" noAdjustHandles="1" noChangeArrowheads="1" noChangeShapeType="1" noTextEdit="1"/>
              </p:cNvSpPr>
              <p:nvPr/>
            </p:nvSpPr>
            <p:spPr bwMode="auto">
              <a:xfrm>
                <a:off x="381000" y="2438400"/>
                <a:ext cx="8458200" cy="1373188"/>
              </a:xfrm>
              <a:prstGeom prst="rect">
                <a:avLst/>
              </a:prstGeom>
              <a:blipFill rotWithShape="1">
                <a:blip r:embed="rId6"/>
                <a:stretch>
                  <a:fillRect l="-1514" t="-4000" b="-12889"/>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33797" name="Rectangle 5"/>
          <p:cNvSpPr>
            <a:spLocks noChangeArrowheads="1"/>
          </p:cNvSpPr>
          <p:nvPr/>
        </p:nvSpPr>
        <p:spPr bwMode="auto">
          <a:xfrm>
            <a:off x="4572000" y="3505200"/>
            <a:ext cx="190500" cy="1905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 name="Text Box 2"/>
          <p:cNvSpPr txBox="1">
            <a:spLocks noChangeArrowheads="1"/>
          </p:cNvSpPr>
          <p:nvPr/>
        </p:nvSpPr>
        <p:spPr bwMode="auto">
          <a:xfrm>
            <a:off x="457200" y="4280118"/>
            <a:ext cx="5562600"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800" b="1" dirty="0" smtClean="0">
                <a:solidFill>
                  <a:schemeClr val="tx2"/>
                </a:solidFill>
              </a:rPr>
              <a:t>Note. </a:t>
            </a:r>
            <a:r>
              <a:rPr lang="en-US" altLang="en-US" sz="2800" dirty="0" smtClean="0">
                <a:solidFill>
                  <a:schemeClr val="tx2"/>
                </a:solidFill>
              </a:rPr>
              <a:t>This is the proof given by John </a:t>
            </a:r>
            <a:r>
              <a:rPr lang="en-US" altLang="en-US" sz="2800" dirty="0" err="1" smtClean="0">
                <a:solidFill>
                  <a:schemeClr val="tx2"/>
                </a:solidFill>
              </a:rPr>
              <a:t>Fraleigh</a:t>
            </a:r>
            <a:r>
              <a:rPr lang="en-US" altLang="en-US" sz="2800" dirty="0" smtClean="0">
                <a:solidFill>
                  <a:schemeClr val="tx2"/>
                </a:solidFill>
              </a:rPr>
              <a:t> in Section 31 (Algebraic Extensions) in the 7</a:t>
            </a:r>
            <a:r>
              <a:rPr lang="en-US" altLang="en-US" sz="2800" baseline="30000" dirty="0" smtClean="0">
                <a:solidFill>
                  <a:schemeClr val="tx2"/>
                </a:solidFill>
              </a:rPr>
              <a:t>th</a:t>
            </a:r>
            <a:r>
              <a:rPr lang="en-US" altLang="en-US" sz="2800" dirty="0" smtClean="0">
                <a:solidFill>
                  <a:schemeClr val="tx2"/>
                </a:solidFill>
              </a:rPr>
              <a:t> edition of his</a:t>
            </a:r>
            <a:r>
              <a:rPr lang="en-US" altLang="en-US" sz="2800" b="1" dirty="0" smtClean="0">
                <a:solidFill>
                  <a:schemeClr val="tx2"/>
                </a:solidFill>
              </a:rPr>
              <a:t> </a:t>
            </a:r>
            <a:r>
              <a:rPr lang="en-US" altLang="en-US" sz="2800" i="1" dirty="0" smtClean="0">
                <a:solidFill>
                  <a:schemeClr val="tx2"/>
                </a:solidFill>
              </a:rPr>
              <a:t>A First Course In Abstract Algebra</a:t>
            </a:r>
            <a:r>
              <a:rPr lang="en-US" altLang="en-US" sz="2800" dirty="0" smtClean="0">
                <a:solidFill>
                  <a:schemeClr val="tx2"/>
                </a:solidFill>
              </a:rPr>
              <a:t>.</a:t>
            </a:r>
            <a:endParaRPr lang="en-US" altLang="en-US" sz="2800" b="1" dirty="0">
              <a:solidFill>
                <a:schemeClr val="tx2"/>
              </a:solidFill>
            </a:endParaRPr>
          </a:p>
        </p:txBody>
      </p:sp>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08571" y="3600450"/>
            <a:ext cx="2097229" cy="2804160"/>
          </a:xfrm>
          <a:prstGeom prst="rect">
            <a:avLst/>
          </a:prstGeom>
          <a:ln w="38100">
            <a:solidFill>
              <a:schemeClr val="tx2"/>
            </a:solidFill>
          </a:ln>
        </p:spPr>
      </p:pic>
    </p:spTree>
    <p:extLst>
      <p:ext uri="{BB962C8B-B14F-4D97-AF65-F5344CB8AC3E}">
        <p14:creationId xmlns:p14="http://schemas.microsoft.com/office/powerpoint/2010/main" val="31109544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794"/>
                                        </p:tgtEl>
                                        <p:attrNameLst>
                                          <p:attrName>style.visibility</p:attrName>
                                        </p:attrNameLst>
                                      </p:cBhvr>
                                      <p:to>
                                        <p:strVal val="visible"/>
                                      </p:to>
                                    </p:set>
                                    <p:animEffect transition="in" filter="wipe(left)">
                                      <p:cBhvr>
                                        <p:cTn id="7" dur="500"/>
                                        <p:tgtEl>
                                          <p:spTgt spid="33794"/>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33795"/>
                                        </p:tgtEl>
                                        <p:attrNameLst>
                                          <p:attrName>style.visibility</p:attrName>
                                        </p:attrNameLst>
                                      </p:cBhvr>
                                      <p:to>
                                        <p:strVal val="visible"/>
                                      </p:to>
                                    </p:set>
                                    <p:animEffect transition="in" filter="wipe(left)">
                                      <p:cBhvr>
                                        <p:cTn id="11" dur="500"/>
                                        <p:tgtEl>
                                          <p:spTgt spid="33795"/>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53" presetClass="entr" presetSubtype="0" fill="hold" grpId="0" nodeType="clickEffect">
                                  <p:stCondLst>
                                    <p:cond delay="0"/>
                                  </p:stCondLst>
                                  <p:childTnLst>
                                    <p:set>
                                      <p:cBhvr>
                                        <p:cTn id="15" dur="1" fill="hold">
                                          <p:stCondLst>
                                            <p:cond delay="0"/>
                                          </p:stCondLst>
                                        </p:cTn>
                                        <p:tgtEl>
                                          <p:spTgt spid="33796"/>
                                        </p:tgtEl>
                                        <p:attrNameLst>
                                          <p:attrName>style.visibility</p:attrName>
                                        </p:attrNameLst>
                                      </p:cBhvr>
                                      <p:to>
                                        <p:strVal val="visible"/>
                                      </p:to>
                                    </p:set>
                                    <p:anim calcmode="lin" valueType="num">
                                      <p:cBhvr>
                                        <p:cTn id="16" dur="500" fill="hold"/>
                                        <p:tgtEl>
                                          <p:spTgt spid="33796"/>
                                        </p:tgtEl>
                                        <p:attrNameLst>
                                          <p:attrName>ppt_w</p:attrName>
                                        </p:attrNameLst>
                                      </p:cBhvr>
                                      <p:tavLst>
                                        <p:tav tm="0">
                                          <p:val>
                                            <p:fltVal val="0"/>
                                          </p:val>
                                        </p:tav>
                                        <p:tav tm="100000">
                                          <p:val>
                                            <p:strVal val="#ppt_w"/>
                                          </p:val>
                                        </p:tav>
                                      </p:tavLst>
                                    </p:anim>
                                    <p:anim calcmode="lin" valueType="num">
                                      <p:cBhvr>
                                        <p:cTn id="17" dur="500" fill="hold"/>
                                        <p:tgtEl>
                                          <p:spTgt spid="33796"/>
                                        </p:tgtEl>
                                        <p:attrNameLst>
                                          <p:attrName>ppt_h</p:attrName>
                                        </p:attrNameLst>
                                      </p:cBhvr>
                                      <p:tavLst>
                                        <p:tav tm="0">
                                          <p:val>
                                            <p:fltVal val="0"/>
                                          </p:val>
                                        </p:tav>
                                        <p:tav tm="100000">
                                          <p:val>
                                            <p:strVal val="#ppt_h"/>
                                          </p:val>
                                        </p:tav>
                                      </p:tavLst>
                                    </p:anim>
                                    <p:animEffect transition="in" filter="fade">
                                      <p:cBhvr>
                                        <p:cTn id="18" dur="500"/>
                                        <p:tgtEl>
                                          <p:spTgt spid="33796"/>
                                        </p:tgtEl>
                                      </p:cBhvr>
                                    </p:animEffect>
                                  </p:childTnLst>
                                </p:cTn>
                              </p:par>
                            </p:childTnLst>
                          </p:cTn>
                        </p:par>
                        <p:par>
                          <p:cTn id="19" fill="hold" nodeType="afterGroup">
                            <p:stCondLst>
                              <p:cond delay="500"/>
                            </p:stCondLst>
                            <p:childTnLst>
                              <p:par>
                                <p:cTn id="20" presetID="3" presetClass="entr" presetSubtype="10" fill="hold" grpId="0" nodeType="afterEffect">
                                  <p:stCondLst>
                                    <p:cond delay="0"/>
                                  </p:stCondLst>
                                  <p:childTnLst>
                                    <p:set>
                                      <p:cBhvr>
                                        <p:cTn id="21" dur="1" fill="hold">
                                          <p:stCondLst>
                                            <p:cond delay="0"/>
                                          </p:stCondLst>
                                        </p:cTn>
                                        <p:tgtEl>
                                          <p:spTgt spid="33797"/>
                                        </p:tgtEl>
                                        <p:attrNameLst>
                                          <p:attrName>style.visibility</p:attrName>
                                        </p:attrNameLst>
                                      </p:cBhvr>
                                      <p:to>
                                        <p:strVal val="visible"/>
                                      </p:to>
                                    </p:set>
                                    <p:animEffect transition="in" filter="blinds(horizontal)">
                                      <p:cBhvr>
                                        <p:cTn id="22" dur="500"/>
                                        <p:tgtEl>
                                          <p:spTgt spid="3379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par>
                                <p:cTn id="28" presetID="10" presetClass="entr" presetSubtype="0" fill="hold" nodeType="with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fade">
                                      <p:cBhvr>
                                        <p:cTn id="3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p:bldP spid="33796" grpId="0"/>
      <p:bldP spid="33797" grpId="0" animBg="1"/>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152400"/>
            <a:ext cx="7620000" cy="1015663"/>
          </a:xfrm>
          <a:prstGeom prst="rect">
            <a:avLst/>
          </a:prstGeom>
          <a:noFill/>
        </p:spPr>
        <p:txBody>
          <a:bodyPr wrap="square" rtlCol="0">
            <a:spAutoFit/>
          </a:bodyPr>
          <a:lstStyle/>
          <a:p>
            <a:pPr algn="ctr"/>
            <a:r>
              <a:rPr lang="en-US" sz="6000" dirty="0" smtClean="0">
                <a:solidFill>
                  <a:schemeClr val="tx2"/>
                </a:solidFill>
                <a:latin typeface="Times New Roman" panose="02020603050405020304" pitchFamily="18" charset="0"/>
                <a:cs typeface="Times New Roman" panose="02020603050405020304" pitchFamily="18" charset="0"/>
              </a:rPr>
              <a:t>Statement</a:t>
            </a:r>
            <a:endParaRPr lang="en-US" sz="6000" dirty="0">
              <a:solidFill>
                <a:schemeClr val="tx2"/>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304800" y="1447800"/>
            <a:ext cx="8610600" cy="3785652"/>
          </a:xfrm>
          <a:prstGeom prst="rect">
            <a:avLst/>
          </a:prstGeom>
          <a:noFill/>
        </p:spPr>
        <p:txBody>
          <a:bodyPr wrap="square" rtlCol="0">
            <a:spAutoFit/>
          </a:bodyPr>
          <a:lstStyle/>
          <a:p>
            <a:r>
              <a:rPr lang="en-US" sz="2400" b="1" dirty="0" smtClean="0"/>
              <a:t>Note.  </a:t>
            </a:r>
            <a:r>
              <a:rPr lang="en-US" sz="2400" dirty="0"/>
              <a:t>There a number of ways to state the </a:t>
            </a:r>
            <a:r>
              <a:rPr lang="en-US" sz="2400" dirty="0">
                <a:latin typeface="Arial Rounded MT Bold" panose="020F0704030504030204" pitchFamily="34" charset="0"/>
              </a:rPr>
              <a:t>Fundamental Theorem of Algebra</a:t>
            </a:r>
            <a:r>
              <a:rPr lang="en-US" sz="2400" dirty="0"/>
              <a:t>:</a:t>
            </a:r>
          </a:p>
          <a:p>
            <a:pPr marL="457200" indent="-457200">
              <a:buFont typeface="+mj-lt"/>
              <a:buAutoNum type="arabicPeriod"/>
            </a:pPr>
            <a:r>
              <a:rPr lang="en-US" sz="2400" dirty="0" smtClean="0"/>
              <a:t>Every </a:t>
            </a:r>
            <a:r>
              <a:rPr lang="en-US" sz="2400" dirty="0"/>
              <a:t>polynomial with complex coefficients has a complex </a:t>
            </a:r>
            <a:r>
              <a:rPr lang="en-US" sz="2400" dirty="0" smtClean="0"/>
              <a:t>root.</a:t>
            </a:r>
          </a:p>
          <a:p>
            <a:pPr marL="457200" indent="-457200">
              <a:buFont typeface="+mj-lt"/>
              <a:buAutoNum type="arabicPeriod"/>
            </a:pPr>
            <a:r>
              <a:rPr lang="en-US" sz="2400" dirty="0" smtClean="0"/>
              <a:t>Every </a:t>
            </a:r>
            <a:r>
              <a:rPr lang="en-US" sz="2400" dirty="0"/>
              <a:t>polynomial of degree </a:t>
            </a:r>
            <a:r>
              <a:rPr lang="en-US" sz="2400" i="1" dirty="0" smtClean="0"/>
              <a:t>n</a:t>
            </a:r>
            <a:r>
              <a:rPr lang="en-US" sz="2400" dirty="0" smtClean="0"/>
              <a:t> </a:t>
            </a:r>
            <a:r>
              <a:rPr lang="en-US" sz="2400" dirty="0"/>
              <a:t>with complex coefficients has </a:t>
            </a:r>
            <a:r>
              <a:rPr lang="en-US" sz="2400" i="1" dirty="0" smtClean="0"/>
              <a:t>n</a:t>
            </a:r>
            <a:r>
              <a:rPr lang="en-US" sz="2400" dirty="0" smtClean="0"/>
              <a:t> </a:t>
            </a:r>
            <a:r>
              <a:rPr lang="en-US" sz="2400" dirty="0"/>
              <a:t>complex roots counting </a:t>
            </a:r>
            <a:r>
              <a:rPr lang="en-US" sz="2400" dirty="0" smtClean="0"/>
              <a:t>multiplicity.</a:t>
            </a:r>
          </a:p>
          <a:p>
            <a:pPr marL="457200" indent="-457200">
              <a:buFont typeface="+mj-lt"/>
              <a:buAutoNum type="arabicPeriod"/>
            </a:pPr>
            <a:r>
              <a:rPr lang="en-US" sz="2400" dirty="0" smtClean="0"/>
              <a:t>Every </a:t>
            </a:r>
            <a:r>
              <a:rPr lang="en-US" sz="2400" dirty="0"/>
              <a:t>polynomial of degree </a:t>
            </a:r>
            <a:r>
              <a:rPr lang="en-US" sz="2400" i="1" dirty="0" smtClean="0"/>
              <a:t>n</a:t>
            </a:r>
            <a:r>
              <a:rPr lang="en-US" sz="2400" dirty="0" smtClean="0"/>
              <a:t> </a:t>
            </a:r>
            <a:r>
              <a:rPr lang="en-US" sz="2400" dirty="0"/>
              <a:t>with complex coefficients can be written as a product of linear terms (using complex roots</a:t>
            </a:r>
            <a:r>
              <a:rPr lang="en-US" sz="2400" dirty="0" smtClean="0"/>
              <a:t>).</a:t>
            </a:r>
          </a:p>
          <a:p>
            <a:pPr marL="457200" indent="-457200">
              <a:buFont typeface="+mj-lt"/>
              <a:buAutoNum type="arabicPeriod"/>
            </a:pPr>
            <a:r>
              <a:rPr lang="en-US" sz="2400" dirty="0" smtClean="0"/>
              <a:t>The </a:t>
            </a:r>
            <a:r>
              <a:rPr lang="en-US" sz="2400" dirty="0"/>
              <a:t>complex field is algebraically closed.</a:t>
            </a:r>
          </a:p>
          <a:p>
            <a:r>
              <a:rPr lang="en-US" sz="2400" dirty="0" smtClean="0"/>
              <a:t>Historically,  </a:t>
            </a:r>
            <a:r>
              <a:rPr lang="en-US" sz="2400" i="1" dirty="0" smtClean="0"/>
              <a:t>finding</a:t>
            </a:r>
            <a:r>
              <a:rPr lang="en-US" sz="2400" dirty="0" smtClean="0"/>
              <a:t> </a:t>
            </a:r>
            <a:r>
              <a:rPr lang="en-US" sz="2400" dirty="0"/>
              <a:t>the roots of a polynomial has been the motivation for both classical and modern algebra.</a:t>
            </a:r>
          </a:p>
        </p:txBody>
      </p:sp>
    </p:spTree>
    <p:extLst>
      <p:ext uri="{BB962C8B-B14F-4D97-AF65-F5344CB8AC3E}">
        <p14:creationId xmlns:p14="http://schemas.microsoft.com/office/powerpoint/2010/main" val="386830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Box 1"/>
              <p:cNvSpPr txBox="1"/>
              <p:nvPr/>
            </p:nvSpPr>
            <p:spPr>
              <a:xfrm>
                <a:off x="381000" y="152400"/>
                <a:ext cx="8458200" cy="6709529"/>
              </a:xfrm>
              <a:prstGeom prst="rect">
                <a:avLst/>
              </a:prstGeom>
              <a:noFill/>
            </p:spPr>
            <p:txBody>
              <a:bodyPr wrap="square" rtlCol="0">
                <a:spAutoFit/>
              </a:bodyPr>
              <a:lstStyle/>
              <a:p>
                <a:r>
                  <a:rPr lang="en-US" b="1" dirty="0" smtClean="0"/>
                  <a:t>Note.  </a:t>
                </a:r>
                <a:r>
                  <a:rPr lang="en-US" dirty="0"/>
                  <a:t>In your </a:t>
                </a:r>
                <a:r>
                  <a:rPr lang="en-US" dirty="0" smtClean="0"/>
                  <a:t>math </a:t>
                </a:r>
                <a:r>
                  <a:rPr lang="en-US" dirty="0"/>
                  <a:t>career, you have several opportunities to see a proof of the Fundamental Theorem of Algebra.  Here are some of them</a:t>
                </a:r>
                <a:r>
                  <a:rPr lang="en-US" dirty="0" smtClean="0"/>
                  <a:t>:</a:t>
                </a:r>
                <a:endParaRPr lang="en-US" dirty="0"/>
              </a:p>
              <a:p>
                <a:pPr marL="342900" indent="-342900">
                  <a:buAutoNum type="arabicPeriod"/>
                </a:pPr>
                <a:r>
                  <a:rPr lang="en-US" dirty="0" smtClean="0"/>
                  <a:t>In </a:t>
                </a:r>
                <a:r>
                  <a:rPr lang="en-US" dirty="0">
                    <a:solidFill>
                      <a:srgbClr val="C00000"/>
                    </a:solidFill>
                  </a:rPr>
                  <a:t>Complex Analysis </a:t>
                </a:r>
                <a:r>
                  <a:rPr lang="en-US" dirty="0"/>
                  <a:t>[MATH 5510/5520] where </a:t>
                </a:r>
                <a:r>
                  <a:rPr lang="en-US" dirty="0" err="1"/>
                  <a:t>Liouville's</a:t>
                </a:r>
                <a:r>
                  <a:rPr lang="en-US" dirty="0"/>
                  <a:t> Theorem is used to give a very brief proof.  </a:t>
                </a:r>
                <a:r>
                  <a:rPr lang="en-US" dirty="0" smtClean="0"/>
                  <a:t>See </a:t>
                </a:r>
                <a:r>
                  <a:rPr lang="en-US" sz="1600" dirty="0" smtClean="0">
                    <a:latin typeface="Courier New" panose="02070309020205020404" pitchFamily="49" charset="0"/>
                    <a:cs typeface="Courier New" panose="02070309020205020404" pitchFamily="49" charset="0"/>
                    <a:hlinkClick r:id="rId2"/>
                  </a:rPr>
                  <a:t>http</a:t>
                </a:r>
                <a:r>
                  <a:rPr lang="en-US" sz="1600" dirty="0">
                    <a:latin typeface="Courier New" panose="02070309020205020404" pitchFamily="49" charset="0"/>
                    <a:cs typeface="Courier New" panose="02070309020205020404" pitchFamily="49" charset="0"/>
                    <a:hlinkClick r:id="rId2"/>
                  </a:rPr>
                  <a:t>://</a:t>
                </a:r>
                <a:r>
                  <a:rPr lang="en-US" sz="1600" dirty="0" smtClean="0">
                    <a:latin typeface="Courier New" panose="02070309020205020404" pitchFamily="49" charset="0"/>
                    <a:cs typeface="Courier New" panose="02070309020205020404" pitchFamily="49" charset="0"/>
                    <a:hlinkClick r:id="rId2"/>
                  </a:rPr>
                  <a:t>faculty.etsu.edu/gardnerr/5510/notes/IV-3.pdf</a:t>
                </a:r>
                <a:r>
                  <a:rPr lang="en-US" sz="1600" dirty="0" smtClean="0">
                    <a:latin typeface="Courier New" panose="02070309020205020404" pitchFamily="49" charset="0"/>
                    <a:cs typeface="Courier New" panose="02070309020205020404" pitchFamily="49" charset="0"/>
                  </a:rPr>
                  <a:t> </a:t>
                </a:r>
                <a:r>
                  <a:rPr lang="en-US" dirty="0" smtClean="0"/>
                  <a:t>(</a:t>
                </a:r>
                <a:r>
                  <a:rPr lang="en-US" dirty="0"/>
                  <a:t>Theorems IV.3.4 and IV.3.5). You </a:t>
                </a:r>
                <a:r>
                  <a:rPr lang="en-US" dirty="0" smtClean="0"/>
                  <a:t>will </a:t>
                </a:r>
                <a:r>
                  <a:rPr lang="en-US" dirty="0" smtClean="0"/>
                  <a:t>see </a:t>
                </a:r>
                <a:r>
                  <a:rPr lang="en-US" dirty="0"/>
                  <a:t>the same proof in our </a:t>
                </a:r>
                <a:r>
                  <a:rPr lang="en-US" dirty="0">
                    <a:solidFill>
                      <a:srgbClr val="C00000"/>
                    </a:solidFill>
                  </a:rPr>
                  <a:t>Complex Variables </a:t>
                </a:r>
                <a:r>
                  <a:rPr lang="en-US" dirty="0"/>
                  <a:t>class [MATH 4337/5337</a:t>
                </a:r>
                <a:r>
                  <a:rPr lang="en-US" dirty="0" smtClean="0"/>
                  <a:t>]:</a:t>
                </a:r>
                <a:r>
                  <a:rPr lang="en-US" dirty="0"/>
                  <a:t> </a:t>
                </a:r>
                <a:r>
                  <a:rPr lang="en-US" sz="1600" dirty="0" smtClean="0">
                    <a:latin typeface="Courier New" panose="02070309020205020404" pitchFamily="49" charset="0"/>
                    <a:cs typeface="Courier New" panose="02070309020205020404" pitchFamily="49" charset="0"/>
                    <a:hlinkClick r:id="rId3"/>
                  </a:rPr>
                  <a:t>http://faculty.etsu.edu/gardnerr/5337/ notes/Chapter4-53.pdf</a:t>
                </a:r>
                <a:r>
                  <a:rPr lang="en-US" dirty="0" smtClean="0"/>
                  <a:t>.  </a:t>
                </a:r>
                <a:r>
                  <a:rPr lang="en-US" dirty="0"/>
                  <a:t>In fact, this is the proof </a:t>
                </a:r>
                <a:r>
                  <a:rPr lang="en-US" dirty="0" smtClean="0"/>
                  <a:t>you see in </a:t>
                </a:r>
                <a:r>
                  <a:rPr lang="en-US" dirty="0" smtClean="0">
                    <a:solidFill>
                      <a:srgbClr val="C00000"/>
                    </a:solidFill>
                  </a:rPr>
                  <a:t>Introduction to Modern Algebra 2 </a:t>
                </a:r>
                <a:r>
                  <a:rPr lang="en-US" dirty="0" smtClean="0"/>
                  <a:t>[MATH 4227/5227] which </a:t>
                </a:r>
                <a:r>
                  <a:rPr lang="en-US" dirty="0" err="1"/>
                  <a:t>Fraleigh</a:t>
                </a:r>
                <a:r>
                  <a:rPr lang="en-US" dirty="0"/>
                  <a:t> presents in </a:t>
                </a:r>
                <a:r>
                  <a:rPr lang="en-US" dirty="0" smtClean="0"/>
                  <a:t>his </a:t>
                </a:r>
                <a:r>
                  <a:rPr lang="en-US" i="1" dirty="0"/>
                  <a:t>A First Course In Abstract </a:t>
                </a:r>
                <a:r>
                  <a:rPr lang="en-US" i="1" dirty="0" smtClean="0"/>
                  <a:t>Algebra</a:t>
                </a:r>
                <a:r>
                  <a:rPr lang="en-US" dirty="0" smtClean="0"/>
                  <a:t>, </a:t>
                </a:r>
                <a:r>
                  <a:rPr lang="en-US" dirty="0"/>
                  <a:t>7th </a:t>
                </a:r>
                <a:r>
                  <a:rPr lang="en-US" dirty="0" smtClean="0"/>
                  <a:t>Edition: </a:t>
                </a:r>
                <a:r>
                  <a:rPr lang="en-US" sz="1600" dirty="0" smtClean="0">
                    <a:latin typeface="Courier New" panose="02070309020205020404" pitchFamily="49" charset="0"/>
                    <a:cs typeface="Courier New" panose="02070309020205020404" pitchFamily="49" charset="0"/>
                    <a:hlinkClick r:id="rId4"/>
                  </a:rPr>
                  <a:t>http</a:t>
                </a:r>
                <a:r>
                  <a:rPr lang="en-US" sz="1600" dirty="0">
                    <a:latin typeface="Courier New" panose="02070309020205020404" pitchFamily="49" charset="0"/>
                    <a:cs typeface="Courier New" panose="02070309020205020404" pitchFamily="49" charset="0"/>
                    <a:hlinkClick r:id="rId4"/>
                  </a:rPr>
                  <a:t>://</a:t>
                </a:r>
                <a:r>
                  <a:rPr lang="en-US" sz="1600" dirty="0" smtClean="0">
                    <a:latin typeface="Courier New" panose="02070309020205020404" pitchFamily="49" charset="0"/>
                    <a:cs typeface="Courier New" panose="02070309020205020404" pitchFamily="49" charset="0"/>
                    <a:hlinkClick r:id="rId4"/>
                  </a:rPr>
                  <a:t>faculty.etsu.edu/gardnerr/4127/notes/VI-31.pdf</a:t>
                </a:r>
                <a:r>
                  <a:rPr lang="en-US" sz="1600" dirty="0">
                    <a:latin typeface="Courier New" panose="02070309020205020404" pitchFamily="49" charset="0"/>
                    <a:cs typeface="Courier New" panose="02070309020205020404" pitchFamily="49" charset="0"/>
                  </a:rPr>
                  <a:t> </a:t>
                </a:r>
                <a:r>
                  <a:rPr lang="en-US" dirty="0" smtClean="0"/>
                  <a:t>(see </a:t>
                </a:r>
                <a:r>
                  <a:rPr lang="en-US" dirty="0"/>
                  <a:t>Theorem 31.18</a:t>
                </a:r>
                <a:r>
                  <a:rPr lang="en-US" dirty="0" smtClean="0"/>
                  <a:t>).</a:t>
                </a:r>
              </a:p>
              <a:p>
                <a:pPr marL="342900" indent="-342900">
                  <a:buAutoNum type="arabicPeriod"/>
                </a:pPr>
                <a:r>
                  <a:rPr lang="en-US" dirty="0" smtClean="0"/>
                  <a:t>In </a:t>
                </a:r>
                <a:r>
                  <a:rPr lang="en-US" dirty="0">
                    <a:solidFill>
                      <a:srgbClr val="C00000"/>
                    </a:solidFill>
                  </a:rPr>
                  <a:t>Complex Analysis </a:t>
                </a:r>
                <a:r>
                  <a:rPr lang="en-US" dirty="0"/>
                  <a:t>[MATH 5510/5520</a:t>
                </a:r>
                <a:r>
                  <a:rPr lang="en-US" dirty="0" smtClean="0"/>
                  <a:t>] </a:t>
                </a:r>
                <a:r>
                  <a:rPr lang="en-US" i="1" dirty="0" smtClean="0"/>
                  <a:t>again</a:t>
                </a:r>
                <a:r>
                  <a:rPr lang="en-US" dirty="0" smtClean="0"/>
                  <a:t> </a:t>
                </a:r>
                <a:r>
                  <a:rPr lang="en-US" dirty="0"/>
                  <a:t>where </a:t>
                </a:r>
                <a:r>
                  <a:rPr lang="en-US" dirty="0" err="1"/>
                  <a:t>Rouche's</a:t>
                </a:r>
                <a:r>
                  <a:rPr lang="en-US" dirty="0"/>
                  <a:t> Theorem (based on the argument principle) is used: </a:t>
                </a:r>
                <a:r>
                  <a:rPr lang="en-US" sz="1600" dirty="0" smtClean="0">
                    <a:latin typeface="Courier New" panose="02070309020205020404" pitchFamily="49" charset="0"/>
                    <a:cs typeface="Courier New" panose="02070309020205020404" pitchFamily="49" charset="0"/>
                    <a:hlinkClick r:id="rId5"/>
                  </a:rPr>
                  <a:t>http</a:t>
                </a:r>
                <a:r>
                  <a:rPr lang="en-US" sz="1600" dirty="0">
                    <a:latin typeface="Courier New" panose="02070309020205020404" pitchFamily="49" charset="0"/>
                    <a:cs typeface="Courier New" panose="02070309020205020404" pitchFamily="49" charset="0"/>
                    <a:hlinkClick r:id="rId5"/>
                  </a:rPr>
                  <a:t>://</a:t>
                </a:r>
                <a:r>
                  <a:rPr lang="en-US" sz="1600" dirty="0" smtClean="0">
                    <a:latin typeface="Courier New" panose="02070309020205020404" pitchFamily="49" charset="0"/>
                    <a:cs typeface="Courier New" panose="02070309020205020404" pitchFamily="49" charset="0"/>
                    <a:hlinkClick r:id="rId5"/>
                  </a:rPr>
                  <a:t>faculty.etsu.edu/gardnerr/5510/notes/V-3.pdf</a:t>
                </a:r>
                <a:r>
                  <a:rPr lang="en-US" sz="1600" dirty="0" smtClean="0">
                    <a:latin typeface="Courier New" panose="02070309020205020404" pitchFamily="49" charset="0"/>
                    <a:cs typeface="Courier New" panose="02070309020205020404" pitchFamily="49" charset="0"/>
                  </a:rPr>
                  <a:t> </a:t>
                </a:r>
                <a:r>
                  <a:rPr lang="en-US" dirty="0" smtClean="0"/>
                  <a:t>(see </a:t>
                </a:r>
                <a:r>
                  <a:rPr lang="en-US" dirty="0"/>
                  <a:t>Theorem V.3.8 and page 4</a:t>
                </a:r>
                <a:r>
                  <a:rPr lang="en-US" dirty="0" smtClean="0"/>
                  <a:t>).</a:t>
                </a:r>
              </a:p>
              <a:p>
                <a:pPr marL="342900" indent="-342900">
                  <a:buAutoNum type="arabicPeriod"/>
                </a:pPr>
                <a:r>
                  <a:rPr lang="en-US" dirty="0" smtClean="0"/>
                  <a:t>In </a:t>
                </a:r>
                <a:r>
                  <a:rPr lang="en-US" dirty="0">
                    <a:solidFill>
                      <a:srgbClr val="C00000"/>
                    </a:solidFill>
                  </a:rPr>
                  <a:t>Introduction to Topology </a:t>
                </a:r>
                <a:r>
                  <a:rPr lang="en-US" dirty="0"/>
                  <a:t>[MATH 4357/5357] where path </a:t>
                </a:r>
                <a:r>
                  <a:rPr lang="en-US" dirty="0" err="1"/>
                  <a:t>homotopies</a:t>
                </a:r>
                <a:r>
                  <a:rPr lang="en-US" dirty="0"/>
                  <a:t> and fundamental groups of a surface are used</a:t>
                </a:r>
                <a:r>
                  <a:rPr lang="en-US" dirty="0" smtClean="0"/>
                  <a:t>: </a:t>
                </a:r>
                <a:r>
                  <a:rPr lang="en-US" sz="1600" dirty="0" smtClean="0">
                    <a:latin typeface="Courier New" panose="02070309020205020404" pitchFamily="49" charset="0"/>
                    <a:cs typeface="Courier New" panose="02070309020205020404" pitchFamily="49" charset="0"/>
                    <a:hlinkClick r:id="rId6"/>
                  </a:rPr>
                  <a:t>http</a:t>
                </a:r>
                <a:r>
                  <a:rPr lang="en-US" sz="1600" dirty="0">
                    <a:latin typeface="Courier New" panose="02070309020205020404" pitchFamily="49" charset="0"/>
                    <a:cs typeface="Courier New" panose="02070309020205020404" pitchFamily="49" charset="0"/>
                    <a:hlinkClick r:id="rId6"/>
                  </a:rPr>
                  <a:t>://</a:t>
                </a:r>
                <a:r>
                  <a:rPr lang="en-US" sz="1600" dirty="0" smtClean="0">
                    <a:latin typeface="Courier New" panose="02070309020205020404" pitchFamily="49" charset="0"/>
                    <a:cs typeface="Courier New" panose="02070309020205020404" pitchFamily="49" charset="0"/>
                    <a:hlinkClick r:id="rId6"/>
                  </a:rPr>
                  <a:t>faculty.etsu.edu/gardnerr/5210/notes/Munkres-56.pdf</a:t>
                </a:r>
                <a:r>
                  <a:rPr lang="en-US" dirty="0" smtClean="0"/>
                  <a:t>. </a:t>
                </a:r>
              </a:p>
              <a:p>
                <a:pPr marL="342900" indent="-342900">
                  <a:buAutoNum type="arabicPeriod"/>
                </a:pPr>
                <a:r>
                  <a:rPr lang="en-US" dirty="0" smtClean="0"/>
                  <a:t>In </a:t>
                </a:r>
                <a:r>
                  <a:rPr lang="en-US" dirty="0">
                    <a:solidFill>
                      <a:srgbClr val="C00000"/>
                    </a:solidFill>
                  </a:rPr>
                  <a:t>Modern Algebra 2 </a:t>
                </a:r>
                <a:r>
                  <a:rPr lang="en-US" dirty="0"/>
                  <a:t>[MATH 5420] where a mostly algebraic proof is given, but two assumptions based on analysis are made: </a:t>
                </a:r>
                <a:r>
                  <a:rPr lang="en-US" b="1" dirty="0" smtClean="0"/>
                  <a:t>(</a:t>
                </a:r>
                <a:r>
                  <a:rPr lang="en-US" b="1" dirty="0"/>
                  <a:t>A</a:t>
                </a:r>
                <a:r>
                  <a:rPr lang="en-US" b="1" dirty="0" smtClean="0"/>
                  <a:t>) </a:t>
                </a:r>
                <a:r>
                  <a:rPr lang="en-US" dirty="0"/>
                  <a:t>every positive real number has a real positive square root, and </a:t>
                </a:r>
                <a:r>
                  <a:rPr lang="en-US" b="1" dirty="0" smtClean="0"/>
                  <a:t>(</a:t>
                </a:r>
                <a:r>
                  <a:rPr lang="en-US" b="1" dirty="0"/>
                  <a:t>B</a:t>
                </a:r>
                <a:r>
                  <a:rPr lang="en-US" b="1" dirty="0" smtClean="0"/>
                  <a:t>) </a:t>
                </a:r>
                <a:r>
                  <a:rPr lang="en-US" dirty="0"/>
                  <a:t>every polynomial in </a:t>
                </a:r>
                <a14:m>
                  <m:oMath xmlns:m="http://schemas.openxmlformats.org/officeDocument/2006/math">
                    <m:r>
                      <a:rPr lang="en-US" i="1" smtClean="0">
                        <a:latin typeface="Cambria Math"/>
                        <a:ea typeface="Cambria Math"/>
                      </a:rPr>
                      <m:t>ℝ</m:t>
                    </m:r>
                    <m:r>
                      <a:rPr lang="en-US" b="0" i="1" smtClean="0">
                        <a:latin typeface="Cambria Math"/>
                        <a:ea typeface="Cambria Math"/>
                      </a:rPr>
                      <m:t>[</m:t>
                    </m:r>
                    <m:r>
                      <a:rPr lang="en-US" b="0" i="1" smtClean="0">
                        <a:latin typeface="Cambria Math"/>
                        <a:ea typeface="Cambria Math"/>
                      </a:rPr>
                      <m:t>𝑥</m:t>
                    </m:r>
                    <m:r>
                      <a:rPr lang="en-US" b="0" i="1" smtClean="0">
                        <a:latin typeface="Cambria Math"/>
                        <a:ea typeface="Cambria Math"/>
                      </a:rPr>
                      <m:t>]</m:t>
                    </m:r>
                  </m:oMath>
                </a14:m>
                <a:r>
                  <a:rPr lang="en-US" dirty="0" smtClean="0"/>
                  <a:t> of </a:t>
                </a:r>
                <a:r>
                  <a:rPr lang="en-US" dirty="0"/>
                  <a:t>odd degree has a root in </a:t>
                </a:r>
                <a14:m>
                  <m:oMath xmlns:m="http://schemas.openxmlformats.org/officeDocument/2006/math">
                    <m:r>
                      <a:rPr lang="en-US" i="1" smtClean="0">
                        <a:latin typeface="Cambria Math"/>
                        <a:ea typeface="Cambria Math"/>
                      </a:rPr>
                      <m:t>ℝ</m:t>
                    </m:r>
                  </m:oMath>
                </a14:m>
                <a:r>
                  <a:rPr lang="en-US" dirty="0" smtClean="0"/>
                  <a:t>.  </a:t>
                </a:r>
                <a:r>
                  <a:rPr lang="en-US" dirty="0"/>
                  <a:t>Both of these assumptions are based on the definition </a:t>
                </a:r>
                <a:r>
                  <a:rPr lang="en-US" dirty="0" smtClean="0"/>
                  <a:t>of </a:t>
                </a:r>
                <a14:m>
                  <m:oMath xmlns:m="http://schemas.openxmlformats.org/officeDocument/2006/math">
                    <m:r>
                      <a:rPr lang="en-US" i="1" smtClean="0">
                        <a:latin typeface="Cambria Math"/>
                        <a:ea typeface="Cambria Math"/>
                      </a:rPr>
                      <m:t>ℝ</m:t>
                    </m:r>
                  </m:oMath>
                </a14:m>
                <a:r>
                  <a:rPr lang="en-US" dirty="0" smtClean="0"/>
                  <a:t> and </a:t>
                </a:r>
                <a:r>
                  <a:rPr lang="en-US" dirty="0"/>
                  <a:t>the Axiom of Completeness.  See</a:t>
                </a:r>
                <a:r>
                  <a:rPr lang="en-US" dirty="0" smtClean="0"/>
                  <a:t>: </a:t>
                </a:r>
                <a:r>
                  <a:rPr lang="en-US" sz="1600" dirty="0" smtClean="0">
                    <a:latin typeface="Courier New" panose="02070309020205020404" pitchFamily="49" charset="0"/>
                    <a:cs typeface="Courier New" panose="02070309020205020404" pitchFamily="49" charset="0"/>
                    <a:hlinkClick r:id="rId7"/>
                  </a:rPr>
                  <a:t>http</a:t>
                </a:r>
                <a:r>
                  <a:rPr lang="en-US" sz="1600" dirty="0">
                    <a:latin typeface="Courier New" panose="02070309020205020404" pitchFamily="49" charset="0"/>
                    <a:cs typeface="Courier New" panose="02070309020205020404" pitchFamily="49" charset="0"/>
                    <a:hlinkClick r:id="rId7"/>
                  </a:rPr>
                  <a:t>://</a:t>
                </a:r>
                <a:r>
                  <a:rPr lang="en-US" sz="1600" dirty="0" smtClean="0">
                    <a:latin typeface="Courier New" panose="02070309020205020404" pitchFamily="49" charset="0"/>
                    <a:cs typeface="Courier New" panose="02070309020205020404" pitchFamily="49" charset="0"/>
                    <a:hlinkClick r:id="rId7"/>
                  </a:rPr>
                  <a:t>faculty.etsu.edu/gardnerr/5410/notes/V-3-A.pdf</a:t>
                </a:r>
                <a:r>
                  <a:rPr lang="en-US" sz="1600" dirty="0">
                    <a:latin typeface="Courier New" panose="02070309020205020404" pitchFamily="49" charset="0"/>
                    <a:cs typeface="Courier New" panose="02070309020205020404" pitchFamily="49" charset="0"/>
                  </a:rPr>
                  <a:t>.</a:t>
                </a:r>
              </a:p>
            </p:txBody>
          </p:sp>
        </mc:Choice>
        <mc:Fallback>
          <p:sp>
            <p:nvSpPr>
              <p:cNvPr id="2" name="TextBox 1"/>
              <p:cNvSpPr txBox="1">
                <a:spLocks noRot="1" noChangeAspect="1" noMove="1" noResize="1" noEditPoints="1" noAdjustHandles="1" noChangeArrowheads="1" noChangeShapeType="1" noTextEdit="1"/>
              </p:cNvSpPr>
              <p:nvPr/>
            </p:nvSpPr>
            <p:spPr>
              <a:xfrm>
                <a:off x="381000" y="152400"/>
                <a:ext cx="8458200" cy="6709529"/>
              </a:xfrm>
              <a:prstGeom prst="rect">
                <a:avLst/>
              </a:prstGeom>
              <a:blipFill>
                <a:blip r:embed="rId8"/>
                <a:stretch>
                  <a:fillRect l="-649" t="-454" r="-1658" b="-182"/>
                </a:stretch>
              </a:blipFill>
            </p:spPr>
            <p:txBody>
              <a:bodyPr/>
              <a:lstStyle/>
              <a:p>
                <a:r>
                  <a:rPr lang="en-US">
                    <a:noFill/>
                  </a:rPr>
                  <a:t> </a:t>
                </a:r>
              </a:p>
            </p:txBody>
          </p:sp>
        </mc:Fallback>
      </mc:AlternateContent>
    </p:spTree>
    <p:extLst>
      <p:ext uri="{BB962C8B-B14F-4D97-AF65-F5344CB8AC3E}">
        <p14:creationId xmlns:p14="http://schemas.microsoft.com/office/powerpoint/2010/main" val="34863966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152400"/>
            <a:ext cx="8686800" cy="3970318"/>
          </a:xfrm>
          <a:prstGeom prst="rect">
            <a:avLst/>
          </a:prstGeom>
          <a:noFill/>
        </p:spPr>
        <p:txBody>
          <a:bodyPr wrap="square" rtlCol="0">
            <a:spAutoFit/>
          </a:bodyPr>
          <a:lstStyle/>
          <a:p>
            <a:r>
              <a:rPr lang="en-US" b="1" dirty="0" smtClean="0"/>
              <a:t>Note.  </a:t>
            </a:r>
            <a:r>
              <a:rPr lang="en-US" dirty="0"/>
              <a:t>There are no </a:t>
            </a:r>
            <a:r>
              <a:rPr lang="en-US" i="1" dirty="0" smtClean="0"/>
              <a:t>purely</a:t>
            </a:r>
            <a:r>
              <a:rPr lang="en-US" dirty="0" smtClean="0"/>
              <a:t> algebraic </a:t>
            </a:r>
            <a:r>
              <a:rPr lang="en-US" dirty="0"/>
              <a:t>proofs of the Fundamental Theorem of Algebra </a:t>
            </a:r>
            <a:r>
              <a:rPr lang="en-US" dirty="0" smtClean="0"/>
              <a:t>[</a:t>
            </a:r>
            <a:r>
              <a:rPr lang="en-US" i="1" dirty="0" smtClean="0"/>
              <a:t>A </a:t>
            </a:r>
            <a:r>
              <a:rPr lang="en-US" i="1" dirty="0"/>
              <a:t>History of Abstract </a:t>
            </a:r>
            <a:r>
              <a:rPr lang="en-US" i="1" dirty="0" smtClean="0"/>
              <a:t>Algebra</a:t>
            </a:r>
            <a:r>
              <a:rPr lang="en-US" dirty="0" smtClean="0"/>
              <a:t>, </a:t>
            </a:r>
            <a:r>
              <a:rPr lang="en-US" dirty="0"/>
              <a:t>Israel </a:t>
            </a:r>
            <a:r>
              <a:rPr lang="en-US" dirty="0" err="1"/>
              <a:t>Kleiner</a:t>
            </a:r>
            <a:r>
              <a:rPr lang="en-US" dirty="0"/>
              <a:t>, </a:t>
            </a:r>
            <a:r>
              <a:rPr lang="en-US" dirty="0" err="1" smtClean="0"/>
              <a:t>Birkh</a:t>
            </a:r>
            <a:r>
              <a:rPr lang="en-US" dirty="0" err="1" smtClean="0">
                <a:latin typeface="Calibri"/>
              </a:rPr>
              <a:t>ä</a:t>
            </a:r>
            <a:r>
              <a:rPr lang="en-US" dirty="0" err="1" smtClean="0"/>
              <a:t>user</a:t>
            </a:r>
            <a:r>
              <a:rPr lang="en-US" dirty="0" smtClean="0"/>
              <a:t> </a:t>
            </a:r>
            <a:r>
              <a:rPr lang="en-US" dirty="0"/>
              <a:t>(2007), page 12].  There are proofs which are mostly algebraic, but which borrow result(s) from analysis (such as the proof presented by Hungerford). However, if we are going to use a result from analysis, the easiest approach  is to use </a:t>
            </a:r>
            <a:r>
              <a:rPr lang="en-US" dirty="0" err="1"/>
              <a:t>Liouville's</a:t>
            </a:r>
            <a:r>
              <a:rPr lang="en-US" dirty="0"/>
              <a:t> Theorem from complex analysis.  This leads us to a philosophical question concerning the legitimacy of the title </a:t>
            </a:r>
            <a:r>
              <a:rPr lang="en-US" dirty="0" smtClean="0"/>
              <a:t>“Fundamental </a:t>
            </a:r>
            <a:r>
              <a:rPr lang="en-US" dirty="0"/>
              <a:t>Theorem of </a:t>
            </a:r>
            <a:r>
              <a:rPr lang="en-US" dirty="0" smtClean="0"/>
              <a:t>Algebra” for </a:t>
            </a:r>
            <a:r>
              <a:rPr lang="en-US" dirty="0"/>
              <a:t>this result!  If seems more appropriate to refer to it as </a:t>
            </a:r>
            <a:r>
              <a:rPr lang="en-US" dirty="0" smtClean="0">
                <a:solidFill>
                  <a:srgbClr val="C00000"/>
                </a:solidFill>
              </a:rPr>
              <a:t>“</a:t>
            </a:r>
            <a:r>
              <a:rPr lang="en-US" dirty="0" err="1" smtClean="0">
                <a:solidFill>
                  <a:srgbClr val="C00000"/>
                </a:solidFill>
              </a:rPr>
              <a:t>Liouville's</a:t>
            </a:r>
            <a:r>
              <a:rPr lang="en-US" dirty="0" smtClean="0">
                <a:solidFill>
                  <a:srgbClr val="C00000"/>
                </a:solidFill>
              </a:rPr>
              <a:t> Corollary”!  </a:t>
            </a:r>
            <a:r>
              <a:rPr lang="en-US" dirty="0"/>
              <a:t>Polynomials with complex coefficients are best considered as special analytic functions (an analytic function is one with a power series representation) and are best treated in the realm of complex analysis.  Your humble </a:t>
            </a:r>
            <a:r>
              <a:rPr lang="en-US" dirty="0" smtClean="0"/>
              <a:t>presenter </a:t>
            </a:r>
            <a:r>
              <a:rPr lang="en-US" dirty="0"/>
              <a:t>therefore argues that the Fundamental Theorem of Algebra is actually a result of some moderate interest in the theory of analytic complex functions.  After all, </a:t>
            </a:r>
            <a:r>
              <a:rPr lang="en-US" i="1" dirty="0" smtClean="0"/>
              <a:t>algebra</a:t>
            </a:r>
            <a:r>
              <a:rPr lang="en-US" dirty="0" smtClean="0"/>
              <a:t> </a:t>
            </a:r>
            <a:r>
              <a:rPr lang="en-US" dirty="0"/>
              <a:t>in the modern sense does not deal so much with polynomials (though this is a component of modern algebra), but instead deals with the theory of groups, rings, and fields</a:t>
            </a:r>
            <a:r>
              <a:rPr lang="en-US" dirty="0" smtClean="0"/>
              <a:t>! </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8400" y="4275118"/>
            <a:ext cx="1935422" cy="2354282"/>
          </a:xfrm>
          <a:prstGeom prst="rect">
            <a:avLst/>
          </a:prstGeom>
          <a:ln w="38100">
            <a:solidFill>
              <a:srgbClr val="002060"/>
            </a:solidFill>
          </a:ln>
        </p:spPr>
      </p:pic>
      <p:sp>
        <p:nvSpPr>
          <p:cNvPr id="4" name="Oval Callout 3"/>
          <p:cNvSpPr/>
          <p:nvPr/>
        </p:nvSpPr>
        <p:spPr>
          <a:xfrm>
            <a:off x="4983422" y="4343400"/>
            <a:ext cx="2438400" cy="1516082"/>
          </a:xfrm>
          <a:prstGeom prst="wedgeEllipseCallout">
            <a:avLst>
              <a:gd name="adj1" fmla="val -68429"/>
              <a:gd name="adj2" fmla="val -11413"/>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059622" y="4715470"/>
            <a:ext cx="2286000" cy="923330"/>
          </a:xfrm>
          <a:prstGeom prst="rect">
            <a:avLst/>
          </a:prstGeom>
          <a:noFill/>
        </p:spPr>
        <p:txBody>
          <a:bodyPr wrap="square" rtlCol="0">
            <a:spAutoFit/>
          </a:bodyPr>
          <a:lstStyle/>
          <a:p>
            <a:pPr algn="ctr"/>
            <a:r>
              <a:rPr lang="en-US" dirty="0" smtClean="0">
                <a:latin typeface="Comic Sans MS" panose="030F0702030302020204" pitchFamily="66" charset="0"/>
              </a:rPr>
              <a:t>I like the sound of that: “</a:t>
            </a:r>
            <a:r>
              <a:rPr lang="en-US" dirty="0" err="1" smtClean="0">
                <a:latin typeface="Comic Sans MS" panose="030F0702030302020204" pitchFamily="66" charset="0"/>
              </a:rPr>
              <a:t>Liouville’s</a:t>
            </a:r>
            <a:r>
              <a:rPr lang="en-US" dirty="0" smtClean="0">
                <a:latin typeface="Comic Sans MS" panose="030F0702030302020204" pitchFamily="66" charset="0"/>
              </a:rPr>
              <a:t> Corollary”!</a:t>
            </a:r>
            <a:endParaRPr lang="en-US" dirty="0">
              <a:latin typeface="Comic Sans MS" panose="030F0702030302020204" pitchFamily="66" charset="0"/>
            </a:endParaRPr>
          </a:p>
        </p:txBody>
      </p:sp>
    </p:spTree>
    <p:extLst>
      <p:ext uri="{BB962C8B-B14F-4D97-AF65-F5344CB8AC3E}">
        <p14:creationId xmlns:p14="http://schemas.microsoft.com/office/powerpoint/2010/main" val="18263513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20640" y="4069080"/>
            <a:ext cx="1965960" cy="2484120"/>
          </a:xfrm>
          <a:prstGeom prst="rect">
            <a:avLst/>
          </a:prstGeom>
          <a:ln w="38100">
            <a:solidFill>
              <a:srgbClr val="00B050"/>
            </a:solidFill>
          </a:ln>
        </p:spPr>
      </p:pic>
      <p:sp>
        <p:nvSpPr>
          <p:cNvPr id="3" name="TextBox 2"/>
          <p:cNvSpPr txBox="1"/>
          <p:nvPr/>
        </p:nvSpPr>
        <p:spPr>
          <a:xfrm>
            <a:off x="76200" y="-76200"/>
            <a:ext cx="8991600" cy="830997"/>
          </a:xfrm>
          <a:prstGeom prst="rect">
            <a:avLst/>
          </a:prstGeom>
          <a:noFill/>
        </p:spPr>
        <p:txBody>
          <a:bodyPr wrap="square" rtlCol="0">
            <a:spAutoFit/>
          </a:bodyPr>
          <a:lstStyle/>
          <a:p>
            <a:pPr algn="ctr"/>
            <a:r>
              <a:rPr lang="de-DE" sz="4800" dirty="0" smtClean="0">
                <a:solidFill>
                  <a:schemeClr val="tx2"/>
                </a:solidFill>
                <a:latin typeface="Times New Roman" panose="02020603050405020304" pitchFamily="18" charset="0"/>
                <a:cs typeface="Times New Roman" panose="02020603050405020304" pitchFamily="18" charset="0"/>
              </a:rPr>
              <a:t>Leopold Kronecker </a:t>
            </a:r>
            <a:r>
              <a:rPr lang="de-DE" sz="4800" dirty="0">
                <a:solidFill>
                  <a:schemeClr val="tx2"/>
                </a:solidFill>
                <a:latin typeface="Times New Roman" panose="02020603050405020304" pitchFamily="18" charset="0"/>
                <a:cs typeface="Times New Roman" panose="02020603050405020304" pitchFamily="18" charset="0"/>
              </a:rPr>
              <a:t>(</a:t>
            </a:r>
            <a:r>
              <a:rPr lang="de-DE" sz="4800" dirty="0" smtClean="0">
                <a:solidFill>
                  <a:schemeClr val="tx2"/>
                </a:solidFill>
                <a:latin typeface="Times New Roman" panose="02020603050405020304" pitchFamily="18" charset="0"/>
                <a:cs typeface="Times New Roman" panose="02020603050405020304" pitchFamily="18" charset="0"/>
              </a:rPr>
              <a:t>1823-1891)</a:t>
            </a:r>
            <a:endParaRPr lang="en-US" sz="4800" dirty="0">
              <a:solidFill>
                <a:schemeClr val="tx2"/>
              </a:solidFill>
              <a:latin typeface="Times New Roman" panose="02020603050405020304" pitchFamily="18" charset="0"/>
              <a:cs typeface="Times New Roman" panose="02020603050405020304" pitchFamily="18" charset="0"/>
            </a:endParaRPr>
          </a:p>
        </p:txBody>
      </p:sp>
      <p:sp>
        <p:nvSpPr>
          <p:cNvPr id="4" name="Oval Callout 3"/>
          <p:cNvSpPr/>
          <p:nvPr/>
        </p:nvSpPr>
        <p:spPr>
          <a:xfrm>
            <a:off x="1295400" y="4191000"/>
            <a:ext cx="2438400" cy="1516082"/>
          </a:xfrm>
          <a:prstGeom prst="wedgeEllipseCallout">
            <a:avLst>
              <a:gd name="adj1" fmla="val 92720"/>
              <a:gd name="adj2" fmla="val -2"/>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371600" y="4486870"/>
            <a:ext cx="2286000" cy="923330"/>
          </a:xfrm>
          <a:prstGeom prst="rect">
            <a:avLst/>
          </a:prstGeom>
          <a:noFill/>
        </p:spPr>
        <p:txBody>
          <a:bodyPr wrap="square" rtlCol="0">
            <a:spAutoFit/>
          </a:bodyPr>
          <a:lstStyle/>
          <a:p>
            <a:pPr algn="ctr"/>
            <a:r>
              <a:rPr lang="en-US" dirty="0" smtClean="0">
                <a:latin typeface="Comic Sans MS" panose="030F0702030302020204" pitchFamily="66" charset="0"/>
              </a:rPr>
              <a:t>“God made the integers, all else is the work of man.”</a:t>
            </a:r>
            <a:endParaRPr lang="en-US"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6" name="TextBox 5"/>
              <p:cNvSpPr txBox="1"/>
              <p:nvPr/>
            </p:nvSpPr>
            <p:spPr>
              <a:xfrm>
                <a:off x="304800" y="1066800"/>
                <a:ext cx="8458200" cy="2585323"/>
              </a:xfrm>
              <a:prstGeom prst="rect">
                <a:avLst/>
              </a:prstGeom>
              <a:noFill/>
            </p:spPr>
            <p:txBody>
              <a:bodyPr wrap="square" rtlCol="0">
                <a:spAutoFit/>
              </a:bodyPr>
              <a:lstStyle/>
              <a:p>
                <a:r>
                  <a:rPr lang="en-US" b="1" dirty="0" smtClean="0"/>
                  <a:t>Note.</a:t>
                </a:r>
                <a:r>
                  <a:rPr lang="en-US" dirty="0" smtClean="0"/>
                  <a:t>  Part of the issue here is that pure “algebra” deals only with a finite number of operations.  For example, in a field it does not make sense to talk about an infinite sum (a series), since this requires a concept of a limit and hence of distance (or at least, a topology).  This is reflected in the </a:t>
                </a:r>
                <a:r>
                  <a:rPr lang="en-US" dirty="0" smtClean="0">
                    <a:solidFill>
                      <a:srgbClr val="C00000"/>
                    </a:solidFill>
                  </a:rPr>
                  <a:t>famous quote of </a:t>
                </a:r>
                <a:r>
                  <a:rPr lang="en-US" dirty="0" err="1" smtClean="0">
                    <a:solidFill>
                      <a:srgbClr val="C00000"/>
                    </a:solidFill>
                  </a:rPr>
                  <a:t>Kronecker</a:t>
                </a:r>
                <a:r>
                  <a:rPr lang="en-US" dirty="0">
                    <a:solidFill>
                      <a:srgbClr val="C00000"/>
                    </a:solidFill>
                  </a:rPr>
                  <a:t> </a:t>
                </a:r>
                <a:r>
                  <a:rPr lang="en-US" dirty="0" smtClean="0"/>
                  <a:t>below.  In algebra, “</a:t>
                </a:r>
                <a:r>
                  <a:rPr lang="en-US" dirty="0" err="1" smtClean="0"/>
                  <a:t>Kronecker’s</a:t>
                </a:r>
                <a:r>
                  <a:rPr lang="en-US" dirty="0" smtClean="0"/>
                  <a:t> Theorem” refers to the result which states that a polynomial over a field </a:t>
                </a:r>
                <a14:m>
                  <m:oMath xmlns:m="http://schemas.openxmlformats.org/officeDocument/2006/math">
                    <m:r>
                      <a:rPr lang="en-US" b="0" i="1" smtClean="0">
                        <a:latin typeface="Cambria Math"/>
                      </a:rPr>
                      <m:t>𝐹</m:t>
                    </m:r>
                  </m:oMath>
                </a14:m>
                <a:r>
                  <a:rPr lang="en-US" dirty="0" smtClean="0"/>
                  <a:t> has a root in some extension field of </a:t>
                </a:r>
                <a14:m>
                  <m:oMath xmlns:m="http://schemas.openxmlformats.org/officeDocument/2006/math">
                    <m:r>
                      <a:rPr lang="en-US" b="0" i="1" smtClean="0">
                        <a:latin typeface="Cambria Math"/>
                      </a:rPr>
                      <m:t>𝐹</m:t>
                    </m:r>
                  </m:oMath>
                </a14:m>
                <a:r>
                  <a:rPr lang="en-US" dirty="0" smtClean="0"/>
                  <a:t>.  Inductively, </a:t>
                </a:r>
                <a:r>
                  <a:rPr lang="en-US" dirty="0" err="1" smtClean="0"/>
                  <a:t>Kronecker</a:t>
                </a:r>
                <a:r>
                  <a:rPr lang="en-US" dirty="0" smtClean="0"/>
                  <a:t> can find all the roots of a </a:t>
                </a:r>
                <a:r>
                  <a:rPr lang="en-US" i="1" dirty="0" smtClean="0"/>
                  <a:t>given</a:t>
                </a:r>
                <a:r>
                  <a:rPr lang="en-US" dirty="0" smtClean="0"/>
                  <a:t> polynomial, but he cannot show that the roots of </a:t>
                </a:r>
                <a:r>
                  <a:rPr lang="en-US" i="1" dirty="0" smtClean="0"/>
                  <a:t>all</a:t>
                </a:r>
                <a:r>
                  <a:rPr lang="en-US" dirty="0" smtClean="0"/>
                  <a:t> polynomials over </a:t>
                </a:r>
                <a14:m>
                  <m:oMath xmlns:m="http://schemas.openxmlformats.org/officeDocument/2006/math">
                    <m:r>
                      <a:rPr lang="en-US" b="0" i="1" smtClean="0">
                        <a:latin typeface="Cambria Math"/>
                      </a:rPr>
                      <m:t>𝐹</m:t>
                    </m:r>
                  </m:oMath>
                </a14:m>
                <a:r>
                  <a:rPr lang="en-US" b="1" dirty="0" smtClean="0"/>
                  <a:t> </a:t>
                </a:r>
                <a:r>
                  <a:rPr lang="en-US" dirty="0" smtClean="0"/>
                  <a:t>lie in some field (a field </a:t>
                </a:r>
                <a14:m>
                  <m:oMath xmlns:m="http://schemas.openxmlformats.org/officeDocument/2006/math">
                    <m:r>
                      <a:rPr lang="en-US" i="1">
                        <a:latin typeface="Cambria Math"/>
                      </a:rPr>
                      <m:t>𝐹</m:t>
                    </m:r>
                  </m:oMath>
                </a14:m>
                <a:r>
                  <a:rPr lang="en-US" b="1" dirty="0" smtClean="0"/>
                  <a:t> </a:t>
                </a:r>
                <a:r>
                  <a:rPr lang="en-US" dirty="0" smtClean="0"/>
                  <a:t>which contains all roots of polynomials over </a:t>
                </a:r>
                <a14:m>
                  <m:oMath xmlns:m="http://schemas.openxmlformats.org/officeDocument/2006/math">
                    <m:r>
                      <a:rPr lang="en-US" i="1">
                        <a:latin typeface="Cambria Math"/>
                      </a:rPr>
                      <m:t>𝐹</m:t>
                    </m:r>
                  </m:oMath>
                </a14:m>
                <a:r>
                  <a:rPr lang="en-US" b="1" dirty="0" smtClean="0"/>
                  <a:t> </a:t>
                </a:r>
                <a:r>
                  <a:rPr lang="en-US" dirty="0" smtClean="0"/>
                  <a:t>is </a:t>
                </a:r>
                <a:r>
                  <a:rPr lang="en-US" i="1" dirty="0" smtClean="0"/>
                  <a:t>algebraically closed</a:t>
                </a:r>
                <a:r>
                  <a:rPr lang="en-US" dirty="0" smtClean="0"/>
                  <a:t>; Zorn’s Lemma is required to show that every field has an algebraic closure).</a:t>
                </a:r>
                <a:endParaRPr lang="en-US" b="1" dirty="0"/>
              </a:p>
            </p:txBody>
          </p:sp>
        </mc:Choice>
        <mc:Fallback xmlns="">
          <p:sp>
            <p:nvSpPr>
              <p:cNvPr id="6" name="TextBox 5"/>
              <p:cNvSpPr txBox="1">
                <a:spLocks noRot="1" noChangeAspect="1" noMove="1" noResize="1" noEditPoints="1" noAdjustHandles="1" noChangeArrowheads="1" noChangeShapeType="1" noTextEdit="1"/>
              </p:cNvSpPr>
              <p:nvPr/>
            </p:nvSpPr>
            <p:spPr>
              <a:xfrm>
                <a:off x="304800" y="1066800"/>
                <a:ext cx="8458200" cy="2585323"/>
              </a:xfrm>
              <a:prstGeom prst="rect">
                <a:avLst/>
              </a:prstGeom>
              <a:blipFill rotWithShape="1">
                <a:blip r:embed="rId3"/>
                <a:stretch>
                  <a:fillRect l="-576" t="-1179" b="-2830"/>
                </a:stretch>
              </a:blipFill>
            </p:spPr>
            <p:txBody>
              <a:bodyPr/>
              <a:lstStyle/>
              <a:p>
                <a:r>
                  <a:rPr lang="en-US">
                    <a:noFill/>
                  </a:rPr>
                  <a:t> </a:t>
                </a:r>
              </a:p>
            </p:txBody>
          </p:sp>
        </mc:Fallback>
      </mc:AlternateContent>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71800" y="3662282"/>
            <a:ext cx="3181350" cy="2967118"/>
          </a:xfrm>
          <a:prstGeom prst="rect">
            <a:avLst/>
          </a:prstGeom>
        </p:spPr>
      </p:pic>
    </p:spTree>
    <p:extLst>
      <p:ext uri="{BB962C8B-B14F-4D97-AF65-F5344CB8AC3E}">
        <p14:creationId xmlns:p14="http://schemas.microsoft.com/office/powerpoint/2010/main" val="2219426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xit" presetSubtype="8" fill="hold" grpId="1" nodeType="clickEffect">
                                  <p:stCondLst>
                                    <p:cond delay="0"/>
                                  </p:stCondLst>
                                  <p:childTnLst>
                                    <p:anim calcmode="lin" valueType="num">
                                      <p:cBhvr additive="base">
                                        <p:cTn id="17" dur="500"/>
                                        <p:tgtEl>
                                          <p:spTgt spid="5"/>
                                        </p:tgtEl>
                                        <p:attrNameLst>
                                          <p:attrName>ppt_x</p:attrName>
                                        </p:attrNameLst>
                                      </p:cBhvr>
                                      <p:tavLst>
                                        <p:tav tm="0">
                                          <p:val>
                                            <p:strVal val="ppt_x"/>
                                          </p:val>
                                        </p:tav>
                                        <p:tav tm="100000">
                                          <p:val>
                                            <p:strVal val="0-ppt_w/2"/>
                                          </p:val>
                                        </p:tav>
                                      </p:tavLst>
                                    </p:anim>
                                    <p:anim calcmode="lin" valueType="num">
                                      <p:cBhvr additive="base">
                                        <p:cTn id="18" dur="500"/>
                                        <p:tgtEl>
                                          <p:spTgt spid="5"/>
                                        </p:tgtEl>
                                        <p:attrNameLst>
                                          <p:attrName>ppt_y</p:attrName>
                                        </p:attrNameLst>
                                      </p:cBhvr>
                                      <p:tavLst>
                                        <p:tav tm="0">
                                          <p:val>
                                            <p:strVal val="ppt_y"/>
                                          </p:val>
                                        </p:tav>
                                        <p:tav tm="100000">
                                          <p:val>
                                            <p:strVal val="ppt_y"/>
                                          </p:val>
                                        </p:tav>
                                      </p:tavLst>
                                    </p:anim>
                                    <p:set>
                                      <p:cBhvr>
                                        <p:cTn id="19" dur="1" fill="hold">
                                          <p:stCondLst>
                                            <p:cond delay="499"/>
                                          </p:stCondLst>
                                        </p:cTn>
                                        <p:tgtEl>
                                          <p:spTgt spid="5"/>
                                        </p:tgtEl>
                                        <p:attrNameLst>
                                          <p:attrName>style.visibility</p:attrName>
                                        </p:attrNameLst>
                                      </p:cBhvr>
                                      <p:to>
                                        <p:strVal val="hidden"/>
                                      </p:to>
                                    </p:set>
                                  </p:childTnLst>
                                </p:cTn>
                              </p:par>
                              <p:par>
                                <p:cTn id="20" presetID="2" presetClass="exit" presetSubtype="8" fill="hold" grpId="1" nodeType="withEffect">
                                  <p:stCondLst>
                                    <p:cond delay="0"/>
                                  </p:stCondLst>
                                  <p:childTnLst>
                                    <p:anim calcmode="lin" valueType="num">
                                      <p:cBhvr additive="base">
                                        <p:cTn id="21" dur="500"/>
                                        <p:tgtEl>
                                          <p:spTgt spid="4"/>
                                        </p:tgtEl>
                                        <p:attrNameLst>
                                          <p:attrName>ppt_x</p:attrName>
                                        </p:attrNameLst>
                                      </p:cBhvr>
                                      <p:tavLst>
                                        <p:tav tm="0">
                                          <p:val>
                                            <p:strVal val="ppt_x"/>
                                          </p:val>
                                        </p:tav>
                                        <p:tav tm="100000">
                                          <p:val>
                                            <p:strVal val="0-ppt_w/2"/>
                                          </p:val>
                                        </p:tav>
                                      </p:tavLst>
                                    </p:anim>
                                    <p:anim calcmode="lin" valueType="num">
                                      <p:cBhvr additive="base">
                                        <p:cTn id="22" dur="500"/>
                                        <p:tgtEl>
                                          <p:spTgt spid="4"/>
                                        </p:tgtEl>
                                        <p:attrNameLst>
                                          <p:attrName>ppt_y</p:attrName>
                                        </p:attrNameLst>
                                      </p:cBhvr>
                                      <p:tavLst>
                                        <p:tav tm="0">
                                          <p:val>
                                            <p:strVal val="ppt_y"/>
                                          </p:val>
                                        </p:tav>
                                        <p:tav tm="100000">
                                          <p:val>
                                            <p:strVal val="ppt_y"/>
                                          </p:val>
                                        </p:tav>
                                      </p:tavLst>
                                    </p:anim>
                                    <p:set>
                                      <p:cBhvr>
                                        <p:cTn id="23" dur="1" fill="hold">
                                          <p:stCondLst>
                                            <p:cond delay="499"/>
                                          </p:stCondLst>
                                        </p:cTn>
                                        <p:tgtEl>
                                          <p:spTgt spid="4"/>
                                        </p:tgtEl>
                                        <p:attrNameLst>
                                          <p:attrName>style.visibility</p:attrName>
                                        </p:attrNameLst>
                                      </p:cBhvr>
                                      <p:to>
                                        <p:strVal val="hidden"/>
                                      </p:to>
                                    </p:set>
                                  </p:childTnLst>
                                </p:cTn>
                              </p:par>
                              <p:par>
                                <p:cTn id="24" presetID="2" presetClass="exit" presetSubtype="8" fill="hold" nodeType="withEffect">
                                  <p:stCondLst>
                                    <p:cond delay="0"/>
                                  </p:stCondLst>
                                  <p:childTnLst>
                                    <p:anim calcmode="lin" valueType="num">
                                      <p:cBhvr additive="base">
                                        <p:cTn id="25" dur="500"/>
                                        <p:tgtEl>
                                          <p:spTgt spid="2"/>
                                        </p:tgtEl>
                                        <p:attrNameLst>
                                          <p:attrName>ppt_x</p:attrName>
                                        </p:attrNameLst>
                                      </p:cBhvr>
                                      <p:tavLst>
                                        <p:tav tm="0">
                                          <p:val>
                                            <p:strVal val="ppt_x"/>
                                          </p:val>
                                        </p:tav>
                                        <p:tav tm="100000">
                                          <p:val>
                                            <p:strVal val="0-ppt_w/2"/>
                                          </p:val>
                                        </p:tav>
                                      </p:tavLst>
                                    </p:anim>
                                    <p:anim calcmode="lin" valueType="num">
                                      <p:cBhvr additive="base">
                                        <p:cTn id="26" dur="500"/>
                                        <p:tgtEl>
                                          <p:spTgt spid="2"/>
                                        </p:tgtEl>
                                        <p:attrNameLst>
                                          <p:attrName>ppt_y</p:attrName>
                                        </p:attrNameLst>
                                      </p:cBhvr>
                                      <p:tavLst>
                                        <p:tav tm="0">
                                          <p:val>
                                            <p:strVal val="ppt_y"/>
                                          </p:val>
                                        </p:tav>
                                        <p:tav tm="100000">
                                          <p:val>
                                            <p:strVal val="ppt_y"/>
                                          </p:val>
                                        </p:tav>
                                      </p:tavLst>
                                    </p:anim>
                                    <p:set>
                                      <p:cBhvr>
                                        <p:cTn id="27" dur="1" fill="hold">
                                          <p:stCondLst>
                                            <p:cond delay="499"/>
                                          </p:stCondLst>
                                        </p:cTn>
                                        <p:tgtEl>
                                          <p:spTgt spid="2"/>
                                        </p:tgtEl>
                                        <p:attrNameLst>
                                          <p:attrName>style.visibility</p:attrName>
                                        </p:attrNameLst>
                                      </p:cBhvr>
                                      <p:to>
                                        <p:strVal val="hidden"/>
                                      </p:to>
                                    </p:set>
                                  </p:childTnLst>
                                </p:cTn>
                              </p:par>
                              <p:par>
                                <p:cTn id="28" presetID="2" presetClass="entr" presetSubtype="2"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1+#ppt_w/2"/>
                                          </p:val>
                                        </p:tav>
                                        <p:tav tm="100000">
                                          <p:val>
                                            <p:strVal val="#ppt_x"/>
                                          </p:val>
                                        </p:tav>
                                      </p:tavLst>
                                    </p:anim>
                                    <p:anim calcmode="lin" valueType="num">
                                      <p:cBhvr additive="base">
                                        <p:cTn id="31"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p:bldP spid="5"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228600"/>
            <a:ext cx="8153400" cy="4154984"/>
          </a:xfrm>
          <a:prstGeom prst="rect">
            <a:avLst/>
          </a:prstGeom>
          <a:noFill/>
        </p:spPr>
        <p:txBody>
          <a:bodyPr wrap="square" rtlCol="0">
            <a:spAutoFit/>
          </a:bodyPr>
          <a:lstStyle/>
          <a:p>
            <a:r>
              <a:rPr lang="en-US" sz="2400" b="1" dirty="0" smtClean="0"/>
              <a:t>Note.  </a:t>
            </a:r>
            <a:r>
              <a:rPr lang="en-US" sz="2400" dirty="0" smtClean="0"/>
              <a:t>As mentioned above, the Fundamental Theorem of Algebra can be proved algebraically, expect for two results borrowed from analysis (both based on the Axiom of Completeness of the real numbers).   In the humble opinion of your speaker, it is somewhat impressive that algebra can even get this close to an “independent proof”!  It seems that the real(!) stumbling block for algebra, is that there is no clean algebraic definition of the real numbers.  Some concept of the continuum and completeness is required, and these are analytic ideas.  This is first axiomatically accomplished by Richard Dedekind in 1858 (published in 1872).  </a:t>
            </a:r>
            <a:endParaRPr lang="en-US" sz="2400" dirty="0"/>
          </a:p>
        </p:txBody>
      </p:sp>
      <p:sp>
        <p:nvSpPr>
          <p:cNvPr id="3" name="TextBox 2"/>
          <p:cNvSpPr txBox="1"/>
          <p:nvPr/>
        </p:nvSpPr>
        <p:spPr>
          <a:xfrm>
            <a:off x="609600" y="4432518"/>
            <a:ext cx="8153400" cy="1815882"/>
          </a:xfrm>
          <a:prstGeom prst="rect">
            <a:avLst/>
          </a:prstGeom>
          <a:noFill/>
        </p:spPr>
        <p:txBody>
          <a:bodyPr wrap="square" rtlCol="0">
            <a:spAutoFit/>
          </a:bodyPr>
          <a:lstStyle/>
          <a:p>
            <a:r>
              <a:rPr lang="en-US" sz="2800" b="1" dirty="0" smtClean="0">
                <a:solidFill>
                  <a:srgbClr val="C00000"/>
                </a:solidFill>
              </a:rPr>
              <a:t>Note.  </a:t>
            </a:r>
            <a:r>
              <a:rPr lang="en-US" sz="2800" dirty="0" smtClean="0">
                <a:solidFill>
                  <a:srgbClr val="C00000"/>
                </a:solidFill>
              </a:rPr>
              <a:t>So </a:t>
            </a:r>
            <a:r>
              <a:rPr lang="en-US" sz="2800" i="1" dirty="0" smtClean="0">
                <a:solidFill>
                  <a:srgbClr val="C00000"/>
                </a:solidFill>
              </a:rPr>
              <a:t>why</a:t>
            </a:r>
            <a:r>
              <a:rPr lang="en-US" sz="2800" dirty="0" smtClean="0">
                <a:solidFill>
                  <a:srgbClr val="C00000"/>
                </a:solidFill>
              </a:rPr>
              <a:t> is the Fundamental Theorem of Algebra true?  How do we come to an intuitive understanding of why it is true?  To motivate this, we must explore the realm of the complex numbers…</a:t>
            </a:r>
            <a:endParaRPr lang="en-US" sz="2800" dirty="0">
              <a:solidFill>
                <a:srgbClr val="C00000"/>
              </a:solidFill>
            </a:endParaRPr>
          </a:p>
        </p:txBody>
      </p:sp>
    </p:spTree>
    <p:extLst>
      <p:ext uri="{BB962C8B-B14F-4D97-AF65-F5344CB8AC3E}">
        <p14:creationId xmlns:p14="http://schemas.microsoft.com/office/powerpoint/2010/main" val="2004760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0" y="310277"/>
            <a:ext cx="8229600" cy="2585323"/>
          </a:xfrm>
          <a:prstGeom prst="rect">
            <a:avLst/>
          </a:prstGeom>
          <a:noFill/>
        </p:spPr>
        <p:txBody>
          <a:bodyPr wrap="square" rtlCol="0">
            <a:spAutoFit/>
          </a:bodyPr>
          <a:lstStyle/>
          <a:p>
            <a:pPr algn="ctr"/>
            <a:r>
              <a:rPr lang="en-US" sz="5400" dirty="0" smtClean="0">
                <a:solidFill>
                  <a:srgbClr val="C00000"/>
                </a:solidFill>
              </a:rPr>
              <a:t>“Feeling” the Fundamental Theorem of Algebra – An Intuitive Argument</a:t>
            </a:r>
            <a:endParaRPr lang="en-US" sz="5400" dirty="0">
              <a:solidFill>
                <a:srgbClr val="C00000"/>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43200" y="3429000"/>
            <a:ext cx="4023360" cy="3027612"/>
          </a:xfrm>
          <a:prstGeom prst="rect">
            <a:avLst/>
          </a:prstGeom>
          <a:ln w="38100">
            <a:solidFill>
              <a:srgbClr val="C00000"/>
            </a:solidFill>
          </a:ln>
        </p:spPr>
      </p:pic>
    </p:spTree>
    <p:extLst>
      <p:ext uri="{BB962C8B-B14F-4D97-AF65-F5344CB8AC3E}">
        <p14:creationId xmlns:p14="http://schemas.microsoft.com/office/powerpoint/2010/main" val="81285532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457200" y="914400"/>
                <a:ext cx="8305800" cy="1200329"/>
              </a:xfrm>
              <a:prstGeom prst="rect">
                <a:avLst/>
              </a:prstGeom>
              <a:noFill/>
            </p:spPr>
            <p:txBody>
              <a:bodyPr wrap="square" rtlCol="0">
                <a:spAutoFit/>
              </a:bodyPr>
              <a:lstStyle/>
              <a:p>
                <a:r>
                  <a:rPr lang="en-US" b="1" dirty="0" smtClean="0"/>
                  <a:t>Note.  </a:t>
                </a:r>
                <a:r>
                  <a:rPr lang="en-US" dirty="0" smtClean="0"/>
                  <a:t>We mention in passing that there are exotic settings where a polynomial of degree </a:t>
                </a:r>
                <a14:m>
                  <m:oMath xmlns:m="http://schemas.openxmlformats.org/officeDocument/2006/math">
                    <m:r>
                      <a:rPr lang="en-US" b="0" i="1" smtClean="0">
                        <a:latin typeface="Cambria Math"/>
                      </a:rPr>
                      <m:t>𝑛</m:t>
                    </m:r>
                  </m:oMath>
                </a14:m>
                <a:r>
                  <a:rPr lang="en-US" dirty="0" smtClean="0"/>
                  <a:t> may have more than </a:t>
                </a:r>
                <a14:m>
                  <m:oMath xmlns:m="http://schemas.openxmlformats.org/officeDocument/2006/math">
                    <m:r>
                      <a:rPr lang="en-US" i="1">
                        <a:latin typeface="Cambria Math"/>
                      </a:rPr>
                      <m:t>𝑛</m:t>
                    </m:r>
                  </m:oMath>
                </a14:m>
                <a:r>
                  <a:rPr lang="en-US" dirty="0" smtClean="0"/>
                  <a:t> roots.  This happens in the </a:t>
                </a:r>
                <a:r>
                  <a:rPr lang="en-US" i="1" dirty="0" smtClean="0"/>
                  <a:t>division ring </a:t>
                </a:r>
                <a:r>
                  <a:rPr lang="en-US" dirty="0" smtClean="0"/>
                  <a:t>of the real “quaternions.”  The quaternions are of the form </a:t>
                </a:r>
                <a14:m>
                  <m:oMath xmlns:m="http://schemas.openxmlformats.org/officeDocument/2006/math">
                    <m:r>
                      <a:rPr lang="en-US" b="0" i="1" smtClean="0">
                        <a:latin typeface="Cambria Math"/>
                      </a:rPr>
                      <m:t>𝑎</m:t>
                    </m:r>
                    <m:r>
                      <a:rPr lang="en-US" b="0" i="1" smtClean="0">
                        <a:latin typeface="Cambria Math"/>
                      </a:rPr>
                      <m:t>+</m:t>
                    </m:r>
                    <m:r>
                      <a:rPr lang="en-US" b="0" i="1" smtClean="0">
                        <a:latin typeface="Cambria Math"/>
                      </a:rPr>
                      <m:t>𝑏𝑖</m:t>
                    </m:r>
                    <m:r>
                      <a:rPr lang="en-US" b="0" i="1" smtClean="0">
                        <a:latin typeface="Cambria Math"/>
                      </a:rPr>
                      <m:t>+</m:t>
                    </m:r>
                    <m:r>
                      <a:rPr lang="en-US" b="0" i="1" smtClean="0">
                        <a:latin typeface="Cambria Math"/>
                      </a:rPr>
                      <m:t>𝑐𝑗</m:t>
                    </m:r>
                    <m:r>
                      <a:rPr lang="en-US" b="0" i="1" smtClean="0">
                        <a:latin typeface="Cambria Math"/>
                      </a:rPr>
                      <m:t>+</m:t>
                    </m:r>
                    <m:r>
                      <a:rPr lang="en-US" b="0" i="1" smtClean="0">
                        <a:latin typeface="Cambria Math"/>
                      </a:rPr>
                      <m:t>𝑑𝑘</m:t>
                    </m:r>
                  </m:oMath>
                </a14:m>
                <a:r>
                  <a:rPr lang="en-US" dirty="0" smtClean="0"/>
                  <a:t> where </a:t>
                </a:r>
                <a14:m>
                  <m:oMath xmlns:m="http://schemas.openxmlformats.org/officeDocument/2006/math">
                    <m:r>
                      <a:rPr lang="en-US" b="0" i="1" smtClean="0">
                        <a:latin typeface="Cambria Math"/>
                      </a:rPr>
                      <m:t>𝑎</m:t>
                    </m:r>
                    <m:r>
                      <a:rPr lang="en-US" b="0" i="1" smtClean="0">
                        <a:latin typeface="Cambria Math"/>
                      </a:rPr>
                      <m:t>, </m:t>
                    </m:r>
                    <m:r>
                      <a:rPr lang="en-US" b="0" i="1" smtClean="0">
                        <a:latin typeface="Cambria Math"/>
                      </a:rPr>
                      <m:t>𝑏</m:t>
                    </m:r>
                    <m:r>
                      <a:rPr lang="en-US" b="0" i="1" smtClean="0">
                        <a:latin typeface="Cambria Math"/>
                      </a:rPr>
                      <m:t>, </m:t>
                    </m:r>
                    <m:r>
                      <a:rPr lang="en-US" b="0" i="1" smtClean="0">
                        <a:latin typeface="Cambria Math"/>
                      </a:rPr>
                      <m:t>𝑐</m:t>
                    </m:r>
                    <m:r>
                      <a:rPr lang="en-US" b="0" i="1" smtClean="0">
                        <a:latin typeface="Cambria Math"/>
                      </a:rPr>
                      <m:t>, </m:t>
                    </m:r>
                    <m:r>
                      <a:rPr lang="en-US" b="0" i="1" smtClean="0">
                        <a:latin typeface="Cambria Math"/>
                      </a:rPr>
                      <m:t>𝑑</m:t>
                    </m:r>
                  </m:oMath>
                </a14:m>
                <a:r>
                  <a:rPr lang="en-US" dirty="0" smtClean="0"/>
                  <a:t> are real numbers and </a:t>
                </a:r>
                <a14:m>
                  <m:oMath xmlns:m="http://schemas.openxmlformats.org/officeDocument/2006/math">
                    <m:r>
                      <a:rPr lang="en-US" b="0" i="1" smtClean="0">
                        <a:latin typeface="Cambria Math"/>
                      </a:rPr>
                      <m:t>𝑖</m:t>
                    </m:r>
                    <m:r>
                      <a:rPr lang="en-US" b="0" i="1" smtClean="0">
                        <a:latin typeface="Cambria Math"/>
                      </a:rPr>
                      <m:t>, </m:t>
                    </m:r>
                    <m:r>
                      <a:rPr lang="en-US" b="0" i="1" smtClean="0">
                        <a:latin typeface="Cambria Math"/>
                      </a:rPr>
                      <m:t>𝑗</m:t>
                    </m:r>
                    <m:r>
                      <a:rPr lang="en-US" b="0" i="1" smtClean="0">
                        <a:latin typeface="Cambria Math"/>
                      </a:rPr>
                      <m:t>, </m:t>
                    </m:r>
                    <m:r>
                      <a:rPr lang="en-US" b="0" i="1" smtClean="0">
                        <a:latin typeface="Cambria Math"/>
                      </a:rPr>
                      <m:t>𝑘</m:t>
                    </m:r>
                  </m:oMath>
                </a14:m>
                <a:r>
                  <a:rPr lang="en-US" dirty="0" smtClean="0"/>
                  <a:t> satisfy the following multiplication rules:</a:t>
                </a:r>
                <a:endParaRPr lang="en-US" dirty="0"/>
              </a:p>
            </p:txBody>
          </p:sp>
        </mc:Choice>
        <mc:Fallback xmlns="">
          <p:sp>
            <p:nvSpPr>
              <p:cNvPr id="2" name="TextBox 1"/>
              <p:cNvSpPr txBox="1">
                <a:spLocks noRot="1" noChangeAspect="1" noMove="1" noResize="1" noEditPoints="1" noAdjustHandles="1" noChangeArrowheads="1" noChangeShapeType="1" noTextEdit="1"/>
              </p:cNvSpPr>
              <p:nvPr/>
            </p:nvSpPr>
            <p:spPr>
              <a:xfrm>
                <a:off x="457200" y="914400"/>
                <a:ext cx="8305800" cy="1200329"/>
              </a:xfrm>
              <a:prstGeom prst="rect">
                <a:avLst/>
              </a:prstGeom>
              <a:blipFill rotWithShape="1">
                <a:blip r:embed="rId2"/>
                <a:stretch>
                  <a:fillRect l="-587" t="-2538" b="-710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p:cNvSpPr txBox="1"/>
              <p:nvPr/>
            </p:nvSpPr>
            <p:spPr>
              <a:xfrm>
                <a:off x="6838950" y="2362200"/>
                <a:ext cx="2305050" cy="3139321"/>
              </a:xfrm>
              <a:prstGeom prst="rect">
                <a:avLst/>
              </a:prstGeom>
              <a:noFill/>
            </p:spPr>
            <p:txBody>
              <a:bodyPr wrap="square" rtlCol="0">
                <a:spAutoFit/>
              </a:bodyPr>
              <a:lstStyle/>
              <a:p>
                <a:r>
                  <a:rPr lang="en-US" dirty="0" smtClean="0"/>
                  <a:t>If we consider the degree 2 polynomial </a:t>
                </a: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a:rPr>
                          <m:t>𝑥</m:t>
                        </m:r>
                      </m:e>
                      <m:sup>
                        <m:r>
                          <a:rPr lang="en-US" b="0" i="1" smtClean="0">
                            <a:latin typeface="Cambria Math"/>
                          </a:rPr>
                          <m:t>2</m:t>
                        </m:r>
                      </m:sup>
                    </m:sSup>
                    <m:r>
                      <a:rPr lang="en-US" b="0" i="1" smtClean="0">
                        <a:latin typeface="Cambria Math"/>
                      </a:rPr>
                      <m:t>+1</m:t>
                    </m:r>
                  </m:oMath>
                </a14:m>
                <a:r>
                  <a:rPr lang="en-US" dirty="0" smtClean="0"/>
                  <a:t>, we find that it has at least 6 roots, namely </a:t>
                </a:r>
                <a14:m>
                  <m:oMath xmlns:m="http://schemas.openxmlformats.org/officeDocument/2006/math">
                    <m:r>
                      <a:rPr lang="en-US" b="0" i="1" smtClean="0">
                        <a:latin typeface="Cambria Math"/>
                        <a:ea typeface="Cambria Math"/>
                      </a:rPr>
                      <m:t>±</m:t>
                    </m:r>
                    <m:r>
                      <a:rPr lang="en-US" b="0" i="1" smtClean="0">
                        <a:latin typeface="Cambria Math"/>
                      </a:rPr>
                      <m:t>𝑖</m:t>
                    </m:r>
                  </m:oMath>
                </a14:m>
                <a:r>
                  <a:rPr lang="en-US" dirty="0" smtClean="0"/>
                  <a:t>, </a:t>
                </a:r>
                <a14:m>
                  <m:oMath xmlns:m="http://schemas.openxmlformats.org/officeDocument/2006/math">
                    <m:r>
                      <a:rPr lang="en-US" b="0" i="1" smtClean="0">
                        <a:latin typeface="Cambria Math"/>
                        <a:ea typeface="Cambria Math"/>
                      </a:rPr>
                      <m:t>±</m:t>
                    </m:r>
                    <m:r>
                      <a:rPr lang="en-US" b="0" i="1" smtClean="0">
                        <a:latin typeface="Cambria Math"/>
                      </a:rPr>
                      <m:t>𝑗</m:t>
                    </m:r>
                  </m:oMath>
                </a14:m>
                <a:r>
                  <a:rPr lang="en-US" dirty="0" smtClean="0"/>
                  <a:t>, and </a:t>
                </a:r>
                <a14:m>
                  <m:oMath xmlns:m="http://schemas.openxmlformats.org/officeDocument/2006/math">
                    <m:r>
                      <a:rPr lang="en-US" b="0" i="1" smtClean="0">
                        <a:latin typeface="Cambria Math"/>
                        <a:ea typeface="Cambria Math"/>
                      </a:rPr>
                      <m:t>±</m:t>
                    </m:r>
                    <m:r>
                      <a:rPr lang="en-US" b="0" i="1" smtClean="0">
                        <a:latin typeface="Cambria Math"/>
                      </a:rPr>
                      <m:t>𝑘</m:t>
                    </m:r>
                  </m:oMath>
                </a14:m>
                <a:r>
                  <a:rPr lang="en-US" dirty="0" smtClean="0"/>
                  <a:t>.  In fact, it has an infinite number of roots!  See page 160 of Hungerford’s </a:t>
                </a:r>
                <a:r>
                  <a:rPr lang="en-US" i="1" dirty="0" smtClean="0"/>
                  <a:t>Algebra</a:t>
                </a:r>
                <a:r>
                  <a:rPr lang="en-US" dirty="0" smtClean="0"/>
                  <a:t> (Springer-</a:t>
                </a:r>
                <a:r>
                  <a:rPr lang="en-US" dirty="0" err="1" smtClean="0"/>
                  <a:t>Verlag</a:t>
                </a:r>
                <a:r>
                  <a:rPr lang="en-US" dirty="0" smtClean="0"/>
                  <a:t>, 1974).</a:t>
                </a:r>
                <a:endParaRPr lang="en-US" dirty="0"/>
              </a:p>
            </p:txBody>
          </p:sp>
        </mc:Choice>
        <mc:Fallback xmlns="">
          <p:sp>
            <p:nvSpPr>
              <p:cNvPr id="3" name="TextBox 2"/>
              <p:cNvSpPr txBox="1">
                <a:spLocks noRot="1" noChangeAspect="1" noMove="1" noResize="1" noEditPoints="1" noAdjustHandles="1" noChangeArrowheads="1" noChangeShapeType="1" noTextEdit="1"/>
              </p:cNvSpPr>
              <p:nvPr/>
            </p:nvSpPr>
            <p:spPr>
              <a:xfrm>
                <a:off x="6838950" y="2362200"/>
                <a:ext cx="2305050" cy="3139321"/>
              </a:xfrm>
              <a:prstGeom prst="rect">
                <a:avLst/>
              </a:prstGeom>
              <a:blipFill rotWithShape="1">
                <a:blip r:embed="rId3"/>
                <a:stretch>
                  <a:fillRect l="-2381" t="-973" r="-1587" b="-214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graphicFrame>
            <p:nvGraphicFramePr>
              <p:cNvPr id="4" name="Table 3"/>
              <p:cNvGraphicFramePr>
                <a:graphicFrameLocks noGrp="1"/>
              </p:cNvGraphicFramePr>
              <p:nvPr>
                <p:extLst>
                  <p:ext uri="{D42A27DB-BD31-4B8C-83A1-F6EECF244321}">
                    <p14:modId xmlns:p14="http://schemas.microsoft.com/office/powerpoint/2010/main" val="362597534"/>
                  </p:ext>
                </p:extLst>
              </p:nvPr>
            </p:nvGraphicFramePr>
            <p:xfrm>
              <a:off x="457200" y="2377440"/>
              <a:ext cx="6095997" cy="3337560"/>
            </p:xfrm>
            <a:graphic>
              <a:graphicData uri="http://schemas.openxmlformats.org/drawingml/2006/table">
                <a:tbl>
                  <a:tblPr firstRow="1" bandRow="1">
                    <a:tableStyleId>{2D5ABB26-0587-4C30-8999-92F81FD0307C}</a:tableStyleId>
                  </a:tblPr>
                  <a:tblGrid>
                    <a:gridCol w="677333">
                      <a:extLst>
                        <a:ext uri="{9D8B030D-6E8A-4147-A177-3AD203B41FA5}">
                          <a16:colId xmlns:a16="http://schemas.microsoft.com/office/drawing/2014/main" val="20000"/>
                        </a:ext>
                      </a:extLst>
                    </a:gridCol>
                    <a:gridCol w="677333">
                      <a:extLst>
                        <a:ext uri="{9D8B030D-6E8A-4147-A177-3AD203B41FA5}">
                          <a16:colId xmlns:a16="http://schemas.microsoft.com/office/drawing/2014/main" val="20001"/>
                        </a:ext>
                      </a:extLst>
                    </a:gridCol>
                    <a:gridCol w="677333">
                      <a:extLst>
                        <a:ext uri="{9D8B030D-6E8A-4147-A177-3AD203B41FA5}">
                          <a16:colId xmlns:a16="http://schemas.microsoft.com/office/drawing/2014/main" val="20002"/>
                        </a:ext>
                      </a:extLst>
                    </a:gridCol>
                    <a:gridCol w="677333">
                      <a:extLst>
                        <a:ext uri="{9D8B030D-6E8A-4147-A177-3AD203B41FA5}">
                          <a16:colId xmlns:a16="http://schemas.microsoft.com/office/drawing/2014/main" val="20003"/>
                        </a:ext>
                      </a:extLst>
                    </a:gridCol>
                    <a:gridCol w="677333">
                      <a:extLst>
                        <a:ext uri="{9D8B030D-6E8A-4147-A177-3AD203B41FA5}">
                          <a16:colId xmlns:a16="http://schemas.microsoft.com/office/drawing/2014/main" val="20004"/>
                        </a:ext>
                      </a:extLst>
                    </a:gridCol>
                    <a:gridCol w="677333">
                      <a:extLst>
                        <a:ext uri="{9D8B030D-6E8A-4147-A177-3AD203B41FA5}">
                          <a16:colId xmlns:a16="http://schemas.microsoft.com/office/drawing/2014/main" val="20005"/>
                        </a:ext>
                      </a:extLst>
                    </a:gridCol>
                    <a:gridCol w="677333">
                      <a:extLst>
                        <a:ext uri="{9D8B030D-6E8A-4147-A177-3AD203B41FA5}">
                          <a16:colId xmlns:a16="http://schemas.microsoft.com/office/drawing/2014/main" val="20006"/>
                        </a:ext>
                      </a:extLst>
                    </a:gridCol>
                    <a:gridCol w="677333">
                      <a:extLst>
                        <a:ext uri="{9D8B030D-6E8A-4147-A177-3AD203B41FA5}">
                          <a16:colId xmlns:a16="http://schemas.microsoft.com/office/drawing/2014/main" val="20007"/>
                        </a:ext>
                      </a:extLst>
                    </a:gridCol>
                    <a:gridCol w="677333">
                      <a:extLst>
                        <a:ext uri="{9D8B030D-6E8A-4147-A177-3AD203B41FA5}">
                          <a16:colId xmlns:a16="http://schemas.microsoft.com/office/drawing/2014/main" val="20008"/>
                        </a:ext>
                      </a:extLst>
                    </a:gridCol>
                  </a:tblGrid>
                  <a:tr h="370840">
                    <a:tc>
                      <a:txBody>
                        <a:bodyPr/>
                        <a:lstStyle/>
                        <a:p>
                          <a:pPr algn="r"/>
                          <a14:m>
                            <m:oMathPara xmlns:m="http://schemas.openxmlformats.org/officeDocument/2006/math">
                              <m:oMathParaPr>
                                <m:jc m:val="centerGroup"/>
                              </m:oMathParaPr>
                              <m:oMath xmlns:m="http://schemas.openxmlformats.org/officeDocument/2006/math">
                                <m:r>
                                  <a:rPr lang="en-US" smtClean="0">
                                    <a:latin typeface="Cambria Math"/>
                                  </a:rPr>
                                  <m:t>∙</m:t>
                                </m:r>
                              </m:oMath>
                            </m:oMathPara>
                          </a14:m>
                          <a:endParaRPr lang="en-US" dirty="0"/>
                        </a:p>
                      </a:txBody>
                      <a:tcPr/>
                    </a:tc>
                    <a:tc>
                      <a:txBody>
                        <a:bodyPr/>
                        <a:lstStyle/>
                        <a:p>
                          <a:pPr algn="r"/>
                          <a14:m>
                            <m:oMathPara xmlns:m="http://schemas.openxmlformats.org/officeDocument/2006/math">
                              <m:oMathParaPr>
                                <m:jc m:val="centerGroup"/>
                              </m:oMathParaPr>
                              <m:oMath xmlns:m="http://schemas.openxmlformats.org/officeDocument/2006/math">
                                <m:r>
                                  <a:rPr lang="en-US" b="0" i="1" smtClean="0">
                                    <a:latin typeface="Cambria Math"/>
                                  </a:rPr>
                                  <m:t>1</m:t>
                                </m:r>
                              </m:oMath>
                            </m:oMathPara>
                          </a14:m>
                          <a:endParaRPr lang="en-US" b="0" dirty="0"/>
                        </a:p>
                      </a:txBody>
                      <a:tcPr/>
                    </a:tc>
                    <a:tc>
                      <a:txBody>
                        <a:bodyPr/>
                        <a:lstStyle/>
                        <a:p>
                          <a:pPr algn="r"/>
                          <a14:m>
                            <m:oMathPara xmlns:m="http://schemas.openxmlformats.org/officeDocument/2006/math">
                              <m:oMathParaPr>
                                <m:jc m:val="centerGroup"/>
                              </m:oMathParaPr>
                              <m:oMath xmlns:m="http://schemas.openxmlformats.org/officeDocument/2006/math">
                                <m:r>
                                  <a:rPr lang="en-US" b="0" i="1" smtClean="0">
                                    <a:latin typeface="Cambria Math"/>
                                  </a:rPr>
                                  <m:t>𝑖</m:t>
                                </m:r>
                              </m:oMath>
                            </m:oMathPara>
                          </a14:m>
                          <a:endParaRPr lang="en-US" b="0" dirty="0"/>
                        </a:p>
                      </a:txBody>
                      <a:tcPr/>
                    </a:tc>
                    <a:tc>
                      <a:txBody>
                        <a:bodyPr/>
                        <a:lstStyle/>
                        <a:p>
                          <a:pPr algn="r"/>
                          <a14:m>
                            <m:oMathPara xmlns:m="http://schemas.openxmlformats.org/officeDocument/2006/math">
                              <m:oMathParaPr>
                                <m:jc m:val="centerGroup"/>
                              </m:oMathParaPr>
                              <m:oMath xmlns:m="http://schemas.openxmlformats.org/officeDocument/2006/math">
                                <m:r>
                                  <a:rPr lang="en-US" b="0" i="1" smtClean="0">
                                    <a:latin typeface="Cambria Math"/>
                                  </a:rPr>
                                  <m:t>𝑗</m:t>
                                </m:r>
                              </m:oMath>
                            </m:oMathPara>
                          </a14:m>
                          <a:endParaRPr lang="en-US" b="0" dirty="0"/>
                        </a:p>
                      </a:txBody>
                      <a:tcPr/>
                    </a:tc>
                    <a:tc>
                      <a:txBody>
                        <a:bodyPr/>
                        <a:lstStyle/>
                        <a:p>
                          <a:pPr algn="r"/>
                          <a14:m>
                            <m:oMathPara xmlns:m="http://schemas.openxmlformats.org/officeDocument/2006/math">
                              <m:oMathParaPr>
                                <m:jc m:val="centerGroup"/>
                              </m:oMathParaPr>
                              <m:oMath xmlns:m="http://schemas.openxmlformats.org/officeDocument/2006/math">
                                <m:r>
                                  <a:rPr lang="en-US" b="0" i="1" smtClean="0">
                                    <a:latin typeface="Cambria Math"/>
                                  </a:rPr>
                                  <m:t>𝑘</m:t>
                                </m:r>
                              </m:oMath>
                            </m:oMathPara>
                          </a14:m>
                          <a:endParaRPr lang="en-US" b="0" dirty="0"/>
                        </a:p>
                      </a:txBody>
                      <a:tcPr/>
                    </a:tc>
                    <a:tc>
                      <a:txBody>
                        <a:bodyPr/>
                        <a:lstStyle/>
                        <a:p>
                          <a:pPr algn="r"/>
                          <a14:m>
                            <m:oMathPara xmlns:m="http://schemas.openxmlformats.org/officeDocument/2006/math">
                              <m:oMathParaPr>
                                <m:jc m:val="centerGroup"/>
                              </m:oMathParaPr>
                              <m:oMath xmlns:m="http://schemas.openxmlformats.org/officeDocument/2006/math">
                                <m:r>
                                  <a:rPr lang="en-US" smtClean="0">
                                    <a:latin typeface="Cambria Math"/>
                                  </a:rPr>
                                  <m:t>−</m:t>
                                </m:r>
                                <m:r>
                                  <a:rPr lang="en-US" b="0" i="1" smtClean="0">
                                    <a:latin typeface="Cambria Math"/>
                                  </a:rPr>
                                  <m:t>1</m:t>
                                </m:r>
                              </m:oMath>
                            </m:oMathPara>
                          </a14:m>
                          <a:endParaRPr lang="en-US" b="0" dirty="0"/>
                        </a:p>
                      </a:txBody>
                      <a:tcPr/>
                    </a:tc>
                    <a:tc>
                      <a:txBody>
                        <a:bodyPr/>
                        <a:lstStyle/>
                        <a:p>
                          <a:pPr algn="r"/>
                          <a14:m>
                            <m:oMathPara xmlns:m="http://schemas.openxmlformats.org/officeDocument/2006/math">
                              <m:oMathParaPr>
                                <m:jc m:val="centerGroup"/>
                              </m:oMathParaPr>
                              <m:oMath xmlns:m="http://schemas.openxmlformats.org/officeDocument/2006/math">
                                <m:r>
                                  <a:rPr lang="en-US" smtClean="0">
                                    <a:latin typeface="Cambria Math"/>
                                  </a:rPr>
                                  <m:t>−</m:t>
                                </m:r>
                                <m:r>
                                  <a:rPr lang="en-US" b="0" i="1" smtClean="0">
                                    <a:latin typeface="Cambria Math"/>
                                  </a:rPr>
                                  <m:t>𝑖</m:t>
                                </m:r>
                              </m:oMath>
                            </m:oMathPara>
                          </a14:m>
                          <a:endParaRPr lang="en-US" b="0" dirty="0"/>
                        </a:p>
                      </a:txBody>
                      <a:tcPr/>
                    </a:tc>
                    <a:tc>
                      <a:txBody>
                        <a:bodyPr/>
                        <a:lstStyle/>
                        <a:p>
                          <a:pPr algn="r"/>
                          <a14:m>
                            <m:oMathPara xmlns:m="http://schemas.openxmlformats.org/officeDocument/2006/math">
                              <m:oMathParaPr>
                                <m:jc m:val="centerGroup"/>
                              </m:oMathParaPr>
                              <m:oMath xmlns:m="http://schemas.openxmlformats.org/officeDocument/2006/math">
                                <m:r>
                                  <a:rPr lang="en-US" smtClean="0">
                                    <a:latin typeface="Cambria Math"/>
                                  </a:rPr>
                                  <m:t>−</m:t>
                                </m:r>
                                <m:r>
                                  <a:rPr lang="en-US" b="0" i="1" smtClean="0">
                                    <a:latin typeface="Cambria Math"/>
                                  </a:rPr>
                                  <m:t>𝑗</m:t>
                                </m:r>
                              </m:oMath>
                            </m:oMathPara>
                          </a14:m>
                          <a:endParaRPr lang="en-US" b="0" dirty="0"/>
                        </a:p>
                      </a:txBody>
                      <a:tcPr/>
                    </a:tc>
                    <a:tc>
                      <a:txBody>
                        <a:bodyPr/>
                        <a:lstStyle/>
                        <a:p>
                          <a:pPr algn="r"/>
                          <a14:m>
                            <m:oMathPara xmlns:m="http://schemas.openxmlformats.org/officeDocument/2006/math">
                              <m:oMathParaPr>
                                <m:jc m:val="centerGroup"/>
                              </m:oMathParaPr>
                              <m:oMath xmlns:m="http://schemas.openxmlformats.org/officeDocument/2006/math">
                                <m:r>
                                  <a:rPr lang="en-US" smtClean="0">
                                    <a:latin typeface="Cambria Math"/>
                                  </a:rPr>
                                  <m:t>−</m:t>
                                </m:r>
                                <m:r>
                                  <a:rPr lang="en-US" b="0" i="1" smtClean="0">
                                    <a:latin typeface="Cambria Math"/>
                                  </a:rPr>
                                  <m:t>𝑘</m:t>
                                </m:r>
                              </m:oMath>
                            </m:oMathPara>
                          </a14:m>
                          <a:endParaRPr lang="en-US" b="0" dirty="0"/>
                        </a:p>
                      </a:txBody>
                      <a:tcPr/>
                    </a:tc>
                    <a:extLst>
                      <a:ext uri="{0D108BD9-81ED-4DB2-BD59-A6C34878D82A}">
                        <a16:rowId xmlns:a16="http://schemas.microsoft.com/office/drawing/2014/main" val="10000"/>
                      </a:ext>
                    </a:extLst>
                  </a:tr>
                  <a:tr h="370840">
                    <a:tc>
                      <a:txBody>
                        <a:bodyPr/>
                        <a:lstStyle/>
                        <a:p>
                          <a:pPr algn="r"/>
                          <a14:m>
                            <m:oMathPara xmlns:m="http://schemas.openxmlformats.org/officeDocument/2006/math">
                              <m:oMathParaPr>
                                <m:jc m:val="centerGroup"/>
                              </m:oMathParaPr>
                              <m:oMath xmlns:m="http://schemas.openxmlformats.org/officeDocument/2006/math">
                                <m:r>
                                  <a:rPr lang="en-US" smtClean="0">
                                    <a:latin typeface="Cambria Math"/>
                                  </a:rPr>
                                  <m:t>1</m:t>
                                </m:r>
                              </m:oMath>
                            </m:oMathPara>
                          </a14:m>
                          <a:endParaRPr lang="en-US" dirty="0"/>
                        </a:p>
                      </a:txBody>
                      <a:tcPr/>
                    </a:tc>
                    <a:tc>
                      <a:txBody>
                        <a:bodyPr/>
                        <a:lstStyle/>
                        <a:p>
                          <a:pPr algn="r"/>
                          <a14:m>
                            <m:oMathPara xmlns:m="http://schemas.openxmlformats.org/officeDocument/2006/math">
                              <m:oMathParaPr>
                                <m:jc m:val="centerGroup"/>
                              </m:oMathParaPr>
                              <m:oMath xmlns:m="http://schemas.openxmlformats.org/officeDocument/2006/math">
                                <m:r>
                                  <a:rPr lang="en-US" smtClean="0">
                                    <a:latin typeface="Cambria Math"/>
                                  </a:rPr>
                                  <m:t>1</m:t>
                                </m:r>
                              </m:oMath>
                            </m:oMathPara>
                          </a14:m>
                          <a:endParaRPr lang="en-US" dirty="0"/>
                        </a:p>
                      </a:txBody>
                      <a:tcPr/>
                    </a:tc>
                    <a:tc>
                      <a:txBody>
                        <a:bodyPr/>
                        <a:lstStyle/>
                        <a:p>
                          <a:pPr algn="r"/>
                          <a14:m>
                            <m:oMathPara xmlns:m="http://schemas.openxmlformats.org/officeDocument/2006/math">
                              <m:oMathParaPr>
                                <m:jc m:val="centerGroup"/>
                              </m:oMathParaPr>
                              <m:oMath xmlns:m="http://schemas.openxmlformats.org/officeDocument/2006/math">
                                <m:r>
                                  <a:rPr lang="en-US" smtClean="0">
                                    <a:latin typeface="Cambria Math"/>
                                  </a:rPr>
                                  <m:t>𝑖</m:t>
                                </m:r>
                              </m:oMath>
                            </m:oMathPara>
                          </a14:m>
                          <a:endParaRPr lang="en-US" dirty="0"/>
                        </a:p>
                      </a:txBody>
                      <a:tcPr/>
                    </a:tc>
                    <a:tc>
                      <a:txBody>
                        <a:bodyPr/>
                        <a:lstStyle/>
                        <a:p>
                          <a:pPr algn="r"/>
                          <a14:m>
                            <m:oMathPara xmlns:m="http://schemas.openxmlformats.org/officeDocument/2006/math">
                              <m:oMathParaPr>
                                <m:jc m:val="centerGroup"/>
                              </m:oMathParaPr>
                              <m:oMath xmlns:m="http://schemas.openxmlformats.org/officeDocument/2006/math">
                                <m:r>
                                  <a:rPr lang="en-US" smtClean="0">
                                    <a:latin typeface="Cambria Math"/>
                                  </a:rPr>
                                  <m:t>𝑗</m:t>
                                </m:r>
                              </m:oMath>
                            </m:oMathPara>
                          </a14:m>
                          <a:endParaRPr lang="en-US" dirty="0"/>
                        </a:p>
                      </a:txBody>
                      <a:tcPr/>
                    </a:tc>
                    <a:tc>
                      <a:txBody>
                        <a:bodyPr/>
                        <a:lstStyle/>
                        <a:p>
                          <a:pPr algn="r"/>
                          <a14:m>
                            <m:oMathPara xmlns:m="http://schemas.openxmlformats.org/officeDocument/2006/math">
                              <m:oMathParaPr>
                                <m:jc m:val="centerGroup"/>
                              </m:oMathParaPr>
                              <m:oMath xmlns:m="http://schemas.openxmlformats.org/officeDocument/2006/math">
                                <m:r>
                                  <a:rPr lang="en-US" smtClean="0">
                                    <a:latin typeface="Cambria Math"/>
                                  </a:rPr>
                                  <m:t>𝑘</m:t>
                                </m:r>
                              </m:oMath>
                            </m:oMathPara>
                          </a14:m>
                          <a:endParaRPr lang="en-US" dirty="0"/>
                        </a:p>
                      </a:txBody>
                      <a:tcPr/>
                    </a:tc>
                    <a:tc>
                      <a:txBody>
                        <a:bodyPr/>
                        <a:lstStyle/>
                        <a:p>
                          <a:pPr algn="r"/>
                          <a14:m>
                            <m:oMathPara xmlns:m="http://schemas.openxmlformats.org/officeDocument/2006/math">
                              <m:oMathParaPr>
                                <m:jc m:val="centerGroup"/>
                              </m:oMathParaPr>
                              <m:oMath xmlns:m="http://schemas.openxmlformats.org/officeDocument/2006/math">
                                <m:r>
                                  <a:rPr lang="en-US" smtClean="0">
                                    <a:latin typeface="Cambria Math"/>
                                  </a:rPr>
                                  <m:t>−1</m:t>
                                </m:r>
                              </m:oMath>
                            </m:oMathPara>
                          </a14:m>
                          <a:endParaRPr lang="en-US" dirty="0"/>
                        </a:p>
                      </a:txBody>
                      <a:tcPr/>
                    </a:tc>
                    <a:tc>
                      <a:txBody>
                        <a:bodyPr/>
                        <a:lstStyle/>
                        <a:p>
                          <a:pPr algn="r"/>
                          <a14:m>
                            <m:oMathPara xmlns:m="http://schemas.openxmlformats.org/officeDocument/2006/math">
                              <m:oMathParaPr>
                                <m:jc m:val="centerGroup"/>
                              </m:oMathParaPr>
                              <m:oMath xmlns:m="http://schemas.openxmlformats.org/officeDocument/2006/math">
                                <m:r>
                                  <a:rPr lang="en-US" smtClean="0">
                                    <a:latin typeface="Cambria Math"/>
                                  </a:rPr>
                                  <m:t>−</m:t>
                                </m:r>
                                <m:r>
                                  <a:rPr lang="en-US" smtClean="0">
                                    <a:latin typeface="Cambria Math"/>
                                  </a:rPr>
                                  <m:t>𝑖</m:t>
                                </m:r>
                              </m:oMath>
                            </m:oMathPara>
                          </a14:m>
                          <a:endParaRPr lang="en-US" dirty="0"/>
                        </a:p>
                      </a:txBody>
                      <a:tcPr/>
                    </a:tc>
                    <a:tc>
                      <a:txBody>
                        <a:bodyPr/>
                        <a:lstStyle/>
                        <a:p>
                          <a:pPr algn="r"/>
                          <a14:m>
                            <m:oMathPara xmlns:m="http://schemas.openxmlformats.org/officeDocument/2006/math">
                              <m:oMathParaPr>
                                <m:jc m:val="centerGroup"/>
                              </m:oMathParaPr>
                              <m:oMath xmlns:m="http://schemas.openxmlformats.org/officeDocument/2006/math">
                                <m:r>
                                  <a:rPr lang="en-US" smtClean="0">
                                    <a:latin typeface="Cambria Math"/>
                                  </a:rPr>
                                  <m:t>−</m:t>
                                </m:r>
                                <m:r>
                                  <a:rPr lang="en-US" smtClean="0">
                                    <a:latin typeface="Cambria Math"/>
                                  </a:rPr>
                                  <m:t>𝑗</m:t>
                                </m:r>
                              </m:oMath>
                            </m:oMathPara>
                          </a14:m>
                          <a:endParaRPr lang="en-US" dirty="0"/>
                        </a:p>
                      </a:txBody>
                      <a:tcPr/>
                    </a:tc>
                    <a:tc>
                      <a:txBody>
                        <a:bodyPr/>
                        <a:lstStyle/>
                        <a:p>
                          <a:pPr algn="r"/>
                          <a14:m>
                            <m:oMathPara xmlns:m="http://schemas.openxmlformats.org/officeDocument/2006/math">
                              <m:oMathParaPr>
                                <m:jc m:val="centerGroup"/>
                              </m:oMathParaPr>
                              <m:oMath xmlns:m="http://schemas.openxmlformats.org/officeDocument/2006/math">
                                <m:r>
                                  <a:rPr lang="en-US" smtClean="0">
                                    <a:latin typeface="Cambria Math"/>
                                  </a:rPr>
                                  <m:t>−</m:t>
                                </m:r>
                                <m:r>
                                  <a:rPr lang="en-US" smtClean="0">
                                    <a:latin typeface="Cambria Math"/>
                                  </a:rPr>
                                  <m:t>𝑘</m:t>
                                </m:r>
                              </m:oMath>
                            </m:oMathPara>
                          </a14:m>
                          <a:endParaRPr lang="en-US" dirty="0"/>
                        </a:p>
                      </a:txBody>
                      <a:tcPr/>
                    </a:tc>
                    <a:extLst>
                      <a:ext uri="{0D108BD9-81ED-4DB2-BD59-A6C34878D82A}">
                        <a16:rowId xmlns:a16="http://schemas.microsoft.com/office/drawing/2014/main" val="10001"/>
                      </a:ext>
                    </a:extLst>
                  </a:tr>
                  <a:tr h="370840">
                    <a:tc>
                      <a:txBody>
                        <a:bodyPr/>
                        <a:lstStyle/>
                        <a:p>
                          <a:pPr algn="r"/>
                          <a14:m>
                            <m:oMathPara xmlns:m="http://schemas.openxmlformats.org/officeDocument/2006/math">
                              <m:oMathParaPr>
                                <m:jc m:val="centerGroup"/>
                              </m:oMathParaPr>
                              <m:oMath xmlns:m="http://schemas.openxmlformats.org/officeDocument/2006/math">
                                <m:r>
                                  <a:rPr lang="en-US" smtClean="0">
                                    <a:latin typeface="Cambria Math"/>
                                  </a:rPr>
                                  <m:t>𝑖</m:t>
                                </m:r>
                              </m:oMath>
                            </m:oMathPara>
                          </a14:m>
                          <a:endParaRPr lang="en-US" dirty="0"/>
                        </a:p>
                      </a:txBody>
                      <a:tcPr/>
                    </a:tc>
                    <a:tc>
                      <a:txBody>
                        <a:bodyPr/>
                        <a:lstStyle/>
                        <a:p>
                          <a:pPr algn="r"/>
                          <a14:m>
                            <m:oMathPara xmlns:m="http://schemas.openxmlformats.org/officeDocument/2006/math">
                              <m:oMathParaPr>
                                <m:jc m:val="centerGroup"/>
                              </m:oMathParaPr>
                              <m:oMath xmlns:m="http://schemas.openxmlformats.org/officeDocument/2006/math">
                                <m:r>
                                  <a:rPr lang="en-US" smtClean="0">
                                    <a:latin typeface="Cambria Math"/>
                                  </a:rPr>
                                  <m:t>𝑖</m:t>
                                </m:r>
                              </m:oMath>
                            </m:oMathPara>
                          </a14:m>
                          <a:endParaRPr lang="en-US" dirty="0"/>
                        </a:p>
                      </a:txBody>
                      <a:tcPr/>
                    </a:tc>
                    <a:tc>
                      <a:txBody>
                        <a:bodyPr/>
                        <a:lstStyle/>
                        <a:p>
                          <a:pPr algn="r"/>
                          <a14:m>
                            <m:oMathPara xmlns:m="http://schemas.openxmlformats.org/officeDocument/2006/math">
                              <m:oMathParaPr>
                                <m:jc m:val="centerGroup"/>
                              </m:oMathParaPr>
                              <m:oMath xmlns:m="http://schemas.openxmlformats.org/officeDocument/2006/math">
                                <m:r>
                                  <a:rPr lang="en-US" smtClean="0">
                                    <a:latin typeface="Cambria Math"/>
                                  </a:rPr>
                                  <m:t>−1</m:t>
                                </m:r>
                              </m:oMath>
                            </m:oMathPara>
                          </a14:m>
                          <a:endParaRPr lang="en-US" dirty="0"/>
                        </a:p>
                      </a:txBody>
                      <a:tcPr/>
                    </a:tc>
                    <a:tc>
                      <a:txBody>
                        <a:bodyPr/>
                        <a:lstStyle/>
                        <a:p>
                          <a:pPr algn="r"/>
                          <a14:m>
                            <m:oMathPara xmlns:m="http://schemas.openxmlformats.org/officeDocument/2006/math">
                              <m:oMathParaPr>
                                <m:jc m:val="centerGroup"/>
                              </m:oMathParaPr>
                              <m:oMath xmlns:m="http://schemas.openxmlformats.org/officeDocument/2006/math">
                                <m:r>
                                  <a:rPr lang="en-US" smtClean="0">
                                    <a:latin typeface="Cambria Math"/>
                                  </a:rPr>
                                  <m:t>𝑘</m:t>
                                </m:r>
                              </m:oMath>
                            </m:oMathPara>
                          </a14:m>
                          <a:endParaRPr lang="en-US" dirty="0"/>
                        </a:p>
                      </a:txBody>
                      <a:tcPr/>
                    </a:tc>
                    <a:tc>
                      <a:txBody>
                        <a:bodyPr/>
                        <a:lstStyle/>
                        <a:p>
                          <a:pPr algn="r"/>
                          <a14:m>
                            <m:oMathPara xmlns:m="http://schemas.openxmlformats.org/officeDocument/2006/math">
                              <m:oMathParaPr>
                                <m:jc m:val="centerGroup"/>
                              </m:oMathParaPr>
                              <m:oMath xmlns:m="http://schemas.openxmlformats.org/officeDocument/2006/math">
                                <m:r>
                                  <a:rPr lang="en-US" smtClean="0">
                                    <a:latin typeface="Cambria Math"/>
                                  </a:rPr>
                                  <m:t>−</m:t>
                                </m:r>
                                <m:r>
                                  <a:rPr lang="en-US" smtClean="0">
                                    <a:latin typeface="Cambria Math"/>
                                  </a:rPr>
                                  <m:t>𝑗</m:t>
                                </m:r>
                              </m:oMath>
                            </m:oMathPara>
                          </a14:m>
                          <a:endParaRPr lang="en-US" dirty="0"/>
                        </a:p>
                      </a:txBody>
                      <a:tcPr/>
                    </a:tc>
                    <a:tc>
                      <a:txBody>
                        <a:bodyPr/>
                        <a:lstStyle/>
                        <a:p>
                          <a:pPr algn="r"/>
                          <a14:m>
                            <m:oMathPara xmlns:m="http://schemas.openxmlformats.org/officeDocument/2006/math">
                              <m:oMathParaPr>
                                <m:jc m:val="centerGroup"/>
                              </m:oMathParaPr>
                              <m:oMath xmlns:m="http://schemas.openxmlformats.org/officeDocument/2006/math">
                                <m:r>
                                  <a:rPr lang="en-US" smtClean="0">
                                    <a:latin typeface="Cambria Math"/>
                                  </a:rPr>
                                  <m:t>−</m:t>
                                </m:r>
                                <m:r>
                                  <a:rPr lang="en-US" smtClean="0">
                                    <a:latin typeface="Cambria Math"/>
                                  </a:rPr>
                                  <m:t>𝑖</m:t>
                                </m:r>
                              </m:oMath>
                            </m:oMathPara>
                          </a14:m>
                          <a:endParaRPr lang="en-US" dirty="0"/>
                        </a:p>
                      </a:txBody>
                      <a:tcPr/>
                    </a:tc>
                    <a:tc>
                      <a:txBody>
                        <a:bodyPr/>
                        <a:lstStyle/>
                        <a:p>
                          <a:pPr algn="r"/>
                          <a14:m>
                            <m:oMathPara xmlns:m="http://schemas.openxmlformats.org/officeDocument/2006/math">
                              <m:oMathParaPr>
                                <m:jc m:val="centerGroup"/>
                              </m:oMathParaPr>
                              <m:oMath xmlns:m="http://schemas.openxmlformats.org/officeDocument/2006/math">
                                <m:r>
                                  <a:rPr lang="en-US" smtClean="0">
                                    <a:latin typeface="Cambria Math"/>
                                  </a:rPr>
                                  <m:t>1</m:t>
                                </m:r>
                              </m:oMath>
                            </m:oMathPara>
                          </a14:m>
                          <a:endParaRPr lang="en-US" dirty="0"/>
                        </a:p>
                      </a:txBody>
                      <a:tcPr/>
                    </a:tc>
                    <a:tc>
                      <a:txBody>
                        <a:bodyPr/>
                        <a:lstStyle/>
                        <a:p>
                          <a:pPr algn="r"/>
                          <a14:m>
                            <m:oMathPara xmlns:m="http://schemas.openxmlformats.org/officeDocument/2006/math">
                              <m:oMathParaPr>
                                <m:jc m:val="centerGroup"/>
                              </m:oMathParaPr>
                              <m:oMath xmlns:m="http://schemas.openxmlformats.org/officeDocument/2006/math">
                                <m:r>
                                  <a:rPr lang="en-US" smtClean="0">
                                    <a:latin typeface="Cambria Math"/>
                                  </a:rPr>
                                  <m:t>−</m:t>
                                </m:r>
                                <m:r>
                                  <a:rPr lang="en-US" smtClean="0">
                                    <a:latin typeface="Cambria Math"/>
                                  </a:rPr>
                                  <m:t>𝑘</m:t>
                                </m:r>
                              </m:oMath>
                            </m:oMathPara>
                          </a14:m>
                          <a:endParaRPr lang="en-US" dirty="0"/>
                        </a:p>
                      </a:txBody>
                      <a:tcPr/>
                    </a:tc>
                    <a:tc>
                      <a:txBody>
                        <a:bodyPr/>
                        <a:lstStyle/>
                        <a:p>
                          <a:pPr algn="r"/>
                          <a14:m>
                            <m:oMathPara xmlns:m="http://schemas.openxmlformats.org/officeDocument/2006/math">
                              <m:oMathParaPr>
                                <m:jc m:val="center"/>
                              </m:oMathParaPr>
                              <m:oMath xmlns:m="http://schemas.openxmlformats.org/officeDocument/2006/math">
                                <m:r>
                                  <a:rPr lang="en-US" smtClean="0">
                                    <a:latin typeface="Cambria Math"/>
                                  </a:rPr>
                                  <m:t>𝑗</m:t>
                                </m:r>
                              </m:oMath>
                            </m:oMathPara>
                          </a14:m>
                          <a:endParaRPr lang="en-US" dirty="0"/>
                        </a:p>
                      </a:txBody>
                      <a:tcPr/>
                    </a:tc>
                    <a:extLst>
                      <a:ext uri="{0D108BD9-81ED-4DB2-BD59-A6C34878D82A}">
                        <a16:rowId xmlns:a16="http://schemas.microsoft.com/office/drawing/2014/main" val="10002"/>
                      </a:ext>
                    </a:extLst>
                  </a:tr>
                  <a:tr h="370840">
                    <a:tc>
                      <a:txBody>
                        <a:bodyPr/>
                        <a:lstStyle/>
                        <a:p>
                          <a:pPr algn="r"/>
                          <a14:m>
                            <m:oMathPara xmlns:m="http://schemas.openxmlformats.org/officeDocument/2006/math">
                              <m:oMathParaPr>
                                <m:jc m:val="centerGroup"/>
                              </m:oMathParaPr>
                              <m:oMath xmlns:m="http://schemas.openxmlformats.org/officeDocument/2006/math">
                                <m:r>
                                  <a:rPr lang="en-US" smtClean="0">
                                    <a:latin typeface="Cambria Math"/>
                                  </a:rPr>
                                  <m:t>𝑗</m:t>
                                </m:r>
                              </m:oMath>
                            </m:oMathPara>
                          </a14:m>
                          <a:endParaRPr lang="en-US" dirty="0"/>
                        </a:p>
                      </a:txBody>
                      <a:tcPr/>
                    </a:tc>
                    <a:tc>
                      <a:txBody>
                        <a:bodyPr/>
                        <a:lstStyle/>
                        <a:p>
                          <a:pPr algn="r"/>
                          <a14:m>
                            <m:oMathPara xmlns:m="http://schemas.openxmlformats.org/officeDocument/2006/math">
                              <m:oMathParaPr>
                                <m:jc m:val="centerGroup"/>
                              </m:oMathParaPr>
                              <m:oMath xmlns:m="http://schemas.openxmlformats.org/officeDocument/2006/math">
                                <m:r>
                                  <a:rPr lang="en-US" smtClean="0">
                                    <a:latin typeface="Cambria Math"/>
                                  </a:rPr>
                                  <m:t>𝑗</m:t>
                                </m:r>
                              </m:oMath>
                            </m:oMathPara>
                          </a14:m>
                          <a:endParaRPr lang="en-US" dirty="0"/>
                        </a:p>
                      </a:txBody>
                      <a:tcPr/>
                    </a:tc>
                    <a:tc>
                      <a:txBody>
                        <a:bodyPr/>
                        <a:lstStyle/>
                        <a:p>
                          <a:pPr algn="r"/>
                          <a14:m>
                            <m:oMathPara xmlns:m="http://schemas.openxmlformats.org/officeDocument/2006/math">
                              <m:oMathParaPr>
                                <m:jc m:val="centerGroup"/>
                              </m:oMathParaPr>
                              <m:oMath xmlns:m="http://schemas.openxmlformats.org/officeDocument/2006/math">
                                <m:r>
                                  <a:rPr lang="en-US" smtClean="0">
                                    <a:latin typeface="Cambria Math"/>
                                  </a:rPr>
                                  <m:t>−</m:t>
                                </m:r>
                                <m:r>
                                  <a:rPr lang="en-US" smtClean="0">
                                    <a:latin typeface="Cambria Math"/>
                                  </a:rPr>
                                  <m:t>𝑘</m:t>
                                </m:r>
                              </m:oMath>
                            </m:oMathPara>
                          </a14:m>
                          <a:endParaRPr lang="en-US" dirty="0"/>
                        </a:p>
                      </a:txBody>
                      <a:tcPr/>
                    </a:tc>
                    <a:tc>
                      <a:txBody>
                        <a:bodyPr/>
                        <a:lstStyle/>
                        <a:p>
                          <a:pPr algn="r"/>
                          <a14:m>
                            <m:oMathPara xmlns:m="http://schemas.openxmlformats.org/officeDocument/2006/math">
                              <m:oMathParaPr>
                                <m:jc m:val="centerGroup"/>
                              </m:oMathParaPr>
                              <m:oMath xmlns:m="http://schemas.openxmlformats.org/officeDocument/2006/math">
                                <m:r>
                                  <a:rPr lang="en-US" smtClean="0">
                                    <a:latin typeface="Cambria Math"/>
                                  </a:rPr>
                                  <m:t>−1</m:t>
                                </m:r>
                              </m:oMath>
                            </m:oMathPara>
                          </a14:m>
                          <a:endParaRPr lang="en-US" dirty="0"/>
                        </a:p>
                      </a:txBody>
                      <a:tcPr/>
                    </a:tc>
                    <a:tc>
                      <a:txBody>
                        <a:bodyPr/>
                        <a:lstStyle/>
                        <a:p>
                          <a:pPr algn="r"/>
                          <a14:m>
                            <m:oMathPara xmlns:m="http://schemas.openxmlformats.org/officeDocument/2006/math">
                              <m:oMathParaPr>
                                <m:jc m:val="centerGroup"/>
                              </m:oMathParaPr>
                              <m:oMath xmlns:m="http://schemas.openxmlformats.org/officeDocument/2006/math">
                                <m:r>
                                  <a:rPr lang="en-US" smtClean="0">
                                    <a:latin typeface="Cambria Math"/>
                                  </a:rPr>
                                  <m:t>𝑖</m:t>
                                </m:r>
                              </m:oMath>
                            </m:oMathPara>
                          </a14:m>
                          <a:endParaRPr lang="en-US" dirty="0"/>
                        </a:p>
                      </a:txBody>
                      <a:tcPr/>
                    </a:tc>
                    <a:tc>
                      <a:txBody>
                        <a:bodyPr/>
                        <a:lstStyle/>
                        <a:p>
                          <a:pPr algn="r"/>
                          <a14:m>
                            <m:oMathPara xmlns:m="http://schemas.openxmlformats.org/officeDocument/2006/math">
                              <m:oMathParaPr>
                                <m:jc m:val="centerGroup"/>
                              </m:oMathParaPr>
                              <m:oMath xmlns:m="http://schemas.openxmlformats.org/officeDocument/2006/math">
                                <m:r>
                                  <a:rPr lang="en-US" smtClean="0">
                                    <a:latin typeface="Cambria Math"/>
                                  </a:rPr>
                                  <m:t>−</m:t>
                                </m:r>
                                <m:r>
                                  <a:rPr lang="en-US" smtClean="0">
                                    <a:latin typeface="Cambria Math"/>
                                  </a:rPr>
                                  <m:t>𝑗</m:t>
                                </m:r>
                              </m:oMath>
                            </m:oMathPara>
                          </a14:m>
                          <a:endParaRPr lang="en-US" dirty="0"/>
                        </a:p>
                      </a:txBody>
                      <a:tcPr/>
                    </a:tc>
                    <a:tc>
                      <a:txBody>
                        <a:bodyPr/>
                        <a:lstStyle/>
                        <a:p>
                          <a:pPr algn="r"/>
                          <a14:m>
                            <m:oMathPara xmlns:m="http://schemas.openxmlformats.org/officeDocument/2006/math">
                              <m:oMathParaPr>
                                <m:jc m:val="centerGroup"/>
                              </m:oMathParaPr>
                              <m:oMath xmlns:m="http://schemas.openxmlformats.org/officeDocument/2006/math">
                                <m:r>
                                  <a:rPr lang="en-US" smtClean="0">
                                    <a:latin typeface="Cambria Math"/>
                                  </a:rPr>
                                  <m:t>𝑘</m:t>
                                </m:r>
                              </m:oMath>
                            </m:oMathPara>
                          </a14:m>
                          <a:endParaRPr lang="en-US" dirty="0"/>
                        </a:p>
                      </a:txBody>
                      <a:tcPr/>
                    </a:tc>
                    <a:tc>
                      <a:txBody>
                        <a:bodyPr/>
                        <a:lstStyle/>
                        <a:p>
                          <a:pPr algn="r"/>
                          <a14:m>
                            <m:oMathPara xmlns:m="http://schemas.openxmlformats.org/officeDocument/2006/math">
                              <m:oMathParaPr>
                                <m:jc m:val="centerGroup"/>
                              </m:oMathParaPr>
                              <m:oMath xmlns:m="http://schemas.openxmlformats.org/officeDocument/2006/math">
                                <m:r>
                                  <a:rPr lang="en-US" smtClean="0">
                                    <a:latin typeface="Cambria Math"/>
                                  </a:rPr>
                                  <m:t>1</m:t>
                                </m:r>
                              </m:oMath>
                            </m:oMathPara>
                          </a14:m>
                          <a:endParaRPr lang="en-US" dirty="0"/>
                        </a:p>
                      </a:txBody>
                      <a:tcPr/>
                    </a:tc>
                    <a:tc>
                      <a:txBody>
                        <a:bodyPr/>
                        <a:lstStyle/>
                        <a:p>
                          <a:pPr algn="r"/>
                          <a14:m>
                            <m:oMathPara xmlns:m="http://schemas.openxmlformats.org/officeDocument/2006/math">
                              <m:oMathParaPr>
                                <m:jc m:val="centerGroup"/>
                              </m:oMathParaPr>
                              <m:oMath xmlns:m="http://schemas.openxmlformats.org/officeDocument/2006/math">
                                <m:r>
                                  <a:rPr lang="en-US" smtClean="0">
                                    <a:latin typeface="Cambria Math"/>
                                  </a:rPr>
                                  <m:t>−</m:t>
                                </m:r>
                                <m:r>
                                  <a:rPr lang="en-US" smtClean="0">
                                    <a:latin typeface="Cambria Math"/>
                                  </a:rPr>
                                  <m:t>𝑖</m:t>
                                </m:r>
                              </m:oMath>
                            </m:oMathPara>
                          </a14:m>
                          <a:endParaRPr lang="en-US" dirty="0"/>
                        </a:p>
                      </a:txBody>
                      <a:tcPr/>
                    </a:tc>
                    <a:extLst>
                      <a:ext uri="{0D108BD9-81ED-4DB2-BD59-A6C34878D82A}">
                        <a16:rowId xmlns:a16="http://schemas.microsoft.com/office/drawing/2014/main" val="10003"/>
                      </a:ext>
                    </a:extLst>
                  </a:tr>
                  <a:tr h="370840">
                    <a:tc>
                      <a:txBody>
                        <a:bodyPr/>
                        <a:lstStyle/>
                        <a:p>
                          <a:pPr algn="r"/>
                          <a14:m>
                            <m:oMathPara xmlns:m="http://schemas.openxmlformats.org/officeDocument/2006/math">
                              <m:oMathParaPr>
                                <m:jc m:val="centerGroup"/>
                              </m:oMathParaPr>
                              <m:oMath xmlns:m="http://schemas.openxmlformats.org/officeDocument/2006/math">
                                <m:r>
                                  <a:rPr lang="en-US" smtClean="0">
                                    <a:latin typeface="Cambria Math"/>
                                  </a:rPr>
                                  <m:t>𝑘</m:t>
                                </m:r>
                              </m:oMath>
                            </m:oMathPara>
                          </a14:m>
                          <a:endParaRPr lang="en-US" dirty="0"/>
                        </a:p>
                      </a:txBody>
                      <a:tcPr/>
                    </a:tc>
                    <a:tc>
                      <a:txBody>
                        <a:bodyPr/>
                        <a:lstStyle/>
                        <a:p>
                          <a:pPr algn="r"/>
                          <a14:m>
                            <m:oMathPara xmlns:m="http://schemas.openxmlformats.org/officeDocument/2006/math">
                              <m:oMathParaPr>
                                <m:jc m:val="centerGroup"/>
                              </m:oMathParaPr>
                              <m:oMath xmlns:m="http://schemas.openxmlformats.org/officeDocument/2006/math">
                                <m:r>
                                  <a:rPr lang="en-US" smtClean="0">
                                    <a:latin typeface="Cambria Math"/>
                                  </a:rPr>
                                  <m:t>𝑘</m:t>
                                </m:r>
                              </m:oMath>
                            </m:oMathPara>
                          </a14:m>
                          <a:endParaRPr lang="en-US" dirty="0"/>
                        </a:p>
                      </a:txBody>
                      <a:tcPr/>
                    </a:tc>
                    <a:tc>
                      <a:txBody>
                        <a:bodyPr/>
                        <a:lstStyle/>
                        <a:p>
                          <a:pPr algn="r"/>
                          <a14:m>
                            <m:oMathPara xmlns:m="http://schemas.openxmlformats.org/officeDocument/2006/math">
                              <m:oMathParaPr>
                                <m:jc m:val="centerGroup"/>
                              </m:oMathParaPr>
                              <m:oMath xmlns:m="http://schemas.openxmlformats.org/officeDocument/2006/math">
                                <m:r>
                                  <a:rPr lang="en-US" smtClean="0">
                                    <a:latin typeface="Cambria Math"/>
                                  </a:rPr>
                                  <m:t>𝑗</m:t>
                                </m:r>
                              </m:oMath>
                            </m:oMathPara>
                          </a14:m>
                          <a:endParaRPr lang="en-US" dirty="0"/>
                        </a:p>
                      </a:txBody>
                      <a:tcPr/>
                    </a:tc>
                    <a:tc>
                      <a:txBody>
                        <a:bodyPr/>
                        <a:lstStyle/>
                        <a:p>
                          <a:pPr algn="r"/>
                          <a14:m>
                            <m:oMathPara xmlns:m="http://schemas.openxmlformats.org/officeDocument/2006/math">
                              <m:oMathParaPr>
                                <m:jc m:val="centerGroup"/>
                              </m:oMathParaPr>
                              <m:oMath xmlns:m="http://schemas.openxmlformats.org/officeDocument/2006/math">
                                <m:r>
                                  <a:rPr lang="en-US" smtClean="0">
                                    <a:latin typeface="Cambria Math"/>
                                  </a:rPr>
                                  <m:t>−</m:t>
                                </m:r>
                                <m:r>
                                  <a:rPr lang="en-US" smtClean="0">
                                    <a:latin typeface="Cambria Math"/>
                                  </a:rPr>
                                  <m:t>𝑖</m:t>
                                </m:r>
                              </m:oMath>
                            </m:oMathPara>
                          </a14:m>
                          <a:endParaRPr lang="en-US" dirty="0"/>
                        </a:p>
                      </a:txBody>
                      <a:tcPr/>
                    </a:tc>
                    <a:tc>
                      <a:txBody>
                        <a:bodyPr/>
                        <a:lstStyle/>
                        <a:p>
                          <a:pPr algn="r"/>
                          <a14:m>
                            <m:oMathPara xmlns:m="http://schemas.openxmlformats.org/officeDocument/2006/math">
                              <m:oMathParaPr>
                                <m:jc m:val="centerGroup"/>
                              </m:oMathParaPr>
                              <m:oMath xmlns:m="http://schemas.openxmlformats.org/officeDocument/2006/math">
                                <m:r>
                                  <a:rPr lang="en-US" smtClean="0">
                                    <a:latin typeface="Cambria Math"/>
                                  </a:rPr>
                                  <m:t>−1</m:t>
                                </m:r>
                              </m:oMath>
                            </m:oMathPara>
                          </a14:m>
                          <a:endParaRPr lang="en-US" dirty="0"/>
                        </a:p>
                      </a:txBody>
                      <a:tcPr/>
                    </a:tc>
                    <a:tc>
                      <a:txBody>
                        <a:bodyPr/>
                        <a:lstStyle/>
                        <a:p>
                          <a:pPr algn="r"/>
                          <a14:m>
                            <m:oMathPara xmlns:m="http://schemas.openxmlformats.org/officeDocument/2006/math">
                              <m:oMathParaPr>
                                <m:jc m:val="centerGroup"/>
                              </m:oMathParaPr>
                              <m:oMath xmlns:m="http://schemas.openxmlformats.org/officeDocument/2006/math">
                                <m:r>
                                  <a:rPr lang="en-US" smtClean="0">
                                    <a:latin typeface="Cambria Math"/>
                                  </a:rPr>
                                  <m:t>−</m:t>
                                </m:r>
                                <m:r>
                                  <a:rPr lang="en-US" smtClean="0">
                                    <a:latin typeface="Cambria Math"/>
                                  </a:rPr>
                                  <m:t>𝑘</m:t>
                                </m:r>
                              </m:oMath>
                            </m:oMathPara>
                          </a14:m>
                          <a:endParaRPr lang="en-US" dirty="0"/>
                        </a:p>
                      </a:txBody>
                      <a:tcPr/>
                    </a:tc>
                    <a:tc>
                      <a:txBody>
                        <a:bodyPr/>
                        <a:lstStyle/>
                        <a:p>
                          <a:pPr algn="r"/>
                          <a14:m>
                            <m:oMathPara xmlns:m="http://schemas.openxmlformats.org/officeDocument/2006/math">
                              <m:oMathParaPr>
                                <m:jc m:val="centerGroup"/>
                              </m:oMathParaPr>
                              <m:oMath xmlns:m="http://schemas.openxmlformats.org/officeDocument/2006/math">
                                <m:r>
                                  <a:rPr lang="en-US" smtClean="0">
                                    <a:latin typeface="Cambria Math"/>
                                  </a:rPr>
                                  <m:t>−</m:t>
                                </m:r>
                                <m:r>
                                  <a:rPr lang="en-US" smtClean="0">
                                    <a:latin typeface="Cambria Math"/>
                                  </a:rPr>
                                  <m:t>𝑗</m:t>
                                </m:r>
                              </m:oMath>
                            </m:oMathPara>
                          </a14:m>
                          <a:endParaRPr lang="en-US" dirty="0"/>
                        </a:p>
                      </a:txBody>
                      <a:tcPr/>
                    </a:tc>
                    <a:tc>
                      <a:txBody>
                        <a:bodyPr/>
                        <a:lstStyle/>
                        <a:p>
                          <a:pPr algn="r"/>
                          <a14:m>
                            <m:oMathPara xmlns:m="http://schemas.openxmlformats.org/officeDocument/2006/math">
                              <m:oMathParaPr>
                                <m:jc m:val="centerGroup"/>
                              </m:oMathParaPr>
                              <m:oMath xmlns:m="http://schemas.openxmlformats.org/officeDocument/2006/math">
                                <m:r>
                                  <a:rPr lang="en-US" smtClean="0">
                                    <a:latin typeface="Cambria Math"/>
                                  </a:rPr>
                                  <m:t>𝑖</m:t>
                                </m:r>
                              </m:oMath>
                            </m:oMathPara>
                          </a14:m>
                          <a:endParaRPr lang="en-US" dirty="0"/>
                        </a:p>
                      </a:txBody>
                      <a:tcPr/>
                    </a:tc>
                    <a:tc>
                      <a:txBody>
                        <a:bodyPr/>
                        <a:lstStyle/>
                        <a:p>
                          <a:pPr algn="r"/>
                          <a14:m>
                            <m:oMathPara xmlns:m="http://schemas.openxmlformats.org/officeDocument/2006/math">
                              <m:oMathParaPr>
                                <m:jc m:val="centerGroup"/>
                              </m:oMathParaPr>
                              <m:oMath xmlns:m="http://schemas.openxmlformats.org/officeDocument/2006/math">
                                <m:r>
                                  <a:rPr lang="en-US" smtClean="0">
                                    <a:latin typeface="Cambria Math"/>
                                  </a:rPr>
                                  <m:t>1</m:t>
                                </m:r>
                              </m:oMath>
                            </m:oMathPara>
                          </a14:m>
                          <a:endParaRPr lang="en-US" dirty="0"/>
                        </a:p>
                      </a:txBody>
                      <a:tcPr/>
                    </a:tc>
                    <a:extLst>
                      <a:ext uri="{0D108BD9-81ED-4DB2-BD59-A6C34878D82A}">
                        <a16:rowId xmlns:a16="http://schemas.microsoft.com/office/drawing/2014/main" val="10004"/>
                      </a:ext>
                    </a:extLst>
                  </a:tr>
                  <a:tr h="370840">
                    <a:tc>
                      <a:txBody>
                        <a:bodyPr/>
                        <a:lstStyle/>
                        <a:p>
                          <a:pPr algn="r"/>
                          <a14:m>
                            <m:oMathPara xmlns:m="http://schemas.openxmlformats.org/officeDocument/2006/math">
                              <m:oMathParaPr>
                                <m:jc m:val="centerGroup"/>
                              </m:oMathParaPr>
                              <m:oMath xmlns:m="http://schemas.openxmlformats.org/officeDocument/2006/math">
                                <m:r>
                                  <a:rPr lang="en-US" smtClean="0">
                                    <a:latin typeface="Cambria Math"/>
                                  </a:rPr>
                                  <m:t>−1</m:t>
                                </m:r>
                              </m:oMath>
                            </m:oMathPara>
                          </a14:m>
                          <a:endParaRPr lang="en-US" dirty="0"/>
                        </a:p>
                      </a:txBody>
                      <a:tcPr/>
                    </a:tc>
                    <a:tc>
                      <a:txBody>
                        <a:bodyPr/>
                        <a:lstStyle/>
                        <a:p>
                          <a:pPr algn="r"/>
                          <a14:m>
                            <m:oMathPara xmlns:m="http://schemas.openxmlformats.org/officeDocument/2006/math">
                              <m:oMathParaPr>
                                <m:jc m:val="centerGroup"/>
                              </m:oMathParaPr>
                              <m:oMath xmlns:m="http://schemas.openxmlformats.org/officeDocument/2006/math">
                                <m:r>
                                  <a:rPr lang="en-US" smtClean="0">
                                    <a:latin typeface="Cambria Math"/>
                                  </a:rPr>
                                  <m:t>−1</m:t>
                                </m:r>
                              </m:oMath>
                            </m:oMathPara>
                          </a14:m>
                          <a:endParaRPr lang="en-US" dirty="0"/>
                        </a:p>
                      </a:txBody>
                      <a:tcPr/>
                    </a:tc>
                    <a:tc>
                      <a:txBody>
                        <a:bodyPr/>
                        <a:lstStyle/>
                        <a:p>
                          <a:pPr algn="r"/>
                          <a14:m>
                            <m:oMathPara xmlns:m="http://schemas.openxmlformats.org/officeDocument/2006/math">
                              <m:oMathParaPr>
                                <m:jc m:val="centerGroup"/>
                              </m:oMathParaPr>
                              <m:oMath xmlns:m="http://schemas.openxmlformats.org/officeDocument/2006/math">
                                <m:r>
                                  <a:rPr lang="en-US" smtClean="0">
                                    <a:latin typeface="Cambria Math"/>
                                  </a:rPr>
                                  <m:t>−</m:t>
                                </m:r>
                                <m:r>
                                  <a:rPr lang="en-US" smtClean="0">
                                    <a:latin typeface="Cambria Math"/>
                                  </a:rPr>
                                  <m:t>𝑖</m:t>
                                </m:r>
                              </m:oMath>
                            </m:oMathPara>
                          </a14:m>
                          <a:endParaRPr lang="en-US" dirty="0"/>
                        </a:p>
                      </a:txBody>
                      <a:tcPr/>
                    </a:tc>
                    <a:tc>
                      <a:txBody>
                        <a:bodyPr/>
                        <a:lstStyle/>
                        <a:p>
                          <a:pPr algn="r"/>
                          <a14:m>
                            <m:oMathPara xmlns:m="http://schemas.openxmlformats.org/officeDocument/2006/math">
                              <m:oMathParaPr>
                                <m:jc m:val="centerGroup"/>
                              </m:oMathParaPr>
                              <m:oMath xmlns:m="http://schemas.openxmlformats.org/officeDocument/2006/math">
                                <m:r>
                                  <a:rPr lang="en-US" smtClean="0">
                                    <a:latin typeface="Cambria Math"/>
                                  </a:rPr>
                                  <m:t>−</m:t>
                                </m:r>
                                <m:r>
                                  <a:rPr lang="en-US" smtClean="0">
                                    <a:latin typeface="Cambria Math"/>
                                  </a:rPr>
                                  <m:t>𝑗</m:t>
                                </m:r>
                              </m:oMath>
                            </m:oMathPara>
                          </a14:m>
                          <a:endParaRPr lang="en-US" dirty="0"/>
                        </a:p>
                      </a:txBody>
                      <a:tcPr/>
                    </a:tc>
                    <a:tc>
                      <a:txBody>
                        <a:bodyPr/>
                        <a:lstStyle/>
                        <a:p>
                          <a:pPr algn="r"/>
                          <a14:m>
                            <m:oMathPara xmlns:m="http://schemas.openxmlformats.org/officeDocument/2006/math">
                              <m:oMathParaPr>
                                <m:jc m:val="centerGroup"/>
                              </m:oMathParaPr>
                              <m:oMath xmlns:m="http://schemas.openxmlformats.org/officeDocument/2006/math">
                                <m:r>
                                  <a:rPr lang="en-US" smtClean="0">
                                    <a:latin typeface="Cambria Math"/>
                                  </a:rPr>
                                  <m:t>−</m:t>
                                </m:r>
                                <m:r>
                                  <a:rPr lang="en-US" smtClean="0">
                                    <a:latin typeface="Cambria Math"/>
                                  </a:rPr>
                                  <m:t>𝑘</m:t>
                                </m:r>
                              </m:oMath>
                            </m:oMathPara>
                          </a14:m>
                          <a:endParaRPr lang="en-US" dirty="0"/>
                        </a:p>
                      </a:txBody>
                      <a:tcPr/>
                    </a:tc>
                    <a:tc>
                      <a:txBody>
                        <a:bodyPr/>
                        <a:lstStyle/>
                        <a:p>
                          <a:pPr algn="r"/>
                          <a14:m>
                            <m:oMathPara xmlns:m="http://schemas.openxmlformats.org/officeDocument/2006/math">
                              <m:oMathParaPr>
                                <m:jc m:val="centerGroup"/>
                              </m:oMathParaPr>
                              <m:oMath xmlns:m="http://schemas.openxmlformats.org/officeDocument/2006/math">
                                <m:r>
                                  <a:rPr lang="en-US" smtClean="0">
                                    <a:latin typeface="Cambria Math"/>
                                  </a:rPr>
                                  <m:t>1</m:t>
                                </m:r>
                              </m:oMath>
                            </m:oMathPara>
                          </a14:m>
                          <a:endParaRPr lang="en-US" dirty="0"/>
                        </a:p>
                      </a:txBody>
                      <a:tcPr/>
                    </a:tc>
                    <a:tc>
                      <a:txBody>
                        <a:bodyPr/>
                        <a:lstStyle/>
                        <a:p>
                          <a:pPr algn="r"/>
                          <a14:m>
                            <m:oMathPara xmlns:m="http://schemas.openxmlformats.org/officeDocument/2006/math">
                              <m:oMathParaPr>
                                <m:jc m:val="centerGroup"/>
                              </m:oMathParaPr>
                              <m:oMath xmlns:m="http://schemas.openxmlformats.org/officeDocument/2006/math">
                                <m:r>
                                  <a:rPr lang="en-US" smtClean="0">
                                    <a:latin typeface="Cambria Math"/>
                                  </a:rPr>
                                  <m:t>𝑖</m:t>
                                </m:r>
                              </m:oMath>
                            </m:oMathPara>
                          </a14:m>
                          <a:endParaRPr lang="en-US" dirty="0"/>
                        </a:p>
                      </a:txBody>
                      <a:tcPr/>
                    </a:tc>
                    <a:tc>
                      <a:txBody>
                        <a:bodyPr/>
                        <a:lstStyle/>
                        <a:p>
                          <a:pPr algn="r"/>
                          <a14:m>
                            <m:oMathPara xmlns:m="http://schemas.openxmlformats.org/officeDocument/2006/math">
                              <m:oMathParaPr>
                                <m:jc m:val="centerGroup"/>
                              </m:oMathParaPr>
                              <m:oMath xmlns:m="http://schemas.openxmlformats.org/officeDocument/2006/math">
                                <m:r>
                                  <a:rPr lang="en-US" smtClean="0">
                                    <a:latin typeface="Cambria Math"/>
                                  </a:rPr>
                                  <m:t>𝑗</m:t>
                                </m:r>
                              </m:oMath>
                            </m:oMathPara>
                          </a14:m>
                          <a:endParaRPr lang="en-US" dirty="0"/>
                        </a:p>
                      </a:txBody>
                      <a:tcPr/>
                    </a:tc>
                    <a:tc>
                      <a:txBody>
                        <a:bodyPr/>
                        <a:lstStyle/>
                        <a:p>
                          <a:pPr algn="r"/>
                          <a14:m>
                            <m:oMathPara xmlns:m="http://schemas.openxmlformats.org/officeDocument/2006/math">
                              <m:oMathParaPr>
                                <m:jc m:val="centerGroup"/>
                              </m:oMathParaPr>
                              <m:oMath xmlns:m="http://schemas.openxmlformats.org/officeDocument/2006/math">
                                <m:r>
                                  <a:rPr lang="en-US" smtClean="0">
                                    <a:latin typeface="Cambria Math"/>
                                  </a:rPr>
                                  <m:t>𝑘</m:t>
                                </m:r>
                              </m:oMath>
                            </m:oMathPara>
                          </a14:m>
                          <a:endParaRPr lang="en-US" dirty="0"/>
                        </a:p>
                      </a:txBody>
                      <a:tcPr/>
                    </a:tc>
                    <a:extLst>
                      <a:ext uri="{0D108BD9-81ED-4DB2-BD59-A6C34878D82A}">
                        <a16:rowId xmlns:a16="http://schemas.microsoft.com/office/drawing/2014/main" val="10005"/>
                      </a:ext>
                    </a:extLst>
                  </a:tr>
                  <a:tr h="370840">
                    <a:tc>
                      <a:txBody>
                        <a:bodyPr/>
                        <a:lstStyle/>
                        <a:p>
                          <a:pPr algn="r"/>
                          <a14:m>
                            <m:oMathPara xmlns:m="http://schemas.openxmlformats.org/officeDocument/2006/math">
                              <m:oMathParaPr>
                                <m:jc m:val="centerGroup"/>
                              </m:oMathParaPr>
                              <m:oMath xmlns:m="http://schemas.openxmlformats.org/officeDocument/2006/math">
                                <m:r>
                                  <a:rPr lang="en-US" smtClean="0">
                                    <a:latin typeface="Cambria Math"/>
                                  </a:rPr>
                                  <m:t>−</m:t>
                                </m:r>
                                <m:r>
                                  <a:rPr lang="en-US" smtClean="0">
                                    <a:latin typeface="Cambria Math"/>
                                  </a:rPr>
                                  <m:t>𝑖</m:t>
                                </m:r>
                              </m:oMath>
                            </m:oMathPara>
                          </a14:m>
                          <a:endParaRPr lang="en-US" dirty="0"/>
                        </a:p>
                      </a:txBody>
                      <a:tcPr/>
                    </a:tc>
                    <a:tc>
                      <a:txBody>
                        <a:bodyPr/>
                        <a:lstStyle/>
                        <a:p>
                          <a:pPr algn="r"/>
                          <a14:m>
                            <m:oMathPara xmlns:m="http://schemas.openxmlformats.org/officeDocument/2006/math">
                              <m:oMathParaPr>
                                <m:jc m:val="centerGroup"/>
                              </m:oMathParaPr>
                              <m:oMath xmlns:m="http://schemas.openxmlformats.org/officeDocument/2006/math">
                                <m:r>
                                  <a:rPr lang="en-US" smtClean="0">
                                    <a:latin typeface="Cambria Math"/>
                                  </a:rPr>
                                  <m:t>−</m:t>
                                </m:r>
                                <m:r>
                                  <a:rPr lang="en-US" smtClean="0">
                                    <a:latin typeface="Cambria Math"/>
                                  </a:rPr>
                                  <m:t>𝑖</m:t>
                                </m:r>
                              </m:oMath>
                            </m:oMathPara>
                          </a14:m>
                          <a:endParaRPr lang="en-US" dirty="0"/>
                        </a:p>
                      </a:txBody>
                      <a:tcPr/>
                    </a:tc>
                    <a:tc>
                      <a:txBody>
                        <a:bodyPr/>
                        <a:lstStyle/>
                        <a:p>
                          <a:pPr algn="r"/>
                          <a14:m>
                            <m:oMathPara xmlns:m="http://schemas.openxmlformats.org/officeDocument/2006/math">
                              <m:oMathParaPr>
                                <m:jc m:val="centerGroup"/>
                              </m:oMathParaPr>
                              <m:oMath xmlns:m="http://schemas.openxmlformats.org/officeDocument/2006/math">
                                <m:r>
                                  <a:rPr lang="en-US" smtClean="0">
                                    <a:latin typeface="Cambria Math"/>
                                  </a:rPr>
                                  <m:t>1</m:t>
                                </m:r>
                              </m:oMath>
                            </m:oMathPara>
                          </a14:m>
                          <a:endParaRPr lang="en-US" dirty="0"/>
                        </a:p>
                      </a:txBody>
                      <a:tcPr/>
                    </a:tc>
                    <a:tc>
                      <a:txBody>
                        <a:bodyPr/>
                        <a:lstStyle/>
                        <a:p>
                          <a:pPr algn="r"/>
                          <a14:m>
                            <m:oMathPara xmlns:m="http://schemas.openxmlformats.org/officeDocument/2006/math">
                              <m:oMathParaPr>
                                <m:jc m:val="centerGroup"/>
                              </m:oMathParaPr>
                              <m:oMath xmlns:m="http://schemas.openxmlformats.org/officeDocument/2006/math">
                                <m:r>
                                  <a:rPr lang="en-US" smtClean="0">
                                    <a:latin typeface="Cambria Math"/>
                                  </a:rPr>
                                  <m:t>−</m:t>
                                </m:r>
                                <m:r>
                                  <a:rPr lang="en-US" smtClean="0">
                                    <a:latin typeface="Cambria Math"/>
                                  </a:rPr>
                                  <m:t>𝑘</m:t>
                                </m:r>
                              </m:oMath>
                            </m:oMathPara>
                          </a14:m>
                          <a:endParaRPr lang="en-US" dirty="0"/>
                        </a:p>
                      </a:txBody>
                      <a:tcPr/>
                    </a:tc>
                    <a:tc>
                      <a:txBody>
                        <a:bodyPr/>
                        <a:lstStyle/>
                        <a:p>
                          <a:pPr algn="r"/>
                          <a14:m>
                            <m:oMathPara xmlns:m="http://schemas.openxmlformats.org/officeDocument/2006/math">
                              <m:oMathParaPr>
                                <m:jc m:val="centerGroup"/>
                              </m:oMathParaPr>
                              <m:oMath xmlns:m="http://schemas.openxmlformats.org/officeDocument/2006/math">
                                <m:r>
                                  <a:rPr lang="en-US" smtClean="0">
                                    <a:latin typeface="Cambria Math"/>
                                  </a:rPr>
                                  <m:t>𝑗</m:t>
                                </m:r>
                              </m:oMath>
                            </m:oMathPara>
                          </a14:m>
                          <a:endParaRPr lang="en-US" dirty="0"/>
                        </a:p>
                      </a:txBody>
                      <a:tcPr/>
                    </a:tc>
                    <a:tc>
                      <a:txBody>
                        <a:bodyPr/>
                        <a:lstStyle/>
                        <a:p>
                          <a:pPr algn="r"/>
                          <a14:m>
                            <m:oMathPara xmlns:m="http://schemas.openxmlformats.org/officeDocument/2006/math">
                              <m:oMathParaPr>
                                <m:jc m:val="centerGroup"/>
                              </m:oMathParaPr>
                              <m:oMath xmlns:m="http://schemas.openxmlformats.org/officeDocument/2006/math">
                                <m:r>
                                  <a:rPr lang="en-US" smtClean="0">
                                    <a:latin typeface="Cambria Math"/>
                                  </a:rPr>
                                  <m:t>𝑖</m:t>
                                </m:r>
                              </m:oMath>
                            </m:oMathPara>
                          </a14:m>
                          <a:endParaRPr lang="en-US" dirty="0"/>
                        </a:p>
                      </a:txBody>
                      <a:tcPr/>
                    </a:tc>
                    <a:tc>
                      <a:txBody>
                        <a:bodyPr/>
                        <a:lstStyle/>
                        <a:p>
                          <a:pPr algn="r"/>
                          <a14:m>
                            <m:oMathPara xmlns:m="http://schemas.openxmlformats.org/officeDocument/2006/math">
                              <m:oMathParaPr>
                                <m:jc m:val="centerGroup"/>
                              </m:oMathParaPr>
                              <m:oMath xmlns:m="http://schemas.openxmlformats.org/officeDocument/2006/math">
                                <m:r>
                                  <a:rPr lang="en-US" smtClean="0">
                                    <a:latin typeface="Cambria Math"/>
                                  </a:rPr>
                                  <m:t>−1</m:t>
                                </m:r>
                              </m:oMath>
                            </m:oMathPara>
                          </a14:m>
                          <a:endParaRPr lang="en-US" dirty="0"/>
                        </a:p>
                      </a:txBody>
                      <a:tcPr/>
                    </a:tc>
                    <a:tc>
                      <a:txBody>
                        <a:bodyPr/>
                        <a:lstStyle/>
                        <a:p>
                          <a:pPr algn="r"/>
                          <a14:m>
                            <m:oMathPara xmlns:m="http://schemas.openxmlformats.org/officeDocument/2006/math">
                              <m:oMathParaPr>
                                <m:jc m:val="centerGroup"/>
                              </m:oMathParaPr>
                              <m:oMath xmlns:m="http://schemas.openxmlformats.org/officeDocument/2006/math">
                                <m:r>
                                  <a:rPr lang="en-US" smtClean="0">
                                    <a:latin typeface="Cambria Math"/>
                                  </a:rPr>
                                  <m:t>𝑘</m:t>
                                </m:r>
                              </m:oMath>
                            </m:oMathPara>
                          </a14:m>
                          <a:endParaRPr lang="en-US" dirty="0"/>
                        </a:p>
                      </a:txBody>
                      <a:tcPr/>
                    </a:tc>
                    <a:tc>
                      <a:txBody>
                        <a:bodyPr/>
                        <a:lstStyle/>
                        <a:p>
                          <a:pPr algn="r"/>
                          <a14:m>
                            <m:oMathPara xmlns:m="http://schemas.openxmlformats.org/officeDocument/2006/math">
                              <m:oMathParaPr>
                                <m:jc m:val="centerGroup"/>
                              </m:oMathParaPr>
                              <m:oMath xmlns:m="http://schemas.openxmlformats.org/officeDocument/2006/math">
                                <m:r>
                                  <a:rPr lang="en-US" smtClean="0">
                                    <a:latin typeface="Cambria Math"/>
                                  </a:rPr>
                                  <m:t>−</m:t>
                                </m:r>
                                <m:r>
                                  <a:rPr lang="en-US" smtClean="0">
                                    <a:latin typeface="Cambria Math"/>
                                  </a:rPr>
                                  <m:t>𝑗</m:t>
                                </m:r>
                              </m:oMath>
                            </m:oMathPara>
                          </a14:m>
                          <a:endParaRPr lang="en-US" dirty="0"/>
                        </a:p>
                      </a:txBody>
                      <a:tcPr/>
                    </a:tc>
                    <a:extLst>
                      <a:ext uri="{0D108BD9-81ED-4DB2-BD59-A6C34878D82A}">
                        <a16:rowId xmlns:a16="http://schemas.microsoft.com/office/drawing/2014/main" val="10006"/>
                      </a:ext>
                    </a:extLst>
                  </a:tr>
                  <a:tr h="370840">
                    <a:tc>
                      <a:txBody>
                        <a:bodyPr/>
                        <a:lstStyle/>
                        <a:p>
                          <a:pPr algn="r"/>
                          <a14:m>
                            <m:oMathPara xmlns:m="http://schemas.openxmlformats.org/officeDocument/2006/math">
                              <m:oMathParaPr>
                                <m:jc m:val="centerGroup"/>
                              </m:oMathParaPr>
                              <m:oMath xmlns:m="http://schemas.openxmlformats.org/officeDocument/2006/math">
                                <m:r>
                                  <a:rPr lang="en-US" smtClean="0">
                                    <a:latin typeface="Cambria Math"/>
                                  </a:rPr>
                                  <m:t>−</m:t>
                                </m:r>
                                <m:r>
                                  <a:rPr lang="en-US" smtClean="0">
                                    <a:latin typeface="Cambria Math"/>
                                  </a:rPr>
                                  <m:t>𝑗</m:t>
                                </m:r>
                              </m:oMath>
                            </m:oMathPara>
                          </a14:m>
                          <a:endParaRPr lang="en-US" dirty="0"/>
                        </a:p>
                      </a:txBody>
                      <a:tcPr/>
                    </a:tc>
                    <a:tc>
                      <a:txBody>
                        <a:bodyPr/>
                        <a:lstStyle/>
                        <a:p>
                          <a:pPr algn="r"/>
                          <a14:m>
                            <m:oMathPara xmlns:m="http://schemas.openxmlformats.org/officeDocument/2006/math">
                              <m:oMathParaPr>
                                <m:jc m:val="centerGroup"/>
                              </m:oMathParaPr>
                              <m:oMath xmlns:m="http://schemas.openxmlformats.org/officeDocument/2006/math">
                                <m:r>
                                  <a:rPr lang="en-US" smtClean="0">
                                    <a:latin typeface="Cambria Math"/>
                                  </a:rPr>
                                  <m:t>−</m:t>
                                </m:r>
                                <m:r>
                                  <a:rPr lang="en-US" smtClean="0">
                                    <a:latin typeface="Cambria Math"/>
                                  </a:rPr>
                                  <m:t>𝑗</m:t>
                                </m:r>
                              </m:oMath>
                            </m:oMathPara>
                          </a14:m>
                          <a:endParaRPr lang="en-US" dirty="0"/>
                        </a:p>
                      </a:txBody>
                      <a:tcPr/>
                    </a:tc>
                    <a:tc>
                      <a:txBody>
                        <a:bodyPr/>
                        <a:lstStyle/>
                        <a:p>
                          <a:pPr algn="r"/>
                          <a14:m>
                            <m:oMathPara xmlns:m="http://schemas.openxmlformats.org/officeDocument/2006/math">
                              <m:oMathParaPr>
                                <m:jc m:val="centerGroup"/>
                              </m:oMathParaPr>
                              <m:oMath xmlns:m="http://schemas.openxmlformats.org/officeDocument/2006/math">
                                <m:r>
                                  <a:rPr lang="en-US" smtClean="0">
                                    <a:latin typeface="Cambria Math"/>
                                  </a:rPr>
                                  <m:t>𝑘</m:t>
                                </m:r>
                              </m:oMath>
                            </m:oMathPara>
                          </a14:m>
                          <a:endParaRPr lang="en-US" dirty="0"/>
                        </a:p>
                      </a:txBody>
                      <a:tcPr/>
                    </a:tc>
                    <a:tc>
                      <a:txBody>
                        <a:bodyPr/>
                        <a:lstStyle/>
                        <a:p>
                          <a:pPr algn="r"/>
                          <a14:m>
                            <m:oMathPara xmlns:m="http://schemas.openxmlformats.org/officeDocument/2006/math">
                              <m:oMathParaPr>
                                <m:jc m:val="centerGroup"/>
                              </m:oMathParaPr>
                              <m:oMath xmlns:m="http://schemas.openxmlformats.org/officeDocument/2006/math">
                                <m:r>
                                  <a:rPr lang="en-US" smtClean="0">
                                    <a:latin typeface="Cambria Math"/>
                                  </a:rPr>
                                  <m:t>1</m:t>
                                </m:r>
                              </m:oMath>
                            </m:oMathPara>
                          </a14:m>
                          <a:endParaRPr lang="en-US" dirty="0"/>
                        </a:p>
                      </a:txBody>
                      <a:tcPr/>
                    </a:tc>
                    <a:tc>
                      <a:txBody>
                        <a:bodyPr/>
                        <a:lstStyle/>
                        <a:p>
                          <a:pPr algn="r"/>
                          <a14:m>
                            <m:oMathPara xmlns:m="http://schemas.openxmlformats.org/officeDocument/2006/math">
                              <m:oMathParaPr>
                                <m:jc m:val="centerGroup"/>
                              </m:oMathParaPr>
                              <m:oMath xmlns:m="http://schemas.openxmlformats.org/officeDocument/2006/math">
                                <m:r>
                                  <a:rPr lang="en-US" smtClean="0">
                                    <a:latin typeface="Cambria Math"/>
                                  </a:rPr>
                                  <m:t>−</m:t>
                                </m:r>
                                <m:r>
                                  <a:rPr lang="en-US" smtClean="0">
                                    <a:latin typeface="Cambria Math"/>
                                  </a:rPr>
                                  <m:t>𝑖</m:t>
                                </m:r>
                              </m:oMath>
                            </m:oMathPara>
                          </a14:m>
                          <a:endParaRPr lang="en-US" dirty="0"/>
                        </a:p>
                      </a:txBody>
                      <a:tcPr/>
                    </a:tc>
                    <a:tc>
                      <a:txBody>
                        <a:bodyPr/>
                        <a:lstStyle/>
                        <a:p>
                          <a:pPr algn="r"/>
                          <a14:m>
                            <m:oMathPara xmlns:m="http://schemas.openxmlformats.org/officeDocument/2006/math">
                              <m:oMathParaPr>
                                <m:jc m:val="centerGroup"/>
                              </m:oMathParaPr>
                              <m:oMath xmlns:m="http://schemas.openxmlformats.org/officeDocument/2006/math">
                                <m:r>
                                  <a:rPr lang="en-US" smtClean="0">
                                    <a:latin typeface="Cambria Math"/>
                                  </a:rPr>
                                  <m:t>𝑗</m:t>
                                </m:r>
                              </m:oMath>
                            </m:oMathPara>
                          </a14:m>
                          <a:endParaRPr lang="en-US" dirty="0"/>
                        </a:p>
                      </a:txBody>
                      <a:tcPr/>
                    </a:tc>
                    <a:tc>
                      <a:txBody>
                        <a:bodyPr/>
                        <a:lstStyle/>
                        <a:p>
                          <a:pPr algn="r"/>
                          <a14:m>
                            <m:oMathPara xmlns:m="http://schemas.openxmlformats.org/officeDocument/2006/math">
                              <m:oMathParaPr>
                                <m:jc m:val="centerGroup"/>
                              </m:oMathParaPr>
                              <m:oMath xmlns:m="http://schemas.openxmlformats.org/officeDocument/2006/math">
                                <m:r>
                                  <a:rPr lang="en-US" smtClean="0">
                                    <a:latin typeface="Cambria Math"/>
                                  </a:rPr>
                                  <m:t>−</m:t>
                                </m:r>
                                <m:r>
                                  <a:rPr lang="en-US" smtClean="0">
                                    <a:latin typeface="Cambria Math"/>
                                  </a:rPr>
                                  <m:t>𝑘</m:t>
                                </m:r>
                              </m:oMath>
                            </m:oMathPara>
                          </a14:m>
                          <a:endParaRPr lang="en-US" dirty="0"/>
                        </a:p>
                      </a:txBody>
                      <a:tcPr/>
                    </a:tc>
                    <a:tc>
                      <a:txBody>
                        <a:bodyPr/>
                        <a:lstStyle/>
                        <a:p>
                          <a:pPr algn="r"/>
                          <a14:m>
                            <m:oMathPara xmlns:m="http://schemas.openxmlformats.org/officeDocument/2006/math">
                              <m:oMathParaPr>
                                <m:jc m:val="centerGroup"/>
                              </m:oMathParaPr>
                              <m:oMath xmlns:m="http://schemas.openxmlformats.org/officeDocument/2006/math">
                                <m:r>
                                  <a:rPr lang="en-US" smtClean="0">
                                    <a:latin typeface="Cambria Math"/>
                                  </a:rPr>
                                  <m:t>−1</m:t>
                                </m:r>
                              </m:oMath>
                            </m:oMathPara>
                          </a14:m>
                          <a:endParaRPr lang="en-US" dirty="0"/>
                        </a:p>
                      </a:txBody>
                      <a:tcPr/>
                    </a:tc>
                    <a:tc>
                      <a:txBody>
                        <a:bodyPr/>
                        <a:lstStyle/>
                        <a:p>
                          <a:pPr algn="r"/>
                          <a14:m>
                            <m:oMathPara xmlns:m="http://schemas.openxmlformats.org/officeDocument/2006/math">
                              <m:oMathParaPr>
                                <m:jc m:val="centerGroup"/>
                              </m:oMathParaPr>
                              <m:oMath xmlns:m="http://schemas.openxmlformats.org/officeDocument/2006/math">
                                <m:r>
                                  <a:rPr lang="en-US" smtClean="0">
                                    <a:latin typeface="Cambria Math"/>
                                  </a:rPr>
                                  <m:t>𝑖</m:t>
                                </m:r>
                              </m:oMath>
                            </m:oMathPara>
                          </a14:m>
                          <a:endParaRPr lang="en-US" dirty="0"/>
                        </a:p>
                      </a:txBody>
                      <a:tcPr/>
                    </a:tc>
                    <a:extLst>
                      <a:ext uri="{0D108BD9-81ED-4DB2-BD59-A6C34878D82A}">
                        <a16:rowId xmlns:a16="http://schemas.microsoft.com/office/drawing/2014/main" val="10007"/>
                      </a:ext>
                    </a:extLst>
                  </a:tr>
                  <a:tr h="370840">
                    <a:tc>
                      <a:txBody>
                        <a:bodyPr/>
                        <a:lstStyle/>
                        <a:p>
                          <a:pPr algn="r"/>
                          <a14:m>
                            <m:oMathPara xmlns:m="http://schemas.openxmlformats.org/officeDocument/2006/math">
                              <m:oMathParaPr>
                                <m:jc m:val="centerGroup"/>
                              </m:oMathParaPr>
                              <m:oMath xmlns:m="http://schemas.openxmlformats.org/officeDocument/2006/math">
                                <m:r>
                                  <a:rPr lang="en-US" smtClean="0">
                                    <a:latin typeface="Cambria Math"/>
                                  </a:rPr>
                                  <m:t>−</m:t>
                                </m:r>
                                <m:r>
                                  <a:rPr lang="en-US" smtClean="0">
                                    <a:latin typeface="Cambria Math"/>
                                  </a:rPr>
                                  <m:t>𝑘</m:t>
                                </m:r>
                              </m:oMath>
                            </m:oMathPara>
                          </a14:m>
                          <a:endParaRPr lang="en-US" dirty="0"/>
                        </a:p>
                      </a:txBody>
                      <a:tcPr/>
                    </a:tc>
                    <a:tc>
                      <a:txBody>
                        <a:bodyPr/>
                        <a:lstStyle/>
                        <a:p>
                          <a:pPr algn="r"/>
                          <a14:m>
                            <m:oMathPara xmlns:m="http://schemas.openxmlformats.org/officeDocument/2006/math">
                              <m:oMathParaPr>
                                <m:jc m:val="centerGroup"/>
                              </m:oMathParaPr>
                              <m:oMath xmlns:m="http://schemas.openxmlformats.org/officeDocument/2006/math">
                                <m:r>
                                  <a:rPr lang="en-US" smtClean="0">
                                    <a:latin typeface="Cambria Math"/>
                                  </a:rPr>
                                  <m:t>−</m:t>
                                </m:r>
                                <m:r>
                                  <a:rPr lang="en-US" smtClean="0">
                                    <a:latin typeface="Cambria Math"/>
                                  </a:rPr>
                                  <m:t>𝑘</m:t>
                                </m:r>
                              </m:oMath>
                            </m:oMathPara>
                          </a14:m>
                          <a:endParaRPr lang="en-US" dirty="0"/>
                        </a:p>
                      </a:txBody>
                      <a:tcPr/>
                    </a:tc>
                    <a:tc>
                      <a:txBody>
                        <a:bodyPr/>
                        <a:lstStyle/>
                        <a:p>
                          <a:pPr algn="r"/>
                          <a14:m>
                            <m:oMathPara xmlns:m="http://schemas.openxmlformats.org/officeDocument/2006/math">
                              <m:oMathParaPr>
                                <m:jc m:val="centerGroup"/>
                              </m:oMathParaPr>
                              <m:oMath xmlns:m="http://schemas.openxmlformats.org/officeDocument/2006/math">
                                <m:r>
                                  <a:rPr lang="en-US" smtClean="0">
                                    <a:latin typeface="Cambria Math"/>
                                  </a:rPr>
                                  <m:t>−</m:t>
                                </m:r>
                                <m:r>
                                  <a:rPr lang="en-US" smtClean="0">
                                    <a:latin typeface="Cambria Math"/>
                                  </a:rPr>
                                  <m:t>𝑗</m:t>
                                </m:r>
                              </m:oMath>
                            </m:oMathPara>
                          </a14:m>
                          <a:endParaRPr lang="en-US" dirty="0"/>
                        </a:p>
                      </a:txBody>
                      <a:tcPr/>
                    </a:tc>
                    <a:tc>
                      <a:txBody>
                        <a:bodyPr/>
                        <a:lstStyle/>
                        <a:p>
                          <a:pPr algn="r"/>
                          <a14:m>
                            <m:oMathPara xmlns:m="http://schemas.openxmlformats.org/officeDocument/2006/math">
                              <m:oMathParaPr>
                                <m:jc m:val="centerGroup"/>
                              </m:oMathParaPr>
                              <m:oMath xmlns:m="http://schemas.openxmlformats.org/officeDocument/2006/math">
                                <m:r>
                                  <a:rPr lang="en-US" smtClean="0">
                                    <a:latin typeface="Cambria Math"/>
                                  </a:rPr>
                                  <m:t>𝑖</m:t>
                                </m:r>
                              </m:oMath>
                            </m:oMathPara>
                          </a14:m>
                          <a:endParaRPr lang="en-US" dirty="0"/>
                        </a:p>
                      </a:txBody>
                      <a:tcPr/>
                    </a:tc>
                    <a:tc>
                      <a:txBody>
                        <a:bodyPr/>
                        <a:lstStyle/>
                        <a:p>
                          <a:pPr algn="r"/>
                          <a14:m>
                            <m:oMathPara xmlns:m="http://schemas.openxmlformats.org/officeDocument/2006/math">
                              <m:oMathParaPr>
                                <m:jc m:val="centerGroup"/>
                              </m:oMathParaPr>
                              <m:oMath xmlns:m="http://schemas.openxmlformats.org/officeDocument/2006/math">
                                <m:r>
                                  <a:rPr lang="en-US" smtClean="0">
                                    <a:latin typeface="Cambria Math"/>
                                  </a:rPr>
                                  <m:t>1</m:t>
                                </m:r>
                              </m:oMath>
                            </m:oMathPara>
                          </a14:m>
                          <a:endParaRPr lang="en-US" dirty="0"/>
                        </a:p>
                      </a:txBody>
                      <a:tcPr/>
                    </a:tc>
                    <a:tc>
                      <a:txBody>
                        <a:bodyPr/>
                        <a:lstStyle/>
                        <a:p>
                          <a:pPr algn="r"/>
                          <a14:m>
                            <m:oMathPara xmlns:m="http://schemas.openxmlformats.org/officeDocument/2006/math">
                              <m:oMathParaPr>
                                <m:jc m:val="centerGroup"/>
                              </m:oMathParaPr>
                              <m:oMath xmlns:m="http://schemas.openxmlformats.org/officeDocument/2006/math">
                                <m:r>
                                  <a:rPr lang="en-US" smtClean="0">
                                    <a:latin typeface="Cambria Math"/>
                                  </a:rPr>
                                  <m:t>𝑘</m:t>
                                </m:r>
                              </m:oMath>
                            </m:oMathPara>
                          </a14:m>
                          <a:endParaRPr lang="en-US" dirty="0"/>
                        </a:p>
                      </a:txBody>
                      <a:tcPr/>
                    </a:tc>
                    <a:tc>
                      <a:txBody>
                        <a:bodyPr/>
                        <a:lstStyle/>
                        <a:p>
                          <a:pPr algn="r"/>
                          <a14:m>
                            <m:oMathPara xmlns:m="http://schemas.openxmlformats.org/officeDocument/2006/math">
                              <m:oMathParaPr>
                                <m:jc m:val="centerGroup"/>
                              </m:oMathParaPr>
                              <m:oMath xmlns:m="http://schemas.openxmlformats.org/officeDocument/2006/math">
                                <m:r>
                                  <a:rPr lang="en-US" smtClean="0">
                                    <a:latin typeface="Cambria Math"/>
                                  </a:rPr>
                                  <m:t>𝑗</m:t>
                                </m:r>
                              </m:oMath>
                            </m:oMathPara>
                          </a14:m>
                          <a:endParaRPr lang="en-US" dirty="0"/>
                        </a:p>
                      </a:txBody>
                      <a:tcPr/>
                    </a:tc>
                    <a:tc>
                      <a:txBody>
                        <a:bodyPr/>
                        <a:lstStyle/>
                        <a:p>
                          <a:pPr algn="r"/>
                          <a14:m>
                            <m:oMathPara xmlns:m="http://schemas.openxmlformats.org/officeDocument/2006/math">
                              <m:oMathParaPr>
                                <m:jc m:val="centerGroup"/>
                              </m:oMathParaPr>
                              <m:oMath xmlns:m="http://schemas.openxmlformats.org/officeDocument/2006/math">
                                <m:r>
                                  <a:rPr lang="en-US" smtClean="0">
                                    <a:latin typeface="Cambria Math"/>
                                  </a:rPr>
                                  <m:t>−</m:t>
                                </m:r>
                                <m:r>
                                  <a:rPr lang="en-US" smtClean="0">
                                    <a:latin typeface="Cambria Math"/>
                                  </a:rPr>
                                  <m:t>𝑖</m:t>
                                </m:r>
                              </m:oMath>
                            </m:oMathPara>
                          </a14:m>
                          <a:endParaRPr lang="en-US" dirty="0"/>
                        </a:p>
                      </a:txBody>
                      <a:tcPr/>
                    </a:tc>
                    <a:tc>
                      <a:txBody>
                        <a:bodyPr/>
                        <a:lstStyle/>
                        <a:p>
                          <a:pPr algn="r"/>
                          <a14:m>
                            <m:oMathPara xmlns:m="http://schemas.openxmlformats.org/officeDocument/2006/math">
                              <m:oMathParaPr>
                                <m:jc m:val="centerGroup"/>
                              </m:oMathParaPr>
                              <m:oMath xmlns:m="http://schemas.openxmlformats.org/officeDocument/2006/math">
                                <m:r>
                                  <a:rPr lang="en-US" smtClean="0">
                                    <a:latin typeface="Cambria Math"/>
                                  </a:rPr>
                                  <m:t>−1</m:t>
                                </m:r>
                              </m:oMath>
                            </m:oMathPara>
                          </a14:m>
                          <a:endParaRPr lang="en-US" dirty="0"/>
                        </a:p>
                      </a:txBody>
                      <a:tcPr/>
                    </a:tc>
                    <a:extLst>
                      <a:ext uri="{0D108BD9-81ED-4DB2-BD59-A6C34878D82A}">
                        <a16:rowId xmlns:a16="http://schemas.microsoft.com/office/drawing/2014/main" val="10008"/>
                      </a:ext>
                    </a:extLst>
                  </a:tr>
                </a:tbl>
              </a:graphicData>
            </a:graphic>
          </p:graphicFrame>
        </mc:Choice>
        <mc:Fallback>
          <p:graphicFrame>
            <p:nvGraphicFramePr>
              <p:cNvPr id="4" name="Table 3"/>
              <p:cNvGraphicFramePr>
                <a:graphicFrameLocks noGrp="1"/>
              </p:cNvGraphicFramePr>
              <p:nvPr>
                <p:extLst>
                  <p:ext uri="{D42A27DB-BD31-4B8C-83A1-F6EECF244321}">
                    <p14:modId xmlns:p14="http://schemas.microsoft.com/office/powerpoint/2010/main" val="362597534"/>
                  </p:ext>
                </p:extLst>
              </p:nvPr>
            </p:nvGraphicFramePr>
            <p:xfrm>
              <a:off x="457200" y="2377440"/>
              <a:ext cx="6095997" cy="3337560"/>
            </p:xfrm>
            <a:graphic>
              <a:graphicData uri="http://schemas.openxmlformats.org/drawingml/2006/table">
                <a:tbl>
                  <a:tblPr firstRow="1" bandRow="1">
                    <a:tableStyleId>{2D5ABB26-0587-4C30-8999-92F81FD0307C}</a:tableStyleId>
                  </a:tblPr>
                  <a:tblGrid>
                    <a:gridCol w="677333">
                      <a:extLst>
                        <a:ext uri="{9D8B030D-6E8A-4147-A177-3AD203B41FA5}">
                          <a16:colId xmlns:a16="http://schemas.microsoft.com/office/drawing/2014/main" val="20000"/>
                        </a:ext>
                      </a:extLst>
                    </a:gridCol>
                    <a:gridCol w="677333">
                      <a:extLst>
                        <a:ext uri="{9D8B030D-6E8A-4147-A177-3AD203B41FA5}">
                          <a16:colId xmlns:a16="http://schemas.microsoft.com/office/drawing/2014/main" val="20001"/>
                        </a:ext>
                      </a:extLst>
                    </a:gridCol>
                    <a:gridCol w="677333">
                      <a:extLst>
                        <a:ext uri="{9D8B030D-6E8A-4147-A177-3AD203B41FA5}">
                          <a16:colId xmlns:a16="http://schemas.microsoft.com/office/drawing/2014/main" val="20002"/>
                        </a:ext>
                      </a:extLst>
                    </a:gridCol>
                    <a:gridCol w="677333">
                      <a:extLst>
                        <a:ext uri="{9D8B030D-6E8A-4147-A177-3AD203B41FA5}">
                          <a16:colId xmlns:a16="http://schemas.microsoft.com/office/drawing/2014/main" val="20003"/>
                        </a:ext>
                      </a:extLst>
                    </a:gridCol>
                    <a:gridCol w="677333">
                      <a:extLst>
                        <a:ext uri="{9D8B030D-6E8A-4147-A177-3AD203B41FA5}">
                          <a16:colId xmlns:a16="http://schemas.microsoft.com/office/drawing/2014/main" val="20004"/>
                        </a:ext>
                      </a:extLst>
                    </a:gridCol>
                    <a:gridCol w="677333">
                      <a:extLst>
                        <a:ext uri="{9D8B030D-6E8A-4147-A177-3AD203B41FA5}">
                          <a16:colId xmlns:a16="http://schemas.microsoft.com/office/drawing/2014/main" val="20005"/>
                        </a:ext>
                      </a:extLst>
                    </a:gridCol>
                    <a:gridCol w="677333">
                      <a:extLst>
                        <a:ext uri="{9D8B030D-6E8A-4147-A177-3AD203B41FA5}">
                          <a16:colId xmlns:a16="http://schemas.microsoft.com/office/drawing/2014/main" val="20006"/>
                        </a:ext>
                      </a:extLst>
                    </a:gridCol>
                    <a:gridCol w="677333">
                      <a:extLst>
                        <a:ext uri="{9D8B030D-6E8A-4147-A177-3AD203B41FA5}">
                          <a16:colId xmlns:a16="http://schemas.microsoft.com/office/drawing/2014/main" val="20007"/>
                        </a:ext>
                      </a:extLst>
                    </a:gridCol>
                    <a:gridCol w="677333">
                      <a:extLst>
                        <a:ext uri="{9D8B030D-6E8A-4147-A177-3AD203B41FA5}">
                          <a16:colId xmlns:a16="http://schemas.microsoft.com/office/drawing/2014/main" val="20008"/>
                        </a:ext>
                      </a:extLst>
                    </a:gridCol>
                  </a:tblGrid>
                  <a:tr h="370840">
                    <a:tc>
                      <a:txBody>
                        <a:bodyPr/>
                        <a:lstStyle/>
                        <a:p>
                          <a:endParaRPr lang="en-US"/>
                        </a:p>
                      </a:txBody>
                      <a:tcPr>
                        <a:blipFill>
                          <a:blip r:embed="rId4"/>
                          <a:stretch>
                            <a:fillRect r="-800901" b="-809836"/>
                          </a:stretch>
                        </a:blipFill>
                      </a:tcPr>
                    </a:tc>
                    <a:tc>
                      <a:txBody>
                        <a:bodyPr/>
                        <a:lstStyle/>
                        <a:p>
                          <a:endParaRPr lang="en-US"/>
                        </a:p>
                      </a:txBody>
                      <a:tcPr>
                        <a:blipFill>
                          <a:blip r:embed="rId4"/>
                          <a:stretch>
                            <a:fillRect l="-100000" r="-700901" b="-809836"/>
                          </a:stretch>
                        </a:blipFill>
                      </a:tcPr>
                    </a:tc>
                    <a:tc>
                      <a:txBody>
                        <a:bodyPr/>
                        <a:lstStyle/>
                        <a:p>
                          <a:endParaRPr lang="en-US"/>
                        </a:p>
                      </a:txBody>
                      <a:tcPr>
                        <a:blipFill>
                          <a:blip r:embed="rId4"/>
                          <a:stretch>
                            <a:fillRect l="-200000" r="-600901" b="-809836"/>
                          </a:stretch>
                        </a:blipFill>
                      </a:tcPr>
                    </a:tc>
                    <a:tc>
                      <a:txBody>
                        <a:bodyPr/>
                        <a:lstStyle/>
                        <a:p>
                          <a:endParaRPr lang="en-US"/>
                        </a:p>
                      </a:txBody>
                      <a:tcPr>
                        <a:blipFill>
                          <a:blip r:embed="rId4"/>
                          <a:stretch>
                            <a:fillRect l="-300000" r="-500901" b="-809836"/>
                          </a:stretch>
                        </a:blipFill>
                      </a:tcPr>
                    </a:tc>
                    <a:tc>
                      <a:txBody>
                        <a:bodyPr/>
                        <a:lstStyle/>
                        <a:p>
                          <a:endParaRPr lang="en-US"/>
                        </a:p>
                      </a:txBody>
                      <a:tcPr>
                        <a:blipFill>
                          <a:blip r:embed="rId4"/>
                          <a:stretch>
                            <a:fillRect l="-396429" r="-396429" b="-809836"/>
                          </a:stretch>
                        </a:blipFill>
                      </a:tcPr>
                    </a:tc>
                    <a:tc>
                      <a:txBody>
                        <a:bodyPr/>
                        <a:lstStyle/>
                        <a:p>
                          <a:endParaRPr lang="en-US"/>
                        </a:p>
                      </a:txBody>
                      <a:tcPr>
                        <a:blipFill>
                          <a:blip r:embed="rId4"/>
                          <a:stretch>
                            <a:fillRect l="-500901" r="-300000" b="-809836"/>
                          </a:stretch>
                        </a:blipFill>
                      </a:tcPr>
                    </a:tc>
                    <a:tc>
                      <a:txBody>
                        <a:bodyPr/>
                        <a:lstStyle/>
                        <a:p>
                          <a:endParaRPr lang="en-US"/>
                        </a:p>
                      </a:txBody>
                      <a:tcPr>
                        <a:blipFill>
                          <a:blip r:embed="rId4"/>
                          <a:stretch>
                            <a:fillRect l="-600901" r="-200000" b="-809836"/>
                          </a:stretch>
                        </a:blipFill>
                      </a:tcPr>
                    </a:tc>
                    <a:tc>
                      <a:txBody>
                        <a:bodyPr/>
                        <a:lstStyle/>
                        <a:p>
                          <a:endParaRPr lang="en-US"/>
                        </a:p>
                      </a:txBody>
                      <a:tcPr>
                        <a:blipFill>
                          <a:blip r:embed="rId4"/>
                          <a:stretch>
                            <a:fillRect l="-700901" r="-100000" b="-809836"/>
                          </a:stretch>
                        </a:blipFill>
                      </a:tcPr>
                    </a:tc>
                    <a:tc>
                      <a:txBody>
                        <a:bodyPr/>
                        <a:lstStyle/>
                        <a:p>
                          <a:endParaRPr lang="en-US"/>
                        </a:p>
                      </a:txBody>
                      <a:tcPr>
                        <a:blipFill>
                          <a:blip r:embed="rId4"/>
                          <a:stretch>
                            <a:fillRect l="-800901" b="-809836"/>
                          </a:stretch>
                        </a:blipFill>
                      </a:tcPr>
                    </a:tc>
                    <a:extLst>
                      <a:ext uri="{0D108BD9-81ED-4DB2-BD59-A6C34878D82A}">
                        <a16:rowId xmlns:a16="http://schemas.microsoft.com/office/drawing/2014/main" val="10000"/>
                      </a:ext>
                    </a:extLst>
                  </a:tr>
                  <a:tr h="370840">
                    <a:tc>
                      <a:txBody>
                        <a:bodyPr/>
                        <a:lstStyle/>
                        <a:p>
                          <a:endParaRPr lang="en-US"/>
                        </a:p>
                      </a:txBody>
                      <a:tcPr>
                        <a:blipFill>
                          <a:blip r:embed="rId4"/>
                          <a:stretch>
                            <a:fillRect t="-100000" r="-800901" b="-709836"/>
                          </a:stretch>
                        </a:blipFill>
                      </a:tcPr>
                    </a:tc>
                    <a:tc>
                      <a:txBody>
                        <a:bodyPr/>
                        <a:lstStyle/>
                        <a:p>
                          <a:endParaRPr lang="en-US"/>
                        </a:p>
                      </a:txBody>
                      <a:tcPr>
                        <a:blipFill>
                          <a:blip r:embed="rId4"/>
                          <a:stretch>
                            <a:fillRect l="-100000" t="-100000" r="-700901" b="-709836"/>
                          </a:stretch>
                        </a:blipFill>
                      </a:tcPr>
                    </a:tc>
                    <a:tc>
                      <a:txBody>
                        <a:bodyPr/>
                        <a:lstStyle/>
                        <a:p>
                          <a:endParaRPr lang="en-US"/>
                        </a:p>
                      </a:txBody>
                      <a:tcPr>
                        <a:blipFill>
                          <a:blip r:embed="rId4"/>
                          <a:stretch>
                            <a:fillRect l="-200000" t="-100000" r="-600901" b="-709836"/>
                          </a:stretch>
                        </a:blipFill>
                      </a:tcPr>
                    </a:tc>
                    <a:tc>
                      <a:txBody>
                        <a:bodyPr/>
                        <a:lstStyle/>
                        <a:p>
                          <a:endParaRPr lang="en-US"/>
                        </a:p>
                      </a:txBody>
                      <a:tcPr>
                        <a:blipFill>
                          <a:blip r:embed="rId4"/>
                          <a:stretch>
                            <a:fillRect l="-300000" t="-100000" r="-500901" b="-709836"/>
                          </a:stretch>
                        </a:blipFill>
                      </a:tcPr>
                    </a:tc>
                    <a:tc>
                      <a:txBody>
                        <a:bodyPr/>
                        <a:lstStyle/>
                        <a:p>
                          <a:endParaRPr lang="en-US"/>
                        </a:p>
                      </a:txBody>
                      <a:tcPr>
                        <a:blipFill>
                          <a:blip r:embed="rId4"/>
                          <a:stretch>
                            <a:fillRect l="-396429" t="-100000" r="-396429" b="-709836"/>
                          </a:stretch>
                        </a:blipFill>
                      </a:tcPr>
                    </a:tc>
                    <a:tc>
                      <a:txBody>
                        <a:bodyPr/>
                        <a:lstStyle/>
                        <a:p>
                          <a:endParaRPr lang="en-US"/>
                        </a:p>
                      </a:txBody>
                      <a:tcPr>
                        <a:blipFill>
                          <a:blip r:embed="rId4"/>
                          <a:stretch>
                            <a:fillRect l="-500901" t="-100000" r="-300000" b="-709836"/>
                          </a:stretch>
                        </a:blipFill>
                      </a:tcPr>
                    </a:tc>
                    <a:tc>
                      <a:txBody>
                        <a:bodyPr/>
                        <a:lstStyle/>
                        <a:p>
                          <a:endParaRPr lang="en-US"/>
                        </a:p>
                      </a:txBody>
                      <a:tcPr>
                        <a:blipFill>
                          <a:blip r:embed="rId4"/>
                          <a:stretch>
                            <a:fillRect l="-600901" t="-100000" r="-200000" b="-709836"/>
                          </a:stretch>
                        </a:blipFill>
                      </a:tcPr>
                    </a:tc>
                    <a:tc>
                      <a:txBody>
                        <a:bodyPr/>
                        <a:lstStyle/>
                        <a:p>
                          <a:endParaRPr lang="en-US"/>
                        </a:p>
                      </a:txBody>
                      <a:tcPr>
                        <a:blipFill>
                          <a:blip r:embed="rId4"/>
                          <a:stretch>
                            <a:fillRect l="-700901" t="-100000" r="-100000" b="-709836"/>
                          </a:stretch>
                        </a:blipFill>
                      </a:tcPr>
                    </a:tc>
                    <a:tc>
                      <a:txBody>
                        <a:bodyPr/>
                        <a:lstStyle/>
                        <a:p>
                          <a:endParaRPr lang="en-US"/>
                        </a:p>
                      </a:txBody>
                      <a:tcPr>
                        <a:blipFill>
                          <a:blip r:embed="rId4"/>
                          <a:stretch>
                            <a:fillRect l="-800901" t="-100000" b="-709836"/>
                          </a:stretch>
                        </a:blipFill>
                      </a:tcPr>
                    </a:tc>
                    <a:extLst>
                      <a:ext uri="{0D108BD9-81ED-4DB2-BD59-A6C34878D82A}">
                        <a16:rowId xmlns:a16="http://schemas.microsoft.com/office/drawing/2014/main" val="10001"/>
                      </a:ext>
                    </a:extLst>
                  </a:tr>
                  <a:tr h="370840">
                    <a:tc>
                      <a:txBody>
                        <a:bodyPr/>
                        <a:lstStyle/>
                        <a:p>
                          <a:endParaRPr lang="en-US"/>
                        </a:p>
                      </a:txBody>
                      <a:tcPr>
                        <a:blipFill>
                          <a:blip r:embed="rId4"/>
                          <a:stretch>
                            <a:fillRect t="-200000" r="-800901" b="-609836"/>
                          </a:stretch>
                        </a:blipFill>
                      </a:tcPr>
                    </a:tc>
                    <a:tc>
                      <a:txBody>
                        <a:bodyPr/>
                        <a:lstStyle/>
                        <a:p>
                          <a:endParaRPr lang="en-US"/>
                        </a:p>
                      </a:txBody>
                      <a:tcPr>
                        <a:blipFill>
                          <a:blip r:embed="rId4"/>
                          <a:stretch>
                            <a:fillRect l="-100000" t="-200000" r="-700901" b="-609836"/>
                          </a:stretch>
                        </a:blipFill>
                      </a:tcPr>
                    </a:tc>
                    <a:tc>
                      <a:txBody>
                        <a:bodyPr/>
                        <a:lstStyle/>
                        <a:p>
                          <a:endParaRPr lang="en-US"/>
                        </a:p>
                      </a:txBody>
                      <a:tcPr>
                        <a:blipFill>
                          <a:blip r:embed="rId4"/>
                          <a:stretch>
                            <a:fillRect l="-200000" t="-200000" r="-600901" b="-609836"/>
                          </a:stretch>
                        </a:blipFill>
                      </a:tcPr>
                    </a:tc>
                    <a:tc>
                      <a:txBody>
                        <a:bodyPr/>
                        <a:lstStyle/>
                        <a:p>
                          <a:endParaRPr lang="en-US"/>
                        </a:p>
                      </a:txBody>
                      <a:tcPr>
                        <a:blipFill>
                          <a:blip r:embed="rId4"/>
                          <a:stretch>
                            <a:fillRect l="-300000" t="-200000" r="-500901" b="-609836"/>
                          </a:stretch>
                        </a:blipFill>
                      </a:tcPr>
                    </a:tc>
                    <a:tc>
                      <a:txBody>
                        <a:bodyPr/>
                        <a:lstStyle/>
                        <a:p>
                          <a:endParaRPr lang="en-US"/>
                        </a:p>
                      </a:txBody>
                      <a:tcPr>
                        <a:blipFill>
                          <a:blip r:embed="rId4"/>
                          <a:stretch>
                            <a:fillRect l="-396429" t="-200000" r="-396429" b="-609836"/>
                          </a:stretch>
                        </a:blipFill>
                      </a:tcPr>
                    </a:tc>
                    <a:tc>
                      <a:txBody>
                        <a:bodyPr/>
                        <a:lstStyle/>
                        <a:p>
                          <a:endParaRPr lang="en-US"/>
                        </a:p>
                      </a:txBody>
                      <a:tcPr>
                        <a:blipFill>
                          <a:blip r:embed="rId4"/>
                          <a:stretch>
                            <a:fillRect l="-500901" t="-200000" r="-300000" b="-609836"/>
                          </a:stretch>
                        </a:blipFill>
                      </a:tcPr>
                    </a:tc>
                    <a:tc>
                      <a:txBody>
                        <a:bodyPr/>
                        <a:lstStyle/>
                        <a:p>
                          <a:endParaRPr lang="en-US"/>
                        </a:p>
                      </a:txBody>
                      <a:tcPr>
                        <a:blipFill>
                          <a:blip r:embed="rId4"/>
                          <a:stretch>
                            <a:fillRect l="-600901" t="-200000" r="-200000" b="-609836"/>
                          </a:stretch>
                        </a:blipFill>
                      </a:tcPr>
                    </a:tc>
                    <a:tc>
                      <a:txBody>
                        <a:bodyPr/>
                        <a:lstStyle/>
                        <a:p>
                          <a:endParaRPr lang="en-US"/>
                        </a:p>
                      </a:txBody>
                      <a:tcPr>
                        <a:blipFill>
                          <a:blip r:embed="rId4"/>
                          <a:stretch>
                            <a:fillRect l="-700901" t="-200000" r="-100000" b="-609836"/>
                          </a:stretch>
                        </a:blipFill>
                      </a:tcPr>
                    </a:tc>
                    <a:tc>
                      <a:txBody>
                        <a:bodyPr/>
                        <a:lstStyle/>
                        <a:p>
                          <a:endParaRPr lang="en-US"/>
                        </a:p>
                      </a:txBody>
                      <a:tcPr>
                        <a:blipFill>
                          <a:blip r:embed="rId4"/>
                          <a:stretch>
                            <a:fillRect l="-800901" t="-200000" b="-609836"/>
                          </a:stretch>
                        </a:blipFill>
                      </a:tcPr>
                    </a:tc>
                    <a:extLst>
                      <a:ext uri="{0D108BD9-81ED-4DB2-BD59-A6C34878D82A}">
                        <a16:rowId xmlns:a16="http://schemas.microsoft.com/office/drawing/2014/main" val="10002"/>
                      </a:ext>
                    </a:extLst>
                  </a:tr>
                  <a:tr h="370840">
                    <a:tc>
                      <a:txBody>
                        <a:bodyPr/>
                        <a:lstStyle/>
                        <a:p>
                          <a:endParaRPr lang="en-US"/>
                        </a:p>
                      </a:txBody>
                      <a:tcPr>
                        <a:blipFill>
                          <a:blip r:embed="rId4"/>
                          <a:stretch>
                            <a:fillRect t="-300000" r="-800901" b="-509836"/>
                          </a:stretch>
                        </a:blipFill>
                      </a:tcPr>
                    </a:tc>
                    <a:tc>
                      <a:txBody>
                        <a:bodyPr/>
                        <a:lstStyle/>
                        <a:p>
                          <a:endParaRPr lang="en-US"/>
                        </a:p>
                      </a:txBody>
                      <a:tcPr>
                        <a:blipFill>
                          <a:blip r:embed="rId4"/>
                          <a:stretch>
                            <a:fillRect l="-100000" t="-300000" r="-700901" b="-509836"/>
                          </a:stretch>
                        </a:blipFill>
                      </a:tcPr>
                    </a:tc>
                    <a:tc>
                      <a:txBody>
                        <a:bodyPr/>
                        <a:lstStyle/>
                        <a:p>
                          <a:endParaRPr lang="en-US"/>
                        </a:p>
                      </a:txBody>
                      <a:tcPr>
                        <a:blipFill>
                          <a:blip r:embed="rId4"/>
                          <a:stretch>
                            <a:fillRect l="-200000" t="-300000" r="-600901" b="-509836"/>
                          </a:stretch>
                        </a:blipFill>
                      </a:tcPr>
                    </a:tc>
                    <a:tc>
                      <a:txBody>
                        <a:bodyPr/>
                        <a:lstStyle/>
                        <a:p>
                          <a:endParaRPr lang="en-US"/>
                        </a:p>
                      </a:txBody>
                      <a:tcPr>
                        <a:blipFill>
                          <a:blip r:embed="rId4"/>
                          <a:stretch>
                            <a:fillRect l="-300000" t="-300000" r="-500901" b="-509836"/>
                          </a:stretch>
                        </a:blipFill>
                      </a:tcPr>
                    </a:tc>
                    <a:tc>
                      <a:txBody>
                        <a:bodyPr/>
                        <a:lstStyle/>
                        <a:p>
                          <a:endParaRPr lang="en-US"/>
                        </a:p>
                      </a:txBody>
                      <a:tcPr>
                        <a:blipFill>
                          <a:blip r:embed="rId4"/>
                          <a:stretch>
                            <a:fillRect l="-396429" t="-300000" r="-396429" b="-509836"/>
                          </a:stretch>
                        </a:blipFill>
                      </a:tcPr>
                    </a:tc>
                    <a:tc>
                      <a:txBody>
                        <a:bodyPr/>
                        <a:lstStyle/>
                        <a:p>
                          <a:endParaRPr lang="en-US"/>
                        </a:p>
                      </a:txBody>
                      <a:tcPr>
                        <a:blipFill>
                          <a:blip r:embed="rId4"/>
                          <a:stretch>
                            <a:fillRect l="-500901" t="-300000" r="-300000" b="-509836"/>
                          </a:stretch>
                        </a:blipFill>
                      </a:tcPr>
                    </a:tc>
                    <a:tc>
                      <a:txBody>
                        <a:bodyPr/>
                        <a:lstStyle/>
                        <a:p>
                          <a:endParaRPr lang="en-US"/>
                        </a:p>
                      </a:txBody>
                      <a:tcPr>
                        <a:blipFill>
                          <a:blip r:embed="rId4"/>
                          <a:stretch>
                            <a:fillRect l="-600901" t="-300000" r="-200000" b="-509836"/>
                          </a:stretch>
                        </a:blipFill>
                      </a:tcPr>
                    </a:tc>
                    <a:tc>
                      <a:txBody>
                        <a:bodyPr/>
                        <a:lstStyle/>
                        <a:p>
                          <a:endParaRPr lang="en-US"/>
                        </a:p>
                      </a:txBody>
                      <a:tcPr>
                        <a:blipFill>
                          <a:blip r:embed="rId4"/>
                          <a:stretch>
                            <a:fillRect l="-700901" t="-300000" r="-100000" b="-509836"/>
                          </a:stretch>
                        </a:blipFill>
                      </a:tcPr>
                    </a:tc>
                    <a:tc>
                      <a:txBody>
                        <a:bodyPr/>
                        <a:lstStyle/>
                        <a:p>
                          <a:endParaRPr lang="en-US"/>
                        </a:p>
                      </a:txBody>
                      <a:tcPr>
                        <a:blipFill>
                          <a:blip r:embed="rId4"/>
                          <a:stretch>
                            <a:fillRect l="-800901" t="-300000" b="-509836"/>
                          </a:stretch>
                        </a:blipFill>
                      </a:tcPr>
                    </a:tc>
                    <a:extLst>
                      <a:ext uri="{0D108BD9-81ED-4DB2-BD59-A6C34878D82A}">
                        <a16:rowId xmlns:a16="http://schemas.microsoft.com/office/drawing/2014/main" val="10003"/>
                      </a:ext>
                    </a:extLst>
                  </a:tr>
                  <a:tr h="370840">
                    <a:tc>
                      <a:txBody>
                        <a:bodyPr/>
                        <a:lstStyle/>
                        <a:p>
                          <a:endParaRPr lang="en-US"/>
                        </a:p>
                      </a:txBody>
                      <a:tcPr>
                        <a:blipFill>
                          <a:blip r:embed="rId4"/>
                          <a:stretch>
                            <a:fillRect t="-406667" r="-800901" b="-418333"/>
                          </a:stretch>
                        </a:blipFill>
                      </a:tcPr>
                    </a:tc>
                    <a:tc>
                      <a:txBody>
                        <a:bodyPr/>
                        <a:lstStyle/>
                        <a:p>
                          <a:endParaRPr lang="en-US"/>
                        </a:p>
                      </a:txBody>
                      <a:tcPr>
                        <a:blipFill>
                          <a:blip r:embed="rId4"/>
                          <a:stretch>
                            <a:fillRect l="-100000" t="-406667" r="-700901" b="-418333"/>
                          </a:stretch>
                        </a:blipFill>
                      </a:tcPr>
                    </a:tc>
                    <a:tc>
                      <a:txBody>
                        <a:bodyPr/>
                        <a:lstStyle/>
                        <a:p>
                          <a:endParaRPr lang="en-US"/>
                        </a:p>
                      </a:txBody>
                      <a:tcPr>
                        <a:blipFill>
                          <a:blip r:embed="rId4"/>
                          <a:stretch>
                            <a:fillRect l="-200000" t="-406667" r="-600901" b="-418333"/>
                          </a:stretch>
                        </a:blipFill>
                      </a:tcPr>
                    </a:tc>
                    <a:tc>
                      <a:txBody>
                        <a:bodyPr/>
                        <a:lstStyle/>
                        <a:p>
                          <a:endParaRPr lang="en-US"/>
                        </a:p>
                      </a:txBody>
                      <a:tcPr>
                        <a:blipFill>
                          <a:blip r:embed="rId4"/>
                          <a:stretch>
                            <a:fillRect l="-300000" t="-406667" r="-500901" b="-418333"/>
                          </a:stretch>
                        </a:blipFill>
                      </a:tcPr>
                    </a:tc>
                    <a:tc>
                      <a:txBody>
                        <a:bodyPr/>
                        <a:lstStyle/>
                        <a:p>
                          <a:endParaRPr lang="en-US"/>
                        </a:p>
                      </a:txBody>
                      <a:tcPr>
                        <a:blipFill>
                          <a:blip r:embed="rId4"/>
                          <a:stretch>
                            <a:fillRect l="-396429" t="-406667" r="-396429" b="-418333"/>
                          </a:stretch>
                        </a:blipFill>
                      </a:tcPr>
                    </a:tc>
                    <a:tc>
                      <a:txBody>
                        <a:bodyPr/>
                        <a:lstStyle/>
                        <a:p>
                          <a:endParaRPr lang="en-US"/>
                        </a:p>
                      </a:txBody>
                      <a:tcPr>
                        <a:blipFill>
                          <a:blip r:embed="rId4"/>
                          <a:stretch>
                            <a:fillRect l="-500901" t="-406667" r="-300000" b="-418333"/>
                          </a:stretch>
                        </a:blipFill>
                      </a:tcPr>
                    </a:tc>
                    <a:tc>
                      <a:txBody>
                        <a:bodyPr/>
                        <a:lstStyle/>
                        <a:p>
                          <a:endParaRPr lang="en-US"/>
                        </a:p>
                      </a:txBody>
                      <a:tcPr>
                        <a:blipFill>
                          <a:blip r:embed="rId4"/>
                          <a:stretch>
                            <a:fillRect l="-600901" t="-406667" r="-200000" b="-418333"/>
                          </a:stretch>
                        </a:blipFill>
                      </a:tcPr>
                    </a:tc>
                    <a:tc>
                      <a:txBody>
                        <a:bodyPr/>
                        <a:lstStyle/>
                        <a:p>
                          <a:endParaRPr lang="en-US"/>
                        </a:p>
                      </a:txBody>
                      <a:tcPr>
                        <a:blipFill>
                          <a:blip r:embed="rId4"/>
                          <a:stretch>
                            <a:fillRect l="-700901" t="-406667" r="-100000" b="-418333"/>
                          </a:stretch>
                        </a:blipFill>
                      </a:tcPr>
                    </a:tc>
                    <a:tc>
                      <a:txBody>
                        <a:bodyPr/>
                        <a:lstStyle/>
                        <a:p>
                          <a:endParaRPr lang="en-US"/>
                        </a:p>
                      </a:txBody>
                      <a:tcPr>
                        <a:blipFill>
                          <a:blip r:embed="rId4"/>
                          <a:stretch>
                            <a:fillRect l="-800901" t="-406667" b="-418333"/>
                          </a:stretch>
                        </a:blipFill>
                      </a:tcPr>
                    </a:tc>
                    <a:extLst>
                      <a:ext uri="{0D108BD9-81ED-4DB2-BD59-A6C34878D82A}">
                        <a16:rowId xmlns:a16="http://schemas.microsoft.com/office/drawing/2014/main" val="10004"/>
                      </a:ext>
                    </a:extLst>
                  </a:tr>
                  <a:tr h="370840">
                    <a:tc>
                      <a:txBody>
                        <a:bodyPr/>
                        <a:lstStyle/>
                        <a:p>
                          <a:endParaRPr lang="en-US"/>
                        </a:p>
                      </a:txBody>
                      <a:tcPr>
                        <a:blipFill>
                          <a:blip r:embed="rId4"/>
                          <a:stretch>
                            <a:fillRect t="-498361" r="-800901" b="-311475"/>
                          </a:stretch>
                        </a:blipFill>
                      </a:tcPr>
                    </a:tc>
                    <a:tc>
                      <a:txBody>
                        <a:bodyPr/>
                        <a:lstStyle/>
                        <a:p>
                          <a:endParaRPr lang="en-US"/>
                        </a:p>
                      </a:txBody>
                      <a:tcPr>
                        <a:blipFill>
                          <a:blip r:embed="rId4"/>
                          <a:stretch>
                            <a:fillRect l="-100000" t="-498361" r="-700901" b="-311475"/>
                          </a:stretch>
                        </a:blipFill>
                      </a:tcPr>
                    </a:tc>
                    <a:tc>
                      <a:txBody>
                        <a:bodyPr/>
                        <a:lstStyle/>
                        <a:p>
                          <a:endParaRPr lang="en-US"/>
                        </a:p>
                      </a:txBody>
                      <a:tcPr>
                        <a:blipFill>
                          <a:blip r:embed="rId4"/>
                          <a:stretch>
                            <a:fillRect l="-200000" t="-498361" r="-600901" b="-311475"/>
                          </a:stretch>
                        </a:blipFill>
                      </a:tcPr>
                    </a:tc>
                    <a:tc>
                      <a:txBody>
                        <a:bodyPr/>
                        <a:lstStyle/>
                        <a:p>
                          <a:endParaRPr lang="en-US"/>
                        </a:p>
                      </a:txBody>
                      <a:tcPr>
                        <a:blipFill>
                          <a:blip r:embed="rId4"/>
                          <a:stretch>
                            <a:fillRect l="-300000" t="-498361" r="-500901" b="-311475"/>
                          </a:stretch>
                        </a:blipFill>
                      </a:tcPr>
                    </a:tc>
                    <a:tc>
                      <a:txBody>
                        <a:bodyPr/>
                        <a:lstStyle/>
                        <a:p>
                          <a:endParaRPr lang="en-US"/>
                        </a:p>
                      </a:txBody>
                      <a:tcPr>
                        <a:blipFill>
                          <a:blip r:embed="rId4"/>
                          <a:stretch>
                            <a:fillRect l="-396429" t="-498361" r="-396429" b="-311475"/>
                          </a:stretch>
                        </a:blipFill>
                      </a:tcPr>
                    </a:tc>
                    <a:tc>
                      <a:txBody>
                        <a:bodyPr/>
                        <a:lstStyle/>
                        <a:p>
                          <a:endParaRPr lang="en-US"/>
                        </a:p>
                      </a:txBody>
                      <a:tcPr>
                        <a:blipFill>
                          <a:blip r:embed="rId4"/>
                          <a:stretch>
                            <a:fillRect l="-500901" t="-498361" r="-300000" b="-311475"/>
                          </a:stretch>
                        </a:blipFill>
                      </a:tcPr>
                    </a:tc>
                    <a:tc>
                      <a:txBody>
                        <a:bodyPr/>
                        <a:lstStyle/>
                        <a:p>
                          <a:endParaRPr lang="en-US"/>
                        </a:p>
                      </a:txBody>
                      <a:tcPr>
                        <a:blipFill>
                          <a:blip r:embed="rId4"/>
                          <a:stretch>
                            <a:fillRect l="-600901" t="-498361" r="-200000" b="-311475"/>
                          </a:stretch>
                        </a:blipFill>
                      </a:tcPr>
                    </a:tc>
                    <a:tc>
                      <a:txBody>
                        <a:bodyPr/>
                        <a:lstStyle/>
                        <a:p>
                          <a:endParaRPr lang="en-US"/>
                        </a:p>
                      </a:txBody>
                      <a:tcPr>
                        <a:blipFill>
                          <a:blip r:embed="rId4"/>
                          <a:stretch>
                            <a:fillRect l="-700901" t="-498361" r="-100000" b="-311475"/>
                          </a:stretch>
                        </a:blipFill>
                      </a:tcPr>
                    </a:tc>
                    <a:tc>
                      <a:txBody>
                        <a:bodyPr/>
                        <a:lstStyle/>
                        <a:p>
                          <a:endParaRPr lang="en-US"/>
                        </a:p>
                      </a:txBody>
                      <a:tcPr>
                        <a:blipFill>
                          <a:blip r:embed="rId4"/>
                          <a:stretch>
                            <a:fillRect l="-800901" t="-498361" b="-311475"/>
                          </a:stretch>
                        </a:blipFill>
                      </a:tcPr>
                    </a:tc>
                    <a:extLst>
                      <a:ext uri="{0D108BD9-81ED-4DB2-BD59-A6C34878D82A}">
                        <a16:rowId xmlns:a16="http://schemas.microsoft.com/office/drawing/2014/main" val="10005"/>
                      </a:ext>
                    </a:extLst>
                  </a:tr>
                  <a:tr h="370840">
                    <a:tc>
                      <a:txBody>
                        <a:bodyPr/>
                        <a:lstStyle/>
                        <a:p>
                          <a:endParaRPr lang="en-US"/>
                        </a:p>
                      </a:txBody>
                      <a:tcPr>
                        <a:blipFill>
                          <a:blip r:embed="rId4"/>
                          <a:stretch>
                            <a:fillRect t="-598361" r="-800901" b="-211475"/>
                          </a:stretch>
                        </a:blipFill>
                      </a:tcPr>
                    </a:tc>
                    <a:tc>
                      <a:txBody>
                        <a:bodyPr/>
                        <a:lstStyle/>
                        <a:p>
                          <a:endParaRPr lang="en-US"/>
                        </a:p>
                      </a:txBody>
                      <a:tcPr>
                        <a:blipFill>
                          <a:blip r:embed="rId4"/>
                          <a:stretch>
                            <a:fillRect l="-100000" t="-598361" r="-700901" b="-211475"/>
                          </a:stretch>
                        </a:blipFill>
                      </a:tcPr>
                    </a:tc>
                    <a:tc>
                      <a:txBody>
                        <a:bodyPr/>
                        <a:lstStyle/>
                        <a:p>
                          <a:endParaRPr lang="en-US"/>
                        </a:p>
                      </a:txBody>
                      <a:tcPr>
                        <a:blipFill>
                          <a:blip r:embed="rId4"/>
                          <a:stretch>
                            <a:fillRect l="-200000" t="-598361" r="-600901" b="-211475"/>
                          </a:stretch>
                        </a:blipFill>
                      </a:tcPr>
                    </a:tc>
                    <a:tc>
                      <a:txBody>
                        <a:bodyPr/>
                        <a:lstStyle/>
                        <a:p>
                          <a:endParaRPr lang="en-US"/>
                        </a:p>
                      </a:txBody>
                      <a:tcPr>
                        <a:blipFill>
                          <a:blip r:embed="rId4"/>
                          <a:stretch>
                            <a:fillRect l="-300000" t="-598361" r="-500901" b="-211475"/>
                          </a:stretch>
                        </a:blipFill>
                      </a:tcPr>
                    </a:tc>
                    <a:tc>
                      <a:txBody>
                        <a:bodyPr/>
                        <a:lstStyle/>
                        <a:p>
                          <a:endParaRPr lang="en-US"/>
                        </a:p>
                      </a:txBody>
                      <a:tcPr>
                        <a:blipFill>
                          <a:blip r:embed="rId4"/>
                          <a:stretch>
                            <a:fillRect l="-396429" t="-598361" r="-396429" b="-211475"/>
                          </a:stretch>
                        </a:blipFill>
                      </a:tcPr>
                    </a:tc>
                    <a:tc>
                      <a:txBody>
                        <a:bodyPr/>
                        <a:lstStyle/>
                        <a:p>
                          <a:endParaRPr lang="en-US"/>
                        </a:p>
                      </a:txBody>
                      <a:tcPr>
                        <a:blipFill>
                          <a:blip r:embed="rId4"/>
                          <a:stretch>
                            <a:fillRect l="-500901" t="-598361" r="-300000" b="-211475"/>
                          </a:stretch>
                        </a:blipFill>
                      </a:tcPr>
                    </a:tc>
                    <a:tc>
                      <a:txBody>
                        <a:bodyPr/>
                        <a:lstStyle/>
                        <a:p>
                          <a:endParaRPr lang="en-US"/>
                        </a:p>
                      </a:txBody>
                      <a:tcPr>
                        <a:blipFill>
                          <a:blip r:embed="rId4"/>
                          <a:stretch>
                            <a:fillRect l="-600901" t="-598361" r="-200000" b="-211475"/>
                          </a:stretch>
                        </a:blipFill>
                      </a:tcPr>
                    </a:tc>
                    <a:tc>
                      <a:txBody>
                        <a:bodyPr/>
                        <a:lstStyle/>
                        <a:p>
                          <a:endParaRPr lang="en-US"/>
                        </a:p>
                      </a:txBody>
                      <a:tcPr>
                        <a:blipFill>
                          <a:blip r:embed="rId4"/>
                          <a:stretch>
                            <a:fillRect l="-700901" t="-598361" r="-100000" b="-211475"/>
                          </a:stretch>
                        </a:blipFill>
                      </a:tcPr>
                    </a:tc>
                    <a:tc>
                      <a:txBody>
                        <a:bodyPr/>
                        <a:lstStyle/>
                        <a:p>
                          <a:endParaRPr lang="en-US"/>
                        </a:p>
                      </a:txBody>
                      <a:tcPr>
                        <a:blipFill>
                          <a:blip r:embed="rId4"/>
                          <a:stretch>
                            <a:fillRect l="-800901" t="-598361" b="-211475"/>
                          </a:stretch>
                        </a:blipFill>
                      </a:tcPr>
                    </a:tc>
                    <a:extLst>
                      <a:ext uri="{0D108BD9-81ED-4DB2-BD59-A6C34878D82A}">
                        <a16:rowId xmlns:a16="http://schemas.microsoft.com/office/drawing/2014/main" val="10006"/>
                      </a:ext>
                    </a:extLst>
                  </a:tr>
                  <a:tr h="370840">
                    <a:tc>
                      <a:txBody>
                        <a:bodyPr/>
                        <a:lstStyle/>
                        <a:p>
                          <a:endParaRPr lang="en-US"/>
                        </a:p>
                      </a:txBody>
                      <a:tcPr>
                        <a:blipFill>
                          <a:blip r:embed="rId4"/>
                          <a:stretch>
                            <a:fillRect t="-698361" r="-800901" b="-111475"/>
                          </a:stretch>
                        </a:blipFill>
                      </a:tcPr>
                    </a:tc>
                    <a:tc>
                      <a:txBody>
                        <a:bodyPr/>
                        <a:lstStyle/>
                        <a:p>
                          <a:endParaRPr lang="en-US"/>
                        </a:p>
                      </a:txBody>
                      <a:tcPr>
                        <a:blipFill>
                          <a:blip r:embed="rId4"/>
                          <a:stretch>
                            <a:fillRect l="-100000" t="-698361" r="-700901" b="-111475"/>
                          </a:stretch>
                        </a:blipFill>
                      </a:tcPr>
                    </a:tc>
                    <a:tc>
                      <a:txBody>
                        <a:bodyPr/>
                        <a:lstStyle/>
                        <a:p>
                          <a:endParaRPr lang="en-US"/>
                        </a:p>
                      </a:txBody>
                      <a:tcPr>
                        <a:blipFill>
                          <a:blip r:embed="rId4"/>
                          <a:stretch>
                            <a:fillRect l="-200000" t="-698361" r="-600901" b="-111475"/>
                          </a:stretch>
                        </a:blipFill>
                      </a:tcPr>
                    </a:tc>
                    <a:tc>
                      <a:txBody>
                        <a:bodyPr/>
                        <a:lstStyle/>
                        <a:p>
                          <a:endParaRPr lang="en-US"/>
                        </a:p>
                      </a:txBody>
                      <a:tcPr>
                        <a:blipFill>
                          <a:blip r:embed="rId4"/>
                          <a:stretch>
                            <a:fillRect l="-300000" t="-698361" r="-500901" b="-111475"/>
                          </a:stretch>
                        </a:blipFill>
                      </a:tcPr>
                    </a:tc>
                    <a:tc>
                      <a:txBody>
                        <a:bodyPr/>
                        <a:lstStyle/>
                        <a:p>
                          <a:endParaRPr lang="en-US"/>
                        </a:p>
                      </a:txBody>
                      <a:tcPr>
                        <a:blipFill>
                          <a:blip r:embed="rId4"/>
                          <a:stretch>
                            <a:fillRect l="-396429" t="-698361" r="-396429" b="-111475"/>
                          </a:stretch>
                        </a:blipFill>
                      </a:tcPr>
                    </a:tc>
                    <a:tc>
                      <a:txBody>
                        <a:bodyPr/>
                        <a:lstStyle/>
                        <a:p>
                          <a:endParaRPr lang="en-US"/>
                        </a:p>
                      </a:txBody>
                      <a:tcPr>
                        <a:blipFill>
                          <a:blip r:embed="rId4"/>
                          <a:stretch>
                            <a:fillRect l="-500901" t="-698361" r="-300000" b="-111475"/>
                          </a:stretch>
                        </a:blipFill>
                      </a:tcPr>
                    </a:tc>
                    <a:tc>
                      <a:txBody>
                        <a:bodyPr/>
                        <a:lstStyle/>
                        <a:p>
                          <a:endParaRPr lang="en-US"/>
                        </a:p>
                      </a:txBody>
                      <a:tcPr>
                        <a:blipFill>
                          <a:blip r:embed="rId4"/>
                          <a:stretch>
                            <a:fillRect l="-600901" t="-698361" r="-200000" b="-111475"/>
                          </a:stretch>
                        </a:blipFill>
                      </a:tcPr>
                    </a:tc>
                    <a:tc>
                      <a:txBody>
                        <a:bodyPr/>
                        <a:lstStyle/>
                        <a:p>
                          <a:endParaRPr lang="en-US"/>
                        </a:p>
                      </a:txBody>
                      <a:tcPr>
                        <a:blipFill>
                          <a:blip r:embed="rId4"/>
                          <a:stretch>
                            <a:fillRect l="-700901" t="-698361" r="-100000" b="-111475"/>
                          </a:stretch>
                        </a:blipFill>
                      </a:tcPr>
                    </a:tc>
                    <a:tc>
                      <a:txBody>
                        <a:bodyPr/>
                        <a:lstStyle/>
                        <a:p>
                          <a:endParaRPr lang="en-US"/>
                        </a:p>
                      </a:txBody>
                      <a:tcPr>
                        <a:blipFill>
                          <a:blip r:embed="rId4"/>
                          <a:stretch>
                            <a:fillRect l="-800901" t="-698361" b="-111475"/>
                          </a:stretch>
                        </a:blipFill>
                      </a:tcPr>
                    </a:tc>
                    <a:extLst>
                      <a:ext uri="{0D108BD9-81ED-4DB2-BD59-A6C34878D82A}">
                        <a16:rowId xmlns:a16="http://schemas.microsoft.com/office/drawing/2014/main" val="10007"/>
                      </a:ext>
                    </a:extLst>
                  </a:tr>
                  <a:tr h="370840">
                    <a:tc>
                      <a:txBody>
                        <a:bodyPr/>
                        <a:lstStyle/>
                        <a:p>
                          <a:endParaRPr lang="en-US"/>
                        </a:p>
                      </a:txBody>
                      <a:tcPr>
                        <a:blipFill>
                          <a:blip r:embed="rId4"/>
                          <a:stretch>
                            <a:fillRect t="-798361" r="-800901" b="-11475"/>
                          </a:stretch>
                        </a:blipFill>
                      </a:tcPr>
                    </a:tc>
                    <a:tc>
                      <a:txBody>
                        <a:bodyPr/>
                        <a:lstStyle/>
                        <a:p>
                          <a:endParaRPr lang="en-US"/>
                        </a:p>
                      </a:txBody>
                      <a:tcPr>
                        <a:blipFill>
                          <a:blip r:embed="rId4"/>
                          <a:stretch>
                            <a:fillRect l="-100000" t="-798361" r="-700901" b="-11475"/>
                          </a:stretch>
                        </a:blipFill>
                      </a:tcPr>
                    </a:tc>
                    <a:tc>
                      <a:txBody>
                        <a:bodyPr/>
                        <a:lstStyle/>
                        <a:p>
                          <a:endParaRPr lang="en-US"/>
                        </a:p>
                      </a:txBody>
                      <a:tcPr>
                        <a:blipFill>
                          <a:blip r:embed="rId4"/>
                          <a:stretch>
                            <a:fillRect l="-200000" t="-798361" r="-600901" b="-11475"/>
                          </a:stretch>
                        </a:blipFill>
                      </a:tcPr>
                    </a:tc>
                    <a:tc>
                      <a:txBody>
                        <a:bodyPr/>
                        <a:lstStyle/>
                        <a:p>
                          <a:endParaRPr lang="en-US"/>
                        </a:p>
                      </a:txBody>
                      <a:tcPr>
                        <a:blipFill>
                          <a:blip r:embed="rId4"/>
                          <a:stretch>
                            <a:fillRect l="-300000" t="-798361" r="-500901" b="-11475"/>
                          </a:stretch>
                        </a:blipFill>
                      </a:tcPr>
                    </a:tc>
                    <a:tc>
                      <a:txBody>
                        <a:bodyPr/>
                        <a:lstStyle/>
                        <a:p>
                          <a:endParaRPr lang="en-US"/>
                        </a:p>
                      </a:txBody>
                      <a:tcPr>
                        <a:blipFill>
                          <a:blip r:embed="rId4"/>
                          <a:stretch>
                            <a:fillRect l="-396429" t="-798361" r="-396429" b="-11475"/>
                          </a:stretch>
                        </a:blipFill>
                      </a:tcPr>
                    </a:tc>
                    <a:tc>
                      <a:txBody>
                        <a:bodyPr/>
                        <a:lstStyle/>
                        <a:p>
                          <a:endParaRPr lang="en-US"/>
                        </a:p>
                      </a:txBody>
                      <a:tcPr>
                        <a:blipFill>
                          <a:blip r:embed="rId4"/>
                          <a:stretch>
                            <a:fillRect l="-500901" t="-798361" r="-300000" b="-11475"/>
                          </a:stretch>
                        </a:blipFill>
                      </a:tcPr>
                    </a:tc>
                    <a:tc>
                      <a:txBody>
                        <a:bodyPr/>
                        <a:lstStyle/>
                        <a:p>
                          <a:endParaRPr lang="en-US"/>
                        </a:p>
                      </a:txBody>
                      <a:tcPr>
                        <a:blipFill>
                          <a:blip r:embed="rId4"/>
                          <a:stretch>
                            <a:fillRect l="-600901" t="-798361" r="-200000" b="-11475"/>
                          </a:stretch>
                        </a:blipFill>
                      </a:tcPr>
                    </a:tc>
                    <a:tc>
                      <a:txBody>
                        <a:bodyPr/>
                        <a:lstStyle/>
                        <a:p>
                          <a:endParaRPr lang="en-US"/>
                        </a:p>
                      </a:txBody>
                      <a:tcPr>
                        <a:blipFill>
                          <a:blip r:embed="rId4"/>
                          <a:stretch>
                            <a:fillRect l="-700901" t="-798361" r="-100000" b="-11475"/>
                          </a:stretch>
                        </a:blipFill>
                      </a:tcPr>
                    </a:tc>
                    <a:tc>
                      <a:txBody>
                        <a:bodyPr/>
                        <a:lstStyle/>
                        <a:p>
                          <a:endParaRPr lang="en-US"/>
                        </a:p>
                      </a:txBody>
                      <a:tcPr>
                        <a:blipFill>
                          <a:blip r:embed="rId4"/>
                          <a:stretch>
                            <a:fillRect l="-800901" t="-798361" b="-11475"/>
                          </a:stretch>
                        </a:blipFill>
                      </a:tcPr>
                    </a:tc>
                    <a:extLst>
                      <a:ext uri="{0D108BD9-81ED-4DB2-BD59-A6C34878D82A}">
                        <a16:rowId xmlns:a16="http://schemas.microsoft.com/office/drawing/2014/main" val="10008"/>
                      </a:ext>
                    </a:extLst>
                  </a:tr>
                </a:tbl>
              </a:graphicData>
            </a:graphic>
          </p:graphicFrame>
        </mc:Fallback>
      </mc:AlternateContent>
      <p:sp>
        <p:nvSpPr>
          <p:cNvPr id="5" name="TextBox 4"/>
          <p:cNvSpPr txBox="1"/>
          <p:nvPr/>
        </p:nvSpPr>
        <p:spPr>
          <a:xfrm>
            <a:off x="1143000" y="144959"/>
            <a:ext cx="7086600" cy="769441"/>
          </a:xfrm>
          <a:prstGeom prst="rect">
            <a:avLst/>
          </a:prstGeom>
          <a:noFill/>
        </p:spPr>
        <p:txBody>
          <a:bodyPr wrap="square" rtlCol="0">
            <a:spAutoFit/>
          </a:bodyPr>
          <a:lstStyle/>
          <a:p>
            <a:pPr algn="ctr"/>
            <a:r>
              <a:rPr lang="en-US" sz="4400" dirty="0" smtClean="0">
                <a:solidFill>
                  <a:srgbClr val="002060"/>
                </a:solidFill>
              </a:rPr>
              <a:t>A Weird Example</a:t>
            </a:r>
            <a:endParaRPr lang="en-US" sz="4400" dirty="0">
              <a:solidFill>
                <a:srgbClr val="002060"/>
              </a:solidFill>
            </a:endParaRPr>
          </a:p>
        </p:txBody>
      </p:sp>
      <p:sp>
        <p:nvSpPr>
          <p:cNvPr id="6" name="Rectangle 5"/>
          <p:cNvSpPr/>
          <p:nvPr/>
        </p:nvSpPr>
        <p:spPr>
          <a:xfrm>
            <a:off x="457200" y="2362200"/>
            <a:ext cx="6172200" cy="3429000"/>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a:off x="457200" y="2743200"/>
            <a:ext cx="617220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143000" y="2362200"/>
            <a:ext cx="0" cy="342900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TextBox 11"/>
              <p:cNvSpPr txBox="1"/>
              <p:nvPr/>
            </p:nvSpPr>
            <p:spPr>
              <a:xfrm>
                <a:off x="457200" y="5886271"/>
                <a:ext cx="8305800" cy="923330"/>
              </a:xfrm>
              <a:prstGeom prst="rect">
                <a:avLst/>
              </a:prstGeom>
              <a:noFill/>
            </p:spPr>
            <p:txBody>
              <a:bodyPr wrap="square" rtlCol="0">
                <a:spAutoFit/>
              </a:bodyPr>
              <a:lstStyle/>
              <a:p>
                <a:r>
                  <a:rPr lang="en-US" b="1" dirty="0" smtClean="0"/>
                  <a:t>Note.</a:t>
                </a:r>
                <a:r>
                  <a:rPr lang="en-US" dirty="0" smtClean="0"/>
                  <a:t>  It is the absence of </a:t>
                </a:r>
                <a:r>
                  <a:rPr lang="en-US" dirty="0" err="1" smtClean="0"/>
                  <a:t>commutivity</a:t>
                </a:r>
                <a:r>
                  <a:rPr lang="en-US" dirty="0" smtClean="0"/>
                  <a:t> that allows the weirdness of this example. If we have an </a:t>
                </a:r>
                <a:r>
                  <a:rPr lang="en-US" i="1" dirty="0" smtClean="0"/>
                  <a:t>integral domain</a:t>
                </a:r>
                <a:r>
                  <a:rPr lang="en-US" dirty="0" smtClean="0"/>
                  <a:t>, then a degree </a:t>
                </a:r>
                <a14:m>
                  <m:oMath xmlns:m="http://schemas.openxmlformats.org/officeDocument/2006/math">
                    <m:r>
                      <a:rPr lang="en-US" i="1">
                        <a:latin typeface="Cambria Math"/>
                      </a:rPr>
                      <m:t>𝑛</m:t>
                    </m:r>
                  </m:oMath>
                </a14:m>
                <a:r>
                  <a:rPr lang="en-US" dirty="0" smtClean="0"/>
                  <a:t> polynomial will have at most </a:t>
                </a:r>
                <a14:m>
                  <m:oMath xmlns:m="http://schemas.openxmlformats.org/officeDocument/2006/math">
                    <m:r>
                      <a:rPr lang="en-US" i="1">
                        <a:latin typeface="Cambria Math"/>
                      </a:rPr>
                      <m:t>𝑛</m:t>
                    </m:r>
                  </m:oMath>
                </a14:m>
                <a:r>
                  <a:rPr lang="en-US" dirty="0" smtClean="0"/>
                  <a:t> roots (see Theorem III.6.7 of Hungerford).    </a:t>
                </a:r>
                <a:r>
                  <a:rPr lang="en-US" b="1" dirty="0" smtClean="0"/>
                  <a:t>  </a:t>
                </a:r>
                <a:endParaRPr lang="en-US" dirty="0"/>
              </a:p>
            </p:txBody>
          </p:sp>
        </mc:Choice>
        <mc:Fallback xmlns="">
          <p:sp>
            <p:nvSpPr>
              <p:cNvPr id="12" name="TextBox 11"/>
              <p:cNvSpPr txBox="1">
                <a:spLocks noRot="1" noChangeAspect="1" noMove="1" noResize="1" noEditPoints="1" noAdjustHandles="1" noChangeArrowheads="1" noChangeShapeType="1" noTextEdit="1"/>
              </p:cNvSpPr>
              <p:nvPr/>
            </p:nvSpPr>
            <p:spPr>
              <a:xfrm>
                <a:off x="457200" y="5886271"/>
                <a:ext cx="8305800" cy="923330"/>
              </a:xfrm>
              <a:prstGeom prst="rect">
                <a:avLst/>
              </a:prstGeom>
              <a:blipFill rotWithShape="1">
                <a:blip r:embed="rId5"/>
                <a:stretch>
                  <a:fillRect l="-587" t="-3311" r="-367" b="-9934"/>
                </a:stretch>
              </a:blipFill>
            </p:spPr>
            <p:txBody>
              <a:bodyPr/>
              <a:lstStyle/>
              <a:p>
                <a:r>
                  <a:rPr lang="en-US">
                    <a:noFill/>
                  </a:rPr>
                  <a:t> </a:t>
                </a:r>
              </a:p>
            </p:txBody>
          </p:sp>
        </mc:Fallback>
      </mc:AlternateContent>
    </p:spTree>
    <p:extLst>
      <p:ext uri="{BB962C8B-B14F-4D97-AF65-F5344CB8AC3E}">
        <p14:creationId xmlns:p14="http://schemas.microsoft.com/office/powerpoint/2010/main" val="1091849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Oval 30"/>
          <p:cNvSpPr/>
          <p:nvPr/>
        </p:nvSpPr>
        <p:spPr>
          <a:xfrm>
            <a:off x="3962400" y="3733800"/>
            <a:ext cx="1219200" cy="1219200"/>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3810000" y="3733800"/>
            <a:ext cx="3810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3657600" y="4343400"/>
            <a:ext cx="16764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p:cNvCxnSpPr/>
          <p:nvPr/>
        </p:nvCxnSpPr>
        <p:spPr>
          <a:xfrm>
            <a:off x="2743200" y="4191000"/>
            <a:ext cx="0" cy="381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6400800" y="4191000"/>
            <a:ext cx="0" cy="381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4419600" y="2514600"/>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743200" y="4267200"/>
            <a:ext cx="0" cy="228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6400800" y="4267200"/>
            <a:ext cx="0" cy="228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 name="TextBox 4"/>
              <p:cNvSpPr txBox="1"/>
              <p:nvPr/>
            </p:nvSpPr>
            <p:spPr>
              <a:xfrm>
                <a:off x="1828800" y="2754868"/>
                <a:ext cx="28194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𝑧</m:t>
                      </m:r>
                      <m:r>
                        <a:rPr lang="en-US" b="0" i="1" smtClean="0">
                          <a:latin typeface="Cambria Math"/>
                        </a:rPr>
                        <m:t>=</m:t>
                      </m:r>
                      <m:r>
                        <a:rPr lang="en-US" b="0" i="1" smtClean="0">
                          <a:latin typeface="Cambria Math"/>
                        </a:rPr>
                        <m:t>𝑟</m:t>
                      </m:r>
                      <m:d>
                        <m:dPr>
                          <m:ctrlPr>
                            <a:rPr lang="en-US" b="0" i="1" smtClean="0">
                              <a:latin typeface="Cambria Math" panose="02040503050406030204" pitchFamily="18" charset="0"/>
                            </a:rPr>
                          </m:ctrlPr>
                        </m:dPr>
                        <m:e>
                          <m:func>
                            <m:funcPr>
                              <m:ctrlPr>
                                <a:rPr lang="en-US" b="0" i="1" smtClean="0">
                                  <a:latin typeface="Cambria Math" panose="02040503050406030204" pitchFamily="18" charset="0"/>
                                </a:rPr>
                              </m:ctrlPr>
                            </m:funcPr>
                            <m:fName>
                              <m:r>
                                <m:rPr>
                                  <m:sty m:val="p"/>
                                </m:rPr>
                                <a:rPr lang="en-US" b="0" i="0" smtClean="0">
                                  <a:latin typeface="Cambria Math"/>
                                </a:rPr>
                                <m:t>cos</m:t>
                              </m:r>
                            </m:fName>
                            <m:e>
                              <m:r>
                                <a:rPr lang="en-US" b="0" i="1" smtClean="0">
                                  <a:latin typeface="Cambria Math"/>
                                  <a:ea typeface="Cambria Math"/>
                                </a:rPr>
                                <m:t>𝜃</m:t>
                              </m:r>
                            </m:e>
                          </m:func>
                          <m:r>
                            <a:rPr lang="en-US" b="0" i="1" smtClean="0">
                              <a:latin typeface="Cambria Math"/>
                            </a:rPr>
                            <m:t>+</m:t>
                          </m:r>
                          <m:r>
                            <a:rPr lang="en-US" b="0" i="1" smtClean="0">
                              <a:latin typeface="Cambria Math"/>
                            </a:rPr>
                            <m:t>𝑖</m:t>
                          </m:r>
                          <m:func>
                            <m:funcPr>
                              <m:ctrlPr>
                                <a:rPr lang="en-US" b="0" i="1" smtClean="0">
                                  <a:latin typeface="Cambria Math" panose="02040503050406030204" pitchFamily="18" charset="0"/>
                                </a:rPr>
                              </m:ctrlPr>
                            </m:funcPr>
                            <m:fName>
                              <m:r>
                                <m:rPr>
                                  <m:sty m:val="p"/>
                                </m:rPr>
                                <a:rPr lang="en-US" b="0" i="0" smtClean="0">
                                  <a:latin typeface="Cambria Math"/>
                                </a:rPr>
                                <m:t>sin</m:t>
                              </m:r>
                            </m:fName>
                            <m:e>
                              <m:r>
                                <a:rPr lang="en-US" b="0" i="1" smtClean="0">
                                  <a:latin typeface="Cambria Math"/>
                                  <a:ea typeface="Cambria Math"/>
                                </a:rPr>
                                <m:t>𝜃</m:t>
                              </m:r>
                            </m:e>
                          </m:func>
                        </m:e>
                      </m:d>
                    </m:oMath>
                  </m:oMathPara>
                </a14:m>
                <a:endParaRPr lang="en-US" dirty="0"/>
              </a:p>
            </p:txBody>
          </p:sp>
        </mc:Choice>
        <mc:Fallback xmlns="">
          <p:sp>
            <p:nvSpPr>
              <p:cNvPr id="5" name="TextBox 4"/>
              <p:cNvSpPr txBox="1">
                <a:spLocks noRot="1" noChangeAspect="1" noMove="1" noResize="1" noEditPoints="1" noAdjustHandles="1" noChangeArrowheads="1" noChangeShapeType="1" noTextEdit="1"/>
              </p:cNvSpPr>
              <p:nvPr/>
            </p:nvSpPr>
            <p:spPr>
              <a:xfrm>
                <a:off x="1828800" y="2754868"/>
                <a:ext cx="2819400" cy="369332"/>
              </a:xfrm>
              <a:prstGeom prst="rect">
                <a:avLst/>
              </a:prstGeom>
              <a:blipFill rotWithShape="1">
                <a:blip r:embed="rId2"/>
                <a:stretch>
                  <a:fillRect/>
                </a:stretch>
              </a:blipFill>
            </p:spPr>
            <p:txBody>
              <a:bodyPr/>
              <a:lstStyle/>
              <a:p>
                <a:r>
                  <a:rPr lang="en-US">
                    <a:noFill/>
                  </a:rPr>
                  <a:t> </a:t>
                </a:r>
              </a:p>
            </p:txBody>
          </p:sp>
        </mc:Fallback>
      </mc:AlternateContent>
      <p:cxnSp>
        <p:nvCxnSpPr>
          <p:cNvPr id="23" name="Straight Connector 22"/>
          <p:cNvCxnSpPr/>
          <p:nvPr/>
        </p:nvCxnSpPr>
        <p:spPr>
          <a:xfrm flipH="1">
            <a:off x="4419600" y="6172200"/>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1143000" y="0"/>
            <a:ext cx="7086600" cy="1446550"/>
          </a:xfrm>
          <a:prstGeom prst="rect">
            <a:avLst/>
          </a:prstGeom>
          <a:noFill/>
        </p:spPr>
        <p:txBody>
          <a:bodyPr wrap="square" rtlCol="0">
            <a:spAutoFit/>
          </a:bodyPr>
          <a:lstStyle/>
          <a:p>
            <a:pPr algn="ctr"/>
            <a:r>
              <a:rPr lang="en-US" sz="4400" dirty="0" smtClean="0">
                <a:solidFill>
                  <a:srgbClr val="002060"/>
                </a:solidFill>
              </a:rPr>
              <a:t>Complex Numbers and the Complex Plane</a:t>
            </a:r>
            <a:endParaRPr lang="en-US" sz="4400" dirty="0">
              <a:solidFill>
                <a:srgbClr val="002060"/>
              </a:solidFill>
            </a:endParaRPr>
          </a:p>
        </p:txBody>
      </p:sp>
      <p:sp>
        <p:nvSpPr>
          <p:cNvPr id="29" name="TextBox 28"/>
          <p:cNvSpPr txBox="1"/>
          <p:nvPr/>
        </p:nvSpPr>
        <p:spPr>
          <a:xfrm>
            <a:off x="6781800" y="4114800"/>
            <a:ext cx="1447800" cy="400110"/>
          </a:xfrm>
          <a:prstGeom prst="rect">
            <a:avLst/>
          </a:prstGeom>
          <a:noFill/>
        </p:spPr>
        <p:txBody>
          <a:bodyPr wrap="square" rtlCol="0">
            <a:spAutoFit/>
          </a:bodyPr>
          <a:lstStyle/>
          <a:p>
            <a:r>
              <a:rPr lang="en-US" sz="2000" dirty="0" smtClean="0"/>
              <a:t>Re(</a:t>
            </a:r>
            <a:r>
              <a:rPr lang="en-US" sz="2000" i="1" dirty="0" smtClean="0"/>
              <a:t>z</a:t>
            </a:r>
            <a:r>
              <a:rPr lang="en-US" sz="2000" dirty="0" smtClean="0"/>
              <a:t>)</a:t>
            </a:r>
            <a:endParaRPr lang="en-US" sz="2000" dirty="0"/>
          </a:p>
        </p:txBody>
      </p:sp>
      <p:sp>
        <p:nvSpPr>
          <p:cNvPr id="30" name="TextBox 29"/>
          <p:cNvSpPr txBox="1"/>
          <p:nvPr/>
        </p:nvSpPr>
        <p:spPr>
          <a:xfrm>
            <a:off x="4267200" y="1676400"/>
            <a:ext cx="1447800" cy="400110"/>
          </a:xfrm>
          <a:prstGeom prst="rect">
            <a:avLst/>
          </a:prstGeom>
          <a:noFill/>
        </p:spPr>
        <p:txBody>
          <a:bodyPr wrap="square" rtlCol="0">
            <a:spAutoFit/>
          </a:bodyPr>
          <a:lstStyle/>
          <a:p>
            <a:r>
              <a:rPr lang="en-US" sz="2000" dirty="0" err="1" smtClean="0"/>
              <a:t>Im</a:t>
            </a:r>
            <a:r>
              <a:rPr lang="en-US" sz="2000" dirty="0" smtClean="0"/>
              <a:t>(</a:t>
            </a:r>
            <a:r>
              <a:rPr lang="en-US" sz="2000" i="1" dirty="0" smtClean="0"/>
              <a:t>z</a:t>
            </a:r>
            <a:r>
              <a:rPr lang="en-US" sz="2000" dirty="0" smtClean="0"/>
              <a:t>)</a:t>
            </a:r>
            <a:endParaRPr lang="en-US" sz="2000" dirty="0"/>
          </a:p>
        </p:txBody>
      </p:sp>
      <p:cxnSp>
        <p:nvCxnSpPr>
          <p:cNvPr id="35" name="Straight Connector 34"/>
          <p:cNvCxnSpPr/>
          <p:nvPr/>
        </p:nvCxnSpPr>
        <p:spPr>
          <a:xfrm flipH="1" flipV="1">
            <a:off x="3657600" y="3200400"/>
            <a:ext cx="914400" cy="114300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Oval 6"/>
          <p:cNvSpPr/>
          <p:nvPr/>
        </p:nvSpPr>
        <p:spPr>
          <a:xfrm>
            <a:off x="3581400" y="3124200"/>
            <a:ext cx="152400" cy="152400"/>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8" name="TextBox 37"/>
              <p:cNvSpPr txBox="1"/>
              <p:nvPr/>
            </p:nvSpPr>
            <p:spPr>
              <a:xfrm>
                <a:off x="4953000" y="3581400"/>
                <a:ext cx="45720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i="1" smtClean="0">
                          <a:solidFill>
                            <a:schemeClr val="tx2"/>
                          </a:solidFill>
                          <a:latin typeface="Cambria Math"/>
                          <a:ea typeface="Cambria Math"/>
                        </a:rPr>
                        <m:t>𝜃</m:t>
                      </m:r>
                    </m:oMath>
                  </m:oMathPara>
                </a14:m>
                <a:endParaRPr lang="en-US" sz="2400" dirty="0">
                  <a:solidFill>
                    <a:schemeClr val="tx2"/>
                  </a:solidFill>
                </a:endParaRPr>
              </a:p>
            </p:txBody>
          </p:sp>
        </mc:Choice>
        <mc:Fallback xmlns="">
          <p:sp>
            <p:nvSpPr>
              <p:cNvPr id="38" name="TextBox 37"/>
              <p:cNvSpPr txBox="1">
                <a:spLocks noRot="1" noChangeAspect="1" noMove="1" noResize="1" noEditPoints="1" noAdjustHandles="1" noChangeArrowheads="1" noChangeShapeType="1" noTextEdit="1"/>
              </p:cNvSpPr>
              <p:nvPr/>
            </p:nvSpPr>
            <p:spPr>
              <a:xfrm>
                <a:off x="4953000" y="3581400"/>
                <a:ext cx="457200" cy="461665"/>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p:cNvSpPr txBox="1"/>
              <p:nvPr/>
            </p:nvSpPr>
            <p:spPr>
              <a:xfrm>
                <a:off x="3505200" y="3500735"/>
                <a:ext cx="68580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tx2"/>
                          </a:solidFill>
                          <a:latin typeface="Cambria Math"/>
                        </a:rPr>
                        <m:t>𝑟</m:t>
                      </m:r>
                    </m:oMath>
                  </m:oMathPara>
                </a14:m>
                <a:endParaRPr lang="en-US" sz="2400" dirty="0">
                  <a:solidFill>
                    <a:schemeClr val="tx2"/>
                  </a:solidFill>
                </a:endParaRPr>
              </a:p>
            </p:txBody>
          </p:sp>
        </mc:Choice>
        <mc:Fallback xmlns="">
          <p:sp>
            <p:nvSpPr>
              <p:cNvPr id="39" name="TextBox 38"/>
              <p:cNvSpPr txBox="1">
                <a:spLocks noRot="1" noChangeAspect="1" noMove="1" noResize="1" noEditPoints="1" noAdjustHandles="1" noChangeArrowheads="1" noChangeShapeType="1" noTextEdit="1"/>
              </p:cNvSpPr>
              <p:nvPr/>
            </p:nvSpPr>
            <p:spPr>
              <a:xfrm>
                <a:off x="3505200" y="3500735"/>
                <a:ext cx="685800" cy="461665"/>
              </a:xfrm>
              <a:prstGeom prst="rect">
                <a:avLst/>
              </a:prstGeom>
              <a:blipFill rotWithShape="1">
                <a:blip r:embed="rId4"/>
                <a:stretch>
                  <a:fillRect/>
                </a:stretch>
              </a:blipFill>
            </p:spPr>
            <p:txBody>
              <a:bodyPr/>
              <a:lstStyle/>
              <a:p>
                <a:r>
                  <a:rPr lang="en-US">
                    <a:noFill/>
                  </a:rPr>
                  <a:t> </a:t>
                </a:r>
              </a:p>
            </p:txBody>
          </p:sp>
        </mc:Fallback>
      </mc:AlternateContent>
      <p:cxnSp>
        <p:nvCxnSpPr>
          <p:cNvPr id="3" name="Straight Connector 2"/>
          <p:cNvCxnSpPr/>
          <p:nvPr/>
        </p:nvCxnSpPr>
        <p:spPr>
          <a:xfrm>
            <a:off x="4572000" y="2057400"/>
            <a:ext cx="0" cy="4572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2362200" y="4343400"/>
            <a:ext cx="4419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4144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1"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down)">
                                      <p:cBhvr>
                                        <p:cTn id="15" dur="500"/>
                                        <p:tgtEl>
                                          <p:spTgt spid="35"/>
                                        </p:tgtEl>
                                      </p:cBhvr>
                                    </p:animEffec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fade">
                                      <p:cBhvr>
                                        <p:cTn id="19" dur="500"/>
                                        <p:tgtEl>
                                          <p:spTgt spid="3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2" fill="hold" grpId="0" nodeType="click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wipe(right)">
                                      <p:cBhvr>
                                        <p:cTn id="24" dur="500"/>
                                        <p:tgtEl>
                                          <p:spTgt spid="31"/>
                                        </p:tgtEl>
                                      </p:cBhvr>
                                    </p:animEffect>
                                  </p:childTnLst>
                                </p:cTn>
                              </p:par>
                            </p:childTnLst>
                          </p:cTn>
                        </p:par>
                        <p:par>
                          <p:cTn id="25" fill="hold">
                            <p:stCondLst>
                              <p:cond delay="500"/>
                            </p:stCondLst>
                            <p:childTnLst>
                              <p:par>
                                <p:cTn id="26" presetID="10" presetClass="entr" presetSubtype="0" fill="hold" grpId="0"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fade">
                                      <p:cBhvr>
                                        <p:cTn id="28"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5" grpId="0"/>
      <p:bldP spid="7" grpId="1" animBg="1"/>
      <p:bldP spid="38" grpId="0"/>
      <p:bldP spid="3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Straight Connector 23"/>
          <p:cNvCxnSpPr/>
          <p:nvPr/>
        </p:nvCxnSpPr>
        <p:spPr>
          <a:xfrm>
            <a:off x="2743200" y="4059191"/>
            <a:ext cx="0" cy="381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6400800" y="4059191"/>
            <a:ext cx="0" cy="381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4419600" y="2382791"/>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743200" y="4135391"/>
            <a:ext cx="0" cy="228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6400800" y="4135391"/>
            <a:ext cx="0" cy="228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 name="Straight Connector 2"/>
          <p:cNvCxnSpPr/>
          <p:nvPr/>
        </p:nvCxnSpPr>
        <p:spPr>
          <a:xfrm>
            <a:off x="4572000" y="1925591"/>
            <a:ext cx="0" cy="4572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2362200" y="4211591"/>
            <a:ext cx="4419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Oval 6"/>
          <p:cNvSpPr/>
          <p:nvPr/>
        </p:nvSpPr>
        <p:spPr>
          <a:xfrm>
            <a:off x="5791200" y="2916191"/>
            <a:ext cx="152400" cy="152400"/>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8957336">
            <a:off x="2759653" y="2382791"/>
            <a:ext cx="3649980" cy="3642360"/>
          </a:xfrm>
          <a:prstGeom prst="rect">
            <a:avLst/>
          </a:prstGeom>
        </p:spPr>
      </p:pic>
      <mc:AlternateContent xmlns:mc="http://schemas.openxmlformats.org/markup-compatibility/2006" xmlns:a14="http://schemas.microsoft.com/office/drawing/2010/main">
        <mc:Choice Requires="a14">
          <p:sp>
            <p:nvSpPr>
              <p:cNvPr id="5" name="TextBox 4"/>
              <p:cNvSpPr txBox="1"/>
              <p:nvPr/>
            </p:nvSpPr>
            <p:spPr>
              <a:xfrm>
                <a:off x="5715000" y="2458706"/>
                <a:ext cx="2133600" cy="68608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𝑧</m:t>
                      </m:r>
                      <m:r>
                        <a:rPr lang="en-US" b="0" i="1" smtClean="0">
                          <a:latin typeface="Cambria Math"/>
                        </a:rPr>
                        <m:t>=</m:t>
                      </m:r>
                      <m:f>
                        <m:fPr>
                          <m:ctrlPr>
                            <a:rPr lang="en-US" b="0" i="1" smtClean="0">
                              <a:latin typeface="Cambria Math" panose="02040503050406030204" pitchFamily="18" charset="0"/>
                            </a:rPr>
                          </m:ctrlPr>
                        </m:fPr>
                        <m:num>
                          <m:rad>
                            <m:radPr>
                              <m:degHide m:val="on"/>
                              <m:ctrlPr>
                                <a:rPr lang="en-US" b="0" i="1" smtClean="0">
                                  <a:latin typeface="Cambria Math" panose="02040503050406030204" pitchFamily="18" charset="0"/>
                                </a:rPr>
                              </m:ctrlPr>
                            </m:radPr>
                            <m:deg/>
                            <m:e>
                              <m:r>
                                <a:rPr lang="en-US" b="0" i="1" smtClean="0">
                                  <a:latin typeface="Cambria Math"/>
                                </a:rPr>
                                <m:t>2</m:t>
                              </m:r>
                            </m:e>
                          </m:rad>
                        </m:num>
                        <m:den>
                          <m:r>
                            <a:rPr lang="en-US" b="0" i="1" smtClean="0">
                              <a:latin typeface="Cambria Math"/>
                            </a:rPr>
                            <m:t>2</m:t>
                          </m:r>
                        </m:den>
                      </m:f>
                      <m:r>
                        <a:rPr lang="en-US" b="0" i="1" smtClean="0">
                          <a:latin typeface="Cambria Math"/>
                        </a:rPr>
                        <m:t>+</m:t>
                      </m:r>
                      <m:r>
                        <a:rPr lang="en-US" b="0" i="1" smtClean="0">
                          <a:latin typeface="Cambria Math"/>
                        </a:rPr>
                        <m:t>𝑖</m:t>
                      </m:r>
                      <m:f>
                        <m:fPr>
                          <m:ctrlPr>
                            <a:rPr lang="en-US" b="0" i="1" smtClean="0">
                              <a:latin typeface="Cambria Math" panose="02040503050406030204" pitchFamily="18" charset="0"/>
                            </a:rPr>
                          </m:ctrlPr>
                        </m:fPr>
                        <m:num>
                          <m:rad>
                            <m:radPr>
                              <m:degHide m:val="on"/>
                              <m:ctrlPr>
                                <a:rPr lang="en-US" b="0" i="1" smtClean="0">
                                  <a:latin typeface="Cambria Math" panose="02040503050406030204" pitchFamily="18" charset="0"/>
                                </a:rPr>
                              </m:ctrlPr>
                            </m:radPr>
                            <m:deg/>
                            <m:e>
                              <m:r>
                                <a:rPr lang="en-US" b="0" i="1" smtClean="0">
                                  <a:latin typeface="Cambria Math"/>
                                </a:rPr>
                                <m:t>2</m:t>
                              </m:r>
                            </m:e>
                          </m:rad>
                        </m:num>
                        <m:den>
                          <m:r>
                            <a:rPr lang="en-US" b="0" i="1" smtClean="0">
                              <a:latin typeface="Cambria Math"/>
                            </a:rPr>
                            <m:t>2</m:t>
                          </m:r>
                        </m:den>
                      </m:f>
                      <m:r>
                        <a:rPr lang="en-US" b="0" i="1" smtClean="0">
                          <a:latin typeface="Cambria Math"/>
                        </a:rPr>
                        <m:t>,</m:t>
                      </m:r>
                    </m:oMath>
                  </m:oMathPara>
                </a14:m>
                <a:endParaRPr lang="en-US" dirty="0"/>
              </a:p>
            </p:txBody>
          </p:sp>
        </mc:Choice>
        <mc:Fallback xmlns="">
          <p:sp>
            <p:nvSpPr>
              <p:cNvPr id="5" name="TextBox 4"/>
              <p:cNvSpPr txBox="1">
                <a:spLocks noRot="1" noChangeAspect="1" noMove="1" noResize="1" noEditPoints="1" noAdjustHandles="1" noChangeArrowheads="1" noChangeShapeType="1" noTextEdit="1"/>
              </p:cNvSpPr>
              <p:nvPr/>
            </p:nvSpPr>
            <p:spPr>
              <a:xfrm>
                <a:off x="5715000" y="2458706"/>
                <a:ext cx="2133600" cy="686085"/>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7391400" y="2699259"/>
                <a:ext cx="16764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nor/>
                        </m:rPr>
                        <a:rPr lang="en-US" b="0" i="0" smtClean="0">
                          <a:latin typeface="Cambria Math"/>
                        </a:rPr>
                        <m:t>arg</m:t>
                      </m:r>
                      <m:d>
                        <m:dPr>
                          <m:ctrlPr>
                            <a:rPr lang="en-US" b="0" i="1" smtClean="0">
                              <a:latin typeface="Cambria Math" panose="02040503050406030204" pitchFamily="18" charset="0"/>
                            </a:rPr>
                          </m:ctrlPr>
                        </m:dPr>
                        <m:e>
                          <m:r>
                            <a:rPr lang="en-US" b="0" i="1" smtClean="0">
                              <a:latin typeface="Cambria Math"/>
                            </a:rPr>
                            <m:t>𝑧</m:t>
                          </m:r>
                        </m:e>
                      </m:d>
                      <m:r>
                        <a:rPr lang="en-US" b="0" i="0" smtClean="0">
                          <a:latin typeface="Cambria Math"/>
                        </a:rPr>
                        <m:t>=</m:t>
                      </m:r>
                      <m:r>
                        <m:rPr>
                          <m:sty m:val="p"/>
                        </m:rPr>
                        <a:rPr lang="el-GR" b="0" i="1" smtClean="0">
                          <a:latin typeface="Cambria Math"/>
                          <a:ea typeface="Cambria Math"/>
                        </a:rPr>
                        <m:t>π</m:t>
                      </m:r>
                      <m:r>
                        <a:rPr lang="en-US" b="0" i="1" smtClean="0">
                          <a:latin typeface="Cambria Math"/>
                          <a:ea typeface="Cambria Math"/>
                        </a:rPr>
                        <m:t>/4</m:t>
                      </m:r>
                    </m:oMath>
                  </m:oMathPara>
                </a14:m>
                <a:endParaRPr 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7391400" y="2699259"/>
                <a:ext cx="1676400" cy="369332"/>
              </a:xfrm>
              <a:prstGeom prst="rect">
                <a:avLst/>
              </a:prstGeom>
              <a:blipFill rotWithShape="1">
                <a:blip r:embed="rId4"/>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4644390" y="2013459"/>
                <a:ext cx="274701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a:rPr>
                            <m:t>𝑧</m:t>
                          </m:r>
                        </m:e>
                        <m:sup>
                          <m:r>
                            <a:rPr lang="en-US" b="0" i="1" smtClean="0">
                              <a:latin typeface="Cambria Math"/>
                            </a:rPr>
                            <m:t>2</m:t>
                          </m:r>
                        </m:sup>
                      </m:sSup>
                      <m:r>
                        <a:rPr lang="en-US" b="0" i="1" smtClean="0">
                          <a:latin typeface="Cambria Math"/>
                        </a:rPr>
                        <m:t>=0+</m:t>
                      </m:r>
                      <m:r>
                        <a:rPr lang="en-US" b="0" i="1" smtClean="0">
                          <a:latin typeface="Cambria Math"/>
                        </a:rPr>
                        <m:t>𝑖</m:t>
                      </m:r>
                      <m:r>
                        <a:rPr lang="en-US" b="0" i="1" smtClean="0">
                          <a:latin typeface="Cambria Math"/>
                        </a:rPr>
                        <m:t>, </m:t>
                      </m:r>
                      <m:r>
                        <m:rPr>
                          <m:nor/>
                        </m:rPr>
                        <a:rPr lang="en-US" b="0" i="0" smtClean="0">
                          <a:latin typeface="Cambria Math"/>
                        </a:rPr>
                        <m:t>arg</m:t>
                      </m:r>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a:rPr>
                                <m:t>𝑧</m:t>
                              </m:r>
                            </m:e>
                            <m:sup>
                              <m:r>
                                <a:rPr lang="en-US" b="0" i="1" smtClean="0">
                                  <a:latin typeface="Cambria Math"/>
                                </a:rPr>
                                <m:t>2</m:t>
                              </m:r>
                            </m:sup>
                          </m:sSup>
                        </m:e>
                      </m:d>
                      <m:r>
                        <a:rPr lang="en-US" b="0" i="1" smtClean="0">
                          <a:latin typeface="Cambria Math"/>
                        </a:rPr>
                        <m:t>=</m:t>
                      </m:r>
                      <m:r>
                        <a:rPr lang="en-US" b="0" i="1" smtClean="0">
                          <a:latin typeface="Cambria Math"/>
                          <a:ea typeface="Cambria Math"/>
                        </a:rPr>
                        <m:t>𝜋</m:t>
                      </m:r>
                      <m:r>
                        <a:rPr lang="en-US" b="0" i="1" smtClean="0">
                          <a:latin typeface="Cambria Math"/>
                          <a:ea typeface="Cambria Math"/>
                        </a:rPr>
                        <m:t>/2</m:t>
                      </m:r>
                    </m:oMath>
                  </m:oMathPara>
                </a14:m>
                <a:endParaRPr lang="en-US" dirty="0"/>
              </a:p>
            </p:txBody>
          </p:sp>
        </mc:Choice>
        <mc:Fallback xmlns="">
          <p:sp>
            <p:nvSpPr>
              <p:cNvPr id="9" name="TextBox 8"/>
              <p:cNvSpPr txBox="1">
                <a:spLocks noRot="1" noChangeAspect="1" noMove="1" noResize="1" noEditPoints="1" noAdjustHandles="1" noChangeArrowheads="1" noChangeShapeType="1" noTextEdit="1"/>
              </p:cNvSpPr>
              <p:nvPr/>
            </p:nvSpPr>
            <p:spPr>
              <a:xfrm>
                <a:off x="4644390" y="2013459"/>
                <a:ext cx="2747010" cy="369332"/>
              </a:xfrm>
              <a:prstGeom prst="rect">
                <a:avLst/>
              </a:prstGeom>
              <a:blipFill rotWithShape="1">
                <a:blip r:embed="rId5"/>
                <a:stretch>
                  <a:fillRect b="-114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685800" y="3613659"/>
                <a:ext cx="29718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𝑧</m:t>
                      </m:r>
                      <m:r>
                        <a:rPr lang="en-US" b="0" i="1" smtClean="0">
                          <a:latin typeface="Cambria Math"/>
                        </a:rPr>
                        <m:t>=−1+</m:t>
                      </m:r>
                      <m:r>
                        <a:rPr lang="en-US" b="0" i="1" smtClean="0">
                          <a:latin typeface="Cambria Math"/>
                        </a:rPr>
                        <m:t>𝑖</m:t>
                      </m:r>
                      <m:r>
                        <a:rPr lang="en-US" b="0" i="1" smtClean="0">
                          <a:latin typeface="Cambria Math"/>
                        </a:rPr>
                        <m:t>0, </m:t>
                      </m:r>
                      <m:r>
                        <m:rPr>
                          <m:nor/>
                        </m:rPr>
                        <a:rPr lang="en-US" b="0" i="0" smtClean="0">
                          <a:latin typeface="Cambria Math"/>
                        </a:rPr>
                        <m:t>arg</m:t>
                      </m:r>
                      <m:d>
                        <m:dPr>
                          <m:ctrlPr>
                            <a:rPr lang="en-US" b="0" i="1" smtClean="0">
                              <a:latin typeface="Cambria Math" panose="02040503050406030204" pitchFamily="18" charset="0"/>
                            </a:rPr>
                          </m:ctrlPr>
                        </m:dPr>
                        <m:e>
                          <m:r>
                            <a:rPr lang="en-US" b="0" i="1" smtClean="0">
                              <a:latin typeface="Cambria Math"/>
                            </a:rPr>
                            <m:t>𝑧</m:t>
                          </m:r>
                        </m:e>
                      </m:d>
                      <m:r>
                        <a:rPr lang="en-US" b="0" i="1" smtClean="0">
                          <a:latin typeface="Cambria Math"/>
                        </a:rPr>
                        <m:t>=</m:t>
                      </m:r>
                      <m:r>
                        <a:rPr lang="en-US" b="0" i="1" smtClean="0">
                          <a:latin typeface="Cambria Math"/>
                          <a:ea typeface="Cambria Math"/>
                        </a:rPr>
                        <m:t>𝜋</m:t>
                      </m:r>
                    </m:oMath>
                  </m:oMathPara>
                </a14:m>
                <a:endParaRPr lang="en-US" dirty="0"/>
              </a:p>
            </p:txBody>
          </p:sp>
        </mc:Choice>
        <mc:Fallback xmlns="">
          <p:sp>
            <p:nvSpPr>
              <p:cNvPr id="12" name="TextBox 11"/>
              <p:cNvSpPr txBox="1">
                <a:spLocks noRot="1" noChangeAspect="1" noMove="1" noResize="1" noEditPoints="1" noAdjustHandles="1" noChangeArrowheads="1" noChangeShapeType="1" noTextEdit="1"/>
              </p:cNvSpPr>
              <p:nvPr/>
            </p:nvSpPr>
            <p:spPr>
              <a:xfrm>
                <a:off x="685800" y="3613659"/>
                <a:ext cx="2971800" cy="369332"/>
              </a:xfrm>
              <a:prstGeom prst="rect">
                <a:avLst/>
              </a:prstGeom>
              <a:blipFill rotWithShape="1">
                <a:blip r:embed="rId6"/>
                <a:stretch>
                  <a:fillRect b="-666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3" name="TextBox 12"/>
              <p:cNvSpPr txBox="1"/>
              <p:nvPr/>
            </p:nvSpPr>
            <p:spPr>
              <a:xfrm>
                <a:off x="5562600" y="4507468"/>
                <a:ext cx="37338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a:rPr>
                            <m:t>𝑧</m:t>
                          </m:r>
                        </m:e>
                        <m:sup>
                          <m:r>
                            <a:rPr lang="en-US" b="0" i="1" smtClean="0">
                              <a:latin typeface="Cambria Math"/>
                            </a:rPr>
                            <m:t>2</m:t>
                          </m:r>
                        </m:sup>
                      </m:sSup>
                      <m:r>
                        <a:rPr lang="en-US" b="0" i="1" smtClean="0">
                          <a:latin typeface="Cambria Math"/>
                        </a:rPr>
                        <m:t>=1+</m:t>
                      </m:r>
                      <m:r>
                        <a:rPr lang="en-US" b="0" i="1" smtClean="0">
                          <a:latin typeface="Cambria Math"/>
                        </a:rPr>
                        <m:t>𝑖</m:t>
                      </m:r>
                      <m:r>
                        <a:rPr lang="en-US" b="0" i="1" smtClean="0">
                          <a:latin typeface="Cambria Math"/>
                        </a:rPr>
                        <m:t>0, </m:t>
                      </m:r>
                      <m:r>
                        <m:rPr>
                          <m:nor/>
                        </m:rPr>
                        <a:rPr lang="en-US" b="0" i="0" smtClean="0">
                          <a:latin typeface="Cambria Math"/>
                        </a:rPr>
                        <m:t>arg</m:t>
                      </m:r>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a:rPr>
                                <m:t>𝑧</m:t>
                              </m:r>
                            </m:e>
                            <m:sup>
                              <m:r>
                                <a:rPr lang="en-US" b="0" i="1" smtClean="0">
                                  <a:latin typeface="Cambria Math"/>
                                </a:rPr>
                                <m:t>2</m:t>
                              </m:r>
                            </m:sup>
                          </m:sSup>
                        </m:e>
                      </m:d>
                      <m:r>
                        <a:rPr lang="en-US" b="0" i="1" smtClean="0">
                          <a:latin typeface="Cambria Math"/>
                        </a:rPr>
                        <m:t>=2</m:t>
                      </m:r>
                      <m:r>
                        <a:rPr lang="en-US" b="0" i="1" smtClean="0">
                          <a:latin typeface="Cambria Math"/>
                          <a:ea typeface="Cambria Math"/>
                        </a:rPr>
                        <m:t>𝜋</m:t>
                      </m:r>
                    </m:oMath>
                  </m:oMathPara>
                </a14:m>
                <a:endParaRPr lang="en-US" dirty="0"/>
              </a:p>
            </p:txBody>
          </p:sp>
        </mc:Choice>
        <mc:Fallback>
          <p:sp>
            <p:nvSpPr>
              <p:cNvPr id="13" name="TextBox 12"/>
              <p:cNvSpPr txBox="1">
                <a:spLocks noRot="1" noChangeAspect="1" noMove="1" noResize="1" noEditPoints="1" noAdjustHandles="1" noChangeArrowheads="1" noChangeShapeType="1" noTextEdit="1"/>
              </p:cNvSpPr>
              <p:nvPr/>
            </p:nvSpPr>
            <p:spPr>
              <a:xfrm>
                <a:off x="5562600" y="4507468"/>
                <a:ext cx="3733800" cy="369332"/>
              </a:xfrm>
              <a:prstGeom prst="rect">
                <a:avLst/>
              </a:prstGeom>
              <a:blipFill>
                <a:blip r:embed="rId7"/>
                <a:stretch>
                  <a:fillRect b="-6557"/>
                </a:stretch>
              </a:blipFill>
            </p:spPr>
            <p:txBody>
              <a:bodyPr/>
              <a:lstStyle/>
              <a:p>
                <a:r>
                  <a:rPr lang="en-US">
                    <a:noFill/>
                  </a:rPr>
                  <a:t> </a:t>
                </a:r>
              </a:p>
            </p:txBody>
          </p:sp>
        </mc:Fallback>
      </mc:AlternateContent>
      <p:cxnSp>
        <p:nvCxnSpPr>
          <p:cNvPr id="23" name="Straight Connector 22"/>
          <p:cNvCxnSpPr/>
          <p:nvPr/>
        </p:nvCxnSpPr>
        <p:spPr>
          <a:xfrm flipH="1">
            <a:off x="4419600" y="6040391"/>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76200" y="76200"/>
            <a:ext cx="8991600" cy="1077218"/>
          </a:xfrm>
          <a:prstGeom prst="rect">
            <a:avLst/>
          </a:prstGeom>
          <a:noFill/>
        </p:spPr>
        <p:txBody>
          <a:bodyPr wrap="square" rtlCol="0">
            <a:spAutoFit/>
          </a:bodyPr>
          <a:lstStyle/>
          <a:p>
            <a:pPr algn="ctr"/>
            <a:r>
              <a:rPr lang="en-US" sz="3200" dirty="0" smtClean="0">
                <a:solidFill>
                  <a:srgbClr val="002060"/>
                </a:solidFill>
              </a:rPr>
              <a:t>Multiplication of complex numbers results in addition of arguments</a:t>
            </a:r>
            <a:endParaRPr lang="en-US" sz="3200" dirty="0">
              <a:solidFill>
                <a:srgbClr val="002060"/>
              </a:solidFill>
            </a:endParaRPr>
          </a:p>
        </p:txBody>
      </p:sp>
      <p:sp>
        <p:nvSpPr>
          <p:cNvPr id="29" name="TextBox 28"/>
          <p:cNvSpPr txBox="1"/>
          <p:nvPr/>
        </p:nvSpPr>
        <p:spPr>
          <a:xfrm>
            <a:off x="6781800" y="3982991"/>
            <a:ext cx="1447800" cy="400110"/>
          </a:xfrm>
          <a:prstGeom prst="rect">
            <a:avLst/>
          </a:prstGeom>
          <a:noFill/>
        </p:spPr>
        <p:txBody>
          <a:bodyPr wrap="square" rtlCol="0">
            <a:spAutoFit/>
          </a:bodyPr>
          <a:lstStyle/>
          <a:p>
            <a:r>
              <a:rPr lang="en-US" sz="2000" dirty="0" smtClean="0"/>
              <a:t>Re(</a:t>
            </a:r>
            <a:r>
              <a:rPr lang="en-US" sz="2000" i="1" dirty="0" smtClean="0"/>
              <a:t>z</a:t>
            </a:r>
            <a:r>
              <a:rPr lang="en-US" sz="2000" dirty="0" smtClean="0"/>
              <a:t>)</a:t>
            </a:r>
            <a:endParaRPr lang="en-US" sz="2000" dirty="0"/>
          </a:p>
        </p:txBody>
      </p:sp>
      <p:sp>
        <p:nvSpPr>
          <p:cNvPr id="30" name="TextBox 29"/>
          <p:cNvSpPr txBox="1"/>
          <p:nvPr/>
        </p:nvSpPr>
        <p:spPr>
          <a:xfrm>
            <a:off x="4267200" y="1544591"/>
            <a:ext cx="1447800" cy="400110"/>
          </a:xfrm>
          <a:prstGeom prst="rect">
            <a:avLst/>
          </a:prstGeom>
          <a:noFill/>
        </p:spPr>
        <p:txBody>
          <a:bodyPr wrap="square" rtlCol="0">
            <a:spAutoFit/>
          </a:bodyPr>
          <a:lstStyle/>
          <a:p>
            <a:r>
              <a:rPr lang="en-US" sz="2000" dirty="0" err="1" smtClean="0"/>
              <a:t>Im</a:t>
            </a:r>
            <a:r>
              <a:rPr lang="en-US" sz="2000" dirty="0" smtClean="0"/>
              <a:t>(</a:t>
            </a:r>
            <a:r>
              <a:rPr lang="en-US" sz="2000" i="1" dirty="0" smtClean="0"/>
              <a:t>z</a:t>
            </a:r>
            <a:r>
              <a:rPr lang="en-US" sz="2000" dirty="0" smtClean="0"/>
              <a:t>)</a:t>
            </a:r>
            <a:endParaRPr lang="en-US" sz="2000" dirty="0"/>
          </a:p>
        </p:txBody>
      </p:sp>
    </p:spTree>
    <p:extLst>
      <p:ext uri="{BB962C8B-B14F-4D97-AF65-F5344CB8AC3E}">
        <p14:creationId xmlns:p14="http://schemas.microsoft.com/office/powerpoint/2010/main" val="2403679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1"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1" nodeType="clickEffect">
                                  <p:stCondLst>
                                    <p:cond delay="0"/>
                                  </p:stCondLst>
                                  <p:childTnLst>
                                    <p:animEffect transition="out" filter="fade">
                                      <p:cBhvr>
                                        <p:cTn id="17" dur="500"/>
                                        <p:tgtEl>
                                          <p:spTgt spid="5"/>
                                        </p:tgtEl>
                                      </p:cBhvr>
                                    </p:animEffect>
                                    <p:set>
                                      <p:cBhvr>
                                        <p:cTn id="18" dur="1" fill="hold">
                                          <p:stCondLst>
                                            <p:cond delay="499"/>
                                          </p:stCondLst>
                                        </p:cTn>
                                        <p:tgtEl>
                                          <p:spTgt spid="5"/>
                                        </p:tgtEl>
                                        <p:attrNameLst>
                                          <p:attrName>style.visibility</p:attrName>
                                        </p:attrNameLst>
                                      </p:cBhvr>
                                      <p:to>
                                        <p:strVal val="hidden"/>
                                      </p:to>
                                    </p:set>
                                  </p:childTnLst>
                                </p:cTn>
                              </p:par>
                              <p:par>
                                <p:cTn id="19" presetID="10" presetClass="exit" presetSubtype="0" fill="hold" grpId="1" nodeType="withEffect">
                                  <p:stCondLst>
                                    <p:cond delay="0"/>
                                  </p:stCondLst>
                                  <p:childTnLst>
                                    <p:animEffect transition="out" filter="fade">
                                      <p:cBhvr>
                                        <p:cTn id="20" dur="500"/>
                                        <p:tgtEl>
                                          <p:spTgt spid="6"/>
                                        </p:tgtEl>
                                      </p:cBhvr>
                                    </p:animEffect>
                                    <p:set>
                                      <p:cBhvr>
                                        <p:cTn id="21" dur="1" fill="hold">
                                          <p:stCondLst>
                                            <p:cond delay="499"/>
                                          </p:stCondLst>
                                        </p:cTn>
                                        <p:tgtEl>
                                          <p:spTgt spid="6"/>
                                        </p:tgtEl>
                                        <p:attrNameLst>
                                          <p:attrName>style.visibility</p:attrName>
                                        </p:attrNameLst>
                                      </p:cBhvr>
                                      <p:to>
                                        <p:strVal val="hidden"/>
                                      </p:to>
                                    </p:set>
                                  </p:childTnLst>
                                </p:cTn>
                              </p:par>
                            </p:childTnLst>
                          </p:cTn>
                        </p:par>
                        <p:par>
                          <p:cTn id="22" fill="hold">
                            <p:stCondLst>
                              <p:cond delay="500"/>
                            </p:stCondLst>
                            <p:childTnLst>
                              <p:par>
                                <p:cTn id="23" presetID="37" presetClass="path" presetSubtype="0" accel="50000" decel="50000" fill="hold" grpId="0" nodeType="afterEffect">
                                  <p:stCondLst>
                                    <p:cond delay="0"/>
                                  </p:stCondLst>
                                  <p:childTnLst>
                                    <p:animMotion origin="layout" path="M 0.00104 -0.00879 L -0.03247 -0.04236 C -0.03889 -0.04977 -0.05 -0.05856 -0.07084 -0.06828 C -0.07691 -0.07268 -0.08785 -0.07731 -0.09705 -0.07916 L -0.13854 -0.08819 " pathEditMode="relative" rAng="12190577" ptsTypes="FffFF">
                                      <p:cBhvr>
                                        <p:cTn id="24" dur="2000" fill="hold"/>
                                        <p:tgtEl>
                                          <p:spTgt spid="7"/>
                                        </p:tgtEl>
                                        <p:attrNameLst>
                                          <p:attrName>ppt_x</p:attrName>
                                          <p:attrName>ppt_y</p:attrName>
                                        </p:attrNameLst>
                                      </p:cBhvr>
                                      <p:rCtr x="-6701" y="-4838"/>
                                    </p:animMotion>
                                  </p:childTnLst>
                                </p:cTn>
                              </p:par>
                            </p:childTnLst>
                          </p:cTn>
                        </p:par>
                        <p:par>
                          <p:cTn id="25" fill="hold">
                            <p:stCondLst>
                              <p:cond delay="2500"/>
                            </p:stCondLst>
                            <p:childTnLst>
                              <p:par>
                                <p:cTn id="26" presetID="10" presetClass="entr" presetSubtype="0" fill="hold" grpId="0"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grpId="1" nodeType="clickEffect">
                                  <p:stCondLst>
                                    <p:cond delay="0"/>
                                  </p:stCondLst>
                                  <p:childTnLst>
                                    <p:animEffect transition="out" filter="fade">
                                      <p:cBhvr>
                                        <p:cTn id="32" dur="500"/>
                                        <p:tgtEl>
                                          <p:spTgt spid="9"/>
                                        </p:tgtEl>
                                      </p:cBhvr>
                                    </p:animEffect>
                                    <p:set>
                                      <p:cBhvr>
                                        <p:cTn id="33" dur="1" fill="hold">
                                          <p:stCondLst>
                                            <p:cond delay="499"/>
                                          </p:stCondLst>
                                        </p:cTn>
                                        <p:tgtEl>
                                          <p:spTgt spid="9"/>
                                        </p:tgtEl>
                                        <p:attrNameLst>
                                          <p:attrName>style.visibility</p:attrName>
                                        </p:attrNameLst>
                                      </p:cBhvr>
                                      <p:to>
                                        <p:strVal val="hidden"/>
                                      </p:to>
                                    </p:set>
                                  </p:childTnLst>
                                </p:cTn>
                              </p:par>
                              <p:par>
                                <p:cTn id="34" presetID="10" presetClass="exit" presetSubtype="0" fill="hold" grpId="2" nodeType="withEffect">
                                  <p:stCondLst>
                                    <p:cond delay="0"/>
                                  </p:stCondLst>
                                  <p:childTnLst>
                                    <p:animEffect transition="out" filter="fade">
                                      <p:cBhvr>
                                        <p:cTn id="35" dur="500"/>
                                        <p:tgtEl>
                                          <p:spTgt spid="7"/>
                                        </p:tgtEl>
                                      </p:cBhvr>
                                    </p:animEffect>
                                    <p:set>
                                      <p:cBhvr>
                                        <p:cTn id="36" dur="1" fill="hold">
                                          <p:stCondLst>
                                            <p:cond delay="499"/>
                                          </p:stCondLst>
                                        </p:cTn>
                                        <p:tgtEl>
                                          <p:spTgt spid="7"/>
                                        </p:tgtEl>
                                        <p:attrNameLst>
                                          <p:attrName>style.visibility</p:attrName>
                                        </p:attrNameLst>
                                      </p:cBhvr>
                                      <p:to>
                                        <p:strVal val="hidden"/>
                                      </p:to>
                                    </p:set>
                                  </p:childTnLst>
                                </p:cTn>
                              </p:par>
                            </p:childTnLst>
                          </p:cTn>
                        </p:par>
                        <p:par>
                          <p:cTn id="37" fill="hold">
                            <p:stCondLst>
                              <p:cond delay="500"/>
                            </p:stCondLst>
                            <p:childTnLst>
                              <p:par>
                                <p:cTn id="38" presetID="10" presetClass="entr" presetSubtype="0"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fade">
                                      <p:cBhvr>
                                        <p:cTn id="40" dur="500"/>
                                        <p:tgtEl>
                                          <p:spTgt spid="2"/>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500"/>
                                        <p:tgtEl>
                                          <p:spTgt spid="12"/>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xit" presetSubtype="0" fill="hold" grpId="1" nodeType="clickEffect">
                                  <p:stCondLst>
                                    <p:cond delay="0"/>
                                  </p:stCondLst>
                                  <p:childTnLst>
                                    <p:animEffect transition="out" filter="fade">
                                      <p:cBhvr>
                                        <p:cTn id="47" dur="500"/>
                                        <p:tgtEl>
                                          <p:spTgt spid="12"/>
                                        </p:tgtEl>
                                      </p:cBhvr>
                                    </p:animEffect>
                                    <p:set>
                                      <p:cBhvr>
                                        <p:cTn id="48" dur="1" fill="hold">
                                          <p:stCondLst>
                                            <p:cond delay="499"/>
                                          </p:stCondLst>
                                        </p:cTn>
                                        <p:tgtEl>
                                          <p:spTgt spid="12"/>
                                        </p:tgtEl>
                                        <p:attrNameLst>
                                          <p:attrName>style.visibility</p:attrName>
                                        </p:attrNameLst>
                                      </p:cBhvr>
                                      <p:to>
                                        <p:strVal val="hidden"/>
                                      </p:to>
                                    </p:set>
                                  </p:childTnLst>
                                </p:cTn>
                              </p:par>
                            </p:childTnLst>
                          </p:cTn>
                        </p:par>
                        <p:par>
                          <p:cTn id="49" fill="hold">
                            <p:stCondLst>
                              <p:cond delay="500"/>
                            </p:stCondLst>
                            <p:childTnLst>
                              <p:par>
                                <p:cTn id="50" presetID="8" presetClass="emph" presetSubtype="0" fill="hold" nodeType="afterEffect">
                                  <p:stCondLst>
                                    <p:cond delay="0"/>
                                  </p:stCondLst>
                                  <p:childTnLst>
                                    <p:animRot by="-10800000">
                                      <p:cBhvr>
                                        <p:cTn id="51" dur="2000" fill="hold"/>
                                        <p:tgtEl>
                                          <p:spTgt spid="2"/>
                                        </p:tgtEl>
                                        <p:attrNameLst>
                                          <p:attrName>r</p:attrName>
                                        </p:attrNameLst>
                                      </p:cBhvr>
                                    </p:animRot>
                                  </p:childTnLst>
                                </p:cTn>
                              </p:par>
                            </p:childTnLst>
                          </p:cTn>
                        </p:par>
                        <p:par>
                          <p:cTn id="52" fill="hold">
                            <p:stCondLst>
                              <p:cond delay="2500"/>
                            </p:stCondLst>
                            <p:childTnLst>
                              <p:par>
                                <p:cTn id="53" presetID="10" presetClass="entr" presetSubtype="0"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fade">
                                      <p:cBhvr>
                                        <p:cTn id="5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7" grpId="2" animBg="1"/>
      <p:bldP spid="5" grpId="0"/>
      <p:bldP spid="5" grpId="1"/>
      <p:bldP spid="6" grpId="0"/>
      <p:bldP spid="6" grpId="1"/>
      <p:bldP spid="9" grpId="0"/>
      <p:bldP spid="9" grpId="1"/>
      <p:bldP spid="12" grpId="0"/>
      <p:bldP spid="12" grpId="1"/>
      <p:bldP spid="1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51"/>
          <p:cNvSpPr/>
          <p:nvPr/>
        </p:nvSpPr>
        <p:spPr>
          <a:xfrm>
            <a:off x="2514599" y="2054322"/>
            <a:ext cx="2057401" cy="36576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Isosceles Triangle 35"/>
          <p:cNvSpPr/>
          <p:nvPr/>
        </p:nvSpPr>
        <p:spPr>
          <a:xfrm rot="16200000">
            <a:off x="5027659" y="2817857"/>
            <a:ext cx="1146083" cy="2057402"/>
          </a:xfrm>
          <a:prstGeom prst="triangle">
            <a:avLst>
              <a:gd name="adj" fmla="val 4682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4571999" y="2054322"/>
            <a:ext cx="2057401" cy="36576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 name="Straight Connector 2"/>
          <p:cNvCxnSpPr/>
          <p:nvPr/>
        </p:nvCxnSpPr>
        <p:spPr>
          <a:xfrm>
            <a:off x="4572000" y="1597122"/>
            <a:ext cx="0" cy="4572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2362200" y="3883122"/>
            <a:ext cx="4419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8" name="TextBox 27"/>
              <p:cNvSpPr txBox="1"/>
              <p:nvPr/>
            </p:nvSpPr>
            <p:spPr>
              <a:xfrm>
                <a:off x="1295400" y="228600"/>
                <a:ext cx="6781800" cy="839397"/>
              </a:xfrm>
              <a:prstGeom prst="rect">
                <a:avLst/>
              </a:prstGeom>
              <a:noFill/>
            </p:spPr>
            <p:txBody>
              <a:bodyPr wrap="square" rtlCol="0">
                <a:spAutoFit/>
              </a:bodyPr>
              <a:lstStyle/>
              <a:p>
                <a:pPr algn="ctr"/>
                <a:r>
                  <a:rPr lang="en-US" sz="4800" dirty="0" smtClean="0">
                    <a:solidFill>
                      <a:srgbClr val="002060"/>
                    </a:solidFill>
                  </a:rPr>
                  <a:t>Mappings of </a:t>
                </a:r>
                <a14:m>
                  <m:oMath xmlns:m="http://schemas.openxmlformats.org/officeDocument/2006/math">
                    <m:r>
                      <a:rPr lang="en-US" sz="4800" b="0" i="1" smtClean="0">
                        <a:solidFill>
                          <a:srgbClr val="002060"/>
                        </a:solidFill>
                        <a:latin typeface="Cambria Math"/>
                      </a:rPr>
                      <m:t>𝑓</m:t>
                    </m:r>
                    <m:d>
                      <m:dPr>
                        <m:ctrlPr>
                          <a:rPr lang="en-US" sz="4800" b="0" i="1" smtClean="0">
                            <a:solidFill>
                              <a:srgbClr val="002060"/>
                            </a:solidFill>
                            <a:latin typeface="Cambria Math" panose="02040503050406030204" pitchFamily="18" charset="0"/>
                          </a:rPr>
                        </m:ctrlPr>
                      </m:dPr>
                      <m:e>
                        <m:r>
                          <a:rPr lang="en-US" sz="4800" b="0" i="1" smtClean="0">
                            <a:solidFill>
                              <a:srgbClr val="002060"/>
                            </a:solidFill>
                            <a:latin typeface="Cambria Math"/>
                          </a:rPr>
                          <m:t>𝑧</m:t>
                        </m:r>
                      </m:e>
                    </m:d>
                    <m:r>
                      <a:rPr lang="en-US" sz="4800" b="0" i="1" smtClean="0">
                        <a:solidFill>
                          <a:srgbClr val="002060"/>
                        </a:solidFill>
                        <a:latin typeface="Cambria Math"/>
                      </a:rPr>
                      <m:t>=</m:t>
                    </m:r>
                    <m:sSup>
                      <m:sSupPr>
                        <m:ctrlPr>
                          <a:rPr lang="en-US" sz="4800" b="0" i="1" smtClean="0">
                            <a:solidFill>
                              <a:srgbClr val="002060"/>
                            </a:solidFill>
                            <a:latin typeface="Cambria Math" panose="02040503050406030204" pitchFamily="18" charset="0"/>
                          </a:rPr>
                        </m:ctrlPr>
                      </m:sSupPr>
                      <m:e>
                        <m:r>
                          <a:rPr lang="en-US" sz="4800" b="0" i="1" smtClean="0">
                            <a:solidFill>
                              <a:srgbClr val="002060"/>
                            </a:solidFill>
                            <a:latin typeface="Cambria Math"/>
                          </a:rPr>
                          <m:t>𝑧</m:t>
                        </m:r>
                      </m:e>
                      <m:sup>
                        <m:r>
                          <a:rPr lang="en-US" sz="4800" b="0" i="1" smtClean="0">
                            <a:solidFill>
                              <a:srgbClr val="002060"/>
                            </a:solidFill>
                            <a:latin typeface="Cambria Math"/>
                          </a:rPr>
                          <m:t>5</m:t>
                        </m:r>
                      </m:sup>
                    </m:sSup>
                  </m:oMath>
                </a14:m>
                <a:endParaRPr lang="en-US" sz="4800" dirty="0">
                  <a:solidFill>
                    <a:srgbClr val="002060"/>
                  </a:solidFill>
                </a:endParaRPr>
              </a:p>
            </p:txBody>
          </p:sp>
        </mc:Choice>
        <mc:Fallback xmlns="">
          <p:sp>
            <p:nvSpPr>
              <p:cNvPr id="28" name="TextBox 27"/>
              <p:cNvSpPr txBox="1">
                <a:spLocks noRot="1" noChangeAspect="1" noMove="1" noResize="1" noEditPoints="1" noAdjustHandles="1" noChangeArrowheads="1" noChangeShapeType="1" noTextEdit="1"/>
              </p:cNvSpPr>
              <p:nvPr/>
            </p:nvSpPr>
            <p:spPr>
              <a:xfrm>
                <a:off x="1295400" y="228600"/>
                <a:ext cx="6781800" cy="839397"/>
              </a:xfrm>
              <a:prstGeom prst="rect">
                <a:avLst/>
              </a:prstGeom>
              <a:blipFill rotWithShape="1">
                <a:blip r:embed="rId2"/>
                <a:stretch>
                  <a:fillRect t="-14599" b="-38686"/>
                </a:stretch>
              </a:blipFill>
            </p:spPr>
            <p:txBody>
              <a:bodyPr/>
              <a:lstStyle/>
              <a:p>
                <a:r>
                  <a:rPr lang="en-US">
                    <a:noFill/>
                  </a:rPr>
                  <a:t> </a:t>
                </a:r>
              </a:p>
            </p:txBody>
          </p:sp>
        </mc:Fallback>
      </mc:AlternateContent>
      <p:sp>
        <p:nvSpPr>
          <p:cNvPr id="29" name="TextBox 28"/>
          <p:cNvSpPr txBox="1"/>
          <p:nvPr/>
        </p:nvSpPr>
        <p:spPr>
          <a:xfrm>
            <a:off x="6781800" y="3654522"/>
            <a:ext cx="1447800" cy="400110"/>
          </a:xfrm>
          <a:prstGeom prst="rect">
            <a:avLst/>
          </a:prstGeom>
          <a:noFill/>
        </p:spPr>
        <p:txBody>
          <a:bodyPr wrap="square" rtlCol="0">
            <a:spAutoFit/>
          </a:bodyPr>
          <a:lstStyle/>
          <a:p>
            <a:r>
              <a:rPr lang="en-US" sz="2000" dirty="0" smtClean="0"/>
              <a:t>Re(</a:t>
            </a:r>
            <a:r>
              <a:rPr lang="en-US" sz="2000" i="1" dirty="0" smtClean="0"/>
              <a:t>z</a:t>
            </a:r>
            <a:r>
              <a:rPr lang="en-US" sz="2000" dirty="0" smtClean="0"/>
              <a:t>)</a:t>
            </a:r>
            <a:endParaRPr lang="en-US" sz="2000" dirty="0"/>
          </a:p>
        </p:txBody>
      </p:sp>
      <p:sp>
        <p:nvSpPr>
          <p:cNvPr id="30" name="TextBox 29"/>
          <p:cNvSpPr txBox="1"/>
          <p:nvPr/>
        </p:nvSpPr>
        <p:spPr>
          <a:xfrm>
            <a:off x="4267200" y="1216122"/>
            <a:ext cx="1447800" cy="400110"/>
          </a:xfrm>
          <a:prstGeom prst="rect">
            <a:avLst/>
          </a:prstGeom>
          <a:noFill/>
        </p:spPr>
        <p:txBody>
          <a:bodyPr wrap="square" rtlCol="0">
            <a:spAutoFit/>
          </a:bodyPr>
          <a:lstStyle/>
          <a:p>
            <a:r>
              <a:rPr lang="en-US" sz="2000" dirty="0" err="1" smtClean="0"/>
              <a:t>Im</a:t>
            </a:r>
            <a:r>
              <a:rPr lang="en-US" sz="2000" dirty="0" smtClean="0"/>
              <a:t>(</a:t>
            </a:r>
            <a:r>
              <a:rPr lang="en-US" sz="2000" i="1" dirty="0" smtClean="0"/>
              <a:t>z</a:t>
            </a:r>
            <a:r>
              <a:rPr lang="en-US" sz="2000" dirty="0" smtClean="0"/>
              <a:t>)</a:t>
            </a:r>
            <a:endParaRPr lang="en-US" sz="2000" dirty="0"/>
          </a:p>
        </p:txBody>
      </p:sp>
      <mc:AlternateContent xmlns:mc="http://schemas.openxmlformats.org/markup-compatibility/2006" xmlns:a14="http://schemas.microsoft.com/office/drawing/2010/main">
        <mc:Choice Requires="a14">
          <p:sp>
            <p:nvSpPr>
              <p:cNvPr id="31" name="TextBox 30"/>
              <p:cNvSpPr txBox="1"/>
              <p:nvPr/>
            </p:nvSpPr>
            <p:spPr>
              <a:xfrm>
                <a:off x="6629400" y="3273522"/>
                <a:ext cx="22860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nor/>
                        </m:rPr>
                        <a:rPr lang="en-US" b="0" i="0" smtClean="0">
                          <a:solidFill>
                            <a:schemeClr val="accent1"/>
                          </a:solidFill>
                          <a:latin typeface="Cambria Math"/>
                        </a:rPr>
                        <m:t>|</m:t>
                      </m:r>
                      <m:r>
                        <m:rPr>
                          <m:nor/>
                        </m:rPr>
                        <a:rPr lang="en-US" b="0" i="0" smtClean="0">
                          <a:solidFill>
                            <a:schemeClr val="accent1"/>
                          </a:solidFill>
                          <a:latin typeface="Cambria Math"/>
                        </a:rPr>
                        <m:t>arg</m:t>
                      </m:r>
                      <m:d>
                        <m:dPr>
                          <m:ctrlPr>
                            <a:rPr lang="en-US" b="0" i="1" smtClean="0">
                              <a:solidFill>
                                <a:schemeClr val="accent1"/>
                              </a:solidFill>
                              <a:latin typeface="Cambria Math" panose="02040503050406030204" pitchFamily="18" charset="0"/>
                            </a:rPr>
                          </m:ctrlPr>
                        </m:dPr>
                        <m:e>
                          <m:r>
                            <a:rPr lang="en-US" b="0" i="1" smtClean="0">
                              <a:solidFill>
                                <a:schemeClr val="accent1"/>
                              </a:solidFill>
                              <a:latin typeface="Cambria Math"/>
                            </a:rPr>
                            <m:t>𝑧</m:t>
                          </m:r>
                        </m:e>
                      </m:d>
                      <m:r>
                        <a:rPr lang="en-US" b="0" i="1" smtClean="0">
                          <a:solidFill>
                            <a:schemeClr val="accent1"/>
                          </a:solidFill>
                          <a:latin typeface="Cambria Math"/>
                        </a:rPr>
                        <m:t>|</m:t>
                      </m:r>
                      <m:r>
                        <a:rPr lang="en-US" b="0" i="1" smtClean="0">
                          <a:solidFill>
                            <a:schemeClr val="accent1"/>
                          </a:solidFill>
                          <a:latin typeface="Cambria Math"/>
                          <a:ea typeface="Cambria Math"/>
                        </a:rPr>
                        <m:t>≤</m:t>
                      </m:r>
                      <m:r>
                        <m:rPr>
                          <m:sty m:val="p"/>
                        </m:rPr>
                        <a:rPr lang="el-GR" b="0" i="1" smtClean="0">
                          <a:solidFill>
                            <a:schemeClr val="accent1"/>
                          </a:solidFill>
                          <a:latin typeface="Cambria Math"/>
                          <a:ea typeface="Cambria Math"/>
                        </a:rPr>
                        <m:t>π</m:t>
                      </m:r>
                      <m:r>
                        <a:rPr lang="en-US" b="0" i="1" smtClean="0">
                          <a:solidFill>
                            <a:schemeClr val="accent1"/>
                          </a:solidFill>
                          <a:latin typeface="Cambria Math"/>
                          <a:ea typeface="Cambria Math"/>
                        </a:rPr>
                        <m:t>/10</m:t>
                      </m:r>
                    </m:oMath>
                  </m:oMathPara>
                </a14:m>
                <a:endParaRPr lang="en-US" dirty="0">
                  <a:solidFill>
                    <a:schemeClr val="accent1"/>
                  </a:solidFill>
                </a:endParaRPr>
              </a:p>
            </p:txBody>
          </p:sp>
        </mc:Choice>
        <mc:Fallback xmlns="">
          <p:sp>
            <p:nvSpPr>
              <p:cNvPr id="31" name="TextBox 30"/>
              <p:cNvSpPr txBox="1">
                <a:spLocks noRot="1" noChangeAspect="1" noMove="1" noResize="1" noEditPoints="1" noAdjustHandles="1" noChangeArrowheads="1" noChangeShapeType="1" noTextEdit="1"/>
              </p:cNvSpPr>
              <p:nvPr/>
            </p:nvSpPr>
            <p:spPr>
              <a:xfrm>
                <a:off x="6629400" y="3273522"/>
                <a:ext cx="2286000" cy="369332"/>
              </a:xfrm>
              <a:prstGeom prst="rect">
                <a:avLst/>
              </a:prstGeom>
              <a:blipFill rotWithShape="1">
                <a:blip r:embed="rId3"/>
                <a:stretch>
                  <a:fillRect b="-114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p:cNvSpPr txBox="1"/>
              <p:nvPr/>
            </p:nvSpPr>
            <p:spPr>
              <a:xfrm>
                <a:off x="6096000" y="1597122"/>
                <a:ext cx="2286000" cy="3724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nor/>
                        </m:rPr>
                        <a:rPr lang="en-US" b="0" i="0" smtClean="0">
                          <a:solidFill>
                            <a:srgbClr val="00B0F0"/>
                          </a:solidFill>
                          <a:latin typeface="Cambria Math"/>
                        </a:rPr>
                        <m:t>|</m:t>
                      </m:r>
                      <m:r>
                        <m:rPr>
                          <m:nor/>
                        </m:rPr>
                        <a:rPr lang="en-US" b="0" i="0" smtClean="0">
                          <a:solidFill>
                            <a:srgbClr val="00B0F0"/>
                          </a:solidFill>
                          <a:latin typeface="Cambria Math"/>
                        </a:rPr>
                        <m:t>arg</m:t>
                      </m:r>
                      <m:d>
                        <m:dPr>
                          <m:ctrlPr>
                            <a:rPr lang="en-US" b="0" i="1" smtClean="0">
                              <a:solidFill>
                                <a:srgbClr val="00B0F0"/>
                              </a:solidFill>
                              <a:latin typeface="Cambria Math" panose="02040503050406030204" pitchFamily="18" charset="0"/>
                            </a:rPr>
                          </m:ctrlPr>
                        </m:dPr>
                        <m:e>
                          <m:sSup>
                            <m:sSupPr>
                              <m:ctrlPr>
                                <a:rPr lang="en-US" b="0" i="1" smtClean="0">
                                  <a:solidFill>
                                    <a:srgbClr val="00B0F0"/>
                                  </a:solidFill>
                                  <a:latin typeface="Cambria Math" panose="02040503050406030204" pitchFamily="18" charset="0"/>
                                </a:rPr>
                              </m:ctrlPr>
                            </m:sSupPr>
                            <m:e>
                              <m:r>
                                <a:rPr lang="en-US" b="0" i="1" smtClean="0">
                                  <a:solidFill>
                                    <a:srgbClr val="00B0F0"/>
                                  </a:solidFill>
                                  <a:latin typeface="Cambria Math"/>
                                </a:rPr>
                                <m:t>𝑧</m:t>
                              </m:r>
                            </m:e>
                            <m:sup>
                              <m:r>
                                <a:rPr lang="en-US" b="0" i="1" smtClean="0">
                                  <a:solidFill>
                                    <a:srgbClr val="00B0F0"/>
                                  </a:solidFill>
                                  <a:latin typeface="Cambria Math"/>
                                </a:rPr>
                                <m:t>5</m:t>
                              </m:r>
                            </m:sup>
                          </m:sSup>
                        </m:e>
                      </m:d>
                      <m:r>
                        <a:rPr lang="en-US" b="0" i="1" smtClean="0">
                          <a:solidFill>
                            <a:srgbClr val="00B0F0"/>
                          </a:solidFill>
                          <a:latin typeface="Cambria Math"/>
                        </a:rPr>
                        <m:t>|</m:t>
                      </m:r>
                      <m:r>
                        <a:rPr lang="en-US" b="0" i="1" smtClean="0">
                          <a:solidFill>
                            <a:srgbClr val="00B0F0"/>
                          </a:solidFill>
                          <a:latin typeface="Cambria Math"/>
                          <a:ea typeface="Cambria Math"/>
                        </a:rPr>
                        <m:t>≤</m:t>
                      </m:r>
                      <m:r>
                        <m:rPr>
                          <m:sty m:val="p"/>
                        </m:rPr>
                        <a:rPr lang="el-GR" b="0" i="1" smtClean="0">
                          <a:solidFill>
                            <a:srgbClr val="00B0F0"/>
                          </a:solidFill>
                          <a:latin typeface="Cambria Math"/>
                          <a:ea typeface="Cambria Math"/>
                        </a:rPr>
                        <m:t>π</m:t>
                      </m:r>
                      <m:r>
                        <a:rPr lang="en-US" b="0" i="1" smtClean="0">
                          <a:solidFill>
                            <a:srgbClr val="00B0F0"/>
                          </a:solidFill>
                          <a:latin typeface="Cambria Math"/>
                          <a:ea typeface="Cambria Math"/>
                        </a:rPr>
                        <m:t>/2</m:t>
                      </m:r>
                    </m:oMath>
                  </m:oMathPara>
                </a14:m>
                <a:endParaRPr lang="en-US" dirty="0">
                  <a:solidFill>
                    <a:srgbClr val="00B0F0"/>
                  </a:solidFill>
                </a:endParaRPr>
              </a:p>
            </p:txBody>
          </p:sp>
        </mc:Choice>
        <mc:Fallback xmlns="">
          <p:sp>
            <p:nvSpPr>
              <p:cNvPr id="33" name="TextBox 32"/>
              <p:cNvSpPr txBox="1">
                <a:spLocks noRot="1" noChangeAspect="1" noMove="1" noResize="1" noEditPoints="1" noAdjustHandles="1" noChangeArrowheads="1" noChangeShapeType="1" noTextEdit="1"/>
              </p:cNvSpPr>
              <p:nvPr/>
            </p:nvSpPr>
            <p:spPr>
              <a:xfrm>
                <a:off x="6096000" y="1597122"/>
                <a:ext cx="2286000" cy="372410"/>
              </a:xfrm>
              <a:prstGeom prst="rect">
                <a:avLst/>
              </a:prstGeom>
              <a:blipFill rotWithShape="1">
                <a:blip r:embed="rId4"/>
                <a:stretch>
                  <a:fillRect b="-13115"/>
                </a:stretch>
              </a:blipFill>
            </p:spPr>
            <p:txBody>
              <a:bodyPr/>
              <a:lstStyle/>
              <a:p>
                <a:r>
                  <a:rPr lang="en-US">
                    <a:noFill/>
                  </a:rPr>
                  <a:t> </a:t>
                </a:r>
              </a:p>
            </p:txBody>
          </p:sp>
        </mc:Fallback>
      </mc:AlternateContent>
      <p:cxnSp>
        <p:nvCxnSpPr>
          <p:cNvPr id="38" name="Straight Connector 37"/>
          <p:cNvCxnSpPr/>
          <p:nvPr/>
        </p:nvCxnSpPr>
        <p:spPr>
          <a:xfrm>
            <a:off x="4572000" y="3883124"/>
            <a:ext cx="2514600" cy="68579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Isosceles Triangle 38"/>
          <p:cNvSpPr/>
          <p:nvPr/>
        </p:nvSpPr>
        <p:spPr>
          <a:xfrm rot="14210217">
            <a:off x="4824199" y="2235083"/>
            <a:ext cx="1225195" cy="2138992"/>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V="1">
            <a:off x="4562831" y="1747448"/>
            <a:ext cx="1761769" cy="213567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36" idx="0"/>
          </p:cNvCxnSpPr>
          <p:nvPr/>
        </p:nvCxnSpPr>
        <p:spPr>
          <a:xfrm flipV="1">
            <a:off x="4572000" y="3121122"/>
            <a:ext cx="2514600" cy="76183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0" name="TextBox 49"/>
              <p:cNvSpPr txBox="1"/>
              <p:nvPr/>
            </p:nvSpPr>
            <p:spPr>
              <a:xfrm>
                <a:off x="6096000" y="2359122"/>
                <a:ext cx="30480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l-GR" b="0" i="1" smtClean="0">
                          <a:solidFill>
                            <a:srgbClr val="FFC000"/>
                          </a:solidFill>
                          <a:latin typeface="Cambria Math"/>
                          <a:ea typeface="Cambria Math"/>
                        </a:rPr>
                        <m:t>π</m:t>
                      </m:r>
                      <m:r>
                        <m:rPr>
                          <m:nor/>
                        </m:rPr>
                        <a:rPr lang="en-US" b="0" i="0" smtClean="0">
                          <a:solidFill>
                            <a:srgbClr val="FFC000"/>
                          </a:solidFill>
                          <a:latin typeface="Cambria Math"/>
                          <a:ea typeface="Cambria Math"/>
                        </a:rPr>
                        <m:t>/10</m:t>
                      </m:r>
                      <m:r>
                        <a:rPr lang="en-US" b="0" i="1" smtClean="0">
                          <a:solidFill>
                            <a:srgbClr val="FFC000"/>
                          </a:solidFill>
                          <a:latin typeface="Cambria Math"/>
                          <a:ea typeface="Cambria Math"/>
                        </a:rPr>
                        <m:t>≤</m:t>
                      </m:r>
                      <m:r>
                        <m:rPr>
                          <m:nor/>
                        </m:rPr>
                        <a:rPr lang="en-US" b="0" i="0" smtClean="0">
                          <a:solidFill>
                            <a:srgbClr val="FFC000"/>
                          </a:solidFill>
                          <a:latin typeface="Cambria Math"/>
                        </a:rPr>
                        <m:t>arg</m:t>
                      </m:r>
                      <m:d>
                        <m:dPr>
                          <m:ctrlPr>
                            <a:rPr lang="en-US" b="0" i="1" smtClean="0">
                              <a:solidFill>
                                <a:srgbClr val="FFC000"/>
                              </a:solidFill>
                              <a:latin typeface="Cambria Math" panose="02040503050406030204" pitchFamily="18" charset="0"/>
                            </a:rPr>
                          </m:ctrlPr>
                        </m:dPr>
                        <m:e>
                          <m:r>
                            <a:rPr lang="en-US" b="0" i="1" smtClean="0">
                              <a:solidFill>
                                <a:srgbClr val="FFC000"/>
                              </a:solidFill>
                              <a:latin typeface="Cambria Math"/>
                            </a:rPr>
                            <m:t>𝑧</m:t>
                          </m:r>
                        </m:e>
                      </m:d>
                      <m:r>
                        <a:rPr lang="en-US" b="0" i="1" smtClean="0">
                          <a:solidFill>
                            <a:srgbClr val="FFC000"/>
                          </a:solidFill>
                          <a:latin typeface="Cambria Math"/>
                          <a:ea typeface="Cambria Math"/>
                        </a:rPr>
                        <m:t>≤3</m:t>
                      </m:r>
                      <m:r>
                        <m:rPr>
                          <m:sty m:val="p"/>
                        </m:rPr>
                        <a:rPr lang="el-GR" b="0" i="1" smtClean="0">
                          <a:solidFill>
                            <a:srgbClr val="FFC000"/>
                          </a:solidFill>
                          <a:latin typeface="Cambria Math"/>
                          <a:ea typeface="Cambria Math"/>
                        </a:rPr>
                        <m:t>π</m:t>
                      </m:r>
                      <m:r>
                        <a:rPr lang="en-US" b="0" i="1" smtClean="0">
                          <a:solidFill>
                            <a:srgbClr val="FFC000"/>
                          </a:solidFill>
                          <a:latin typeface="Cambria Math"/>
                          <a:ea typeface="Cambria Math"/>
                        </a:rPr>
                        <m:t>/10</m:t>
                      </m:r>
                    </m:oMath>
                  </m:oMathPara>
                </a14:m>
                <a:endParaRPr lang="en-US" dirty="0">
                  <a:solidFill>
                    <a:srgbClr val="FFC000"/>
                  </a:solidFill>
                </a:endParaRPr>
              </a:p>
            </p:txBody>
          </p:sp>
        </mc:Choice>
        <mc:Fallback xmlns="">
          <p:sp>
            <p:nvSpPr>
              <p:cNvPr id="50" name="TextBox 49"/>
              <p:cNvSpPr txBox="1">
                <a:spLocks noRot="1" noChangeAspect="1" noMove="1" noResize="1" noEditPoints="1" noAdjustHandles="1" noChangeArrowheads="1" noChangeShapeType="1" noTextEdit="1"/>
              </p:cNvSpPr>
              <p:nvPr/>
            </p:nvSpPr>
            <p:spPr>
              <a:xfrm>
                <a:off x="6096000" y="2359122"/>
                <a:ext cx="3048000" cy="369332"/>
              </a:xfrm>
              <a:prstGeom prst="rect">
                <a:avLst/>
              </a:prstGeom>
              <a:blipFill rotWithShape="1">
                <a:blip r:embed="rId5"/>
                <a:stretch>
                  <a:fillRect b="-114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 name="TextBox 52"/>
              <p:cNvSpPr txBox="1"/>
              <p:nvPr/>
            </p:nvSpPr>
            <p:spPr>
              <a:xfrm>
                <a:off x="1295400" y="5952190"/>
                <a:ext cx="3048000" cy="3724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l-GR" b="0" i="1" smtClean="0">
                          <a:solidFill>
                            <a:srgbClr val="FFC000"/>
                          </a:solidFill>
                          <a:latin typeface="Cambria Math"/>
                          <a:ea typeface="Cambria Math"/>
                        </a:rPr>
                        <m:t>π</m:t>
                      </m:r>
                      <m:r>
                        <m:rPr>
                          <m:nor/>
                        </m:rPr>
                        <a:rPr lang="en-US" b="0" i="0" smtClean="0">
                          <a:solidFill>
                            <a:srgbClr val="FFC000"/>
                          </a:solidFill>
                          <a:latin typeface="Cambria Math"/>
                          <a:ea typeface="Cambria Math"/>
                        </a:rPr>
                        <m:t>/</m:t>
                      </m:r>
                      <m:r>
                        <a:rPr lang="en-US" b="0" i="1" smtClean="0">
                          <a:solidFill>
                            <a:srgbClr val="FFC000"/>
                          </a:solidFill>
                          <a:latin typeface="Cambria Math"/>
                          <a:ea typeface="Cambria Math"/>
                        </a:rPr>
                        <m:t>2≤</m:t>
                      </m:r>
                      <m:r>
                        <m:rPr>
                          <m:nor/>
                        </m:rPr>
                        <a:rPr lang="en-US" b="0" i="0" smtClean="0">
                          <a:solidFill>
                            <a:srgbClr val="FFC000"/>
                          </a:solidFill>
                          <a:latin typeface="Cambria Math"/>
                        </a:rPr>
                        <m:t>|</m:t>
                      </m:r>
                      <m:r>
                        <m:rPr>
                          <m:nor/>
                        </m:rPr>
                        <a:rPr lang="en-US" b="0" i="0" smtClean="0">
                          <a:solidFill>
                            <a:srgbClr val="FFC000"/>
                          </a:solidFill>
                          <a:latin typeface="Cambria Math"/>
                        </a:rPr>
                        <m:t>arg</m:t>
                      </m:r>
                      <m:d>
                        <m:dPr>
                          <m:ctrlPr>
                            <a:rPr lang="en-US" b="0" i="1" smtClean="0">
                              <a:solidFill>
                                <a:srgbClr val="FFC000"/>
                              </a:solidFill>
                              <a:latin typeface="Cambria Math" panose="02040503050406030204" pitchFamily="18" charset="0"/>
                            </a:rPr>
                          </m:ctrlPr>
                        </m:dPr>
                        <m:e>
                          <m:sSup>
                            <m:sSupPr>
                              <m:ctrlPr>
                                <a:rPr lang="en-US" b="0" i="1" smtClean="0">
                                  <a:solidFill>
                                    <a:srgbClr val="FFC000"/>
                                  </a:solidFill>
                                  <a:latin typeface="Cambria Math" panose="02040503050406030204" pitchFamily="18" charset="0"/>
                                </a:rPr>
                              </m:ctrlPr>
                            </m:sSupPr>
                            <m:e>
                              <m:r>
                                <a:rPr lang="en-US" b="0" i="1" smtClean="0">
                                  <a:solidFill>
                                    <a:srgbClr val="FFC000"/>
                                  </a:solidFill>
                                  <a:latin typeface="Cambria Math"/>
                                </a:rPr>
                                <m:t>𝑧</m:t>
                              </m:r>
                            </m:e>
                            <m:sup>
                              <m:r>
                                <a:rPr lang="en-US" b="0" i="1" smtClean="0">
                                  <a:solidFill>
                                    <a:srgbClr val="FFC000"/>
                                  </a:solidFill>
                                  <a:latin typeface="Cambria Math"/>
                                </a:rPr>
                                <m:t>5</m:t>
                              </m:r>
                            </m:sup>
                          </m:sSup>
                        </m:e>
                      </m:d>
                      <m:r>
                        <a:rPr lang="en-US" b="0" i="1" smtClean="0">
                          <a:solidFill>
                            <a:srgbClr val="FFC000"/>
                          </a:solidFill>
                          <a:latin typeface="Cambria Math"/>
                        </a:rPr>
                        <m:t>|</m:t>
                      </m:r>
                      <m:r>
                        <a:rPr lang="en-US" b="0" i="1" smtClean="0">
                          <a:solidFill>
                            <a:srgbClr val="FFC000"/>
                          </a:solidFill>
                          <a:latin typeface="Cambria Math"/>
                          <a:ea typeface="Cambria Math"/>
                        </a:rPr>
                        <m:t>≤3</m:t>
                      </m:r>
                      <m:r>
                        <m:rPr>
                          <m:sty m:val="p"/>
                        </m:rPr>
                        <a:rPr lang="el-GR" b="0" i="1" smtClean="0">
                          <a:solidFill>
                            <a:srgbClr val="FFC000"/>
                          </a:solidFill>
                          <a:latin typeface="Cambria Math"/>
                          <a:ea typeface="Cambria Math"/>
                        </a:rPr>
                        <m:t>π</m:t>
                      </m:r>
                      <m:r>
                        <a:rPr lang="en-US" b="0" i="1" smtClean="0">
                          <a:solidFill>
                            <a:srgbClr val="FFC000"/>
                          </a:solidFill>
                          <a:latin typeface="Cambria Math"/>
                          <a:ea typeface="Cambria Math"/>
                        </a:rPr>
                        <m:t>/2</m:t>
                      </m:r>
                    </m:oMath>
                  </m:oMathPara>
                </a14:m>
                <a:endParaRPr lang="en-US" dirty="0">
                  <a:solidFill>
                    <a:srgbClr val="FFC000"/>
                  </a:solidFill>
                </a:endParaRPr>
              </a:p>
            </p:txBody>
          </p:sp>
        </mc:Choice>
        <mc:Fallback xmlns="">
          <p:sp>
            <p:nvSpPr>
              <p:cNvPr id="53" name="TextBox 52"/>
              <p:cNvSpPr txBox="1">
                <a:spLocks noRot="1" noChangeAspect="1" noMove="1" noResize="1" noEditPoints="1" noAdjustHandles="1" noChangeArrowheads="1" noChangeShapeType="1" noTextEdit="1"/>
              </p:cNvSpPr>
              <p:nvPr/>
            </p:nvSpPr>
            <p:spPr>
              <a:xfrm>
                <a:off x="1295400" y="5952190"/>
                <a:ext cx="3048000" cy="372410"/>
              </a:xfrm>
              <a:prstGeom prst="rect">
                <a:avLst/>
              </a:prstGeom>
              <a:blipFill rotWithShape="1">
                <a:blip r:embed="rId6"/>
                <a:stretch>
                  <a:fillRect b="-11290"/>
                </a:stretch>
              </a:blipFill>
            </p:spPr>
            <p:txBody>
              <a:bodyPr/>
              <a:lstStyle/>
              <a:p>
                <a:r>
                  <a:rPr lang="en-US">
                    <a:noFill/>
                  </a:rPr>
                  <a:t> </a:t>
                </a:r>
              </a:p>
            </p:txBody>
          </p:sp>
        </mc:Fallback>
      </mc:AlternateContent>
    </p:spTree>
    <p:extLst>
      <p:ext uri="{BB962C8B-B14F-4D97-AF65-F5344CB8AC3E}">
        <p14:creationId xmlns:p14="http://schemas.microsoft.com/office/powerpoint/2010/main" val="2801564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par>
                                <p:cTn id="8" presetID="10" presetClass="entr" presetSubtype="0" fill="hold"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fade">
                                      <p:cBhvr>
                                        <p:cTn id="10" dur="500"/>
                                        <p:tgtEl>
                                          <p:spTgt spid="37"/>
                                        </p:tgtEl>
                                      </p:cBhvr>
                                    </p:animEffect>
                                  </p:childTnLst>
                                </p:cTn>
                              </p:par>
                              <p:par>
                                <p:cTn id="11" presetID="10" presetClass="entr" presetSubtype="0" fill="hold" nodeType="with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fade">
                                      <p:cBhvr>
                                        <p:cTn id="13" dur="500"/>
                                        <p:tgtEl>
                                          <p:spTgt spid="3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500"/>
                                        <p:tgtEl>
                                          <p:spTgt spid="3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500"/>
                                        <p:tgtEl>
                                          <p:spTgt spid="3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3"/>
                                        </p:tgtEl>
                                        <p:attrNameLst>
                                          <p:attrName>style.visibility</p:attrName>
                                        </p:attrNameLst>
                                      </p:cBhvr>
                                      <p:to>
                                        <p:strVal val="visible"/>
                                      </p:to>
                                    </p:set>
                                    <p:animEffect transition="in" filter="fade">
                                      <p:cBhvr>
                                        <p:cTn id="24" dur="500"/>
                                        <p:tgtEl>
                                          <p:spTgt spid="3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50"/>
                                        </p:tgtEl>
                                        <p:attrNameLst>
                                          <p:attrName>style.visibility</p:attrName>
                                        </p:attrNameLst>
                                      </p:cBhvr>
                                      <p:to>
                                        <p:strVal val="visible"/>
                                      </p:to>
                                    </p:set>
                                    <p:animEffect transition="in" filter="fade">
                                      <p:cBhvr>
                                        <p:cTn id="29" dur="500"/>
                                        <p:tgtEl>
                                          <p:spTgt spid="50"/>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500"/>
                                        <p:tgtEl>
                                          <p:spTgt spid="39"/>
                                        </p:tgtEl>
                                      </p:cBhvr>
                                    </p:animEffect>
                                  </p:childTnLst>
                                </p:cTn>
                              </p:par>
                              <p:par>
                                <p:cTn id="33" presetID="10" presetClass="entr" presetSubtype="0" fill="hold" nodeType="with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fade">
                                      <p:cBhvr>
                                        <p:cTn id="35" dur="500"/>
                                        <p:tgtEl>
                                          <p:spTgt spid="41"/>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52"/>
                                        </p:tgtEl>
                                        <p:attrNameLst>
                                          <p:attrName>style.visibility</p:attrName>
                                        </p:attrNameLst>
                                      </p:cBhvr>
                                      <p:to>
                                        <p:strVal val="visible"/>
                                      </p:to>
                                    </p:set>
                                    <p:animEffect transition="in" filter="fade">
                                      <p:cBhvr>
                                        <p:cTn id="40" dur="500"/>
                                        <p:tgtEl>
                                          <p:spTgt spid="52"/>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36" grpId="0" animBg="1"/>
      <p:bldP spid="32" grpId="0" animBg="1"/>
      <p:bldP spid="31" grpId="0"/>
      <p:bldP spid="33" grpId="0"/>
      <p:bldP spid="39" grpId="0" animBg="1"/>
      <p:bldP spid="50" grpId="0"/>
      <p:bldP spid="5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p:cNvCxnSpPr/>
          <p:nvPr/>
        </p:nvCxnSpPr>
        <p:spPr>
          <a:xfrm>
            <a:off x="2743200" y="4343400"/>
            <a:ext cx="0" cy="228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6400800" y="4343400"/>
            <a:ext cx="0" cy="228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6781800" y="4191000"/>
            <a:ext cx="1447800" cy="400110"/>
          </a:xfrm>
          <a:prstGeom prst="rect">
            <a:avLst/>
          </a:prstGeom>
          <a:noFill/>
        </p:spPr>
        <p:txBody>
          <a:bodyPr wrap="square" rtlCol="0">
            <a:spAutoFit/>
          </a:bodyPr>
          <a:lstStyle/>
          <a:p>
            <a:r>
              <a:rPr lang="en-US" sz="2000" dirty="0" smtClean="0"/>
              <a:t>Re(</a:t>
            </a:r>
            <a:r>
              <a:rPr lang="en-US" sz="2000" i="1" dirty="0" smtClean="0"/>
              <a:t>z</a:t>
            </a:r>
            <a:r>
              <a:rPr lang="en-US" sz="2000" dirty="0" smtClean="0"/>
              <a:t>)</a:t>
            </a:r>
            <a:endParaRPr lang="en-US" sz="2000" dirty="0"/>
          </a:p>
        </p:txBody>
      </p:sp>
      <p:sp>
        <p:nvSpPr>
          <p:cNvPr id="30" name="TextBox 29"/>
          <p:cNvSpPr txBox="1"/>
          <p:nvPr/>
        </p:nvSpPr>
        <p:spPr>
          <a:xfrm>
            <a:off x="4267200" y="1752600"/>
            <a:ext cx="1447800" cy="400110"/>
          </a:xfrm>
          <a:prstGeom prst="rect">
            <a:avLst/>
          </a:prstGeom>
          <a:noFill/>
        </p:spPr>
        <p:txBody>
          <a:bodyPr wrap="square" rtlCol="0">
            <a:spAutoFit/>
          </a:bodyPr>
          <a:lstStyle/>
          <a:p>
            <a:r>
              <a:rPr lang="en-US" sz="2000" dirty="0" err="1" smtClean="0"/>
              <a:t>Im</a:t>
            </a:r>
            <a:r>
              <a:rPr lang="en-US" sz="2000" dirty="0" smtClean="0"/>
              <a:t>(</a:t>
            </a:r>
            <a:r>
              <a:rPr lang="en-US" sz="2000" i="1" dirty="0" smtClean="0"/>
              <a:t>z</a:t>
            </a:r>
            <a:r>
              <a:rPr lang="en-US" sz="2000" dirty="0" smtClean="0"/>
              <a:t>)</a:t>
            </a:r>
            <a:endParaRPr lang="en-US" sz="2000" dirty="0"/>
          </a:p>
        </p:txBody>
      </p:sp>
      <p:cxnSp>
        <p:nvCxnSpPr>
          <p:cNvPr id="25" name="Straight Connector 24"/>
          <p:cNvCxnSpPr/>
          <p:nvPr/>
        </p:nvCxnSpPr>
        <p:spPr>
          <a:xfrm>
            <a:off x="4572000" y="4419602"/>
            <a:ext cx="2514600" cy="838198"/>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Isosceles Triangle 4"/>
          <p:cNvSpPr/>
          <p:nvPr/>
        </p:nvSpPr>
        <p:spPr>
          <a:xfrm rot="7541243">
            <a:off x="3135296" y="2875603"/>
            <a:ext cx="1248480" cy="1981200"/>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Isosceles Triangle 27"/>
          <p:cNvSpPr/>
          <p:nvPr/>
        </p:nvSpPr>
        <p:spPr>
          <a:xfrm rot="16200000">
            <a:off x="4838700" y="3390901"/>
            <a:ext cx="1295400" cy="1981200"/>
          </a:xfrm>
          <a:prstGeom prst="triangle">
            <a:avLst>
              <a:gd name="adj" fmla="val 4705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Isosceles Triangle 31"/>
          <p:cNvSpPr/>
          <p:nvPr/>
        </p:nvSpPr>
        <p:spPr>
          <a:xfrm rot="11925206">
            <a:off x="4225164" y="2506083"/>
            <a:ext cx="1243332" cy="2056298"/>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Isosceles Triangle 32"/>
          <p:cNvSpPr/>
          <p:nvPr/>
        </p:nvSpPr>
        <p:spPr>
          <a:xfrm rot="3120615">
            <a:off x="3202114" y="4015801"/>
            <a:ext cx="1295400" cy="1981200"/>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p:cNvSpPr/>
          <p:nvPr/>
        </p:nvSpPr>
        <p:spPr>
          <a:xfrm rot="20501236">
            <a:off x="4266928" y="4344342"/>
            <a:ext cx="1295400" cy="1981200"/>
          </a:xfrm>
          <a:prstGeom prst="triangle">
            <a:avLst>
              <a:gd name="adj" fmla="val 4511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flipV="1">
            <a:off x="2362200" y="3505200"/>
            <a:ext cx="4724400" cy="171449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flipV="1">
            <a:off x="2209800" y="3657600"/>
            <a:ext cx="4876800" cy="16002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276600" y="2514600"/>
            <a:ext cx="2632800" cy="38100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 name="Straight Connector 2"/>
          <p:cNvCxnSpPr/>
          <p:nvPr/>
        </p:nvCxnSpPr>
        <p:spPr>
          <a:xfrm>
            <a:off x="4572000" y="2133600"/>
            <a:ext cx="0" cy="45720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3124200" y="2590800"/>
            <a:ext cx="2895600" cy="37338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2362200" y="4419600"/>
            <a:ext cx="44196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8" name="TextBox 37"/>
              <p:cNvSpPr txBox="1"/>
              <p:nvPr/>
            </p:nvSpPr>
            <p:spPr>
              <a:xfrm>
                <a:off x="381000" y="228600"/>
                <a:ext cx="8686800" cy="1454244"/>
              </a:xfrm>
              <a:prstGeom prst="rect">
                <a:avLst/>
              </a:prstGeom>
              <a:noFill/>
            </p:spPr>
            <p:txBody>
              <a:bodyPr wrap="square" rtlCol="0">
                <a:spAutoFit/>
              </a:bodyPr>
              <a:lstStyle/>
              <a:p>
                <a:pPr algn="ctr"/>
                <a:r>
                  <a:rPr lang="en-US" sz="4400" dirty="0" smtClean="0">
                    <a:solidFill>
                      <a:srgbClr val="002060"/>
                    </a:solidFill>
                  </a:rPr>
                  <a:t>Sectors Mapped to </a:t>
                </a:r>
                <a14:m>
                  <m:oMath xmlns:m="http://schemas.openxmlformats.org/officeDocument/2006/math">
                    <m:r>
                      <m:rPr>
                        <m:nor/>
                      </m:rPr>
                      <a:rPr lang="en-US" sz="4400" b="0" i="0" smtClean="0">
                        <a:solidFill>
                          <a:srgbClr val="002060"/>
                        </a:solidFill>
                        <a:latin typeface="Cambria Math"/>
                      </a:rPr>
                      <m:t>Re</m:t>
                    </m:r>
                    <m:r>
                      <m:rPr>
                        <m:nor/>
                      </m:rPr>
                      <a:rPr lang="en-US" sz="4400" b="0" i="0" smtClean="0">
                        <a:solidFill>
                          <a:srgbClr val="002060"/>
                        </a:solidFill>
                        <a:latin typeface="Cambria Math"/>
                      </a:rPr>
                      <m:t>(</m:t>
                    </m:r>
                    <m:r>
                      <m:rPr>
                        <m:nor/>
                      </m:rPr>
                      <a:rPr lang="en-US" sz="4400" b="0" i="0" smtClean="0">
                        <a:solidFill>
                          <a:srgbClr val="002060"/>
                        </a:solidFill>
                        <a:latin typeface="Cambria Math"/>
                      </a:rPr>
                      <m:t>w</m:t>
                    </m:r>
                    <m:r>
                      <m:rPr>
                        <m:nor/>
                      </m:rPr>
                      <a:rPr lang="en-US" sz="4400" b="0" i="0" smtClean="0">
                        <a:solidFill>
                          <a:srgbClr val="002060"/>
                        </a:solidFill>
                        <a:latin typeface="Cambria Math"/>
                      </a:rPr>
                      <m:t>)</m:t>
                    </m:r>
                    <m:r>
                      <a:rPr lang="en-US" sz="4400" b="0" i="1" smtClean="0">
                        <a:solidFill>
                          <a:srgbClr val="002060"/>
                        </a:solidFill>
                        <a:latin typeface="Cambria Math"/>
                        <a:ea typeface="Cambria Math"/>
                      </a:rPr>
                      <m:t>≥0</m:t>
                    </m:r>
                  </m:oMath>
                </a14:m>
                <a:r>
                  <a:rPr lang="en-US" sz="4400" dirty="0" smtClean="0">
                    <a:solidFill>
                      <a:srgbClr val="002060"/>
                    </a:solidFill>
                  </a:rPr>
                  <a:t> </a:t>
                </a:r>
              </a:p>
              <a:p>
                <a:pPr algn="ctr"/>
                <a:r>
                  <a:rPr lang="en-US" sz="4400" dirty="0">
                    <a:solidFill>
                      <a:srgbClr val="002060"/>
                    </a:solidFill>
                  </a:rPr>
                  <a:t>U</a:t>
                </a:r>
                <a:r>
                  <a:rPr lang="en-US" sz="4400" dirty="0" smtClean="0">
                    <a:solidFill>
                      <a:srgbClr val="002060"/>
                    </a:solidFill>
                  </a:rPr>
                  <a:t>nder </a:t>
                </a:r>
                <a14:m>
                  <m:oMath xmlns:m="http://schemas.openxmlformats.org/officeDocument/2006/math">
                    <m:r>
                      <m:rPr>
                        <m:sty m:val="p"/>
                      </m:rPr>
                      <a:rPr lang="en-US" sz="4400" b="0" i="0" smtClean="0">
                        <a:solidFill>
                          <a:srgbClr val="002060"/>
                        </a:solidFill>
                        <a:latin typeface="Cambria Math"/>
                      </a:rPr>
                      <m:t>w</m:t>
                    </m:r>
                    <m:r>
                      <a:rPr lang="en-US" sz="4400" b="0" i="0" smtClean="0">
                        <a:solidFill>
                          <a:srgbClr val="002060"/>
                        </a:solidFill>
                        <a:latin typeface="Cambria Math"/>
                      </a:rPr>
                      <m:t>=</m:t>
                    </m:r>
                    <m:r>
                      <a:rPr lang="en-US" sz="4400" b="0" i="1" smtClean="0">
                        <a:solidFill>
                          <a:srgbClr val="002060"/>
                        </a:solidFill>
                        <a:latin typeface="Cambria Math"/>
                      </a:rPr>
                      <m:t>𝑓</m:t>
                    </m:r>
                    <m:d>
                      <m:dPr>
                        <m:ctrlPr>
                          <a:rPr lang="en-US" sz="4400" b="0" i="1" smtClean="0">
                            <a:solidFill>
                              <a:srgbClr val="002060"/>
                            </a:solidFill>
                            <a:latin typeface="Cambria Math" panose="02040503050406030204" pitchFamily="18" charset="0"/>
                          </a:rPr>
                        </m:ctrlPr>
                      </m:dPr>
                      <m:e>
                        <m:r>
                          <a:rPr lang="en-US" sz="4400" b="0" i="1" smtClean="0">
                            <a:solidFill>
                              <a:srgbClr val="002060"/>
                            </a:solidFill>
                            <a:latin typeface="Cambria Math"/>
                          </a:rPr>
                          <m:t>𝑧</m:t>
                        </m:r>
                      </m:e>
                    </m:d>
                    <m:r>
                      <a:rPr lang="en-US" sz="4400" b="0" i="1" smtClean="0">
                        <a:solidFill>
                          <a:srgbClr val="002060"/>
                        </a:solidFill>
                        <a:latin typeface="Cambria Math"/>
                      </a:rPr>
                      <m:t>=</m:t>
                    </m:r>
                    <m:sSup>
                      <m:sSupPr>
                        <m:ctrlPr>
                          <a:rPr lang="en-US" sz="4400" b="0" i="1" smtClean="0">
                            <a:solidFill>
                              <a:srgbClr val="002060"/>
                            </a:solidFill>
                            <a:latin typeface="Cambria Math" panose="02040503050406030204" pitchFamily="18" charset="0"/>
                          </a:rPr>
                        </m:ctrlPr>
                      </m:sSupPr>
                      <m:e>
                        <m:r>
                          <a:rPr lang="en-US" sz="4400" b="0" i="1" smtClean="0">
                            <a:solidFill>
                              <a:srgbClr val="002060"/>
                            </a:solidFill>
                            <a:latin typeface="Cambria Math"/>
                          </a:rPr>
                          <m:t>𝑧</m:t>
                        </m:r>
                      </m:e>
                      <m:sup>
                        <m:r>
                          <a:rPr lang="en-US" sz="4400" b="0" i="1" smtClean="0">
                            <a:solidFill>
                              <a:srgbClr val="002060"/>
                            </a:solidFill>
                            <a:latin typeface="Cambria Math"/>
                          </a:rPr>
                          <m:t>5</m:t>
                        </m:r>
                      </m:sup>
                    </m:sSup>
                  </m:oMath>
                </a14:m>
                <a:endParaRPr lang="en-US" sz="4400" dirty="0">
                  <a:solidFill>
                    <a:srgbClr val="002060"/>
                  </a:solidFill>
                </a:endParaRPr>
              </a:p>
            </p:txBody>
          </p:sp>
        </mc:Choice>
        <mc:Fallback xmlns="">
          <p:sp>
            <p:nvSpPr>
              <p:cNvPr id="38" name="TextBox 37"/>
              <p:cNvSpPr txBox="1">
                <a:spLocks noRot="1" noChangeAspect="1" noMove="1" noResize="1" noEditPoints="1" noAdjustHandles="1" noChangeArrowheads="1" noChangeShapeType="1" noTextEdit="1"/>
              </p:cNvSpPr>
              <p:nvPr/>
            </p:nvSpPr>
            <p:spPr>
              <a:xfrm>
                <a:off x="381000" y="228600"/>
                <a:ext cx="8686800" cy="1454244"/>
              </a:xfrm>
              <a:prstGeom prst="rect">
                <a:avLst/>
              </a:prstGeom>
              <a:blipFill rotWithShape="1">
                <a:blip r:embed="rId2"/>
                <a:stretch>
                  <a:fillRect t="-8403" b="-19328"/>
                </a:stretch>
              </a:blipFill>
            </p:spPr>
            <p:txBody>
              <a:bodyPr/>
              <a:lstStyle/>
              <a:p>
                <a:r>
                  <a:rPr lang="en-US">
                    <a:noFill/>
                  </a:rPr>
                  <a:t> </a:t>
                </a:r>
              </a:p>
            </p:txBody>
          </p:sp>
        </mc:Fallback>
      </mc:AlternateContent>
      <p:cxnSp>
        <p:nvCxnSpPr>
          <p:cNvPr id="41" name="Straight Connector 40"/>
          <p:cNvCxnSpPr>
            <a:stCxn id="32" idx="4"/>
          </p:cNvCxnSpPr>
          <p:nvPr/>
        </p:nvCxnSpPr>
        <p:spPr>
          <a:xfrm flipH="1">
            <a:off x="4572000" y="2360803"/>
            <a:ext cx="16714" cy="419239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V="1">
            <a:off x="4603378" y="3505200"/>
            <a:ext cx="2483222" cy="927409"/>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72000" y="4419600"/>
            <a:ext cx="2514600" cy="83820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4563643" y="2133600"/>
            <a:ext cx="16714" cy="4648200"/>
          </a:xfrm>
          <a:prstGeom prst="line">
            <a:avLst/>
          </a:prstGeom>
          <a:ln w="57150">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48" name="Oval 47"/>
          <p:cNvSpPr/>
          <p:nvPr/>
        </p:nvSpPr>
        <p:spPr>
          <a:xfrm>
            <a:off x="4495800" y="4343400"/>
            <a:ext cx="152400" cy="152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1927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right)">
                                      <p:cBhvr>
                                        <p:cTn id="7" dur="2000"/>
                                        <p:tgtEl>
                                          <p:spTgt spid="45"/>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500"/>
                                        <p:tgtEl>
                                          <p:spTgt spid="48"/>
                                        </p:tgtEl>
                                      </p:cBhvr>
                                    </p:animEffect>
                                  </p:childTnLst>
                                </p:cTn>
                              </p:par>
                            </p:childTnLst>
                          </p:cTn>
                        </p:par>
                        <p:par>
                          <p:cTn id="12" fill="hold">
                            <p:stCondLst>
                              <p:cond delay="2500"/>
                            </p:stCondLst>
                            <p:childTnLst>
                              <p:par>
                                <p:cTn id="13" presetID="22" presetClass="entr" presetSubtype="8" fill="hold"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wipe(left)">
                                      <p:cBhvr>
                                        <p:cTn id="15" dur="2000"/>
                                        <p:tgtEl>
                                          <p:spTgt spid="5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51"/>
                                        </p:tgtEl>
                                        <p:attrNameLst>
                                          <p:attrName>style.visibility</p:attrName>
                                        </p:attrNameLst>
                                      </p:cBhvr>
                                      <p:to>
                                        <p:strVal val="visible"/>
                                      </p:to>
                                    </p:set>
                                    <p:animEffect transition="in" filter="wipe(up)">
                                      <p:cBhvr>
                                        <p:cTn id="20"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228600"/>
            <a:ext cx="7620000" cy="1015663"/>
          </a:xfrm>
          <a:prstGeom prst="rect">
            <a:avLst/>
          </a:prstGeom>
          <a:noFill/>
        </p:spPr>
        <p:txBody>
          <a:bodyPr wrap="square" rtlCol="0">
            <a:spAutoFit/>
          </a:bodyPr>
          <a:lstStyle/>
          <a:p>
            <a:pPr algn="ctr"/>
            <a:r>
              <a:rPr lang="en-US" sz="6000" dirty="0" smtClean="0">
                <a:solidFill>
                  <a:schemeClr val="tx2"/>
                </a:solidFill>
                <a:latin typeface="Times New Roman" panose="02020603050405020304" pitchFamily="18" charset="0"/>
                <a:cs typeface="Times New Roman" panose="02020603050405020304" pitchFamily="18" charset="0"/>
              </a:rPr>
              <a:t>The Babylonians</a:t>
            </a:r>
            <a:endParaRPr lang="en-US" sz="6000" dirty="0">
              <a:solidFill>
                <a:schemeClr val="tx2"/>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TextBox 4"/>
              <p:cNvSpPr txBox="1"/>
              <p:nvPr/>
            </p:nvSpPr>
            <p:spPr>
              <a:xfrm>
                <a:off x="304800" y="1447800"/>
                <a:ext cx="8610600" cy="4576061"/>
              </a:xfrm>
              <a:prstGeom prst="rect">
                <a:avLst/>
              </a:prstGeom>
              <a:noFill/>
            </p:spPr>
            <p:txBody>
              <a:bodyPr wrap="square" rtlCol="0">
                <a:spAutoFit/>
              </a:bodyPr>
              <a:lstStyle/>
              <a:p>
                <a:r>
                  <a:rPr lang="en-US" sz="2400" b="1" dirty="0" smtClean="0"/>
                  <a:t>Note.  </a:t>
                </a:r>
                <a:r>
                  <a:rPr lang="en-US" sz="2400" dirty="0"/>
                  <a:t>The Babylonians (1900 to 1600 </a:t>
                </a:r>
                <a:r>
                  <a:rPr lang="en-US" sz="2000" dirty="0" smtClean="0"/>
                  <a:t>BCE</a:t>
                </a:r>
                <a:r>
                  <a:rPr lang="en-US" sz="2400" dirty="0" smtClean="0"/>
                  <a:t>) </a:t>
                </a:r>
                <a:r>
                  <a:rPr lang="en-US" sz="2400" dirty="0"/>
                  <a:t>had some knowledge of the quadratic equation and could solve the equation </a:t>
                </a:r>
                <a:endParaRPr lang="en-US" sz="2400" dirty="0" smtClean="0"/>
              </a:p>
              <a:p>
                <a:pPr/>
                <a14:m>
                  <m:oMathPara xmlns:m="http://schemas.openxmlformats.org/officeDocument/2006/math">
                    <m:oMathParaPr>
                      <m:jc m:val="centerGroup"/>
                    </m:oMathParaPr>
                    <m:oMath xmlns:m="http://schemas.openxmlformats.org/officeDocument/2006/math">
                      <m:sSup>
                        <m:sSupPr>
                          <m:ctrlPr>
                            <a:rPr lang="en-US" sz="2400" i="1" smtClean="0">
                              <a:latin typeface="Cambria Math" panose="02040503050406030204" pitchFamily="18" charset="0"/>
                            </a:rPr>
                          </m:ctrlPr>
                        </m:sSupPr>
                        <m:e>
                          <m:r>
                            <a:rPr lang="en-US" sz="2400" b="0" i="1" smtClean="0">
                              <a:latin typeface="Cambria Math"/>
                            </a:rPr>
                            <m:t>𝑥</m:t>
                          </m:r>
                        </m:e>
                        <m:sup>
                          <m:r>
                            <a:rPr lang="en-US" sz="2400" b="0" i="1" smtClean="0">
                              <a:latin typeface="Cambria Math"/>
                            </a:rPr>
                            <m:t>2</m:t>
                          </m:r>
                        </m:sup>
                      </m:sSup>
                      <m:r>
                        <a:rPr lang="en-US" sz="2400" b="0" i="1" smtClean="0">
                          <a:latin typeface="Cambria Math"/>
                        </a:rPr>
                        <m:t>+</m:t>
                      </m:r>
                      <m:d>
                        <m:dPr>
                          <m:ctrlPr>
                            <a:rPr lang="en-US" sz="2400" b="0" i="1" smtClean="0">
                              <a:latin typeface="Cambria Math" panose="02040503050406030204" pitchFamily="18" charset="0"/>
                            </a:rPr>
                          </m:ctrlPr>
                        </m:dPr>
                        <m:e>
                          <m:f>
                            <m:fPr>
                              <m:type m:val="lin"/>
                              <m:ctrlPr>
                                <a:rPr lang="en-US" sz="2400" b="0" i="1" smtClean="0">
                                  <a:latin typeface="Cambria Math" panose="02040503050406030204" pitchFamily="18" charset="0"/>
                                </a:rPr>
                              </m:ctrlPr>
                            </m:fPr>
                            <m:num>
                              <m:r>
                                <a:rPr lang="en-US" sz="2400" b="0" i="1" smtClean="0">
                                  <a:latin typeface="Cambria Math"/>
                                </a:rPr>
                                <m:t>2</m:t>
                              </m:r>
                            </m:num>
                            <m:den>
                              <m:r>
                                <a:rPr lang="en-US" sz="2400" b="0" i="1" smtClean="0">
                                  <a:latin typeface="Cambria Math"/>
                                </a:rPr>
                                <m:t>3</m:t>
                              </m:r>
                            </m:den>
                          </m:f>
                        </m:e>
                      </m:d>
                      <m:r>
                        <a:rPr lang="en-US" sz="2400" b="0" i="1" smtClean="0">
                          <a:latin typeface="Cambria Math"/>
                        </a:rPr>
                        <m:t>𝑥</m:t>
                      </m:r>
                      <m:r>
                        <a:rPr lang="en-US" sz="2400" b="0" i="1" smtClean="0">
                          <a:latin typeface="Cambria Math"/>
                        </a:rPr>
                        <m:t>=</m:t>
                      </m:r>
                      <m:f>
                        <m:fPr>
                          <m:type m:val="lin"/>
                          <m:ctrlPr>
                            <a:rPr lang="en-US" sz="2400" b="0" i="1" smtClean="0">
                              <a:latin typeface="Cambria Math" panose="02040503050406030204" pitchFamily="18" charset="0"/>
                            </a:rPr>
                          </m:ctrlPr>
                        </m:fPr>
                        <m:num>
                          <m:r>
                            <a:rPr lang="en-US" sz="2400" b="0" i="1" smtClean="0">
                              <a:latin typeface="Cambria Math"/>
                            </a:rPr>
                            <m:t>35</m:t>
                          </m:r>
                        </m:num>
                        <m:den>
                          <m:r>
                            <a:rPr lang="en-US" sz="2400" b="0" i="1" smtClean="0">
                              <a:latin typeface="Cambria Math"/>
                            </a:rPr>
                            <m:t>60</m:t>
                          </m:r>
                        </m:den>
                      </m:f>
                    </m:oMath>
                  </m:oMathPara>
                </a14:m>
                <a:endParaRPr lang="en-US" sz="2400" dirty="0" smtClean="0"/>
              </a:p>
              <a:p>
                <a:r>
                  <a:rPr lang="en-US" sz="2400" dirty="0"/>
                  <a:t>(see page 1 Israel </a:t>
                </a:r>
                <a:r>
                  <a:rPr lang="en-US" sz="2400" dirty="0" err="1" smtClean="0"/>
                  <a:t>Kleiner's</a:t>
                </a:r>
                <a:r>
                  <a:rPr lang="en-US" sz="2400" dirty="0" smtClean="0"/>
                  <a:t> </a:t>
                </a:r>
                <a:r>
                  <a:rPr lang="en-US" sz="2400" i="1" dirty="0"/>
                  <a:t>A History of Abstract </a:t>
                </a:r>
                <a:r>
                  <a:rPr lang="en-US" sz="2400" i="1" dirty="0" smtClean="0"/>
                  <a:t>Algebra</a:t>
                </a:r>
                <a:r>
                  <a:rPr lang="en-US" sz="2400" dirty="0" smtClean="0"/>
                  <a:t>,  </a:t>
                </a:r>
                <a:r>
                  <a:rPr lang="en-US" sz="2400" dirty="0" err="1" smtClean="0"/>
                  <a:t>Birkh</a:t>
                </a:r>
                <a:r>
                  <a:rPr lang="en-US" sz="2400" dirty="0" err="1" smtClean="0">
                    <a:latin typeface="Calibri"/>
                  </a:rPr>
                  <a:t>äuser</a:t>
                </a:r>
                <a:r>
                  <a:rPr lang="en-US" sz="2400" dirty="0" smtClean="0"/>
                  <a:t>: </a:t>
                </a:r>
                <a:r>
                  <a:rPr lang="en-US" sz="2400" dirty="0"/>
                  <a:t>2007).  We would then expect that they could solve </a:t>
                </a:r>
                <a14:m>
                  <m:oMath xmlns:m="http://schemas.openxmlformats.org/officeDocument/2006/math">
                    <m:sSup>
                      <m:sSupPr>
                        <m:ctrlPr>
                          <a:rPr lang="en-US" sz="2400" i="1" smtClean="0">
                            <a:latin typeface="Cambria Math" panose="02040503050406030204" pitchFamily="18" charset="0"/>
                          </a:rPr>
                        </m:ctrlPr>
                      </m:sSupPr>
                      <m:e>
                        <m:r>
                          <a:rPr lang="en-US" sz="2400" b="0" i="1" smtClean="0">
                            <a:latin typeface="Cambria Math"/>
                          </a:rPr>
                          <m:t>𝑥</m:t>
                        </m:r>
                      </m:e>
                      <m:sup>
                        <m:r>
                          <a:rPr lang="en-US" sz="2400" b="0" i="1" smtClean="0">
                            <a:latin typeface="Cambria Math"/>
                          </a:rPr>
                          <m:t>2</m:t>
                        </m:r>
                      </m:sup>
                    </m:sSup>
                    <m:r>
                      <a:rPr lang="en-US" sz="2400" b="0" i="1" smtClean="0">
                        <a:latin typeface="Cambria Math"/>
                      </a:rPr>
                      <m:t>+</m:t>
                    </m:r>
                    <m:r>
                      <a:rPr lang="en-US" sz="2400" b="0" i="1" smtClean="0">
                        <a:latin typeface="Cambria Math"/>
                      </a:rPr>
                      <m:t>𝑎𝑥</m:t>
                    </m:r>
                    <m:r>
                      <a:rPr lang="en-US" sz="2400" b="0" i="1" smtClean="0">
                        <a:latin typeface="Cambria Math"/>
                      </a:rPr>
                      <m:t>=</m:t>
                    </m:r>
                    <m:r>
                      <a:rPr lang="en-US" sz="2400" b="0" i="1" smtClean="0">
                        <a:latin typeface="Cambria Math"/>
                      </a:rPr>
                      <m:t>𝑏</m:t>
                    </m:r>
                  </m:oMath>
                </a14:m>
                <a:r>
                  <a:rPr lang="en-US" sz="2400" dirty="0"/>
                  <a:t> for </a:t>
                </a:r>
                <a14:m>
                  <m:oMath xmlns:m="http://schemas.openxmlformats.org/officeDocument/2006/math">
                    <m:r>
                      <a:rPr lang="en-US" sz="2400" b="0" i="1" smtClean="0">
                        <a:latin typeface="Cambria Math"/>
                      </a:rPr>
                      <m:t>𝑎</m:t>
                    </m:r>
                    <m:r>
                      <a:rPr lang="en-US" sz="2400" b="0" i="1" smtClean="0">
                        <a:latin typeface="Cambria Math"/>
                      </a:rPr>
                      <m:t>&gt;0</m:t>
                    </m:r>
                  </m:oMath>
                </a14:m>
                <a:r>
                  <a:rPr lang="en-US" sz="2400" dirty="0"/>
                  <a:t> and </a:t>
                </a:r>
                <a14:m>
                  <m:oMath xmlns:m="http://schemas.openxmlformats.org/officeDocument/2006/math">
                    <m:r>
                      <a:rPr lang="en-US" sz="2400" b="0" i="1" smtClean="0">
                        <a:latin typeface="Cambria Math"/>
                      </a:rPr>
                      <m:t>𝑏</m:t>
                    </m:r>
                    <m:r>
                      <a:rPr lang="en-US" sz="2400" b="0" i="1" smtClean="0">
                        <a:latin typeface="Cambria Math"/>
                      </a:rPr>
                      <m:t>&gt;0</m:t>
                    </m:r>
                  </m:oMath>
                </a14:m>
                <a:r>
                  <a:rPr lang="en-US" sz="2400" dirty="0"/>
                  <a:t>.  The technique would be to </a:t>
                </a:r>
                <a:r>
                  <a:rPr lang="en-US" sz="2400" dirty="0" smtClean="0"/>
                  <a:t>“complete </a:t>
                </a:r>
                <a:r>
                  <a:rPr lang="en-US" sz="2400" dirty="0"/>
                  <a:t>the </a:t>
                </a:r>
                <a:r>
                  <a:rPr lang="en-US" sz="2400" dirty="0" smtClean="0"/>
                  <a:t>square” </a:t>
                </a:r>
                <a:r>
                  <a:rPr lang="en-US" sz="2400" dirty="0"/>
                  <a:t>(suggestive geometric terminology, eh!).  Of course, the Babylonians had no concept of what we call the quadratic equation</a:t>
                </a:r>
                <a:r>
                  <a:rPr lang="en-US" sz="2400" dirty="0" smtClean="0"/>
                  <a:t>:</a:t>
                </a:r>
              </a:p>
              <a:p>
                <a:pPr/>
                <a14:m>
                  <m:oMathPara xmlns:m="http://schemas.openxmlformats.org/officeDocument/2006/math">
                    <m:oMathParaPr>
                      <m:jc m:val="centerGroup"/>
                    </m:oMathParaPr>
                    <m:oMath xmlns:m="http://schemas.openxmlformats.org/officeDocument/2006/math">
                      <m:r>
                        <a:rPr lang="en-US" sz="2400" b="0" i="1" smtClean="0">
                          <a:latin typeface="Cambria Math"/>
                        </a:rPr>
                        <m:t>𝑎</m:t>
                      </m:r>
                      <m:sSup>
                        <m:sSupPr>
                          <m:ctrlPr>
                            <a:rPr lang="en-US" sz="2400" i="1">
                              <a:latin typeface="Cambria Math" panose="02040503050406030204" pitchFamily="18" charset="0"/>
                            </a:rPr>
                          </m:ctrlPr>
                        </m:sSupPr>
                        <m:e>
                          <m:r>
                            <a:rPr lang="en-US" sz="2400" i="1">
                              <a:latin typeface="Cambria Math"/>
                            </a:rPr>
                            <m:t>𝑥</m:t>
                          </m:r>
                        </m:e>
                        <m:sup>
                          <m:r>
                            <a:rPr lang="en-US" sz="2400" i="1">
                              <a:latin typeface="Cambria Math"/>
                            </a:rPr>
                            <m:t>2</m:t>
                          </m:r>
                        </m:sup>
                      </m:sSup>
                      <m:r>
                        <a:rPr lang="en-US" sz="2400" i="1">
                          <a:latin typeface="Cambria Math"/>
                        </a:rPr>
                        <m:t>+</m:t>
                      </m:r>
                      <m:r>
                        <a:rPr lang="en-US" sz="2400" b="0" i="1" smtClean="0">
                          <a:latin typeface="Cambria Math"/>
                        </a:rPr>
                        <m:t>𝑏</m:t>
                      </m:r>
                      <m:r>
                        <a:rPr lang="en-US" sz="2400" i="1">
                          <a:latin typeface="Cambria Math"/>
                        </a:rPr>
                        <m:t>𝑥</m:t>
                      </m:r>
                      <m:r>
                        <a:rPr lang="en-US" sz="2400" b="0" i="1" smtClean="0">
                          <a:latin typeface="Cambria Math"/>
                        </a:rPr>
                        <m:t>+</m:t>
                      </m:r>
                      <m:r>
                        <a:rPr lang="en-US" sz="2400" b="0" i="1" smtClean="0">
                          <a:latin typeface="Cambria Math"/>
                        </a:rPr>
                        <m:t>𝑐</m:t>
                      </m:r>
                      <m:r>
                        <a:rPr lang="en-US" sz="2400" b="0" i="1" smtClean="0">
                          <a:latin typeface="Cambria Math"/>
                        </a:rPr>
                        <m:t>=0  ⟹</m:t>
                      </m:r>
                      <m:r>
                        <a:rPr lang="en-US" sz="2400" b="0" i="1" smtClean="0">
                          <a:latin typeface="Cambria Math"/>
                          <a:ea typeface="Cambria Math"/>
                        </a:rPr>
                        <m:t>𝑥</m:t>
                      </m:r>
                      <m:r>
                        <a:rPr lang="en-US" sz="2400" b="0" i="1" smtClean="0">
                          <a:latin typeface="Cambria Math"/>
                          <a:ea typeface="Cambria Math"/>
                        </a:rPr>
                        <m:t>=</m:t>
                      </m:r>
                      <m:f>
                        <m:fPr>
                          <m:ctrlPr>
                            <a:rPr lang="en-US" sz="2400" b="0" i="1" smtClean="0">
                              <a:latin typeface="Cambria Math" panose="02040503050406030204" pitchFamily="18" charset="0"/>
                              <a:ea typeface="Cambria Math"/>
                            </a:rPr>
                          </m:ctrlPr>
                        </m:fPr>
                        <m:num>
                          <m:r>
                            <a:rPr lang="en-US" sz="2400" b="0" i="1" smtClean="0">
                              <a:latin typeface="Cambria Math"/>
                              <a:ea typeface="Cambria Math"/>
                            </a:rPr>
                            <m:t>−</m:t>
                          </m:r>
                          <m:r>
                            <a:rPr lang="en-US" sz="2400" b="0" i="1" smtClean="0">
                              <a:latin typeface="Cambria Math"/>
                              <a:ea typeface="Cambria Math"/>
                            </a:rPr>
                            <m:t>𝑏</m:t>
                          </m:r>
                          <m:r>
                            <a:rPr lang="en-US" sz="2400" b="0" i="1" smtClean="0">
                              <a:latin typeface="Cambria Math"/>
                              <a:ea typeface="Cambria Math"/>
                            </a:rPr>
                            <m:t>±</m:t>
                          </m:r>
                          <m:rad>
                            <m:radPr>
                              <m:degHide m:val="on"/>
                              <m:ctrlPr>
                                <a:rPr lang="en-US" sz="2400" b="0" i="1" smtClean="0">
                                  <a:latin typeface="Cambria Math" panose="02040503050406030204" pitchFamily="18" charset="0"/>
                                  <a:ea typeface="Cambria Math"/>
                                </a:rPr>
                              </m:ctrlPr>
                            </m:radPr>
                            <m:deg/>
                            <m:e>
                              <m:sSup>
                                <m:sSupPr>
                                  <m:ctrlPr>
                                    <a:rPr lang="en-US" sz="2400" b="0" i="1" smtClean="0">
                                      <a:latin typeface="Cambria Math" panose="02040503050406030204" pitchFamily="18" charset="0"/>
                                      <a:ea typeface="Cambria Math"/>
                                    </a:rPr>
                                  </m:ctrlPr>
                                </m:sSupPr>
                                <m:e>
                                  <m:r>
                                    <a:rPr lang="en-US" sz="2400" b="0" i="1" smtClean="0">
                                      <a:latin typeface="Cambria Math"/>
                                      <a:ea typeface="Cambria Math"/>
                                    </a:rPr>
                                    <m:t>𝑏</m:t>
                                  </m:r>
                                </m:e>
                                <m:sup>
                                  <m:r>
                                    <a:rPr lang="en-US" sz="2400" b="0" i="1" smtClean="0">
                                      <a:latin typeface="Cambria Math"/>
                                      <a:ea typeface="Cambria Math"/>
                                    </a:rPr>
                                    <m:t>2</m:t>
                                  </m:r>
                                </m:sup>
                              </m:sSup>
                              <m:r>
                                <a:rPr lang="en-US" sz="2400" b="0" i="1" smtClean="0">
                                  <a:latin typeface="Cambria Math"/>
                                  <a:ea typeface="Cambria Math"/>
                                </a:rPr>
                                <m:t>−4</m:t>
                              </m:r>
                              <m:r>
                                <a:rPr lang="en-US" sz="2400" b="0" i="1" smtClean="0">
                                  <a:latin typeface="Cambria Math"/>
                                  <a:ea typeface="Cambria Math"/>
                                </a:rPr>
                                <m:t>𝑎𝑐</m:t>
                              </m:r>
                            </m:e>
                          </m:rad>
                        </m:num>
                        <m:den>
                          <m:r>
                            <a:rPr lang="en-US" sz="2400" b="0" i="1" smtClean="0">
                              <a:latin typeface="Cambria Math"/>
                              <a:ea typeface="Cambria Math"/>
                            </a:rPr>
                            <m:t>2</m:t>
                          </m:r>
                          <m:r>
                            <a:rPr lang="en-US" sz="2400" b="0" i="1" smtClean="0">
                              <a:latin typeface="Cambria Math"/>
                              <a:ea typeface="Cambria Math"/>
                            </a:rPr>
                            <m:t>𝑎</m:t>
                          </m:r>
                        </m:den>
                      </m:f>
                      <m:r>
                        <a:rPr lang="en-US" sz="2400" b="0" i="1" smtClean="0">
                          <a:latin typeface="Cambria Math"/>
                          <a:ea typeface="Cambria Math"/>
                        </a:rPr>
                        <m:t> .</m:t>
                      </m:r>
                    </m:oMath>
                  </m:oMathPara>
                </a14:m>
                <a:endParaRPr lang="en-US" sz="2400" dirty="0"/>
              </a:p>
              <a:p>
                <a:endParaRPr lang="en-US" sz="2400" dirty="0"/>
              </a:p>
            </p:txBody>
          </p:sp>
        </mc:Choice>
        <mc:Fallback xmlns="">
          <p:sp>
            <p:nvSpPr>
              <p:cNvPr id="5" name="TextBox 4"/>
              <p:cNvSpPr txBox="1">
                <a:spLocks noRot="1" noChangeAspect="1" noMove="1" noResize="1" noEditPoints="1" noAdjustHandles="1" noChangeArrowheads="1" noChangeShapeType="1" noTextEdit="1"/>
              </p:cNvSpPr>
              <p:nvPr/>
            </p:nvSpPr>
            <p:spPr>
              <a:xfrm>
                <a:off x="304800" y="1447800"/>
                <a:ext cx="8610600" cy="4576061"/>
              </a:xfrm>
              <a:prstGeom prst="rect">
                <a:avLst/>
              </a:prstGeom>
              <a:blipFill rotWithShape="1">
                <a:blip r:embed="rId2"/>
                <a:stretch>
                  <a:fillRect l="-1062" t="-1067"/>
                </a:stretch>
              </a:blipFill>
            </p:spPr>
            <p:txBody>
              <a:bodyPr/>
              <a:lstStyle/>
              <a:p>
                <a:r>
                  <a:rPr lang="en-US">
                    <a:noFill/>
                  </a:rPr>
                  <a:t> </a:t>
                </a:r>
              </a:p>
            </p:txBody>
          </p:sp>
        </mc:Fallback>
      </mc:AlternateContent>
    </p:spTree>
    <p:extLst>
      <p:ext uri="{BB962C8B-B14F-4D97-AF65-F5344CB8AC3E}">
        <p14:creationId xmlns:p14="http://schemas.microsoft.com/office/powerpoint/2010/main" val="49739732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41"/>
          <p:cNvSpPr/>
          <p:nvPr/>
        </p:nvSpPr>
        <p:spPr>
          <a:xfrm>
            <a:off x="5943600" y="2475165"/>
            <a:ext cx="1219200" cy="232543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162800" y="2475165"/>
            <a:ext cx="1219200" cy="23254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Isosceles Triangle 37"/>
          <p:cNvSpPr/>
          <p:nvPr/>
        </p:nvSpPr>
        <p:spPr>
          <a:xfrm rot="999628">
            <a:off x="1706563" y="4278281"/>
            <a:ext cx="1202572" cy="1981200"/>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Isosceles Triangle 35"/>
          <p:cNvSpPr/>
          <p:nvPr/>
        </p:nvSpPr>
        <p:spPr>
          <a:xfrm rot="5239263">
            <a:off x="914399" y="3383448"/>
            <a:ext cx="1371601" cy="1981200"/>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Isosceles Triangle 34"/>
          <p:cNvSpPr/>
          <p:nvPr/>
        </p:nvSpPr>
        <p:spPr>
          <a:xfrm rot="9634223">
            <a:off x="1611831" y="2428648"/>
            <a:ext cx="1314093" cy="1981200"/>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Isosceles Triangle 25"/>
          <p:cNvSpPr/>
          <p:nvPr/>
        </p:nvSpPr>
        <p:spPr>
          <a:xfrm rot="18280113">
            <a:off x="2745256" y="3915587"/>
            <a:ext cx="1295400" cy="1981200"/>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p:cNvCxnSpPr/>
          <p:nvPr/>
        </p:nvCxnSpPr>
        <p:spPr>
          <a:xfrm>
            <a:off x="4419600" y="4191000"/>
            <a:ext cx="0" cy="381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4800600" y="4114800"/>
            <a:ext cx="1447800" cy="400110"/>
          </a:xfrm>
          <a:prstGeom prst="rect">
            <a:avLst/>
          </a:prstGeom>
          <a:noFill/>
        </p:spPr>
        <p:txBody>
          <a:bodyPr wrap="square" rtlCol="0">
            <a:spAutoFit/>
          </a:bodyPr>
          <a:lstStyle/>
          <a:p>
            <a:r>
              <a:rPr lang="en-US" sz="2000" dirty="0" smtClean="0"/>
              <a:t>Re(</a:t>
            </a:r>
            <a:r>
              <a:rPr lang="en-US" sz="2000" i="1" dirty="0" smtClean="0"/>
              <a:t>z</a:t>
            </a:r>
            <a:r>
              <a:rPr lang="en-US" sz="2000" dirty="0" smtClean="0"/>
              <a:t>)</a:t>
            </a:r>
            <a:endParaRPr lang="en-US" sz="2000" dirty="0"/>
          </a:p>
        </p:txBody>
      </p:sp>
      <p:sp>
        <p:nvSpPr>
          <p:cNvPr id="30" name="TextBox 29"/>
          <p:cNvSpPr txBox="1"/>
          <p:nvPr/>
        </p:nvSpPr>
        <p:spPr>
          <a:xfrm>
            <a:off x="2286000" y="1676400"/>
            <a:ext cx="1447800" cy="400110"/>
          </a:xfrm>
          <a:prstGeom prst="rect">
            <a:avLst/>
          </a:prstGeom>
          <a:noFill/>
        </p:spPr>
        <p:txBody>
          <a:bodyPr wrap="square" rtlCol="0">
            <a:spAutoFit/>
          </a:bodyPr>
          <a:lstStyle/>
          <a:p>
            <a:r>
              <a:rPr lang="en-US" sz="2000" dirty="0" err="1" smtClean="0"/>
              <a:t>Im</a:t>
            </a:r>
            <a:r>
              <a:rPr lang="en-US" sz="2000" dirty="0" smtClean="0"/>
              <a:t>(</a:t>
            </a:r>
            <a:r>
              <a:rPr lang="en-US" sz="2000" i="1" dirty="0" smtClean="0"/>
              <a:t>z</a:t>
            </a:r>
            <a:r>
              <a:rPr lang="en-US" sz="2000" dirty="0" smtClean="0"/>
              <a:t>)</a:t>
            </a:r>
            <a:endParaRPr lang="en-US" sz="2000" dirty="0"/>
          </a:p>
        </p:txBody>
      </p:sp>
      <p:cxnSp>
        <p:nvCxnSpPr>
          <p:cNvPr id="25" name="Straight Connector 24"/>
          <p:cNvCxnSpPr/>
          <p:nvPr/>
        </p:nvCxnSpPr>
        <p:spPr>
          <a:xfrm>
            <a:off x="2590800" y="4343402"/>
            <a:ext cx="2209800" cy="761998"/>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Isosceles Triangle 4"/>
          <p:cNvSpPr/>
          <p:nvPr/>
        </p:nvSpPr>
        <p:spPr>
          <a:xfrm rot="7541243">
            <a:off x="1154096" y="2799403"/>
            <a:ext cx="1248480" cy="1981200"/>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Isosceles Triangle 31"/>
          <p:cNvSpPr/>
          <p:nvPr/>
        </p:nvSpPr>
        <p:spPr>
          <a:xfrm rot="11925206">
            <a:off x="2242687" y="2437616"/>
            <a:ext cx="1291441" cy="2056298"/>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Isosceles Triangle 32"/>
          <p:cNvSpPr/>
          <p:nvPr/>
        </p:nvSpPr>
        <p:spPr>
          <a:xfrm rot="3120615">
            <a:off x="1200408" y="3929597"/>
            <a:ext cx="1295400" cy="2033239"/>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p:cNvSpPr/>
          <p:nvPr/>
        </p:nvSpPr>
        <p:spPr>
          <a:xfrm rot="20501236">
            <a:off x="2259648" y="4268142"/>
            <a:ext cx="1295400" cy="1981200"/>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Isosceles Triangle 27"/>
          <p:cNvSpPr/>
          <p:nvPr/>
        </p:nvSpPr>
        <p:spPr>
          <a:xfrm rot="16200000">
            <a:off x="2814957" y="3281041"/>
            <a:ext cx="1447799" cy="2048514"/>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 name="Straight Connector 2"/>
          <p:cNvCxnSpPr/>
          <p:nvPr/>
        </p:nvCxnSpPr>
        <p:spPr>
          <a:xfrm>
            <a:off x="2590800" y="2057400"/>
            <a:ext cx="0" cy="45720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143000" y="2438400"/>
            <a:ext cx="2819400" cy="37338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flipV="1">
            <a:off x="228600" y="4343400"/>
            <a:ext cx="4572000" cy="28545"/>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flipV="1">
            <a:off x="228600" y="3581400"/>
            <a:ext cx="4572000" cy="15240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7162800" y="2362200"/>
            <a:ext cx="0" cy="25908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5791200" y="3637883"/>
            <a:ext cx="2667000" cy="1971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Right Arrow 47"/>
          <p:cNvSpPr/>
          <p:nvPr/>
        </p:nvSpPr>
        <p:spPr>
          <a:xfrm>
            <a:off x="4267200" y="2847945"/>
            <a:ext cx="1371600" cy="200055"/>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0" name="TextBox 49"/>
              <p:cNvSpPr txBox="1"/>
              <p:nvPr/>
            </p:nvSpPr>
            <p:spPr>
              <a:xfrm>
                <a:off x="3886200" y="2291307"/>
                <a:ext cx="2286000" cy="52809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a:rPr>
                        <m:t>𝑤</m:t>
                      </m:r>
                      <m:r>
                        <a:rPr lang="en-US" sz="2800" b="0" i="1" smtClean="0">
                          <a:latin typeface="Cambria Math"/>
                        </a:rPr>
                        <m:t>=</m:t>
                      </m:r>
                      <m:sSup>
                        <m:sSupPr>
                          <m:ctrlPr>
                            <a:rPr lang="en-US" sz="2800" b="0" i="1" smtClean="0">
                              <a:latin typeface="Cambria Math" panose="02040503050406030204" pitchFamily="18" charset="0"/>
                            </a:rPr>
                          </m:ctrlPr>
                        </m:sSupPr>
                        <m:e>
                          <m:r>
                            <a:rPr lang="en-US" sz="2800" b="0" i="1" smtClean="0">
                              <a:latin typeface="Cambria Math"/>
                            </a:rPr>
                            <m:t>𝑧</m:t>
                          </m:r>
                        </m:e>
                        <m:sup>
                          <m:r>
                            <a:rPr lang="en-US" sz="2800" b="0" i="1" smtClean="0">
                              <a:latin typeface="Cambria Math"/>
                            </a:rPr>
                            <m:t>5</m:t>
                          </m:r>
                        </m:sup>
                      </m:sSup>
                    </m:oMath>
                  </m:oMathPara>
                </a14:m>
                <a:endParaRPr lang="en-US" sz="2800" dirty="0"/>
              </a:p>
            </p:txBody>
          </p:sp>
        </mc:Choice>
        <mc:Fallback xmlns="">
          <p:sp>
            <p:nvSpPr>
              <p:cNvPr id="50" name="TextBox 49"/>
              <p:cNvSpPr txBox="1">
                <a:spLocks noRot="1" noChangeAspect="1" noMove="1" noResize="1" noEditPoints="1" noAdjustHandles="1" noChangeArrowheads="1" noChangeShapeType="1" noTextEdit="1"/>
              </p:cNvSpPr>
              <p:nvPr/>
            </p:nvSpPr>
            <p:spPr>
              <a:xfrm>
                <a:off x="3886200" y="2291307"/>
                <a:ext cx="2286000" cy="528093"/>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1" name="TextBox 50"/>
              <p:cNvSpPr txBox="1"/>
              <p:nvPr/>
            </p:nvSpPr>
            <p:spPr>
              <a:xfrm>
                <a:off x="7277100" y="4888468"/>
                <a:ext cx="12573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nor/>
                        </m:rPr>
                        <a:rPr lang="en-US" b="0" i="0" smtClean="0">
                          <a:solidFill>
                            <a:schemeClr val="accent1"/>
                          </a:solidFill>
                          <a:latin typeface="Cambria Math"/>
                        </a:rPr>
                        <m:t>Re</m:t>
                      </m:r>
                      <m:r>
                        <m:rPr>
                          <m:nor/>
                        </m:rPr>
                        <a:rPr lang="en-US" b="0" i="0" smtClean="0">
                          <a:solidFill>
                            <a:schemeClr val="accent1"/>
                          </a:solidFill>
                          <a:latin typeface="Cambria Math"/>
                        </a:rPr>
                        <m:t>(</m:t>
                      </m:r>
                      <m:r>
                        <m:rPr>
                          <m:nor/>
                        </m:rPr>
                        <a:rPr lang="en-US" b="0" i="0" smtClean="0">
                          <a:solidFill>
                            <a:schemeClr val="accent1"/>
                          </a:solidFill>
                          <a:latin typeface="Cambria Math"/>
                        </a:rPr>
                        <m:t>w</m:t>
                      </m:r>
                      <m:r>
                        <m:rPr>
                          <m:nor/>
                        </m:rPr>
                        <a:rPr lang="en-US" b="0" i="0" smtClean="0">
                          <a:solidFill>
                            <a:schemeClr val="accent1"/>
                          </a:solidFill>
                          <a:latin typeface="Cambria Math"/>
                        </a:rPr>
                        <m:t>)</m:t>
                      </m:r>
                      <m:r>
                        <a:rPr lang="en-US" b="0" i="1" smtClean="0">
                          <a:solidFill>
                            <a:schemeClr val="accent1"/>
                          </a:solidFill>
                          <a:latin typeface="Cambria Math"/>
                          <a:ea typeface="Cambria Math"/>
                        </a:rPr>
                        <m:t>≥0</m:t>
                      </m:r>
                    </m:oMath>
                  </m:oMathPara>
                </a14:m>
                <a:endParaRPr lang="en-US" dirty="0">
                  <a:solidFill>
                    <a:schemeClr val="accent1"/>
                  </a:solidFill>
                </a:endParaRPr>
              </a:p>
            </p:txBody>
          </p:sp>
        </mc:Choice>
        <mc:Fallback xmlns="">
          <p:sp>
            <p:nvSpPr>
              <p:cNvPr id="51" name="TextBox 50"/>
              <p:cNvSpPr txBox="1">
                <a:spLocks noRot="1" noChangeAspect="1" noMove="1" noResize="1" noEditPoints="1" noAdjustHandles="1" noChangeArrowheads="1" noChangeShapeType="1" noTextEdit="1"/>
              </p:cNvSpPr>
              <p:nvPr/>
            </p:nvSpPr>
            <p:spPr>
              <a:xfrm>
                <a:off x="7277100" y="4888468"/>
                <a:ext cx="1257300" cy="369332"/>
              </a:xfrm>
              <a:prstGeom prst="rect">
                <a:avLst/>
              </a:prstGeom>
              <a:blipFill rotWithShape="1">
                <a:blip r:embed="rId3"/>
                <a:stretch>
                  <a:fillRect l="-485" b="-114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2" name="TextBox 51"/>
              <p:cNvSpPr txBox="1"/>
              <p:nvPr/>
            </p:nvSpPr>
            <p:spPr>
              <a:xfrm>
                <a:off x="5791200" y="4876800"/>
                <a:ext cx="12573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nor/>
                        </m:rPr>
                        <a:rPr lang="en-US" b="0" i="0" smtClean="0">
                          <a:solidFill>
                            <a:srgbClr val="FFC000"/>
                          </a:solidFill>
                          <a:latin typeface="Cambria Math"/>
                        </a:rPr>
                        <m:t>Im</m:t>
                      </m:r>
                      <m:r>
                        <m:rPr>
                          <m:nor/>
                        </m:rPr>
                        <a:rPr lang="en-US" b="0" i="0" smtClean="0">
                          <a:solidFill>
                            <a:srgbClr val="FFC000"/>
                          </a:solidFill>
                          <a:latin typeface="Cambria Math"/>
                        </a:rPr>
                        <m:t>(</m:t>
                      </m:r>
                      <m:r>
                        <m:rPr>
                          <m:nor/>
                        </m:rPr>
                        <a:rPr lang="en-US" b="0" i="0" smtClean="0">
                          <a:solidFill>
                            <a:srgbClr val="FFC000"/>
                          </a:solidFill>
                          <a:latin typeface="Cambria Math"/>
                        </a:rPr>
                        <m:t>w</m:t>
                      </m:r>
                      <m:r>
                        <m:rPr>
                          <m:nor/>
                        </m:rPr>
                        <a:rPr lang="en-US" b="0" i="0" smtClean="0">
                          <a:solidFill>
                            <a:srgbClr val="FFC000"/>
                          </a:solidFill>
                          <a:latin typeface="Cambria Math"/>
                        </a:rPr>
                        <m:t>)</m:t>
                      </m:r>
                      <m:r>
                        <a:rPr lang="en-US" i="1">
                          <a:solidFill>
                            <a:srgbClr val="FFC000"/>
                          </a:solidFill>
                          <a:latin typeface="Cambria Math"/>
                          <a:ea typeface="Cambria Math"/>
                        </a:rPr>
                        <m:t>&lt;</m:t>
                      </m:r>
                      <m:r>
                        <a:rPr lang="en-US" b="0" i="1" smtClean="0">
                          <a:solidFill>
                            <a:srgbClr val="FFC000"/>
                          </a:solidFill>
                          <a:latin typeface="Cambria Math"/>
                          <a:ea typeface="Cambria Math"/>
                        </a:rPr>
                        <m:t>0</m:t>
                      </m:r>
                    </m:oMath>
                  </m:oMathPara>
                </a14:m>
                <a:endParaRPr lang="en-US" dirty="0">
                  <a:solidFill>
                    <a:srgbClr val="FFC000"/>
                  </a:solidFill>
                </a:endParaRPr>
              </a:p>
            </p:txBody>
          </p:sp>
        </mc:Choice>
        <mc:Fallback xmlns="">
          <p:sp>
            <p:nvSpPr>
              <p:cNvPr id="52" name="TextBox 51"/>
              <p:cNvSpPr txBox="1">
                <a:spLocks noRot="1" noChangeAspect="1" noMove="1" noResize="1" noEditPoints="1" noAdjustHandles="1" noChangeArrowheads="1" noChangeShapeType="1" noTextEdit="1"/>
              </p:cNvSpPr>
              <p:nvPr/>
            </p:nvSpPr>
            <p:spPr>
              <a:xfrm>
                <a:off x="5791200" y="4876800"/>
                <a:ext cx="1257300" cy="369332"/>
              </a:xfrm>
              <a:prstGeom prst="rect">
                <a:avLst/>
              </a:prstGeom>
              <a:blipFill rotWithShape="1">
                <a:blip r:embed="rId4"/>
                <a:stretch>
                  <a:fillRect l="-485" b="-11475"/>
                </a:stretch>
              </a:blipFill>
            </p:spPr>
            <p:txBody>
              <a:bodyPr/>
              <a:lstStyle/>
              <a:p>
                <a:r>
                  <a:rPr lang="en-US">
                    <a:noFill/>
                  </a:rPr>
                  <a:t> </a:t>
                </a:r>
              </a:p>
            </p:txBody>
          </p:sp>
        </mc:Fallback>
      </mc:AlternateContent>
      <p:sp>
        <p:nvSpPr>
          <p:cNvPr id="53" name="TextBox 52"/>
          <p:cNvSpPr txBox="1"/>
          <p:nvPr/>
        </p:nvSpPr>
        <p:spPr>
          <a:xfrm>
            <a:off x="8458200" y="3471446"/>
            <a:ext cx="1447800" cy="338554"/>
          </a:xfrm>
          <a:prstGeom prst="rect">
            <a:avLst/>
          </a:prstGeom>
          <a:noFill/>
        </p:spPr>
        <p:txBody>
          <a:bodyPr wrap="square" rtlCol="0">
            <a:spAutoFit/>
          </a:bodyPr>
          <a:lstStyle/>
          <a:p>
            <a:r>
              <a:rPr lang="en-US" sz="1600" dirty="0" smtClean="0"/>
              <a:t>Re(</a:t>
            </a:r>
            <a:r>
              <a:rPr lang="en-US" sz="1600" i="1" dirty="0" smtClean="0"/>
              <a:t>w</a:t>
            </a:r>
            <a:r>
              <a:rPr lang="en-US" sz="1600" dirty="0" smtClean="0"/>
              <a:t>)</a:t>
            </a:r>
            <a:endParaRPr lang="en-US" sz="1600" dirty="0"/>
          </a:p>
        </p:txBody>
      </p:sp>
      <p:sp>
        <p:nvSpPr>
          <p:cNvPr id="54" name="TextBox 53"/>
          <p:cNvSpPr txBox="1"/>
          <p:nvPr/>
        </p:nvSpPr>
        <p:spPr>
          <a:xfrm>
            <a:off x="6934200" y="2023646"/>
            <a:ext cx="1447800" cy="338554"/>
          </a:xfrm>
          <a:prstGeom prst="rect">
            <a:avLst/>
          </a:prstGeom>
          <a:noFill/>
        </p:spPr>
        <p:txBody>
          <a:bodyPr wrap="square" rtlCol="0">
            <a:spAutoFit/>
          </a:bodyPr>
          <a:lstStyle/>
          <a:p>
            <a:r>
              <a:rPr lang="en-US" sz="1600" dirty="0" err="1" smtClean="0"/>
              <a:t>Im</a:t>
            </a:r>
            <a:r>
              <a:rPr lang="en-US" sz="1600" dirty="0" smtClean="0"/>
              <a:t>(</a:t>
            </a:r>
            <a:r>
              <a:rPr lang="en-US" sz="1600" i="1" dirty="0" smtClean="0"/>
              <a:t>w</a:t>
            </a:r>
            <a:r>
              <a:rPr lang="en-US" sz="1600" dirty="0" smtClean="0"/>
              <a:t>)</a:t>
            </a:r>
            <a:endParaRPr lang="en-US" sz="1600" dirty="0"/>
          </a:p>
        </p:txBody>
      </p:sp>
      <mc:AlternateContent xmlns:mc="http://schemas.openxmlformats.org/markup-compatibility/2006" xmlns:a14="http://schemas.microsoft.com/office/drawing/2010/main">
        <mc:Choice Requires="a14">
          <p:sp>
            <p:nvSpPr>
              <p:cNvPr id="55" name="TextBox 54"/>
              <p:cNvSpPr txBox="1"/>
              <p:nvPr/>
            </p:nvSpPr>
            <p:spPr>
              <a:xfrm>
                <a:off x="381000" y="228600"/>
                <a:ext cx="8686800" cy="777136"/>
              </a:xfrm>
              <a:prstGeom prst="rect">
                <a:avLst/>
              </a:prstGeom>
              <a:noFill/>
            </p:spPr>
            <p:txBody>
              <a:bodyPr wrap="square" rtlCol="0">
                <a:spAutoFit/>
              </a:bodyPr>
              <a:lstStyle/>
              <a:p>
                <a:pPr algn="ctr"/>
                <a:r>
                  <a:rPr lang="en-US" sz="4400" dirty="0" smtClean="0">
                    <a:solidFill>
                      <a:srgbClr val="002060"/>
                    </a:solidFill>
                  </a:rPr>
                  <a:t>More Mappings of </a:t>
                </a:r>
                <a14:m>
                  <m:oMath xmlns:m="http://schemas.openxmlformats.org/officeDocument/2006/math">
                    <m:r>
                      <m:rPr>
                        <m:sty m:val="p"/>
                      </m:rPr>
                      <a:rPr lang="en-US" sz="4400" b="0" i="0" smtClean="0">
                        <a:solidFill>
                          <a:srgbClr val="002060"/>
                        </a:solidFill>
                        <a:latin typeface="Cambria Math"/>
                      </a:rPr>
                      <m:t>w</m:t>
                    </m:r>
                    <m:r>
                      <a:rPr lang="en-US" sz="4400" b="0" i="0" smtClean="0">
                        <a:solidFill>
                          <a:srgbClr val="002060"/>
                        </a:solidFill>
                        <a:latin typeface="Cambria Math"/>
                      </a:rPr>
                      <m:t>=</m:t>
                    </m:r>
                    <m:r>
                      <a:rPr lang="en-US" sz="4400" b="0" i="1" smtClean="0">
                        <a:solidFill>
                          <a:srgbClr val="002060"/>
                        </a:solidFill>
                        <a:latin typeface="Cambria Math"/>
                      </a:rPr>
                      <m:t>𝑓</m:t>
                    </m:r>
                    <m:d>
                      <m:dPr>
                        <m:ctrlPr>
                          <a:rPr lang="en-US" sz="4400" b="0" i="1" smtClean="0">
                            <a:solidFill>
                              <a:srgbClr val="002060"/>
                            </a:solidFill>
                            <a:latin typeface="Cambria Math" panose="02040503050406030204" pitchFamily="18" charset="0"/>
                          </a:rPr>
                        </m:ctrlPr>
                      </m:dPr>
                      <m:e>
                        <m:r>
                          <a:rPr lang="en-US" sz="4400" b="0" i="1" smtClean="0">
                            <a:solidFill>
                              <a:srgbClr val="002060"/>
                            </a:solidFill>
                            <a:latin typeface="Cambria Math"/>
                          </a:rPr>
                          <m:t>𝑧</m:t>
                        </m:r>
                      </m:e>
                    </m:d>
                    <m:r>
                      <a:rPr lang="en-US" sz="4400" b="0" i="1" smtClean="0">
                        <a:solidFill>
                          <a:srgbClr val="002060"/>
                        </a:solidFill>
                        <a:latin typeface="Cambria Math"/>
                      </a:rPr>
                      <m:t>=</m:t>
                    </m:r>
                    <m:sSup>
                      <m:sSupPr>
                        <m:ctrlPr>
                          <a:rPr lang="en-US" sz="4400" b="0" i="1" smtClean="0">
                            <a:solidFill>
                              <a:srgbClr val="002060"/>
                            </a:solidFill>
                            <a:latin typeface="Cambria Math" panose="02040503050406030204" pitchFamily="18" charset="0"/>
                          </a:rPr>
                        </m:ctrlPr>
                      </m:sSupPr>
                      <m:e>
                        <m:r>
                          <a:rPr lang="en-US" sz="4400" b="0" i="1" smtClean="0">
                            <a:solidFill>
                              <a:srgbClr val="002060"/>
                            </a:solidFill>
                            <a:latin typeface="Cambria Math"/>
                          </a:rPr>
                          <m:t>𝑧</m:t>
                        </m:r>
                      </m:e>
                      <m:sup>
                        <m:r>
                          <a:rPr lang="en-US" sz="4400" b="0" i="1" smtClean="0">
                            <a:solidFill>
                              <a:srgbClr val="002060"/>
                            </a:solidFill>
                            <a:latin typeface="Cambria Math"/>
                          </a:rPr>
                          <m:t>5</m:t>
                        </m:r>
                      </m:sup>
                    </m:sSup>
                  </m:oMath>
                </a14:m>
                <a:endParaRPr lang="en-US" sz="4400" dirty="0">
                  <a:solidFill>
                    <a:srgbClr val="002060"/>
                  </a:solidFill>
                </a:endParaRPr>
              </a:p>
            </p:txBody>
          </p:sp>
        </mc:Choice>
        <mc:Fallback xmlns="">
          <p:sp>
            <p:nvSpPr>
              <p:cNvPr id="55" name="TextBox 54"/>
              <p:cNvSpPr txBox="1">
                <a:spLocks noRot="1" noChangeAspect="1" noMove="1" noResize="1" noEditPoints="1" noAdjustHandles="1" noChangeArrowheads="1" noChangeShapeType="1" noTextEdit="1"/>
              </p:cNvSpPr>
              <p:nvPr/>
            </p:nvSpPr>
            <p:spPr>
              <a:xfrm>
                <a:off x="381000" y="228600"/>
                <a:ext cx="8686800" cy="777136"/>
              </a:xfrm>
              <a:prstGeom prst="rect">
                <a:avLst/>
              </a:prstGeom>
              <a:blipFill rotWithShape="1">
                <a:blip r:embed="rId5"/>
                <a:stretch>
                  <a:fillRect t="-14173" b="-37008"/>
                </a:stretch>
              </a:blipFill>
            </p:spPr>
            <p:txBody>
              <a:bodyPr/>
              <a:lstStyle/>
              <a:p>
                <a:r>
                  <a:rPr lang="en-US">
                    <a:noFill/>
                  </a:rPr>
                  <a:t> </a:t>
                </a:r>
              </a:p>
            </p:txBody>
          </p:sp>
        </mc:Fallback>
      </mc:AlternateContent>
      <p:sp>
        <p:nvSpPr>
          <p:cNvPr id="31" name="Isosceles Triangle 30"/>
          <p:cNvSpPr/>
          <p:nvPr/>
        </p:nvSpPr>
        <p:spPr>
          <a:xfrm rot="13935677">
            <a:off x="2770367" y="2718673"/>
            <a:ext cx="1295290" cy="1981200"/>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flipV="1">
            <a:off x="381000" y="3541964"/>
            <a:ext cx="4419600" cy="163963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1295400" y="2438400"/>
            <a:ext cx="2632800" cy="38100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950951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01090" y="918210"/>
            <a:ext cx="6941820" cy="5021580"/>
          </a:xfrm>
          <a:prstGeom prst="rect">
            <a:avLst/>
          </a:prstGeom>
        </p:spPr>
      </p:pic>
      <p:sp>
        <p:nvSpPr>
          <p:cNvPr id="2" name="TextBox 1"/>
          <p:cNvSpPr txBox="1"/>
          <p:nvPr/>
        </p:nvSpPr>
        <p:spPr>
          <a:xfrm>
            <a:off x="7924800" y="3200400"/>
            <a:ext cx="1447800" cy="400110"/>
          </a:xfrm>
          <a:prstGeom prst="rect">
            <a:avLst/>
          </a:prstGeom>
          <a:noFill/>
        </p:spPr>
        <p:txBody>
          <a:bodyPr wrap="square" rtlCol="0">
            <a:spAutoFit/>
          </a:bodyPr>
          <a:lstStyle/>
          <a:p>
            <a:r>
              <a:rPr lang="en-US" sz="2000" dirty="0" smtClean="0"/>
              <a:t>Re(</a:t>
            </a:r>
            <a:r>
              <a:rPr lang="en-US" sz="2000" i="1" dirty="0" smtClean="0"/>
              <a:t>z</a:t>
            </a:r>
            <a:r>
              <a:rPr lang="en-US" sz="2000" dirty="0" smtClean="0"/>
              <a:t>)</a:t>
            </a:r>
            <a:endParaRPr lang="en-US" sz="2000" dirty="0"/>
          </a:p>
        </p:txBody>
      </p:sp>
      <p:sp>
        <p:nvSpPr>
          <p:cNvPr id="3" name="TextBox 2"/>
          <p:cNvSpPr txBox="1"/>
          <p:nvPr/>
        </p:nvSpPr>
        <p:spPr>
          <a:xfrm>
            <a:off x="4267200" y="152400"/>
            <a:ext cx="1447800" cy="400110"/>
          </a:xfrm>
          <a:prstGeom prst="rect">
            <a:avLst/>
          </a:prstGeom>
          <a:noFill/>
        </p:spPr>
        <p:txBody>
          <a:bodyPr wrap="square" rtlCol="0">
            <a:spAutoFit/>
          </a:bodyPr>
          <a:lstStyle/>
          <a:p>
            <a:r>
              <a:rPr lang="en-US" sz="2000" dirty="0" err="1" smtClean="0"/>
              <a:t>Im</a:t>
            </a:r>
            <a:r>
              <a:rPr lang="en-US" sz="2000" dirty="0" smtClean="0"/>
              <a:t>(</a:t>
            </a:r>
            <a:r>
              <a:rPr lang="en-US" sz="2000" i="1" dirty="0" smtClean="0"/>
              <a:t>z</a:t>
            </a:r>
            <a:r>
              <a:rPr lang="en-US" sz="2000" dirty="0" smtClean="0"/>
              <a:t>)</a:t>
            </a:r>
            <a:endParaRPr lang="en-US" sz="2000" dirty="0"/>
          </a:p>
        </p:txBody>
      </p:sp>
      <p:cxnSp>
        <p:nvCxnSpPr>
          <p:cNvPr id="4" name="Straight Connector 3"/>
          <p:cNvCxnSpPr/>
          <p:nvPr/>
        </p:nvCxnSpPr>
        <p:spPr>
          <a:xfrm>
            <a:off x="4572000" y="552510"/>
            <a:ext cx="0" cy="607689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1600200" y="3429000"/>
            <a:ext cx="63246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Freeform 16"/>
          <p:cNvSpPr/>
          <p:nvPr/>
        </p:nvSpPr>
        <p:spPr>
          <a:xfrm>
            <a:off x="5552347" y="1981200"/>
            <a:ext cx="1991453" cy="757733"/>
          </a:xfrm>
          <a:custGeom>
            <a:avLst/>
            <a:gdLst>
              <a:gd name="connsiteX0" fmla="*/ 1358407 w 1991453"/>
              <a:gd name="connsiteY0" fmla="*/ 0 h 757733"/>
              <a:gd name="connsiteX1" fmla="*/ 10253 w 1991453"/>
              <a:gd name="connsiteY1" fmla="*/ 715108 h 757733"/>
              <a:gd name="connsiteX2" fmla="*/ 1991453 w 1991453"/>
              <a:gd name="connsiteY2" fmla="*/ 679938 h 757733"/>
              <a:gd name="connsiteX3" fmla="*/ 1991453 w 1991453"/>
              <a:gd name="connsiteY3" fmla="*/ 679938 h 757733"/>
            </a:gdLst>
            <a:ahLst/>
            <a:cxnLst>
              <a:cxn ang="0">
                <a:pos x="connsiteX0" y="connsiteY0"/>
              </a:cxn>
              <a:cxn ang="0">
                <a:pos x="connsiteX1" y="connsiteY1"/>
              </a:cxn>
              <a:cxn ang="0">
                <a:pos x="connsiteX2" y="connsiteY2"/>
              </a:cxn>
              <a:cxn ang="0">
                <a:pos x="connsiteX3" y="connsiteY3"/>
              </a:cxn>
            </a:cxnLst>
            <a:rect l="l" t="t" r="r" b="b"/>
            <a:pathLst>
              <a:path w="1991453" h="757733">
                <a:moveTo>
                  <a:pt x="1358407" y="0"/>
                </a:moveTo>
                <a:cubicBezTo>
                  <a:pt x="631576" y="300892"/>
                  <a:pt x="-95255" y="601785"/>
                  <a:pt x="10253" y="715108"/>
                </a:cubicBezTo>
                <a:cubicBezTo>
                  <a:pt x="115761" y="828431"/>
                  <a:pt x="1991453" y="679938"/>
                  <a:pt x="1991453" y="679938"/>
                </a:cubicBezTo>
                <a:lnTo>
                  <a:pt x="1991453" y="679938"/>
                </a:lnTo>
              </a:path>
            </a:pathLst>
          </a:cu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6096000" y="3810000"/>
            <a:ext cx="1723354" cy="1186935"/>
          </a:xfrm>
          <a:custGeom>
            <a:avLst/>
            <a:gdLst>
              <a:gd name="connsiteX0" fmla="*/ 1723354 w 1723354"/>
              <a:gd name="connsiteY0" fmla="*/ 635950 h 1186935"/>
              <a:gd name="connsiteX1" fmla="*/ 61 w 1723354"/>
              <a:gd name="connsiteY1" fmla="*/ 14627 h 1186935"/>
              <a:gd name="connsiteX2" fmla="*/ 1653015 w 1723354"/>
              <a:gd name="connsiteY2" fmla="*/ 1186935 h 1186935"/>
              <a:gd name="connsiteX3" fmla="*/ 1653015 w 1723354"/>
              <a:gd name="connsiteY3" fmla="*/ 1186935 h 1186935"/>
              <a:gd name="connsiteX4" fmla="*/ 1653015 w 1723354"/>
              <a:gd name="connsiteY4" fmla="*/ 1186935 h 11869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3354" h="1186935">
                <a:moveTo>
                  <a:pt x="1723354" y="635950"/>
                </a:moveTo>
                <a:cubicBezTo>
                  <a:pt x="867569" y="279373"/>
                  <a:pt x="11784" y="-77204"/>
                  <a:pt x="61" y="14627"/>
                </a:cubicBezTo>
                <a:cubicBezTo>
                  <a:pt x="-11662" y="106458"/>
                  <a:pt x="1653015" y="1186935"/>
                  <a:pt x="1653015" y="1186935"/>
                </a:cubicBezTo>
                <a:lnTo>
                  <a:pt x="1653015" y="1186935"/>
                </a:lnTo>
                <a:lnTo>
                  <a:pt x="1653015" y="1186935"/>
                </a:lnTo>
              </a:path>
            </a:pathLst>
          </a:cu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87079" y="1219200"/>
            <a:ext cx="2399521" cy="4454769"/>
          </a:xfrm>
          <a:custGeom>
            <a:avLst/>
            <a:gdLst>
              <a:gd name="connsiteX0" fmla="*/ 1461675 w 2399521"/>
              <a:gd name="connsiteY0" fmla="*/ 0 h 4454769"/>
              <a:gd name="connsiteX1" fmla="*/ 19736 w 2399521"/>
              <a:gd name="connsiteY1" fmla="*/ 2028093 h 4454769"/>
              <a:gd name="connsiteX2" fmla="*/ 2399521 w 2399521"/>
              <a:gd name="connsiteY2" fmla="*/ 4454769 h 4454769"/>
              <a:gd name="connsiteX3" fmla="*/ 2399521 w 2399521"/>
              <a:gd name="connsiteY3" fmla="*/ 4454769 h 4454769"/>
            </a:gdLst>
            <a:ahLst/>
            <a:cxnLst>
              <a:cxn ang="0">
                <a:pos x="connsiteX0" y="connsiteY0"/>
              </a:cxn>
              <a:cxn ang="0">
                <a:pos x="connsiteX1" y="connsiteY1"/>
              </a:cxn>
              <a:cxn ang="0">
                <a:pos x="connsiteX2" y="connsiteY2"/>
              </a:cxn>
              <a:cxn ang="0">
                <a:pos x="connsiteX3" y="connsiteY3"/>
              </a:cxn>
            </a:cxnLst>
            <a:rect l="l" t="t" r="r" b="b"/>
            <a:pathLst>
              <a:path w="2399521" h="4454769">
                <a:moveTo>
                  <a:pt x="1461675" y="0"/>
                </a:moveTo>
                <a:cubicBezTo>
                  <a:pt x="662551" y="642816"/>
                  <a:pt x="-136572" y="1285632"/>
                  <a:pt x="19736" y="2028093"/>
                </a:cubicBezTo>
                <a:cubicBezTo>
                  <a:pt x="176044" y="2770555"/>
                  <a:pt x="2399521" y="4454769"/>
                  <a:pt x="2399521" y="4454769"/>
                </a:cubicBezTo>
                <a:lnTo>
                  <a:pt x="2399521" y="4454769"/>
                </a:lnTo>
              </a:path>
            </a:pathLst>
          </a:cu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1828800" y="1676400"/>
            <a:ext cx="1602839" cy="4032739"/>
          </a:xfrm>
          <a:custGeom>
            <a:avLst/>
            <a:gdLst>
              <a:gd name="connsiteX0" fmla="*/ 0 w 1602839"/>
              <a:gd name="connsiteY0" fmla="*/ 0 h 4032739"/>
              <a:gd name="connsiteX1" fmla="*/ 1582616 w 1602839"/>
              <a:gd name="connsiteY1" fmla="*/ 1430216 h 4032739"/>
              <a:gd name="connsiteX2" fmla="*/ 937846 w 1602839"/>
              <a:gd name="connsiteY2" fmla="*/ 4032739 h 4032739"/>
              <a:gd name="connsiteX3" fmla="*/ 937846 w 1602839"/>
              <a:gd name="connsiteY3" fmla="*/ 4032739 h 4032739"/>
            </a:gdLst>
            <a:ahLst/>
            <a:cxnLst>
              <a:cxn ang="0">
                <a:pos x="connsiteX0" y="connsiteY0"/>
              </a:cxn>
              <a:cxn ang="0">
                <a:pos x="connsiteX1" y="connsiteY1"/>
              </a:cxn>
              <a:cxn ang="0">
                <a:pos x="connsiteX2" y="connsiteY2"/>
              </a:cxn>
              <a:cxn ang="0">
                <a:pos x="connsiteX3" y="connsiteY3"/>
              </a:cxn>
            </a:cxnLst>
            <a:rect l="l" t="t" r="r" b="b"/>
            <a:pathLst>
              <a:path w="1602839" h="4032739">
                <a:moveTo>
                  <a:pt x="0" y="0"/>
                </a:moveTo>
                <a:cubicBezTo>
                  <a:pt x="713154" y="379046"/>
                  <a:pt x="1426308" y="758093"/>
                  <a:pt x="1582616" y="1430216"/>
                </a:cubicBezTo>
                <a:cubicBezTo>
                  <a:pt x="1738924" y="2102339"/>
                  <a:pt x="937846" y="4032739"/>
                  <a:pt x="937846" y="4032739"/>
                </a:cubicBezTo>
                <a:lnTo>
                  <a:pt x="937846" y="4032739"/>
                </a:lnTo>
              </a:path>
            </a:pathLst>
          </a:cu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1371600" y="1172308"/>
            <a:ext cx="1696771" cy="4009292"/>
          </a:xfrm>
          <a:custGeom>
            <a:avLst/>
            <a:gdLst>
              <a:gd name="connsiteX0" fmla="*/ 1230923 w 1696771"/>
              <a:gd name="connsiteY0" fmla="*/ 0 h 4009292"/>
              <a:gd name="connsiteX1" fmla="*/ 1629508 w 1696771"/>
              <a:gd name="connsiteY1" fmla="*/ 1641231 h 4009292"/>
              <a:gd name="connsiteX2" fmla="*/ 0 w 1696771"/>
              <a:gd name="connsiteY2" fmla="*/ 4009292 h 4009292"/>
              <a:gd name="connsiteX3" fmla="*/ 0 w 1696771"/>
              <a:gd name="connsiteY3" fmla="*/ 4009292 h 4009292"/>
            </a:gdLst>
            <a:ahLst/>
            <a:cxnLst>
              <a:cxn ang="0">
                <a:pos x="connsiteX0" y="connsiteY0"/>
              </a:cxn>
              <a:cxn ang="0">
                <a:pos x="connsiteX1" y="connsiteY1"/>
              </a:cxn>
              <a:cxn ang="0">
                <a:pos x="connsiteX2" y="connsiteY2"/>
              </a:cxn>
              <a:cxn ang="0">
                <a:pos x="connsiteX3" y="connsiteY3"/>
              </a:cxn>
            </a:cxnLst>
            <a:rect l="l" t="t" r="r" b="b"/>
            <a:pathLst>
              <a:path w="1696771" h="4009292">
                <a:moveTo>
                  <a:pt x="1230923" y="0"/>
                </a:moveTo>
                <a:cubicBezTo>
                  <a:pt x="1532792" y="486508"/>
                  <a:pt x="1834662" y="973016"/>
                  <a:pt x="1629508" y="1641231"/>
                </a:cubicBezTo>
                <a:cubicBezTo>
                  <a:pt x="1424354" y="2309446"/>
                  <a:pt x="0" y="4009292"/>
                  <a:pt x="0" y="4009292"/>
                </a:cubicBezTo>
                <a:lnTo>
                  <a:pt x="0" y="4009292"/>
                </a:lnTo>
              </a:path>
            </a:pathLst>
          </a:cu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2362200" y="1143000"/>
            <a:ext cx="4419600" cy="464233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152400" y="0"/>
            <a:ext cx="4648200" cy="707886"/>
          </a:xfrm>
          <a:prstGeom prst="rect">
            <a:avLst/>
          </a:prstGeom>
          <a:noFill/>
        </p:spPr>
        <p:txBody>
          <a:bodyPr wrap="square" rtlCol="0">
            <a:spAutoFit/>
          </a:bodyPr>
          <a:lstStyle/>
          <a:p>
            <a:pPr algn="ctr"/>
            <a:r>
              <a:rPr lang="en-US" sz="4000" dirty="0" smtClean="0">
                <a:solidFill>
                  <a:srgbClr val="002060"/>
                </a:solidFill>
              </a:rPr>
              <a:t>“Feeling” the F.T.A.</a:t>
            </a:r>
            <a:endParaRPr lang="en-US" sz="4000" dirty="0">
              <a:solidFill>
                <a:srgbClr val="002060"/>
              </a:solidFill>
            </a:endParaRPr>
          </a:p>
        </p:txBody>
      </p:sp>
      <mc:AlternateContent xmlns:mc="http://schemas.openxmlformats.org/markup-compatibility/2006" xmlns:a14="http://schemas.microsoft.com/office/drawing/2010/main">
        <mc:Choice Requires="a14">
          <p:sp>
            <p:nvSpPr>
              <p:cNvPr id="25" name="TextBox 24"/>
              <p:cNvSpPr txBox="1"/>
              <p:nvPr/>
            </p:nvSpPr>
            <p:spPr>
              <a:xfrm>
                <a:off x="304800" y="5638800"/>
                <a:ext cx="3200400" cy="461665"/>
              </a:xfrm>
              <a:prstGeom prst="rect">
                <a:avLst/>
              </a:prstGeom>
              <a:noFill/>
            </p:spPr>
            <p:txBody>
              <a:bodyPr wrap="square" rtlCol="0">
                <a:spAutoFit/>
              </a:bodyPr>
              <a:lstStyle/>
              <a:p>
                <a:pPr algn="ctr"/>
                <a:r>
                  <a:rPr lang="en-US" sz="2400" dirty="0" smtClean="0"/>
                  <a:t>*</a:t>
                </a:r>
                <a:r>
                  <a:rPr lang="en-US" sz="2400" dirty="0" smtClean="0">
                    <a:solidFill>
                      <a:schemeClr val="accent1"/>
                    </a:solidFill>
                  </a:rPr>
                  <a:t>Mapped to </a:t>
                </a:r>
                <a14:m>
                  <m:oMath xmlns:m="http://schemas.openxmlformats.org/officeDocument/2006/math">
                    <m:r>
                      <m:rPr>
                        <m:nor/>
                      </m:rPr>
                      <a:rPr lang="en-US" sz="2400" b="0" i="0" smtClean="0">
                        <a:solidFill>
                          <a:schemeClr val="accent1"/>
                        </a:solidFill>
                        <a:latin typeface="Cambria Math"/>
                      </a:rPr>
                      <m:t>Re</m:t>
                    </m:r>
                    <m:r>
                      <m:rPr>
                        <m:nor/>
                      </m:rPr>
                      <a:rPr lang="en-US" sz="2400" b="0" i="0" smtClean="0">
                        <a:solidFill>
                          <a:schemeClr val="accent1"/>
                        </a:solidFill>
                        <a:latin typeface="Cambria Math"/>
                      </a:rPr>
                      <m:t>(</m:t>
                    </m:r>
                    <m:r>
                      <m:rPr>
                        <m:nor/>
                      </m:rPr>
                      <a:rPr lang="en-US" sz="2400" b="0" i="0" smtClean="0">
                        <a:solidFill>
                          <a:schemeClr val="accent1"/>
                        </a:solidFill>
                        <a:latin typeface="Cambria Math"/>
                      </a:rPr>
                      <m:t>w</m:t>
                    </m:r>
                    <m:r>
                      <m:rPr>
                        <m:nor/>
                      </m:rPr>
                      <a:rPr lang="en-US" sz="2400" b="0" i="0" smtClean="0">
                        <a:solidFill>
                          <a:schemeClr val="accent1"/>
                        </a:solidFill>
                        <a:latin typeface="Cambria Math"/>
                      </a:rPr>
                      <m:t>)</m:t>
                    </m:r>
                    <m:r>
                      <a:rPr lang="en-US" sz="2400" b="0" i="1" smtClean="0">
                        <a:solidFill>
                          <a:schemeClr val="accent1"/>
                        </a:solidFill>
                        <a:latin typeface="Cambria Math"/>
                        <a:ea typeface="Cambria Math"/>
                      </a:rPr>
                      <m:t>≥0</m:t>
                    </m:r>
                  </m:oMath>
                </a14:m>
                <a:endParaRPr lang="en-US" sz="2400" dirty="0">
                  <a:solidFill>
                    <a:schemeClr val="accent1"/>
                  </a:solidFill>
                </a:endParaRPr>
              </a:p>
            </p:txBody>
          </p:sp>
        </mc:Choice>
        <mc:Fallback xmlns="">
          <p:sp>
            <p:nvSpPr>
              <p:cNvPr id="25" name="TextBox 24"/>
              <p:cNvSpPr txBox="1">
                <a:spLocks noRot="1" noChangeAspect="1" noMove="1" noResize="1" noEditPoints="1" noAdjustHandles="1" noChangeArrowheads="1" noChangeShapeType="1" noTextEdit="1"/>
              </p:cNvSpPr>
              <p:nvPr/>
            </p:nvSpPr>
            <p:spPr>
              <a:xfrm>
                <a:off x="304800" y="5638800"/>
                <a:ext cx="3200400" cy="461665"/>
              </a:xfrm>
              <a:prstGeom prst="rect">
                <a:avLst/>
              </a:prstGeom>
              <a:blipFill rotWithShape="1">
                <a:blip r:embed="rId3"/>
                <a:stretch>
                  <a:fillRect l="-2286" t="-10526" r="-190" b="-28947"/>
                </a:stretch>
              </a:blipFill>
            </p:spPr>
            <p:txBody>
              <a:bodyPr/>
              <a:lstStyle/>
              <a:p>
                <a:r>
                  <a:rPr lang="en-US">
                    <a:noFill/>
                  </a:rPr>
                  <a:t> </a:t>
                </a:r>
              </a:p>
            </p:txBody>
          </p:sp>
        </mc:Fallback>
      </mc:AlternateContent>
      <p:sp>
        <p:nvSpPr>
          <p:cNvPr id="26" name="TextBox 25"/>
          <p:cNvSpPr txBox="1"/>
          <p:nvPr/>
        </p:nvSpPr>
        <p:spPr>
          <a:xfrm>
            <a:off x="6858000" y="4876800"/>
            <a:ext cx="533400" cy="584775"/>
          </a:xfrm>
          <a:prstGeom prst="rect">
            <a:avLst/>
          </a:prstGeom>
          <a:noFill/>
        </p:spPr>
        <p:txBody>
          <a:bodyPr wrap="square" rtlCol="0">
            <a:spAutoFit/>
          </a:bodyPr>
          <a:lstStyle/>
          <a:p>
            <a:r>
              <a:rPr lang="en-US" sz="3200" dirty="0" smtClean="0"/>
              <a:t>*</a:t>
            </a:r>
            <a:endParaRPr lang="en-US" sz="3200" dirty="0"/>
          </a:p>
        </p:txBody>
      </p:sp>
      <p:sp>
        <p:nvSpPr>
          <p:cNvPr id="27" name="TextBox 26"/>
          <p:cNvSpPr txBox="1"/>
          <p:nvPr/>
        </p:nvSpPr>
        <p:spPr>
          <a:xfrm>
            <a:off x="1600200" y="4876800"/>
            <a:ext cx="533400" cy="584775"/>
          </a:xfrm>
          <a:prstGeom prst="rect">
            <a:avLst/>
          </a:prstGeom>
          <a:noFill/>
        </p:spPr>
        <p:txBody>
          <a:bodyPr wrap="square" rtlCol="0">
            <a:spAutoFit/>
          </a:bodyPr>
          <a:lstStyle/>
          <a:p>
            <a:r>
              <a:rPr lang="en-US" sz="3200" dirty="0" smtClean="0"/>
              <a:t>*</a:t>
            </a:r>
            <a:endParaRPr lang="en-US" sz="3200" dirty="0"/>
          </a:p>
        </p:txBody>
      </p:sp>
      <p:sp>
        <p:nvSpPr>
          <p:cNvPr id="28" name="TextBox 27"/>
          <p:cNvSpPr txBox="1"/>
          <p:nvPr/>
        </p:nvSpPr>
        <p:spPr>
          <a:xfrm>
            <a:off x="7086600" y="2768025"/>
            <a:ext cx="533400" cy="584775"/>
          </a:xfrm>
          <a:prstGeom prst="rect">
            <a:avLst/>
          </a:prstGeom>
          <a:noFill/>
        </p:spPr>
        <p:txBody>
          <a:bodyPr wrap="square" rtlCol="0">
            <a:spAutoFit/>
          </a:bodyPr>
          <a:lstStyle/>
          <a:p>
            <a:r>
              <a:rPr lang="en-US" sz="3200" dirty="0" smtClean="0"/>
              <a:t>*</a:t>
            </a:r>
            <a:endParaRPr lang="en-US" sz="3200" dirty="0"/>
          </a:p>
        </p:txBody>
      </p:sp>
      <p:sp>
        <p:nvSpPr>
          <p:cNvPr id="29" name="TextBox 28"/>
          <p:cNvSpPr txBox="1"/>
          <p:nvPr/>
        </p:nvSpPr>
        <p:spPr>
          <a:xfrm>
            <a:off x="6019800" y="1371600"/>
            <a:ext cx="533400" cy="584775"/>
          </a:xfrm>
          <a:prstGeom prst="rect">
            <a:avLst/>
          </a:prstGeom>
          <a:noFill/>
        </p:spPr>
        <p:txBody>
          <a:bodyPr wrap="square" rtlCol="0">
            <a:spAutoFit/>
          </a:bodyPr>
          <a:lstStyle/>
          <a:p>
            <a:r>
              <a:rPr lang="en-US" sz="3200" dirty="0" smtClean="0"/>
              <a:t>*</a:t>
            </a:r>
            <a:endParaRPr lang="en-US" sz="3200" dirty="0"/>
          </a:p>
        </p:txBody>
      </p:sp>
      <p:sp>
        <p:nvSpPr>
          <p:cNvPr id="30" name="TextBox 29"/>
          <p:cNvSpPr txBox="1"/>
          <p:nvPr/>
        </p:nvSpPr>
        <p:spPr>
          <a:xfrm>
            <a:off x="2286000" y="1320225"/>
            <a:ext cx="533400" cy="584775"/>
          </a:xfrm>
          <a:prstGeom prst="rect">
            <a:avLst/>
          </a:prstGeom>
          <a:noFill/>
        </p:spPr>
        <p:txBody>
          <a:bodyPr wrap="square" rtlCol="0">
            <a:spAutoFit/>
          </a:bodyPr>
          <a:lstStyle/>
          <a:p>
            <a:r>
              <a:rPr lang="en-US" sz="3200" dirty="0" smtClean="0"/>
              <a:t>*</a:t>
            </a:r>
            <a:endParaRPr lang="en-US" sz="3200" dirty="0"/>
          </a:p>
        </p:txBody>
      </p:sp>
      <mc:AlternateContent xmlns:mc="http://schemas.openxmlformats.org/markup-compatibility/2006" xmlns:a14="http://schemas.microsoft.com/office/drawing/2010/main">
        <mc:Choice Requires="a14">
          <p:sp>
            <p:nvSpPr>
              <p:cNvPr id="31" name="TextBox 30"/>
              <p:cNvSpPr txBox="1"/>
              <p:nvPr/>
            </p:nvSpPr>
            <p:spPr>
              <a:xfrm>
                <a:off x="381000" y="6019800"/>
                <a:ext cx="4038600" cy="1200329"/>
              </a:xfrm>
              <a:prstGeom prst="rect">
                <a:avLst/>
              </a:prstGeom>
              <a:noFill/>
            </p:spPr>
            <p:txBody>
              <a:bodyPr wrap="square" rtlCol="0">
                <a:spAutoFit/>
              </a:bodyPr>
              <a:lstStyle/>
              <a:p>
                <a:pPr algn="ctr"/>
                <a:r>
                  <a:rPr lang="en-US" sz="2400" dirty="0" smtClean="0">
                    <a:solidFill>
                      <a:srgbClr val="C00000"/>
                    </a:solidFill>
                  </a:rPr>
                  <a:t>Mapped to the imaginary axis, </a:t>
                </a:r>
                <a14:m>
                  <m:oMath xmlns:m="http://schemas.openxmlformats.org/officeDocument/2006/math">
                    <m:r>
                      <m:rPr>
                        <m:nor/>
                      </m:rPr>
                      <a:rPr lang="en-US" sz="2400" b="0" i="0" smtClean="0">
                        <a:solidFill>
                          <a:srgbClr val="C00000"/>
                        </a:solidFill>
                        <a:latin typeface="Cambria Math"/>
                      </a:rPr>
                      <m:t>Im</m:t>
                    </m:r>
                    <m:d>
                      <m:dPr>
                        <m:ctrlPr>
                          <a:rPr lang="en-US" sz="2400" b="0" i="1" smtClean="0">
                            <a:solidFill>
                              <a:srgbClr val="C00000"/>
                            </a:solidFill>
                            <a:latin typeface="Cambria Math" panose="02040503050406030204" pitchFamily="18" charset="0"/>
                          </a:rPr>
                        </m:ctrlPr>
                      </m:dPr>
                      <m:e>
                        <m:r>
                          <a:rPr lang="en-US" sz="2400" b="0" i="1" smtClean="0">
                            <a:solidFill>
                              <a:srgbClr val="C00000"/>
                            </a:solidFill>
                            <a:latin typeface="Cambria Math"/>
                          </a:rPr>
                          <m:t>𝑤</m:t>
                        </m:r>
                      </m:e>
                    </m:d>
                    <m:r>
                      <a:rPr lang="en-US" sz="2400" b="0" i="1" smtClean="0">
                        <a:solidFill>
                          <a:srgbClr val="C00000"/>
                        </a:solidFill>
                        <a:latin typeface="Cambria Math"/>
                      </a:rPr>
                      <m:t>=0</m:t>
                    </m:r>
                  </m:oMath>
                </a14:m>
                <a:endParaRPr lang="en-US" sz="2400" dirty="0">
                  <a:solidFill>
                    <a:schemeClr val="accent1"/>
                  </a:solidFill>
                </a:endParaRPr>
              </a:p>
              <a:p>
                <a:endParaRPr lang="en-US" sz="2400" dirty="0"/>
              </a:p>
            </p:txBody>
          </p:sp>
        </mc:Choice>
        <mc:Fallback xmlns="">
          <p:sp>
            <p:nvSpPr>
              <p:cNvPr id="31" name="TextBox 30"/>
              <p:cNvSpPr txBox="1">
                <a:spLocks noRot="1" noChangeAspect="1" noMove="1" noResize="1" noEditPoints="1" noAdjustHandles="1" noChangeArrowheads="1" noChangeShapeType="1" noTextEdit="1"/>
              </p:cNvSpPr>
              <p:nvPr/>
            </p:nvSpPr>
            <p:spPr>
              <a:xfrm>
                <a:off x="381000" y="6019800"/>
                <a:ext cx="4038600" cy="1200329"/>
              </a:xfrm>
              <a:prstGeom prst="rect">
                <a:avLst/>
              </a:prstGeom>
              <a:blipFill rotWithShape="1">
                <a:blip r:embed="rId4"/>
                <a:stretch>
                  <a:fillRect l="-1208" t="-4082" r="-2568"/>
                </a:stretch>
              </a:blipFill>
            </p:spPr>
            <p:txBody>
              <a:bodyPr/>
              <a:lstStyle/>
              <a:p>
                <a:r>
                  <a:rPr lang="en-US">
                    <a:noFill/>
                  </a:rPr>
                  <a:t> </a:t>
                </a:r>
              </a:p>
            </p:txBody>
          </p:sp>
        </mc:Fallback>
      </mc:AlternateContent>
      <p:sp>
        <p:nvSpPr>
          <p:cNvPr id="32" name="TextBox 31"/>
          <p:cNvSpPr txBox="1"/>
          <p:nvPr/>
        </p:nvSpPr>
        <p:spPr>
          <a:xfrm>
            <a:off x="6896100" y="1258669"/>
            <a:ext cx="2247900" cy="646331"/>
          </a:xfrm>
          <a:prstGeom prst="rect">
            <a:avLst/>
          </a:prstGeom>
          <a:noFill/>
        </p:spPr>
        <p:txBody>
          <a:bodyPr wrap="square" rtlCol="0">
            <a:spAutoFit/>
          </a:bodyPr>
          <a:lstStyle/>
          <a:p>
            <a:pPr algn="ctr"/>
            <a:r>
              <a:rPr lang="en-US" dirty="0" smtClean="0">
                <a:solidFill>
                  <a:srgbClr val="C00000"/>
                </a:solidFill>
              </a:rPr>
              <a:t>Mapped to positive imaginary axis</a:t>
            </a:r>
            <a:endParaRPr lang="en-US" dirty="0">
              <a:solidFill>
                <a:srgbClr val="C00000"/>
              </a:solidFill>
            </a:endParaRPr>
          </a:p>
        </p:txBody>
      </p:sp>
      <p:sp>
        <p:nvSpPr>
          <p:cNvPr id="33" name="TextBox 32"/>
          <p:cNvSpPr txBox="1"/>
          <p:nvPr/>
        </p:nvSpPr>
        <p:spPr>
          <a:xfrm>
            <a:off x="5715000" y="5983069"/>
            <a:ext cx="2247900" cy="646331"/>
          </a:xfrm>
          <a:prstGeom prst="rect">
            <a:avLst/>
          </a:prstGeom>
          <a:noFill/>
        </p:spPr>
        <p:txBody>
          <a:bodyPr wrap="square" rtlCol="0">
            <a:spAutoFit/>
          </a:bodyPr>
          <a:lstStyle/>
          <a:p>
            <a:pPr algn="ctr"/>
            <a:r>
              <a:rPr lang="en-US" dirty="0" smtClean="0">
                <a:solidFill>
                  <a:srgbClr val="C00000"/>
                </a:solidFill>
              </a:rPr>
              <a:t>Mapped to negative imaginary axis</a:t>
            </a:r>
            <a:endParaRPr lang="en-US" dirty="0">
              <a:solidFill>
                <a:srgbClr val="C00000"/>
              </a:solidFill>
            </a:endParaRPr>
          </a:p>
        </p:txBody>
      </p:sp>
      <p:cxnSp>
        <p:nvCxnSpPr>
          <p:cNvPr id="35" name="Straight Arrow Connector 34"/>
          <p:cNvCxnSpPr/>
          <p:nvPr/>
        </p:nvCxnSpPr>
        <p:spPr>
          <a:xfrm flipH="1" flipV="1">
            <a:off x="6248400" y="1172308"/>
            <a:ext cx="709278" cy="199292"/>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V="1">
            <a:off x="6553200" y="5673970"/>
            <a:ext cx="304800" cy="309099"/>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41" name="Oval 40"/>
          <p:cNvSpPr/>
          <p:nvPr/>
        </p:nvSpPr>
        <p:spPr>
          <a:xfrm>
            <a:off x="2992171" y="2438400"/>
            <a:ext cx="152400" cy="152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6280638" y="3962400"/>
            <a:ext cx="152400" cy="152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5791200" y="2362200"/>
            <a:ext cx="152400" cy="152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4838700" y="3600510"/>
            <a:ext cx="152400" cy="152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2362200" y="1148861"/>
            <a:ext cx="4419600" cy="464233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7" name="TextBox 46"/>
              <p:cNvSpPr txBox="1"/>
              <p:nvPr/>
            </p:nvSpPr>
            <p:spPr>
              <a:xfrm>
                <a:off x="5410200" y="228600"/>
                <a:ext cx="3429000" cy="3724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𝑤</m:t>
                      </m:r>
                      <m:r>
                        <a:rPr lang="en-US" b="0" i="1" smtClean="0">
                          <a:latin typeface="Cambria Math"/>
                        </a:rPr>
                        <m:t>=</m:t>
                      </m:r>
                      <m:r>
                        <a:rPr lang="en-US" b="0" i="1" smtClean="0">
                          <a:latin typeface="Cambria Math"/>
                        </a:rPr>
                        <m:t>𝑓</m:t>
                      </m:r>
                      <m:d>
                        <m:dPr>
                          <m:ctrlPr>
                            <a:rPr lang="en-US" b="0" i="1" smtClean="0">
                              <a:latin typeface="Cambria Math" panose="02040503050406030204" pitchFamily="18" charset="0"/>
                            </a:rPr>
                          </m:ctrlPr>
                        </m:dPr>
                        <m:e>
                          <m:r>
                            <a:rPr lang="en-US" b="0" i="1" smtClean="0">
                              <a:latin typeface="Cambria Math"/>
                            </a:rPr>
                            <m:t>𝑧</m:t>
                          </m:r>
                        </m:e>
                      </m:d>
                      <m:r>
                        <a:rPr lang="en-US" b="0" i="1" smtClean="0">
                          <a:latin typeface="Cambria Math"/>
                        </a:rPr>
                        <m:t>=</m:t>
                      </m:r>
                      <m:sSup>
                        <m:sSupPr>
                          <m:ctrlPr>
                            <a:rPr lang="en-US" b="0" i="1" smtClean="0">
                              <a:latin typeface="Cambria Math" panose="02040503050406030204" pitchFamily="18" charset="0"/>
                            </a:rPr>
                          </m:ctrlPr>
                        </m:sSupPr>
                        <m:e>
                          <m:r>
                            <a:rPr lang="en-US" b="0" i="1" smtClean="0">
                              <a:latin typeface="Cambria Math"/>
                            </a:rPr>
                            <m:t>𝑧</m:t>
                          </m:r>
                        </m:e>
                        <m:sup>
                          <m:r>
                            <a:rPr lang="en-US" b="0" i="1" smtClean="0">
                              <a:latin typeface="Cambria Math"/>
                            </a:rPr>
                            <m:t>5</m:t>
                          </m:r>
                        </m:sup>
                      </m:sSup>
                      <m:r>
                        <a:rPr lang="en-US" b="0" i="1" smtClean="0">
                          <a:latin typeface="Cambria Math"/>
                        </a:rPr>
                        <m:t>+</m:t>
                      </m:r>
                      <m:r>
                        <a:rPr lang="en-US" b="0" i="1" smtClean="0">
                          <a:latin typeface="Cambria Math"/>
                        </a:rPr>
                        <m:t>𝑎</m:t>
                      </m:r>
                      <m:sSup>
                        <m:sSupPr>
                          <m:ctrlPr>
                            <a:rPr lang="en-US" b="0" i="1" smtClean="0">
                              <a:latin typeface="Cambria Math" panose="02040503050406030204" pitchFamily="18" charset="0"/>
                            </a:rPr>
                          </m:ctrlPr>
                        </m:sSupPr>
                        <m:e>
                          <m:r>
                            <a:rPr lang="en-US" b="0" i="1" smtClean="0">
                              <a:latin typeface="Cambria Math"/>
                            </a:rPr>
                            <m:t>𝑧</m:t>
                          </m:r>
                        </m:e>
                        <m:sup>
                          <m:r>
                            <a:rPr lang="en-US" b="0" i="1" smtClean="0">
                              <a:latin typeface="Cambria Math"/>
                            </a:rPr>
                            <m:t>4</m:t>
                          </m:r>
                        </m:sup>
                      </m:sSup>
                      <m:r>
                        <a:rPr lang="en-US" b="0" i="1" smtClean="0">
                          <a:latin typeface="Cambria Math"/>
                        </a:rPr>
                        <m:t>+</m:t>
                      </m:r>
                      <m:r>
                        <a:rPr lang="en-US" b="0" i="1" smtClean="0">
                          <a:latin typeface="Cambria Math"/>
                        </a:rPr>
                        <m:t>𝑏</m:t>
                      </m:r>
                      <m:sSup>
                        <m:sSupPr>
                          <m:ctrlPr>
                            <a:rPr lang="en-US" b="0" i="1" smtClean="0">
                              <a:latin typeface="Cambria Math" panose="02040503050406030204" pitchFamily="18" charset="0"/>
                            </a:rPr>
                          </m:ctrlPr>
                        </m:sSupPr>
                        <m:e>
                          <m:r>
                            <a:rPr lang="en-US" b="0" i="1" smtClean="0">
                              <a:latin typeface="Cambria Math"/>
                            </a:rPr>
                            <m:t>𝑧</m:t>
                          </m:r>
                        </m:e>
                        <m:sup>
                          <m:r>
                            <a:rPr lang="en-US" b="0" i="1" smtClean="0">
                              <a:latin typeface="Cambria Math"/>
                            </a:rPr>
                            <m:t>3</m:t>
                          </m:r>
                        </m:sup>
                      </m:sSup>
                      <m:r>
                        <a:rPr lang="en-US" b="0" i="1" smtClean="0">
                          <a:latin typeface="Cambria Math"/>
                        </a:rPr>
                        <m:t> </m:t>
                      </m:r>
                    </m:oMath>
                  </m:oMathPara>
                </a14:m>
                <a:endParaRPr lang="en-US" dirty="0"/>
              </a:p>
            </p:txBody>
          </p:sp>
        </mc:Choice>
        <mc:Fallback xmlns="">
          <p:sp>
            <p:nvSpPr>
              <p:cNvPr id="47" name="TextBox 46"/>
              <p:cNvSpPr txBox="1">
                <a:spLocks noRot="1" noChangeAspect="1" noMove="1" noResize="1" noEditPoints="1" noAdjustHandles="1" noChangeArrowheads="1" noChangeShapeType="1" noTextEdit="1"/>
              </p:cNvSpPr>
              <p:nvPr/>
            </p:nvSpPr>
            <p:spPr>
              <a:xfrm>
                <a:off x="5410200" y="228600"/>
                <a:ext cx="3429000" cy="372410"/>
              </a:xfrm>
              <a:prstGeom prst="rect">
                <a:avLst/>
              </a:prstGeom>
              <a:blipFill rotWithShape="1">
                <a:blip r:embed="rId5"/>
                <a:stretch>
                  <a:fillRect b="-114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TextBox 47"/>
              <p:cNvSpPr txBox="1"/>
              <p:nvPr/>
            </p:nvSpPr>
            <p:spPr>
              <a:xfrm>
                <a:off x="6248400" y="569791"/>
                <a:ext cx="34290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m:t>
                      </m:r>
                      <m:r>
                        <a:rPr lang="en-US" b="0" i="1" smtClean="0">
                          <a:latin typeface="Cambria Math"/>
                        </a:rPr>
                        <m:t>𝑐</m:t>
                      </m:r>
                      <m:sSup>
                        <m:sSupPr>
                          <m:ctrlPr>
                            <a:rPr lang="en-US" b="0" i="1" smtClean="0">
                              <a:latin typeface="Cambria Math" panose="02040503050406030204" pitchFamily="18" charset="0"/>
                            </a:rPr>
                          </m:ctrlPr>
                        </m:sSupPr>
                        <m:e>
                          <m:r>
                            <a:rPr lang="en-US" b="0" i="1" smtClean="0">
                              <a:latin typeface="Cambria Math"/>
                            </a:rPr>
                            <m:t>𝑧</m:t>
                          </m:r>
                        </m:e>
                        <m:sup>
                          <m:r>
                            <a:rPr lang="en-US" b="0" i="1" smtClean="0">
                              <a:latin typeface="Cambria Math"/>
                            </a:rPr>
                            <m:t>2</m:t>
                          </m:r>
                        </m:sup>
                      </m:sSup>
                      <m:r>
                        <a:rPr lang="en-US" b="0" i="1" smtClean="0">
                          <a:latin typeface="Cambria Math"/>
                        </a:rPr>
                        <m:t> +</m:t>
                      </m:r>
                      <m:r>
                        <a:rPr lang="en-US" b="0" i="1" smtClean="0">
                          <a:latin typeface="Cambria Math"/>
                        </a:rPr>
                        <m:t>𝑑𝑧</m:t>
                      </m:r>
                      <m:r>
                        <a:rPr lang="en-US" b="0" i="1" smtClean="0">
                          <a:latin typeface="Cambria Math"/>
                        </a:rPr>
                        <m:t>+</m:t>
                      </m:r>
                      <m:r>
                        <a:rPr lang="en-US" b="0" i="1" smtClean="0">
                          <a:latin typeface="Cambria Math"/>
                        </a:rPr>
                        <m:t>𝑒</m:t>
                      </m:r>
                    </m:oMath>
                  </m:oMathPara>
                </a14:m>
                <a:endParaRPr lang="en-US" dirty="0"/>
              </a:p>
            </p:txBody>
          </p:sp>
        </mc:Choice>
        <mc:Fallback xmlns="">
          <p:sp>
            <p:nvSpPr>
              <p:cNvPr id="48" name="TextBox 47"/>
              <p:cNvSpPr txBox="1">
                <a:spLocks noRot="1" noChangeAspect="1" noMove="1" noResize="1" noEditPoints="1" noAdjustHandles="1" noChangeArrowheads="1" noChangeShapeType="1" noTextEdit="1"/>
              </p:cNvSpPr>
              <p:nvPr/>
            </p:nvSpPr>
            <p:spPr>
              <a:xfrm>
                <a:off x="6248400" y="569791"/>
                <a:ext cx="3429000" cy="369332"/>
              </a:xfrm>
              <a:prstGeom prst="rect">
                <a:avLst/>
              </a:prstGeom>
              <a:blipFill rotWithShape="1">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43958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500"/>
                                        <p:tgtEl>
                                          <p:spTgt spid="3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500"/>
                                        <p:tgtEl>
                                          <p:spTgt spid="2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fade">
                                      <p:cBhvr>
                                        <p:cTn id="16" dur="500"/>
                                        <p:tgtEl>
                                          <p:spTgt spid="2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500"/>
                                        <p:tgtEl>
                                          <p:spTgt spid="2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heel(1)">
                                      <p:cBhvr>
                                        <p:cTn id="27" dur="20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5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1" nodeType="clickEffect">
                                  <p:stCondLst>
                                    <p:cond delay="0"/>
                                  </p:stCondLst>
                                  <p:childTnLst>
                                    <p:animEffect transition="out" filter="fade">
                                      <p:cBhvr>
                                        <p:cTn id="36" dur="500"/>
                                        <p:tgtEl>
                                          <p:spTgt spid="23"/>
                                        </p:tgtEl>
                                      </p:cBhvr>
                                    </p:animEffect>
                                    <p:set>
                                      <p:cBhvr>
                                        <p:cTn id="37" dur="1" fill="hold">
                                          <p:stCondLst>
                                            <p:cond delay="499"/>
                                          </p:stCondLst>
                                        </p:cTn>
                                        <p:tgtEl>
                                          <p:spTgt spid="23"/>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fade">
                                      <p:cBhvr>
                                        <p:cTn id="42" dur="500"/>
                                        <p:tgtEl>
                                          <p:spTgt spid="31"/>
                                        </p:tgtEl>
                                      </p:cBhvr>
                                    </p:animEffect>
                                  </p:childTnLst>
                                </p:cTn>
                              </p:par>
                            </p:childTnLst>
                          </p:cTn>
                        </p:par>
                        <p:par>
                          <p:cTn id="43" fill="hold">
                            <p:stCondLst>
                              <p:cond delay="500"/>
                            </p:stCondLst>
                            <p:childTnLst>
                              <p:par>
                                <p:cTn id="44" presetID="22" presetClass="entr" presetSubtype="1"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up)">
                                      <p:cBhvr>
                                        <p:cTn id="46" dur="500"/>
                                        <p:tgtEl>
                                          <p:spTgt spid="17"/>
                                        </p:tgtEl>
                                      </p:cBhvr>
                                    </p:animEffect>
                                  </p:childTnLst>
                                </p:cTn>
                              </p:par>
                            </p:childTnLst>
                          </p:cTn>
                        </p:par>
                        <p:par>
                          <p:cTn id="47" fill="hold">
                            <p:stCondLst>
                              <p:cond delay="1000"/>
                            </p:stCondLst>
                            <p:childTnLst>
                              <p:par>
                                <p:cTn id="48" presetID="10"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500"/>
                                        <p:tgtEl>
                                          <p:spTgt spid="18"/>
                                        </p:tgtEl>
                                      </p:cBhvr>
                                    </p:animEffect>
                                  </p:childTnLst>
                                </p:cTn>
                              </p:par>
                            </p:childTnLst>
                          </p:cTn>
                        </p:par>
                        <p:par>
                          <p:cTn id="51" fill="hold">
                            <p:stCondLst>
                              <p:cond delay="1500"/>
                            </p:stCondLst>
                            <p:childTnLst>
                              <p:par>
                                <p:cTn id="52" presetID="22" presetClass="entr" presetSubtype="1"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500"/>
                                        <p:tgtEl>
                                          <p:spTgt spid="19"/>
                                        </p:tgtEl>
                                      </p:cBhvr>
                                    </p:animEffect>
                                  </p:childTnLst>
                                </p:cTn>
                              </p:par>
                            </p:childTnLst>
                          </p:cTn>
                        </p:par>
                        <p:par>
                          <p:cTn id="55" fill="hold">
                            <p:stCondLst>
                              <p:cond delay="2000"/>
                            </p:stCondLst>
                            <p:childTnLst>
                              <p:par>
                                <p:cTn id="56" presetID="22" presetClass="entr" presetSubtype="1" fill="hold" grpId="0" nodeType="afterEffect">
                                  <p:stCondLst>
                                    <p:cond delay="0"/>
                                  </p:stCondLst>
                                  <p:childTnLst>
                                    <p:set>
                                      <p:cBhvr>
                                        <p:cTn id="57" dur="1" fill="hold">
                                          <p:stCondLst>
                                            <p:cond delay="0"/>
                                          </p:stCondLst>
                                        </p:cTn>
                                        <p:tgtEl>
                                          <p:spTgt spid="20"/>
                                        </p:tgtEl>
                                        <p:attrNameLst>
                                          <p:attrName>style.visibility</p:attrName>
                                        </p:attrNameLst>
                                      </p:cBhvr>
                                      <p:to>
                                        <p:strVal val="visible"/>
                                      </p:to>
                                    </p:set>
                                    <p:animEffect transition="in" filter="wipe(up)">
                                      <p:cBhvr>
                                        <p:cTn id="58" dur="500"/>
                                        <p:tgtEl>
                                          <p:spTgt spid="20"/>
                                        </p:tgtEl>
                                      </p:cBhvr>
                                    </p:animEffect>
                                  </p:childTnLst>
                                </p:cTn>
                              </p:par>
                            </p:childTnLst>
                          </p:cTn>
                        </p:par>
                        <p:par>
                          <p:cTn id="59" fill="hold">
                            <p:stCondLst>
                              <p:cond delay="2500"/>
                            </p:stCondLst>
                            <p:childTnLst>
                              <p:par>
                                <p:cTn id="60" presetID="22" presetClass="entr" presetSubtype="1"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wipe(up)">
                                      <p:cBhvr>
                                        <p:cTn id="62" dur="500"/>
                                        <p:tgtEl>
                                          <p:spTgt spid="22"/>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childTnLst>
                                </p:cTn>
                              </p:par>
                              <p:par>
                                <p:cTn id="68" presetID="10" presetClass="entr" presetSubtype="0" fill="hold" nodeType="with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fade">
                                      <p:cBhvr>
                                        <p:cTn id="70" dur="500"/>
                                        <p:tgtEl>
                                          <p:spTgt spid="35"/>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fade">
                                      <p:cBhvr>
                                        <p:cTn id="73" dur="500"/>
                                        <p:tgtEl>
                                          <p:spTgt spid="33"/>
                                        </p:tgtEl>
                                      </p:cBhvr>
                                    </p:animEffect>
                                  </p:childTnLst>
                                </p:cTn>
                              </p:par>
                              <p:par>
                                <p:cTn id="74" presetID="10" presetClass="entr" presetSubtype="0" fill="hold" nodeType="withEffect">
                                  <p:stCondLst>
                                    <p:cond delay="0"/>
                                  </p:stCondLst>
                                  <p:childTnLst>
                                    <p:set>
                                      <p:cBhvr>
                                        <p:cTn id="75" dur="1" fill="hold">
                                          <p:stCondLst>
                                            <p:cond delay="0"/>
                                          </p:stCondLst>
                                        </p:cTn>
                                        <p:tgtEl>
                                          <p:spTgt spid="38"/>
                                        </p:tgtEl>
                                        <p:attrNameLst>
                                          <p:attrName>style.visibility</p:attrName>
                                        </p:attrNameLst>
                                      </p:cBhvr>
                                      <p:to>
                                        <p:strVal val="visible"/>
                                      </p:to>
                                    </p:set>
                                    <p:animEffect transition="in" filter="fade">
                                      <p:cBhvr>
                                        <p:cTn id="76" dur="500"/>
                                        <p:tgtEl>
                                          <p:spTgt spid="38"/>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500"/>
                                        <p:tgtEl>
                                          <p:spTgt spid="44"/>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43"/>
                                        </p:tgtEl>
                                        <p:attrNameLst>
                                          <p:attrName>style.visibility</p:attrName>
                                        </p:attrNameLst>
                                      </p:cBhvr>
                                      <p:to>
                                        <p:strVal val="visible"/>
                                      </p:to>
                                    </p:set>
                                    <p:animEffect transition="in" filter="fade">
                                      <p:cBhvr>
                                        <p:cTn id="84" dur="500"/>
                                        <p:tgtEl>
                                          <p:spTgt spid="43"/>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45"/>
                                        </p:tgtEl>
                                        <p:attrNameLst>
                                          <p:attrName>style.visibility</p:attrName>
                                        </p:attrNameLst>
                                      </p:cBhvr>
                                      <p:to>
                                        <p:strVal val="visible"/>
                                      </p:to>
                                    </p:set>
                                    <p:animEffect transition="in" filter="fade">
                                      <p:cBhvr>
                                        <p:cTn id="87" dur="500"/>
                                        <p:tgtEl>
                                          <p:spTgt spid="45"/>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41"/>
                                        </p:tgtEl>
                                        <p:attrNameLst>
                                          <p:attrName>style.visibility</p:attrName>
                                        </p:attrNameLst>
                                      </p:cBhvr>
                                      <p:to>
                                        <p:strVal val="visible"/>
                                      </p:to>
                                    </p:set>
                                    <p:animEffect transition="in" filter="fade">
                                      <p:cBhvr>
                                        <p:cTn id="90"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2" grpId="0" animBg="1"/>
      <p:bldP spid="23" grpId="0" animBg="1"/>
      <p:bldP spid="23" grpId="1" animBg="1"/>
      <p:bldP spid="25" grpId="0"/>
      <p:bldP spid="26" grpId="0"/>
      <p:bldP spid="27" grpId="0"/>
      <p:bldP spid="28" grpId="0"/>
      <p:bldP spid="29" grpId="0"/>
      <p:bldP spid="30" grpId="0"/>
      <p:bldP spid="31" grpId="0"/>
      <p:bldP spid="32" grpId="0"/>
      <p:bldP spid="33" grpId="0"/>
      <p:bldP spid="41" grpId="0" animBg="1"/>
      <p:bldP spid="43" grpId="0" animBg="1"/>
      <p:bldP spid="44" grpId="0" animBg="1"/>
      <p:bldP spid="45" grpId="0" animBg="1"/>
      <p:bldP spid="1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11140" y="1108710"/>
            <a:ext cx="2918460" cy="4640580"/>
          </a:xfrm>
          <a:prstGeom prst="rect">
            <a:avLst/>
          </a:prstGeom>
          <a:ln w="38100">
            <a:solidFill>
              <a:schemeClr val="tx1"/>
            </a:solidFill>
          </a:ln>
        </p:spPr>
      </p:pic>
      <p:sp>
        <p:nvSpPr>
          <p:cNvPr id="3" name="TextBox 2"/>
          <p:cNvSpPr txBox="1"/>
          <p:nvPr/>
        </p:nvSpPr>
        <p:spPr>
          <a:xfrm>
            <a:off x="457200" y="2404408"/>
            <a:ext cx="4419600" cy="1938992"/>
          </a:xfrm>
          <a:prstGeom prst="rect">
            <a:avLst/>
          </a:prstGeom>
          <a:noFill/>
        </p:spPr>
        <p:txBody>
          <a:bodyPr wrap="square" rtlCol="0">
            <a:spAutoFit/>
          </a:bodyPr>
          <a:lstStyle/>
          <a:p>
            <a:r>
              <a:rPr lang="en-US" sz="2400" b="1" dirty="0" smtClean="0"/>
              <a:t>Note.  </a:t>
            </a:r>
            <a:r>
              <a:rPr lang="en-US" sz="2400" dirty="0" smtClean="0"/>
              <a:t>The mathematical details of this are explained in Appendix A of Fine and Rosenberger’s </a:t>
            </a:r>
            <a:r>
              <a:rPr lang="en-US" sz="2400" i="1" dirty="0" smtClean="0"/>
              <a:t>The Fundamental Theorem of Algebra</a:t>
            </a:r>
            <a:r>
              <a:rPr lang="en-US" sz="2400" dirty="0" smtClean="0"/>
              <a:t>, Springer-</a:t>
            </a:r>
            <a:r>
              <a:rPr lang="en-US" sz="2400" dirty="0" err="1" smtClean="0"/>
              <a:t>Verlag</a:t>
            </a:r>
            <a:r>
              <a:rPr lang="en-US" sz="2400" dirty="0" smtClean="0"/>
              <a:t> (1997). </a:t>
            </a:r>
            <a:endParaRPr lang="en-US" sz="2400" dirty="0"/>
          </a:p>
        </p:txBody>
      </p:sp>
    </p:spTree>
    <p:extLst>
      <p:ext uri="{BB962C8B-B14F-4D97-AF65-F5344CB8AC3E}">
        <p14:creationId xmlns:p14="http://schemas.microsoft.com/office/powerpoint/2010/main" val="273189835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43200" y="609600"/>
            <a:ext cx="3733800" cy="707886"/>
          </a:xfrm>
          <a:prstGeom prst="rect">
            <a:avLst/>
          </a:prstGeom>
          <a:noFill/>
        </p:spPr>
        <p:txBody>
          <a:bodyPr wrap="square" rtlCol="0">
            <a:spAutoFit/>
          </a:bodyPr>
          <a:lstStyle/>
          <a:p>
            <a:pPr algn="ctr"/>
            <a:r>
              <a:rPr lang="en-US" sz="4000" dirty="0" smtClean="0">
                <a:solidFill>
                  <a:schemeClr val="tx2"/>
                </a:solidFill>
                <a:latin typeface="Times New Roman" panose="02020603050405020304" pitchFamily="18" charset="0"/>
                <a:cs typeface="Times New Roman" panose="02020603050405020304" pitchFamily="18" charset="0"/>
              </a:rPr>
              <a:t>REFERENCES</a:t>
            </a:r>
            <a:endParaRPr lang="en-US" sz="4000" dirty="0">
              <a:solidFill>
                <a:schemeClr val="tx2"/>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304800" y="1524000"/>
            <a:ext cx="8686800" cy="4370427"/>
          </a:xfrm>
          <a:prstGeom prst="rect">
            <a:avLst/>
          </a:prstGeom>
          <a:noFill/>
        </p:spPr>
        <p:txBody>
          <a:bodyPr wrap="square" rtlCol="0">
            <a:spAutoFit/>
          </a:bodyPr>
          <a:lstStyle/>
          <a:p>
            <a:pPr marL="342900" indent="-342900">
              <a:buFont typeface="+mj-lt"/>
              <a:buAutoNum type="arabicPeriod"/>
            </a:pPr>
            <a:r>
              <a:rPr lang="en-US" sz="2000" dirty="0" err="1" smtClean="0">
                <a:latin typeface="Times New Roman" panose="02020603050405020304" pitchFamily="18" charset="0"/>
                <a:cs typeface="Times New Roman" panose="02020603050405020304" pitchFamily="18" charset="0"/>
              </a:rPr>
              <a:t>MacTutor</a:t>
            </a:r>
            <a:r>
              <a:rPr lang="en-US" sz="2000" dirty="0" smtClean="0">
                <a:latin typeface="Times New Roman" panose="02020603050405020304" pitchFamily="18" charset="0"/>
                <a:cs typeface="Times New Roman" panose="02020603050405020304" pitchFamily="18" charset="0"/>
              </a:rPr>
              <a:t> FTA website: </a:t>
            </a:r>
            <a:r>
              <a:rPr lang="en-US" dirty="0" smtClean="0">
                <a:latin typeface="Courier New" panose="02070309020205020404" pitchFamily="49" charset="0"/>
                <a:cs typeface="Courier New" panose="02070309020205020404" pitchFamily="49" charset="0"/>
              </a:rPr>
              <a:t>http</a:t>
            </a:r>
            <a:r>
              <a:rPr lang="en-US" dirty="0">
                <a:latin typeface="Courier New" panose="02070309020205020404" pitchFamily="49" charset="0"/>
                <a:cs typeface="Courier New" panose="02070309020205020404" pitchFamily="49" charset="0"/>
              </a:rPr>
              <a:t>://</a:t>
            </a:r>
            <a:r>
              <a:rPr lang="en-US" dirty="0" smtClean="0">
                <a:latin typeface="Courier New" panose="02070309020205020404" pitchFamily="49" charset="0"/>
                <a:cs typeface="Courier New" panose="02070309020205020404" pitchFamily="49" charset="0"/>
              </a:rPr>
              <a:t>www-history.mcs.st-and.ac.uk/HistTopics/Fund_theorem_of_algebra.html</a:t>
            </a:r>
          </a:p>
          <a:p>
            <a:pPr marL="342900" indent="-342900">
              <a:buFont typeface="+mj-lt"/>
              <a:buAutoNum type="arabicPeriod"/>
            </a:pPr>
            <a:r>
              <a:rPr lang="en-US" sz="2000" dirty="0" smtClean="0">
                <a:latin typeface="Times New Roman" panose="02020603050405020304" pitchFamily="18" charset="0"/>
                <a:cs typeface="Times New Roman" panose="02020603050405020304" pitchFamily="18" charset="0"/>
              </a:rPr>
              <a:t>J. Derbyshire, </a:t>
            </a:r>
            <a:r>
              <a:rPr lang="en-US" sz="2000" i="1" dirty="0" smtClean="0">
                <a:latin typeface="Times New Roman" panose="02020603050405020304" pitchFamily="18" charset="0"/>
                <a:cs typeface="Times New Roman" panose="02020603050405020304" pitchFamily="18" charset="0"/>
              </a:rPr>
              <a:t>Unknown Quantity: A Real and Imaginary History of Algebra</a:t>
            </a:r>
            <a:r>
              <a:rPr lang="en-US" sz="2000" dirty="0" smtClean="0">
                <a:latin typeface="Times New Roman" panose="02020603050405020304" pitchFamily="18" charset="0"/>
                <a:cs typeface="Times New Roman" panose="02020603050405020304" pitchFamily="18" charset="0"/>
              </a:rPr>
              <a:t>, Plume (2007). </a:t>
            </a:r>
          </a:p>
          <a:p>
            <a:pPr marL="342900" indent="-342900">
              <a:buFont typeface="+mj-lt"/>
              <a:buAutoNum type="arabicPeriod"/>
            </a:pPr>
            <a:r>
              <a:rPr lang="en-US" sz="2000" dirty="0" smtClean="0">
                <a:latin typeface="Times New Roman" panose="02020603050405020304" pitchFamily="18" charset="0"/>
                <a:cs typeface="Times New Roman" panose="02020603050405020304" pitchFamily="18" charset="0"/>
              </a:rPr>
              <a:t>B. Fine and G. Rosenberger, </a:t>
            </a:r>
            <a:r>
              <a:rPr lang="en-US" sz="2000" i="1" dirty="0" smtClean="0">
                <a:latin typeface="Times New Roman" panose="02020603050405020304" pitchFamily="18" charset="0"/>
                <a:cs typeface="Times New Roman" panose="02020603050405020304" pitchFamily="18" charset="0"/>
              </a:rPr>
              <a:t>The Fundamental Theorem of Algebra</a:t>
            </a:r>
            <a:r>
              <a:rPr lang="en-US" sz="2000" dirty="0" smtClean="0">
                <a:latin typeface="Times New Roman" panose="02020603050405020304" pitchFamily="18" charset="0"/>
                <a:cs typeface="Times New Roman" panose="02020603050405020304" pitchFamily="18" charset="0"/>
              </a:rPr>
              <a:t>, Springer-</a:t>
            </a:r>
            <a:r>
              <a:rPr lang="en-US" sz="2000" dirty="0" err="1" smtClean="0">
                <a:latin typeface="Times New Roman" panose="02020603050405020304" pitchFamily="18" charset="0"/>
                <a:cs typeface="Times New Roman" panose="02020603050405020304" pitchFamily="18" charset="0"/>
              </a:rPr>
              <a:t>Verlag</a:t>
            </a:r>
            <a:r>
              <a:rPr lang="en-US" sz="2000" dirty="0" smtClean="0">
                <a:latin typeface="Times New Roman" panose="02020603050405020304" pitchFamily="18" charset="0"/>
                <a:cs typeface="Times New Roman" panose="02020603050405020304" pitchFamily="18" charset="0"/>
              </a:rPr>
              <a:t> (1997). </a:t>
            </a:r>
          </a:p>
          <a:p>
            <a:pPr marL="342900" indent="-342900">
              <a:buFont typeface="+mj-lt"/>
              <a:buAutoNum type="arabicPeriod"/>
            </a:pPr>
            <a:r>
              <a:rPr lang="en-US" sz="2000" dirty="0" smtClean="0">
                <a:latin typeface="Times New Roman" panose="02020603050405020304" pitchFamily="18" charset="0"/>
                <a:cs typeface="Times New Roman" panose="02020603050405020304" pitchFamily="18" charset="0"/>
              </a:rPr>
              <a:t>T. Hungerford, </a:t>
            </a:r>
            <a:r>
              <a:rPr lang="en-US" sz="2000" i="1" dirty="0" smtClean="0">
                <a:latin typeface="Times New Roman" panose="02020603050405020304" pitchFamily="18" charset="0"/>
                <a:cs typeface="Times New Roman" panose="02020603050405020304" pitchFamily="18" charset="0"/>
              </a:rPr>
              <a:t>Algebra</a:t>
            </a:r>
            <a:r>
              <a:rPr lang="en-US" sz="2000" dirty="0" smtClean="0">
                <a:latin typeface="Times New Roman" panose="02020603050405020304" pitchFamily="18" charset="0"/>
                <a:cs typeface="Times New Roman" panose="02020603050405020304" pitchFamily="18" charset="0"/>
              </a:rPr>
              <a:t>, Springer-</a:t>
            </a:r>
            <a:r>
              <a:rPr lang="en-US" sz="2000" dirty="0" err="1" smtClean="0">
                <a:latin typeface="Times New Roman" panose="02020603050405020304" pitchFamily="18" charset="0"/>
                <a:cs typeface="Times New Roman" panose="02020603050405020304" pitchFamily="18" charset="0"/>
              </a:rPr>
              <a:t>Verlag</a:t>
            </a:r>
            <a:r>
              <a:rPr lang="en-US" sz="2000" dirty="0" smtClean="0">
                <a:latin typeface="Times New Roman" panose="02020603050405020304" pitchFamily="18" charset="0"/>
                <a:cs typeface="Times New Roman" panose="02020603050405020304" pitchFamily="18" charset="0"/>
              </a:rPr>
              <a:t> (1974</a:t>
            </a:r>
            <a:r>
              <a:rPr lang="en-US" sz="2000" dirty="0">
                <a:latin typeface="Times New Roman" panose="02020603050405020304" pitchFamily="18" charset="0"/>
                <a:cs typeface="Times New Roman" panose="02020603050405020304" pitchFamily="18" charset="0"/>
              </a:rPr>
              <a:t>).</a:t>
            </a:r>
          </a:p>
          <a:p>
            <a:pPr marL="342900" indent="-342900">
              <a:buFont typeface="+mj-lt"/>
              <a:buAutoNum type="arabicPeriod"/>
            </a:pPr>
            <a:r>
              <a:rPr lang="en-US" sz="2000" dirty="0" smtClean="0">
                <a:latin typeface="Times New Roman" panose="02020603050405020304" pitchFamily="18" charset="0"/>
                <a:cs typeface="Times New Roman" panose="02020603050405020304" pitchFamily="18" charset="0"/>
              </a:rPr>
              <a:t>I. </a:t>
            </a:r>
            <a:r>
              <a:rPr lang="en-US" sz="2000" dirty="0" err="1" smtClean="0">
                <a:latin typeface="Times New Roman" panose="02020603050405020304" pitchFamily="18" charset="0"/>
                <a:cs typeface="Times New Roman" panose="02020603050405020304" pitchFamily="18" charset="0"/>
              </a:rPr>
              <a:t>Kleiner</a:t>
            </a:r>
            <a:r>
              <a:rPr lang="en-US" sz="2000" dirty="0">
                <a:latin typeface="Times New Roman" panose="02020603050405020304" pitchFamily="18" charset="0"/>
                <a:cs typeface="Times New Roman" panose="02020603050405020304" pitchFamily="18" charset="0"/>
              </a:rPr>
              <a:t>,</a:t>
            </a:r>
            <a:r>
              <a:rPr lang="en-US" sz="2000" dirty="0" smtClean="0">
                <a:latin typeface="Times New Roman" panose="02020603050405020304" pitchFamily="18" charset="0"/>
                <a:cs typeface="Times New Roman" panose="02020603050405020304" pitchFamily="18" charset="0"/>
              </a:rPr>
              <a:t> </a:t>
            </a:r>
            <a:r>
              <a:rPr lang="en-US" sz="2000" i="1" dirty="0">
                <a:latin typeface="Times New Roman" panose="02020603050405020304" pitchFamily="18" charset="0"/>
                <a:cs typeface="Times New Roman" panose="02020603050405020304" pitchFamily="18" charset="0"/>
              </a:rPr>
              <a:t>A History of Abstract Algebra</a:t>
            </a:r>
            <a:r>
              <a:rPr lang="en-US" sz="2000" dirty="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Birkhäuser</a:t>
            </a: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(2007).</a:t>
            </a:r>
          </a:p>
          <a:p>
            <a:pPr marL="342900" indent="-342900">
              <a:buFont typeface="+mj-lt"/>
              <a:buAutoNum type="arabicPeriod"/>
            </a:pPr>
            <a:r>
              <a:rPr lang="en-US" sz="2000" dirty="0" smtClean="0">
                <a:latin typeface="Times New Roman" panose="02020603050405020304" pitchFamily="18" charset="0"/>
                <a:cs typeface="Times New Roman" panose="02020603050405020304" pitchFamily="18" charset="0"/>
              </a:rPr>
              <a:t>M. </a:t>
            </a:r>
            <a:r>
              <a:rPr lang="en-US" sz="2000" dirty="0">
                <a:latin typeface="Times New Roman" panose="02020603050405020304" pitchFamily="18" charset="0"/>
                <a:cs typeface="Times New Roman" panose="02020603050405020304" pitchFamily="18" charset="0"/>
              </a:rPr>
              <a:t>Kline's </a:t>
            </a:r>
            <a:r>
              <a:rPr lang="en-US" sz="2000" i="1" dirty="0">
                <a:latin typeface="Times New Roman" panose="02020603050405020304" pitchFamily="18" charset="0"/>
                <a:cs typeface="Times New Roman" panose="02020603050405020304" pitchFamily="18" charset="0"/>
              </a:rPr>
              <a:t>Mathematical Thought from Ancient to Modern Times</a:t>
            </a:r>
            <a:r>
              <a:rPr lang="en-US" sz="2000" dirty="0">
                <a:latin typeface="Times New Roman" panose="02020603050405020304" pitchFamily="18" charset="0"/>
                <a:cs typeface="Times New Roman" panose="02020603050405020304" pitchFamily="18" charset="0"/>
              </a:rPr>
              <a:t>, Oxford University Press (1972</a:t>
            </a:r>
            <a:r>
              <a:rPr lang="en-US" sz="2000" dirty="0" smtClean="0">
                <a:latin typeface="Times New Roman" panose="02020603050405020304" pitchFamily="18" charset="0"/>
                <a:cs typeface="Times New Roman" panose="02020603050405020304" pitchFamily="18" charset="0"/>
              </a:rPr>
              <a:t>).</a:t>
            </a:r>
          </a:p>
          <a:p>
            <a:pPr marL="342900" indent="-342900">
              <a:buFont typeface="+mj-lt"/>
              <a:buAutoNum type="arabicPeriod"/>
            </a:pPr>
            <a:r>
              <a:rPr lang="en-US" sz="2000" dirty="0" smtClean="0">
                <a:latin typeface="Times New Roman" panose="02020603050405020304" pitchFamily="18" charset="0"/>
                <a:cs typeface="Times New Roman" panose="02020603050405020304" pitchFamily="18" charset="0"/>
              </a:rPr>
              <a:t>P. </a:t>
            </a:r>
            <a:r>
              <a:rPr lang="en-US" sz="2000" dirty="0" err="1" smtClean="0">
                <a:latin typeface="Times New Roman" panose="02020603050405020304" pitchFamily="18" charset="0"/>
                <a:cs typeface="Times New Roman" panose="02020603050405020304" pitchFamily="18" charset="0"/>
              </a:rPr>
              <a:t>Pesic</a:t>
            </a:r>
            <a:r>
              <a:rPr lang="en-US" sz="2000" dirty="0" smtClean="0">
                <a:latin typeface="Times New Roman" panose="02020603050405020304" pitchFamily="18" charset="0"/>
                <a:cs typeface="Times New Roman" panose="02020603050405020304" pitchFamily="18" charset="0"/>
              </a:rPr>
              <a:t>, Abel’s Proof: An Essay on the Sources and Meaning of Mathematical </a:t>
            </a:r>
            <a:r>
              <a:rPr lang="en-US" sz="2000" dirty="0" err="1" smtClean="0">
                <a:latin typeface="Times New Roman" panose="02020603050405020304" pitchFamily="18" charset="0"/>
                <a:cs typeface="Times New Roman" panose="02020603050405020304" pitchFamily="18" charset="0"/>
              </a:rPr>
              <a:t>Unsolvability</a:t>
            </a:r>
            <a:r>
              <a:rPr lang="en-US" sz="2000" dirty="0" smtClean="0">
                <a:latin typeface="Times New Roman" panose="02020603050405020304" pitchFamily="18" charset="0"/>
                <a:cs typeface="Times New Roman" panose="02020603050405020304" pitchFamily="18" charset="0"/>
              </a:rPr>
              <a:t>, MIT Press (2004). </a:t>
            </a:r>
          </a:p>
          <a:p>
            <a:endParaRPr lang="en-US" sz="2000" dirty="0">
              <a:latin typeface="Times New Roman" panose="02020603050405020304" pitchFamily="18" charset="0"/>
              <a:cs typeface="Times New Roman" panose="02020603050405020304" pitchFamily="18" charset="0"/>
            </a:endParaRPr>
          </a:p>
          <a:p>
            <a:r>
              <a:rPr lang="en-US" sz="2000" dirty="0" smtClean="0">
                <a:latin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2743200" y="5616714"/>
            <a:ext cx="3733800" cy="707886"/>
          </a:xfrm>
          <a:prstGeom prst="rect">
            <a:avLst/>
          </a:prstGeom>
          <a:noFill/>
        </p:spPr>
        <p:txBody>
          <a:bodyPr wrap="square" rtlCol="0">
            <a:spAutoFit/>
          </a:bodyPr>
          <a:lstStyle/>
          <a:p>
            <a:pPr algn="ctr"/>
            <a:r>
              <a:rPr lang="en-US" sz="4000" dirty="0" smtClean="0">
                <a:solidFill>
                  <a:srgbClr val="FF0000"/>
                </a:solidFill>
                <a:latin typeface="Times New Roman" panose="02020603050405020304" pitchFamily="18" charset="0"/>
                <a:cs typeface="Times New Roman" panose="02020603050405020304" pitchFamily="18" charset="0"/>
              </a:rPr>
              <a:t>QUESTIONS?</a:t>
            </a:r>
            <a:endParaRPr lang="en-US" sz="40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33899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3581400" y="3505200"/>
            <a:ext cx="914400" cy="1828800"/>
          </a:xfrm>
          <a:prstGeom prst="rect">
            <a:avLst/>
          </a:prstGeom>
          <a:solidFill>
            <a:srgbClr val="92D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38100">
                <a:solidFill>
                  <a:schemeClr val="tx1"/>
                </a:solidFill>
              </a:ln>
            </a:endParaRPr>
          </a:p>
        </p:txBody>
      </p:sp>
      <p:sp>
        <p:nvSpPr>
          <p:cNvPr id="8" name="Rectangle 7"/>
          <p:cNvSpPr/>
          <p:nvPr/>
        </p:nvSpPr>
        <p:spPr>
          <a:xfrm>
            <a:off x="990600" y="2667000"/>
            <a:ext cx="1828800" cy="838200"/>
          </a:xfrm>
          <a:prstGeom prst="rect">
            <a:avLst/>
          </a:prstGeom>
          <a:solidFill>
            <a:srgbClr val="92D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781300" y="3505200"/>
            <a:ext cx="876300" cy="18288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819400" y="2667000"/>
            <a:ext cx="838200" cy="838200"/>
          </a:xfrm>
          <a:prstGeom prst="rec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990600" y="3505200"/>
            <a:ext cx="1828800" cy="1828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609600" y="228600"/>
            <a:ext cx="7620000" cy="830997"/>
          </a:xfrm>
          <a:prstGeom prst="rect">
            <a:avLst/>
          </a:prstGeom>
          <a:noFill/>
        </p:spPr>
        <p:txBody>
          <a:bodyPr wrap="square" rtlCol="0">
            <a:spAutoFit/>
          </a:bodyPr>
          <a:lstStyle/>
          <a:p>
            <a:pPr algn="ctr"/>
            <a:r>
              <a:rPr lang="en-US" sz="4800" dirty="0" smtClean="0">
                <a:solidFill>
                  <a:schemeClr val="tx2"/>
                </a:solidFill>
                <a:latin typeface="Times New Roman" panose="02020603050405020304" pitchFamily="18" charset="0"/>
                <a:cs typeface="Times New Roman" panose="02020603050405020304" pitchFamily="18" charset="0"/>
              </a:rPr>
              <a:t>Completing the Square</a:t>
            </a:r>
            <a:endParaRPr lang="en-US" sz="4800" dirty="0">
              <a:solidFill>
                <a:schemeClr val="tx2"/>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TextBox 2"/>
              <p:cNvSpPr txBox="1"/>
              <p:nvPr/>
            </p:nvSpPr>
            <p:spPr>
              <a:xfrm>
                <a:off x="457200" y="1218837"/>
                <a:ext cx="8305800" cy="1115562"/>
              </a:xfrm>
              <a:prstGeom prst="rect">
                <a:avLst/>
              </a:prstGeom>
              <a:noFill/>
            </p:spPr>
            <p:txBody>
              <a:bodyPr wrap="square" rtlCol="0">
                <a:spAutoFit/>
              </a:bodyPr>
              <a:lstStyle/>
              <a:p>
                <a:r>
                  <a:rPr lang="en-US" b="1" dirty="0" smtClean="0"/>
                  <a:t>Note. </a:t>
                </a:r>
                <a:r>
                  <a:rPr lang="en-US" b="1" dirty="0"/>
                  <a:t> </a:t>
                </a:r>
                <a:r>
                  <a:rPr lang="en-US" dirty="0" smtClean="0"/>
                  <a:t>Consider the </a:t>
                </a:r>
                <a:r>
                  <a:rPr lang="en-US" dirty="0" err="1" smtClean="0"/>
                  <a:t>monic</a:t>
                </a:r>
                <a:r>
                  <a:rPr lang="en-US" dirty="0" smtClean="0"/>
                  <a:t> polynomial </a:t>
                </a: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a:rPr>
                          <m:t>𝑥</m:t>
                        </m:r>
                      </m:e>
                      <m:sup>
                        <m:r>
                          <a:rPr lang="en-US" b="0" i="1" smtClean="0">
                            <a:latin typeface="Cambria Math"/>
                          </a:rPr>
                          <m:t>2</m:t>
                        </m:r>
                      </m:sup>
                    </m:sSup>
                    <m:r>
                      <a:rPr lang="en-US" b="0" i="1" smtClean="0">
                        <a:latin typeface="Cambria Math"/>
                      </a:rPr>
                      <m:t>+</m:t>
                    </m:r>
                    <m:r>
                      <a:rPr lang="en-US" b="0" i="1" smtClean="0">
                        <a:latin typeface="Cambria Math"/>
                      </a:rPr>
                      <m:t>𝑞𝑥</m:t>
                    </m:r>
                  </m:oMath>
                </a14:m>
                <a:r>
                  <a:rPr lang="en-US" dirty="0" smtClean="0"/>
                  <a:t>.  Algebraically completing the square requires us to add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a:rPr>
                          <m:t>𝑞</m:t>
                        </m:r>
                      </m:e>
                      <m:sup>
                        <m:r>
                          <a:rPr lang="en-US" b="0" i="1" smtClean="0">
                            <a:latin typeface="Cambria Math"/>
                          </a:rPr>
                          <m:t>2</m:t>
                        </m:r>
                      </m:sup>
                    </m:sSup>
                    <m:r>
                      <a:rPr lang="en-US" b="0" i="1" smtClean="0">
                        <a:latin typeface="Cambria Math"/>
                      </a:rPr>
                      <m:t>/4</m:t>
                    </m:r>
                  </m:oMath>
                </a14:m>
                <a:r>
                  <a:rPr lang="en-US" dirty="0" smtClean="0"/>
                  <a:t>, in which case we notice that: </a:t>
                </a: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a:rPr>
                          <m:t>𝑥</m:t>
                        </m:r>
                      </m:e>
                      <m:sup>
                        <m:r>
                          <a:rPr lang="en-US" b="0" i="1" smtClean="0">
                            <a:latin typeface="Cambria Math"/>
                          </a:rPr>
                          <m:t>2</m:t>
                        </m:r>
                      </m:sup>
                    </m:sSup>
                    <m:r>
                      <a:rPr lang="en-US" b="0" i="1" smtClean="0">
                        <a:latin typeface="Cambria Math"/>
                      </a:rPr>
                      <m:t>+</m:t>
                    </m:r>
                    <m:r>
                      <a:rPr lang="en-US" b="0" i="1" smtClean="0">
                        <a:latin typeface="Cambria Math"/>
                      </a:rPr>
                      <m:t>𝑞𝑥</m:t>
                    </m:r>
                    <m:r>
                      <a:rPr lang="en-US" b="0" i="1" smtClean="0">
                        <a:latin typeface="Cambria Math"/>
                      </a:rPr>
                      <m:t>+</m:t>
                    </m:r>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r>
                              <a:rPr lang="en-US" b="0" i="1" smtClean="0">
                                <a:latin typeface="Cambria Math"/>
                              </a:rPr>
                              <m:t>𝑞</m:t>
                            </m:r>
                          </m:e>
                          <m:sup>
                            <m:r>
                              <a:rPr lang="en-US" b="0" i="1" smtClean="0">
                                <a:latin typeface="Cambria Math"/>
                              </a:rPr>
                              <m:t>2</m:t>
                            </m:r>
                          </m:sup>
                        </m:sSup>
                      </m:num>
                      <m:den>
                        <m:r>
                          <a:rPr lang="en-US" b="0" i="1" smtClean="0">
                            <a:latin typeface="Cambria Math"/>
                          </a:rPr>
                          <m:t>4</m:t>
                        </m:r>
                      </m:den>
                    </m:f>
                    <m:r>
                      <a:rPr lang="en-US" b="0" i="1" smtClean="0">
                        <a:latin typeface="Cambria Math"/>
                      </a:rPr>
                      <m:t>=</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a:rPr>
                              <m:t>𝑥</m:t>
                            </m:r>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𝑞</m:t>
                                </m:r>
                              </m:num>
                              <m:den>
                                <m:r>
                                  <a:rPr lang="en-US" b="0" i="1" smtClean="0">
                                    <a:latin typeface="Cambria Math"/>
                                  </a:rPr>
                                  <m:t>2</m:t>
                                </m:r>
                              </m:den>
                            </m:f>
                          </m:e>
                        </m:d>
                      </m:e>
                      <m:sup>
                        <m:r>
                          <a:rPr lang="en-US" b="0" i="1" smtClean="0">
                            <a:latin typeface="Cambria Math"/>
                          </a:rPr>
                          <m:t>2</m:t>
                        </m:r>
                      </m:sup>
                    </m:sSup>
                  </m:oMath>
                </a14:m>
                <a:r>
                  <a:rPr lang="en-US" dirty="0" smtClean="0"/>
                  <a:t>.  This has a geometric interpretation as:</a:t>
                </a:r>
                <a:endParaRPr lang="en-US" dirty="0"/>
              </a:p>
            </p:txBody>
          </p:sp>
        </mc:Choice>
        <mc:Fallback xmlns="">
          <p:sp>
            <p:nvSpPr>
              <p:cNvPr id="3" name="TextBox 2"/>
              <p:cNvSpPr txBox="1">
                <a:spLocks noRot="1" noChangeAspect="1" noMove="1" noResize="1" noEditPoints="1" noAdjustHandles="1" noChangeArrowheads="1" noChangeShapeType="1" noTextEdit="1"/>
              </p:cNvSpPr>
              <p:nvPr/>
            </p:nvSpPr>
            <p:spPr>
              <a:xfrm>
                <a:off x="457200" y="1218837"/>
                <a:ext cx="8305800" cy="1115562"/>
              </a:xfrm>
              <a:prstGeom prst="rect">
                <a:avLst/>
              </a:prstGeom>
              <a:blipFill rotWithShape="1">
                <a:blip r:embed="rId2"/>
                <a:stretch>
                  <a:fillRect l="-587" t="-2732" b="-7650"/>
                </a:stretch>
              </a:blipFill>
            </p:spPr>
            <p:txBody>
              <a:bodyPr/>
              <a:lstStyle/>
              <a:p>
                <a:r>
                  <a:rPr lang="en-US">
                    <a:noFill/>
                  </a:rPr>
                  <a:t> </a:t>
                </a:r>
              </a:p>
            </p:txBody>
          </p:sp>
        </mc:Fallback>
      </mc:AlternateContent>
      <p:sp>
        <p:nvSpPr>
          <p:cNvPr id="4" name="Rectangle 3"/>
          <p:cNvSpPr/>
          <p:nvPr/>
        </p:nvSpPr>
        <p:spPr>
          <a:xfrm>
            <a:off x="984738" y="3505200"/>
            <a:ext cx="1834662" cy="18288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Left Brace 14"/>
          <p:cNvSpPr/>
          <p:nvPr/>
        </p:nvSpPr>
        <p:spPr>
          <a:xfrm rot="16200000">
            <a:off x="1676400" y="4800600"/>
            <a:ext cx="381000" cy="1752600"/>
          </a:xfrm>
          <a:prstGeom prst="leftBrace">
            <a:avLst>
              <a:gd name="adj1" fmla="val 8333"/>
              <a:gd name="adj2" fmla="val 49359"/>
            </a:avLst>
          </a:prstGeom>
          <a:ln w="381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Left Brace 15"/>
          <p:cNvSpPr/>
          <p:nvPr/>
        </p:nvSpPr>
        <p:spPr>
          <a:xfrm rot="16200000">
            <a:off x="3505200" y="4876800"/>
            <a:ext cx="381000" cy="1600200"/>
          </a:xfrm>
          <a:prstGeom prst="leftBrace">
            <a:avLst>
              <a:gd name="adj1" fmla="val 8333"/>
              <a:gd name="adj2" fmla="val 49359"/>
            </a:avLst>
          </a:prstGeom>
          <a:ln w="38100">
            <a:solidFill>
              <a:srgbClr val="92D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7" name="TextBox 16"/>
              <p:cNvSpPr txBox="1"/>
              <p:nvPr/>
            </p:nvSpPr>
            <p:spPr>
              <a:xfrm>
                <a:off x="1371600" y="5877580"/>
                <a:ext cx="990600"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1"/>
                          </a:solidFill>
                          <a:latin typeface="Cambria Math"/>
                        </a:rPr>
                        <m:t>𝑥</m:t>
                      </m:r>
                    </m:oMath>
                  </m:oMathPara>
                </a14:m>
                <a:endParaRPr lang="en-US" sz="2800" dirty="0">
                  <a:solidFill>
                    <a:schemeClr val="accent1"/>
                  </a:solidFill>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1371600" y="5877580"/>
                <a:ext cx="990600" cy="523220"/>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3200400" y="5867400"/>
                <a:ext cx="99060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rgbClr val="92D050"/>
                          </a:solidFill>
                          <a:latin typeface="Cambria Math"/>
                        </a:rPr>
                        <m:t>𝑞</m:t>
                      </m:r>
                    </m:oMath>
                  </m:oMathPara>
                </a14:m>
                <a:endParaRPr lang="en-US" sz="2400" dirty="0">
                  <a:solidFill>
                    <a:srgbClr val="92D050"/>
                  </a:solidFill>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3200400" y="5867400"/>
                <a:ext cx="990600" cy="461665"/>
              </a:xfrm>
              <a:prstGeom prst="rect">
                <a:avLst/>
              </a:prstGeom>
              <a:blipFill rotWithShape="1">
                <a:blip r:embed="rId4"/>
                <a:stretch>
                  <a:fillRect b="-9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4495800" y="2743200"/>
                <a:ext cx="4648200" cy="81842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2400" b="0" i="1" smtClean="0">
                              <a:solidFill>
                                <a:schemeClr val="accent1"/>
                              </a:solidFill>
                              <a:latin typeface="Cambria Math" panose="02040503050406030204" pitchFamily="18" charset="0"/>
                            </a:rPr>
                          </m:ctrlPr>
                        </m:sSupPr>
                        <m:e>
                          <m:r>
                            <a:rPr lang="en-US" sz="2400" b="0" i="1" smtClean="0">
                              <a:solidFill>
                                <a:schemeClr val="accent1"/>
                              </a:solidFill>
                              <a:latin typeface="Cambria Math"/>
                            </a:rPr>
                            <m:t>𝑥</m:t>
                          </m:r>
                        </m:e>
                        <m:sup>
                          <m:r>
                            <a:rPr lang="en-US" sz="2400" b="0" i="1" smtClean="0">
                              <a:solidFill>
                                <a:schemeClr val="accent1"/>
                              </a:solidFill>
                              <a:latin typeface="Cambria Math"/>
                            </a:rPr>
                            <m:t>2</m:t>
                          </m:r>
                        </m:sup>
                      </m:sSup>
                      <m:r>
                        <a:rPr lang="en-US" sz="2400" b="0" i="1" smtClean="0">
                          <a:latin typeface="Cambria Math"/>
                        </a:rPr>
                        <m:t>+</m:t>
                      </m:r>
                      <m:r>
                        <a:rPr lang="en-US" sz="2400" b="0" i="1" smtClean="0">
                          <a:solidFill>
                            <a:srgbClr val="00B050"/>
                          </a:solidFill>
                          <a:latin typeface="Cambria Math"/>
                        </a:rPr>
                        <m:t>2</m:t>
                      </m:r>
                      <m:d>
                        <m:dPr>
                          <m:ctrlPr>
                            <a:rPr lang="en-US" sz="2400" b="0" i="1" smtClean="0">
                              <a:solidFill>
                                <a:srgbClr val="00B050"/>
                              </a:solidFill>
                              <a:latin typeface="Cambria Math" panose="02040503050406030204" pitchFamily="18" charset="0"/>
                            </a:rPr>
                          </m:ctrlPr>
                        </m:dPr>
                        <m:e>
                          <m:f>
                            <m:fPr>
                              <m:ctrlPr>
                                <a:rPr lang="en-US" sz="2400" b="0" i="1" smtClean="0">
                                  <a:solidFill>
                                    <a:srgbClr val="00B050"/>
                                  </a:solidFill>
                                  <a:latin typeface="Cambria Math" panose="02040503050406030204" pitchFamily="18" charset="0"/>
                                </a:rPr>
                              </m:ctrlPr>
                            </m:fPr>
                            <m:num>
                              <m:r>
                                <a:rPr lang="en-US" sz="2400" b="0" i="1" smtClean="0">
                                  <a:solidFill>
                                    <a:srgbClr val="00B050"/>
                                  </a:solidFill>
                                  <a:latin typeface="Cambria Math"/>
                                </a:rPr>
                                <m:t>𝑞</m:t>
                              </m:r>
                            </m:num>
                            <m:den>
                              <m:r>
                                <a:rPr lang="en-US" sz="2400" b="0" i="1" smtClean="0">
                                  <a:solidFill>
                                    <a:srgbClr val="00B050"/>
                                  </a:solidFill>
                                  <a:latin typeface="Cambria Math"/>
                                </a:rPr>
                                <m:t>2</m:t>
                              </m:r>
                            </m:den>
                          </m:f>
                        </m:e>
                      </m:d>
                      <m:d>
                        <m:dPr>
                          <m:ctrlPr>
                            <a:rPr lang="en-US" sz="2400" b="0" i="1" smtClean="0">
                              <a:solidFill>
                                <a:srgbClr val="00B050"/>
                              </a:solidFill>
                              <a:latin typeface="Cambria Math" panose="02040503050406030204" pitchFamily="18" charset="0"/>
                            </a:rPr>
                          </m:ctrlPr>
                        </m:dPr>
                        <m:e>
                          <m:r>
                            <a:rPr lang="en-US" sz="2400" b="0" i="1" smtClean="0">
                              <a:solidFill>
                                <a:srgbClr val="00B050"/>
                              </a:solidFill>
                              <a:latin typeface="Cambria Math"/>
                            </a:rPr>
                            <m:t>𝑥</m:t>
                          </m:r>
                        </m:e>
                      </m:d>
                      <m:r>
                        <a:rPr lang="en-US" sz="2400" b="0" i="1" smtClean="0">
                          <a:latin typeface="Cambria Math"/>
                        </a:rPr>
                        <m:t>+</m:t>
                      </m:r>
                      <m:sSup>
                        <m:sSupPr>
                          <m:ctrlPr>
                            <a:rPr lang="en-US" sz="2400" b="0" i="1" smtClean="0">
                              <a:solidFill>
                                <a:srgbClr val="FFC000"/>
                              </a:solidFill>
                              <a:latin typeface="Cambria Math" panose="02040503050406030204" pitchFamily="18" charset="0"/>
                            </a:rPr>
                          </m:ctrlPr>
                        </m:sSupPr>
                        <m:e>
                          <m:d>
                            <m:dPr>
                              <m:ctrlPr>
                                <a:rPr lang="en-US" sz="2400" b="0" i="1" smtClean="0">
                                  <a:solidFill>
                                    <a:srgbClr val="FFC000"/>
                                  </a:solidFill>
                                  <a:latin typeface="Cambria Math" panose="02040503050406030204" pitchFamily="18" charset="0"/>
                                </a:rPr>
                              </m:ctrlPr>
                            </m:dPr>
                            <m:e>
                              <m:f>
                                <m:fPr>
                                  <m:ctrlPr>
                                    <a:rPr lang="en-US" sz="2400" b="0" i="1" smtClean="0">
                                      <a:solidFill>
                                        <a:srgbClr val="FFC000"/>
                                      </a:solidFill>
                                      <a:latin typeface="Cambria Math" panose="02040503050406030204" pitchFamily="18" charset="0"/>
                                    </a:rPr>
                                  </m:ctrlPr>
                                </m:fPr>
                                <m:num>
                                  <m:r>
                                    <a:rPr lang="en-US" sz="2400" b="0" i="1" smtClean="0">
                                      <a:solidFill>
                                        <a:srgbClr val="FFC000"/>
                                      </a:solidFill>
                                      <a:latin typeface="Cambria Math"/>
                                    </a:rPr>
                                    <m:t>𝑞</m:t>
                                  </m:r>
                                </m:num>
                                <m:den>
                                  <m:r>
                                    <a:rPr lang="en-US" sz="2400" b="0" i="1" smtClean="0">
                                      <a:solidFill>
                                        <a:srgbClr val="FFC000"/>
                                      </a:solidFill>
                                      <a:latin typeface="Cambria Math"/>
                                    </a:rPr>
                                    <m:t>2</m:t>
                                  </m:r>
                                </m:den>
                              </m:f>
                            </m:e>
                          </m:d>
                        </m:e>
                        <m:sup>
                          <m:r>
                            <a:rPr lang="en-US" sz="2400" b="0" i="1" smtClean="0">
                              <a:solidFill>
                                <a:srgbClr val="FFC000"/>
                              </a:solidFill>
                              <a:latin typeface="Cambria Math"/>
                            </a:rPr>
                            <m:t>2</m:t>
                          </m:r>
                        </m:sup>
                      </m:sSup>
                      <m:r>
                        <a:rPr lang="en-US" sz="2400" b="0" i="1" smtClean="0">
                          <a:latin typeface="Cambria Math"/>
                        </a:rPr>
                        <m:t>=</m:t>
                      </m:r>
                      <m:sSup>
                        <m:sSupPr>
                          <m:ctrlPr>
                            <a:rPr lang="en-US" sz="2400" i="1">
                              <a:latin typeface="Cambria Math" panose="02040503050406030204" pitchFamily="18" charset="0"/>
                            </a:rPr>
                          </m:ctrlPr>
                        </m:sSupPr>
                        <m:e>
                          <m:d>
                            <m:dPr>
                              <m:ctrlPr>
                                <a:rPr lang="en-US" sz="2400" i="1">
                                  <a:latin typeface="Cambria Math" panose="02040503050406030204" pitchFamily="18" charset="0"/>
                                </a:rPr>
                              </m:ctrlPr>
                            </m:dPr>
                            <m:e>
                              <m:r>
                                <a:rPr lang="en-US" sz="2400" i="1">
                                  <a:solidFill>
                                    <a:schemeClr val="accent1"/>
                                  </a:solidFill>
                                  <a:latin typeface="Cambria Math"/>
                                </a:rPr>
                                <m:t>𝑥</m:t>
                              </m:r>
                              <m:r>
                                <a:rPr lang="en-US" sz="2400" i="1">
                                  <a:latin typeface="Cambria Math"/>
                                </a:rPr>
                                <m:t>+</m:t>
                              </m:r>
                              <m:f>
                                <m:fPr>
                                  <m:ctrlPr>
                                    <a:rPr lang="en-US" sz="2400" i="1">
                                      <a:solidFill>
                                        <a:srgbClr val="00B050"/>
                                      </a:solidFill>
                                      <a:latin typeface="Cambria Math" panose="02040503050406030204" pitchFamily="18" charset="0"/>
                                    </a:rPr>
                                  </m:ctrlPr>
                                </m:fPr>
                                <m:num>
                                  <m:r>
                                    <a:rPr lang="en-US" sz="2400" i="1">
                                      <a:solidFill>
                                        <a:srgbClr val="00B050"/>
                                      </a:solidFill>
                                      <a:latin typeface="Cambria Math"/>
                                    </a:rPr>
                                    <m:t>𝑞</m:t>
                                  </m:r>
                                </m:num>
                                <m:den>
                                  <m:r>
                                    <a:rPr lang="en-US" sz="2400" i="1">
                                      <a:solidFill>
                                        <a:srgbClr val="00B050"/>
                                      </a:solidFill>
                                      <a:latin typeface="Cambria Math"/>
                                    </a:rPr>
                                    <m:t>2</m:t>
                                  </m:r>
                                </m:den>
                              </m:f>
                            </m:e>
                          </m:d>
                        </m:e>
                        <m:sup>
                          <m:r>
                            <a:rPr lang="en-US" sz="2400" i="1">
                              <a:latin typeface="Cambria Math"/>
                            </a:rPr>
                            <m:t>2</m:t>
                          </m:r>
                        </m:sup>
                      </m:sSup>
                    </m:oMath>
                  </m:oMathPara>
                </a14:m>
                <a:endParaRPr lang="en-US" sz="2400" dirty="0"/>
              </a:p>
            </p:txBody>
          </p:sp>
        </mc:Choice>
        <mc:Fallback xmlns="">
          <p:sp>
            <p:nvSpPr>
              <p:cNvPr id="19" name="TextBox 18"/>
              <p:cNvSpPr txBox="1">
                <a:spLocks noRot="1" noChangeAspect="1" noMove="1" noResize="1" noEditPoints="1" noAdjustHandles="1" noChangeArrowheads="1" noChangeShapeType="1" noTextEdit="1"/>
              </p:cNvSpPr>
              <p:nvPr/>
            </p:nvSpPr>
            <p:spPr>
              <a:xfrm>
                <a:off x="4495800" y="2743200"/>
                <a:ext cx="4648200" cy="818429"/>
              </a:xfrm>
              <a:prstGeom prst="rect">
                <a:avLst/>
              </a:prstGeom>
              <a:blipFill rotWithShape="1">
                <a:blip r:embed="rId5"/>
                <a:stretch>
                  <a:fillRect/>
                </a:stretch>
              </a:blipFill>
            </p:spPr>
            <p:txBody>
              <a:bodyPr/>
              <a:lstStyle/>
              <a:p>
                <a:r>
                  <a:rPr lang="en-US">
                    <a:noFill/>
                  </a:rPr>
                  <a:t> </a:t>
                </a:r>
              </a:p>
            </p:txBody>
          </p:sp>
        </mc:Fallback>
      </mc:AlternateContent>
      <p:sp>
        <p:nvSpPr>
          <p:cNvPr id="20" name="Left Brace 19"/>
          <p:cNvSpPr/>
          <p:nvPr/>
        </p:nvSpPr>
        <p:spPr>
          <a:xfrm>
            <a:off x="457200" y="3581400"/>
            <a:ext cx="381000" cy="1752600"/>
          </a:xfrm>
          <a:prstGeom prst="leftBrace">
            <a:avLst>
              <a:gd name="adj1" fmla="val 8333"/>
              <a:gd name="adj2" fmla="val 49359"/>
            </a:avLst>
          </a:prstGeom>
          <a:ln w="381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1" name="TextBox 20"/>
              <p:cNvSpPr txBox="1"/>
              <p:nvPr/>
            </p:nvSpPr>
            <p:spPr>
              <a:xfrm>
                <a:off x="-228600" y="4191000"/>
                <a:ext cx="990600"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1"/>
                          </a:solidFill>
                          <a:latin typeface="Cambria Math"/>
                        </a:rPr>
                        <m:t>𝑥</m:t>
                      </m:r>
                    </m:oMath>
                  </m:oMathPara>
                </a14:m>
                <a:endParaRPr lang="en-US" sz="2800" dirty="0">
                  <a:solidFill>
                    <a:schemeClr val="accent1"/>
                  </a:solidFill>
                </a:endParaRPr>
              </a:p>
            </p:txBody>
          </p:sp>
        </mc:Choice>
        <mc:Fallback xmlns="">
          <p:sp>
            <p:nvSpPr>
              <p:cNvPr id="21" name="TextBox 20"/>
              <p:cNvSpPr txBox="1">
                <a:spLocks noRot="1" noChangeAspect="1" noMove="1" noResize="1" noEditPoints="1" noAdjustHandles="1" noChangeArrowheads="1" noChangeShapeType="1" noTextEdit="1"/>
              </p:cNvSpPr>
              <p:nvPr/>
            </p:nvSpPr>
            <p:spPr>
              <a:xfrm>
                <a:off x="-228600" y="4191000"/>
                <a:ext cx="990600" cy="523220"/>
              </a:xfrm>
              <a:prstGeom prst="rect">
                <a:avLst/>
              </a:prstGeom>
              <a:blipFill rotWithShape="1">
                <a:blip r:embed="rId6"/>
                <a:stretch>
                  <a:fillRect/>
                </a:stretch>
              </a:blipFill>
            </p:spPr>
            <p:txBody>
              <a:bodyPr/>
              <a:lstStyle/>
              <a:p>
                <a:r>
                  <a:rPr lang="en-US">
                    <a:noFill/>
                  </a:rPr>
                  <a:t> </a:t>
                </a:r>
              </a:p>
            </p:txBody>
          </p:sp>
        </mc:Fallback>
      </mc:AlternateContent>
      <p:sp>
        <p:nvSpPr>
          <p:cNvPr id="22" name="Left Brace 21"/>
          <p:cNvSpPr/>
          <p:nvPr/>
        </p:nvSpPr>
        <p:spPr>
          <a:xfrm>
            <a:off x="533400" y="2667000"/>
            <a:ext cx="381000" cy="762000"/>
          </a:xfrm>
          <a:prstGeom prst="leftBrace">
            <a:avLst>
              <a:gd name="adj1" fmla="val 8333"/>
              <a:gd name="adj2" fmla="val 49359"/>
            </a:avLst>
          </a:prstGeom>
          <a:ln w="38100">
            <a:solidFill>
              <a:srgbClr val="92D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3" name="TextBox 22"/>
              <p:cNvSpPr txBox="1"/>
              <p:nvPr/>
            </p:nvSpPr>
            <p:spPr>
              <a:xfrm>
                <a:off x="-228600" y="2667000"/>
                <a:ext cx="990600" cy="72244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2400" b="0" i="1" smtClean="0">
                              <a:solidFill>
                                <a:srgbClr val="92D050"/>
                              </a:solidFill>
                              <a:latin typeface="Cambria Math" panose="02040503050406030204" pitchFamily="18" charset="0"/>
                            </a:rPr>
                          </m:ctrlPr>
                        </m:fPr>
                        <m:num>
                          <m:r>
                            <a:rPr lang="en-US" sz="2400" b="0" i="1" smtClean="0">
                              <a:solidFill>
                                <a:srgbClr val="92D050"/>
                              </a:solidFill>
                              <a:latin typeface="Cambria Math"/>
                            </a:rPr>
                            <m:t>𝑞</m:t>
                          </m:r>
                        </m:num>
                        <m:den>
                          <m:r>
                            <a:rPr lang="en-US" sz="2400" b="0" i="1" smtClean="0">
                              <a:solidFill>
                                <a:srgbClr val="92D050"/>
                              </a:solidFill>
                              <a:latin typeface="Cambria Math"/>
                            </a:rPr>
                            <m:t>2</m:t>
                          </m:r>
                        </m:den>
                      </m:f>
                    </m:oMath>
                  </m:oMathPara>
                </a14:m>
                <a:endParaRPr lang="en-US" sz="2400" dirty="0">
                  <a:solidFill>
                    <a:srgbClr val="92D050"/>
                  </a:solidFill>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228600" y="2667000"/>
                <a:ext cx="990600" cy="722442"/>
              </a:xfrm>
              <a:prstGeom prst="rect">
                <a:avLst/>
              </a:prstGeom>
              <a:blipFill rotWithShape="1">
                <a:blip r:embed="rId7"/>
                <a:stretch>
                  <a:fillRect/>
                </a:stretch>
              </a:blipFill>
            </p:spPr>
            <p:txBody>
              <a:bodyPr/>
              <a:lstStyle/>
              <a:p>
                <a:r>
                  <a:rPr lang="en-US">
                    <a:noFill/>
                  </a:rPr>
                  <a:t> </a:t>
                </a:r>
              </a:p>
            </p:txBody>
          </p:sp>
        </mc:Fallback>
      </mc:AlternateContent>
      <p:cxnSp>
        <p:nvCxnSpPr>
          <p:cNvPr id="25" name="Straight Connector 24"/>
          <p:cNvCxnSpPr/>
          <p:nvPr/>
        </p:nvCxnSpPr>
        <p:spPr>
          <a:xfrm>
            <a:off x="3657600" y="3505200"/>
            <a:ext cx="0" cy="18288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2781300" y="3505200"/>
            <a:ext cx="8763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2819400" y="5334000"/>
            <a:ext cx="84406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Left Brace 28"/>
          <p:cNvSpPr/>
          <p:nvPr/>
        </p:nvSpPr>
        <p:spPr>
          <a:xfrm rot="16200000">
            <a:off x="3086100" y="5295901"/>
            <a:ext cx="381000" cy="762000"/>
          </a:xfrm>
          <a:prstGeom prst="leftBrace">
            <a:avLst>
              <a:gd name="adj1" fmla="val 8333"/>
              <a:gd name="adj2" fmla="val 49359"/>
            </a:avLst>
          </a:prstGeom>
          <a:ln w="38100">
            <a:solidFill>
              <a:srgbClr val="92D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0" name="TextBox 29"/>
              <p:cNvSpPr txBox="1"/>
              <p:nvPr/>
            </p:nvSpPr>
            <p:spPr>
              <a:xfrm>
                <a:off x="2819400" y="5867401"/>
                <a:ext cx="990600" cy="72244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2400" b="0" i="1" smtClean="0">
                              <a:solidFill>
                                <a:srgbClr val="92D050"/>
                              </a:solidFill>
                              <a:latin typeface="Cambria Math" panose="02040503050406030204" pitchFamily="18" charset="0"/>
                            </a:rPr>
                          </m:ctrlPr>
                        </m:fPr>
                        <m:num>
                          <m:r>
                            <a:rPr lang="en-US" sz="2400" b="0" i="1" smtClean="0">
                              <a:solidFill>
                                <a:srgbClr val="92D050"/>
                              </a:solidFill>
                              <a:latin typeface="Cambria Math"/>
                            </a:rPr>
                            <m:t>𝑞</m:t>
                          </m:r>
                        </m:num>
                        <m:den>
                          <m:r>
                            <a:rPr lang="en-US" sz="2400" b="0" i="1" smtClean="0">
                              <a:solidFill>
                                <a:srgbClr val="92D050"/>
                              </a:solidFill>
                              <a:latin typeface="Cambria Math"/>
                            </a:rPr>
                            <m:t>2</m:t>
                          </m:r>
                        </m:den>
                      </m:f>
                    </m:oMath>
                  </m:oMathPara>
                </a14:m>
                <a:endParaRPr lang="en-US" sz="2400" dirty="0">
                  <a:solidFill>
                    <a:srgbClr val="92D050"/>
                  </a:solidFill>
                </a:endParaRPr>
              </a:p>
            </p:txBody>
          </p:sp>
        </mc:Choice>
        <mc:Fallback xmlns="">
          <p:sp>
            <p:nvSpPr>
              <p:cNvPr id="30" name="TextBox 29"/>
              <p:cNvSpPr txBox="1">
                <a:spLocks noRot="1" noChangeAspect="1" noMove="1" noResize="1" noEditPoints="1" noAdjustHandles="1" noChangeArrowheads="1" noChangeShapeType="1" noTextEdit="1"/>
              </p:cNvSpPr>
              <p:nvPr/>
            </p:nvSpPr>
            <p:spPr>
              <a:xfrm>
                <a:off x="2819400" y="5867401"/>
                <a:ext cx="990600" cy="722442"/>
              </a:xfrm>
              <a:prstGeom prst="rect">
                <a:avLst/>
              </a:prstGeom>
              <a:blipFill rotWithShape="1">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4495800" y="2057400"/>
                <a:ext cx="4648200" cy="74546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2400" i="1" smtClean="0">
                              <a:solidFill>
                                <a:schemeClr val="accent1"/>
                              </a:solidFill>
                              <a:latin typeface="Cambria Math" panose="02040503050406030204" pitchFamily="18" charset="0"/>
                            </a:rPr>
                          </m:ctrlPr>
                        </m:sSupPr>
                        <m:e>
                          <m:r>
                            <a:rPr lang="en-US" sz="2400" i="1">
                              <a:solidFill>
                                <a:schemeClr val="accent1"/>
                              </a:solidFill>
                              <a:latin typeface="Cambria Math"/>
                            </a:rPr>
                            <m:t>𝑥</m:t>
                          </m:r>
                        </m:e>
                        <m:sup>
                          <m:r>
                            <a:rPr lang="en-US" sz="2400" i="1">
                              <a:solidFill>
                                <a:schemeClr val="accent1"/>
                              </a:solidFill>
                              <a:latin typeface="Cambria Math"/>
                            </a:rPr>
                            <m:t>2</m:t>
                          </m:r>
                        </m:sup>
                      </m:sSup>
                      <m:r>
                        <a:rPr lang="en-US" sz="2400" b="0" i="1" smtClean="0">
                          <a:solidFill>
                            <a:schemeClr val="tx1"/>
                          </a:solidFill>
                          <a:latin typeface="Cambria Math"/>
                        </a:rPr>
                        <m:t>+</m:t>
                      </m:r>
                      <m:r>
                        <a:rPr lang="en-US" sz="2400" b="0" i="1" smtClean="0">
                          <a:solidFill>
                            <a:srgbClr val="00B050"/>
                          </a:solidFill>
                          <a:latin typeface="Cambria Math"/>
                        </a:rPr>
                        <m:t>𝑞</m:t>
                      </m:r>
                      <m:r>
                        <a:rPr lang="en-US" sz="2400" b="0" i="1" smtClean="0">
                          <a:solidFill>
                            <a:schemeClr val="accent1"/>
                          </a:solidFill>
                          <a:latin typeface="Cambria Math"/>
                        </a:rPr>
                        <m:t>𝑥</m:t>
                      </m:r>
                      <m:r>
                        <a:rPr lang="en-US" sz="2400" b="0" i="1" smtClean="0">
                          <a:solidFill>
                            <a:schemeClr val="tx1"/>
                          </a:solidFill>
                          <a:latin typeface="Cambria Math"/>
                        </a:rPr>
                        <m:t>=</m:t>
                      </m:r>
                      <m:sSup>
                        <m:sSupPr>
                          <m:ctrlPr>
                            <a:rPr lang="en-US" sz="2400" i="1">
                              <a:solidFill>
                                <a:schemeClr val="accent1"/>
                              </a:solidFill>
                              <a:latin typeface="Cambria Math" panose="02040503050406030204" pitchFamily="18" charset="0"/>
                            </a:rPr>
                          </m:ctrlPr>
                        </m:sSupPr>
                        <m:e>
                          <m:r>
                            <a:rPr lang="en-US" sz="2400" i="1">
                              <a:solidFill>
                                <a:schemeClr val="accent1"/>
                              </a:solidFill>
                              <a:latin typeface="Cambria Math"/>
                            </a:rPr>
                            <m:t>𝑥</m:t>
                          </m:r>
                        </m:e>
                        <m:sup>
                          <m:r>
                            <a:rPr lang="en-US" sz="2400" i="1">
                              <a:solidFill>
                                <a:schemeClr val="accent1"/>
                              </a:solidFill>
                              <a:latin typeface="Cambria Math"/>
                            </a:rPr>
                            <m:t>2</m:t>
                          </m:r>
                        </m:sup>
                      </m:sSup>
                      <m:r>
                        <a:rPr lang="en-US" sz="2400" b="0" i="1" smtClean="0">
                          <a:latin typeface="Cambria Math"/>
                        </a:rPr>
                        <m:t>+</m:t>
                      </m:r>
                      <m:r>
                        <a:rPr lang="en-US" sz="2400" b="0" i="1" smtClean="0">
                          <a:solidFill>
                            <a:srgbClr val="00B050"/>
                          </a:solidFill>
                          <a:latin typeface="Cambria Math"/>
                        </a:rPr>
                        <m:t>2</m:t>
                      </m:r>
                      <m:d>
                        <m:dPr>
                          <m:ctrlPr>
                            <a:rPr lang="en-US" sz="2400" b="0" i="1" smtClean="0">
                              <a:solidFill>
                                <a:srgbClr val="00B050"/>
                              </a:solidFill>
                              <a:latin typeface="Cambria Math" panose="02040503050406030204" pitchFamily="18" charset="0"/>
                            </a:rPr>
                          </m:ctrlPr>
                        </m:dPr>
                        <m:e>
                          <m:f>
                            <m:fPr>
                              <m:ctrlPr>
                                <a:rPr lang="en-US" sz="2400" b="0" i="1" smtClean="0">
                                  <a:solidFill>
                                    <a:srgbClr val="00B050"/>
                                  </a:solidFill>
                                  <a:latin typeface="Cambria Math" panose="02040503050406030204" pitchFamily="18" charset="0"/>
                                </a:rPr>
                              </m:ctrlPr>
                            </m:fPr>
                            <m:num>
                              <m:r>
                                <a:rPr lang="en-US" sz="2400" b="0" i="1" smtClean="0">
                                  <a:solidFill>
                                    <a:srgbClr val="00B050"/>
                                  </a:solidFill>
                                  <a:latin typeface="Cambria Math"/>
                                </a:rPr>
                                <m:t>𝑞</m:t>
                              </m:r>
                            </m:num>
                            <m:den>
                              <m:r>
                                <a:rPr lang="en-US" sz="2400" b="0" i="1" smtClean="0">
                                  <a:solidFill>
                                    <a:srgbClr val="00B050"/>
                                  </a:solidFill>
                                  <a:latin typeface="Cambria Math"/>
                                </a:rPr>
                                <m:t>2</m:t>
                              </m:r>
                            </m:den>
                          </m:f>
                        </m:e>
                      </m:d>
                      <m:d>
                        <m:dPr>
                          <m:ctrlPr>
                            <a:rPr lang="en-US" sz="2400" b="0" i="1" smtClean="0">
                              <a:solidFill>
                                <a:srgbClr val="00B050"/>
                              </a:solidFill>
                              <a:latin typeface="Cambria Math" panose="02040503050406030204" pitchFamily="18" charset="0"/>
                            </a:rPr>
                          </m:ctrlPr>
                        </m:dPr>
                        <m:e>
                          <m:r>
                            <a:rPr lang="en-US" sz="2400" b="0" i="1" smtClean="0">
                              <a:solidFill>
                                <a:srgbClr val="00B050"/>
                              </a:solidFill>
                              <a:latin typeface="Cambria Math"/>
                            </a:rPr>
                            <m:t>𝑥</m:t>
                          </m:r>
                        </m:e>
                      </m:d>
                    </m:oMath>
                  </m:oMathPara>
                </a14:m>
                <a:endParaRPr lang="en-US" sz="2400" dirty="0"/>
              </a:p>
            </p:txBody>
          </p:sp>
        </mc:Choice>
        <mc:Fallback xmlns="">
          <p:sp>
            <p:nvSpPr>
              <p:cNvPr id="31" name="TextBox 30"/>
              <p:cNvSpPr txBox="1">
                <a:spLocks noRot="1" noChangeAspect="1" noMove="1" noResize="1" noEditPoints="1" noAdjustHandles="1" noChangeArrowheads="1" noChangeShapeType="1" noTextEdit="1"/>
              </p:cNvSpPr>
              <p:nvPr/>
            </p:nvSpPr>
            <p:spPr>
              <a:xfrm>
                <a:off x="4495800" y="2057400"/>
                <a:ext cx="4648200" cy="745460"/>
              </a:xfrm>
              <a:prstGeom prst="rect">
                <a:avLst/>
              </a:prstGeom>
              <a:blipFill rotWithShape="1">
                <a:blip r:embed="rId9"/>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31886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up)">
                                      <p:cBhvr>
                                        <p:cTn id="7" dur="500"/>
                                        <p:tgtEl>
                                          <p:spTgt spid="25"/>
                                        </p:tgtEl>
                                      </p:cBhvr>
                                    </p:animEffect>
                                  </p:childTnLst>
                                </p:cTn>
                              </p:par>
                            </p:childTnLst>
                          </p:cTn>
                        </p:par>
                        <p:par>
                          <p:cTn id="8" fill="hold">
                            <p:stCondLst>
                              <p:cond delay="500"/>
                            </p:stCondLst>
                            <p:childTnLst>
                              <p:par>
                                <p:cTn id="9" presetID="10" presetClass="exit" presetSubtype="0" fill="hold" grpId="0" nodeType="afterEffect">
                                  <p:stCondLst>
                                    <p:cond delay="0"/>
                                  </p:stCondLst>
                                  <p:childTnLst>
                                    <p:animEffect transition="out" filter="fade">
                                      <p:cBhvr>
                                        <p:cTn id="10" dur="500"/>
                                        <p:tgtEl>
                                          <p:spTgt spid="16"/>
                                        </p:tgtEl>
                                      </p:cBhvr>
                                    </p:animEffect>
                                    <p:set>
                                      <p:cBhvr>
                                        <p:cTn id="11" dur="1" fill="hold">
                                          <p:stCondLst>
                                            <p:cond delay="499"/>
                                          </p:stCondLst>
                                        </p:cTn>
                                        <p:tgtEl>
                                          <p:spTgt spid="16"/>
                                        </p:tgtEl>
                                        <p:attrNameLst>
                                          <p:attrName>style.visibility</p:attrName>
                                        </p:attrNameLst>
                                      </p:cBhvr>
                                      <p:to>
                                        <p:strVal val="hidden"/>
                                      </p:to>
                                    </p:set>
                                  </p:childTnLst>
                                </p:cTn>
                              </p:par>
                              <p:par>
                                <p:cTn id="12" presetID="10" presetClass="exit" presetSubtype="0" fill="hold" grpId="0" nodeType="withEffect">
                                  <p:stCondLst>
                                    <p:cond delay="0"/>
                                  </p:stCondLst>
                                  <p:childTnLst>
                                    <p:animEffect transition="out" filter="fade">
                                      <p:cBhvr>
                                        <p:cTn id="13" dur="500"/>
                                        <p:tgtEl>
                                          <p:spTgt spid="18"/>
                                        </p:tgtEl>
                                      </p:cBhvr>
                                    </p:animEffect>
                                    <p:set>
                                      <p:cBhvr>
                                        <p:cTn id="14" dur="1" fill="hold">
                                          <p:stCondLst>
                                            <p:cond delay="499"/>
                                          </p:stCondLst>
                                        </p:cTn>
                                        <p:tgtEl>
                                          <p:spTgt spid="18"/>
                                        </p:tgtEl>
                                        <p:attrNameLst>
                                          <p:attrName>style.visibility</p:attrName>
                                        </p:attrNameLst>
                                      </p:cBhvr>
                                      <p:to>
                                        <p:strVal val="hidden"/>
                                      </p:to>
                                    </p:se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fade">
                                      <p:cBhvr>
                                        <p:cTn id="18" dur="500"/>
                                        <p:tgtEl>
                                          <p:spTgt spid="2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fade">
                                      <p:cBhvr>
                                        <p:cTn id="21" dur="500"/>
                                        <p:tgtEl>
                                          <p:spTgt spid="3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0" nodeType="clickEffect">
                                  <p:stCondLst>
                                    <p:cond delay="0"/>
                                  </p:stCondLst>
                                  <p:childTnLst>
                                    <p:animEffect transition="out" filter="fade">
                                      <p:cBhvr>
                                        <p:cTn id="25" dur="500"/>
                                        <p:tgtEl>
                                          <p:spTgt spid="24"/>
                                        </p:tgtEl>
                                      </p:cBhvr>
                                    </p:animEffect>
                                    <p:set>
                                      <p:cBhvr>
                                        <p:cTn id="26" dur="1" fill="hold">
                                          <p:stCondLst>
                                            <p:cond delay="499"/>
                                          </p:stCondLst>
                                        </p:cTn>
                                        <p:tgtEl>
                                          <p:spTgt spid="24"/>
                                        </p:tgtEl>
                                        <p:attrNameLst>
                                          <p:attrName>style.visibility</p:attrName>
                                        </p:attrNameLst>
                                      </p:cBhvr>
                                      <p:to>
                                        <p:strVal val="hidden"/>
                                      </p:to>
                                    </p:set>
                                  </p:childTnLst>
                                </p:cTn>
                              </p:par>
                            </p:childTnLst>
                          </p:cTn>
                        </p:par>
                        <p:par>
                          <p:cTn id="27" fill="hold">
                            <p:stCondLst>
                              <p:cond delay="500"/>
                            </p:stCondLst>
                            <p:childTnLst>
                              <p:par>
                                <p:cTn id="28" presetID="10" presetClass="entr" presetSubtype="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childTnLst>
                          </p:cTn>
                        </p:par>
                        <p:par>
                          <p:cTn id="31" fill="hold">
                            <p:stCondLst>
                              <p:cond delay="1000"/>
                            </p:stCondLst>
                            <p:childTnLst>
                              <p:par>
                                <p:cTn id="32" presetID="10" presetClass="entr" presetSubtype="0"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500"/>
                                        <p:tgtEl>
                                          <p:spTgt spid="23"/>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500"/>
                                        <p:tgtEl>
                                          <p:spTgt spid="22"/>
                                        </p:tgtEl>
                                      </p:cBhvr>
                                    </p:animEffect>
                                  </p:childTnLst>
                                </p:cTn>
                              </p:par>
                            </p:childTnLst>
                          </p:cTn>
                        </p:par>
                        <p:par>
                          <p:cTn id="38" fill="hold">
                            <p:stCondLst>
                              <p:cond delay="1500"/>
                            </p:stCondLst>
                            <p:childTnLst>
                              <p:par>
                                <p:cTn id="39" presetID="10" presetClass="entr" presetSubtype="0"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Effect transition="in" filter="fade">
                                      <p:cBhvr>
                                        <p:cTn id="41" dur="500"/>
                                        <p:tgtEl>
                                          <p:spTgt spid="31"/>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500"/>
                                        <p:tgtEl>
                                          <p:spTgt spid="6"/>
                                        </p:tgtEl>
                                      </p:cBhvr>
                                    </p:animEffect>
                                  </p:childTnLst>
                                </p:cTn>
                              </p:par>
                            </p:childTnLst>
                          </p:cTn>
                        </p:par>
                        <p:par>
                          <p:cTn id="47" fill="hold">
                            <p:stCondLst>
                              <p:cond delay="500"/>
                            </p:stCondLst>
                            <p:childTnLst>
                              <p:par>
                                <p:cTn id="48" presetID="10" presetClass="entr" presetSubtype="0"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fade">
                                      <p:cBhvr>
                                        <p:cTn id="5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8" grpId="0" animBg="1"/>
      <p:bldP spid="6" grpId="0" animBg="1"/>
      <p:bldP spid="16" grpId="0" animBg="1"/>
      <p:bldP spid="18" grpId="0"/>
      <p:bldP spid="19" grpId="0"/>
      <p:bldP spid="22" grpId="0" animBg="1"/>
      <p:bldP spid="23" grpId="0"/>
      <p:bldP spid="29" grpId="0" animBg="1"/>
      <p:bldP spid="30" grpId="0"/>
      <p:bldP spid="3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5410200" y="5181600"/>
            <a:ext cx="2514600" cy="10668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457200" y="1218837"/>
            <a:ext cx="8305800" cy="923330"/>
          </a:xfrm>
          <a:prstGeom prst="rect">
            <a:avLst/>
          </a:prstGeom>
          <a:noFill/>
        </p:spPr>
        <p:txBody>
          <a:bodyPr wrap="square" rtlCol="0">
            <a:spAutoFit/>
          </a:bodyPr>
          <a:lstStyle/>
          <a:p>
            <a:r>
              <a:rPr lang="en-US" b="1" dirty="0" smtClean="0"/>
              <a:t>Note. </a:t>
            </a:r>
            <a:r>
              <a:rPr lang="en-US" b="1" dirty="0"/>
              <a:t> </a:t>
            </a:r>
            <a:r>
              <a:rPr lang="en-US" dirty="0" smtClean="0"/>
              <a:t>The quadratic equation is now easily derived by completing the square.  You might see this in a high school algebra class.  We have that each of the following equations is equivalent:</a:t>
            </a:r>
            <a:endParaRPr lang="en-US" dirty="0"/>
          </a:p>
        </p:txBody>
      </p:sp>
      <p:sp>
        <p:nvSpPr>
          <p:cNvPr id="20" name="TextBox 19"/>
          <p:cNvSpPr txBox="1"/>
          <p:nvPr/>
        </p:nvSpPr>
        <p:spPr>
          <a:xfrm>
            <a:off x="609600" y="228600"/>
            <a:ext cx="7620000" cy="830997"/>
          </a:xfrm>
          <a:prstGeom prst="rect">
            <a:avLst/>
          </a:prstGeom>
          <a:noFill/>
        </p:spPr>
        <p:txBody>
          <a:bodyPr wrap="square" rtlCol="0">
            <a:spAutoFit/>
          </a:bodyPr>
          <a:lstStyle/>
          <a:p>
            <a:pPr algn="ctr"/>
            <a:r>
              <a:rPr lang="en-US" sz="4800" dirty="0" smtClean="0">
                <a:solidFill>
                  <a:schemeClr val="tx2"/>
                </a:solidFill>
                <a:latin typeface="Times New Roman" panose="02020603050405020304" pitchFamily="18" charset="0"/>
                <a:cs typeface="Times New Roman" panose="02020603050405020304" pitchFamily="18" charset="0"/>
              </a:rPr>
              <a:t>The Quadratic Equation</a:t>
            </a:r>
            <a:endParaRPr lang="en-US" sz="4800" dirty="0">
              <a:solidFill>
                <a:schemeClr val="tx2"/>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1" name="TextBox 20"/>
              <p:cNvSpPr txBox="1"/>
              <p:nvPr/>
            </p:nvSpPr>
            <p:spPr>
              <a:xfrm>
                <a:off x="304800" y="2297668"/>
                <a:ext cx="34290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𝑎</m:t>
                      </m:r>
                      <m:sSup>
                        <m:sSupPr>
                          <m:ctrlPr>
                            <a:rPr lang="en-US" b="0" i="1" smtClean="0">
                              <a:latin typeface="Cambria Math" panose="02040503050406030204" pitchFamily="18" charset="0"/>
                            </a:rPr>
                          </m:ctrlPr>
                        </m:sSupPr>
                        <m:e>
                          <m:r>
                            <a:rPr lang="en-US" b="0" i="1" smtClean="0">
                              <a:latin typeface="Cambria Math"/>
                            </a:rPr>
                            <m:t>𝑥</m:t>
                          </m:r>
                        </m:e>
                        <m:sup>
                          <m:r>
                            <a:rPr lang="en-US" b="0" i="1" smtClean="0">
                              <a:latin typeface="Cambria Math"/>
                            </a:rPr>
                            <m:t>2</m:t>
                          </m:r>
                        </m:sup>
                      </m:sSup>
                      <m:r>
                        <a:rPr lang="en-US" b="0" i="1" smtClean="0">
                          <a:latin typeface="Cambria Math"/>
                        </a:rPr>
                        <m:t>+</m:t>
                      </m:r>
                      <m:r>
                        <a:rPr lang="en-US" b="0" i="1" smtClean="0">
                          <a:latin typeface="Cambria Math"/>
                        </a:rPr>
                        <m:t>𝑏𝑥</m:t>
                      </m:r>
                      <m:r>
                        <a:rPr lang="en-US" b="0" i="1" smtClean="0">
                          <a:latin typeface="Cambria Math"/>
                        </a:rPr>
                        <m:t>+</m:t>
                      </m:r>
                      <m:r>
                        <a:rPr lang="en-US" b="0" i="1" smtClean="0">
                          <a:latin typeface="Cambria Math"/>
                        </a:rPr>
                        <m:t>𝑐</m:t>
                      </m:r>
                      <m:r>
                        <a:rPr lang="en-US" b="0" i="1" smtClean="0">
                          <a:latin typeface="Cambria Math"/>
                        </a:rPr>
                        <m:t>=0</m:t>
                      </m:r>
                    </m:oMath>
                  </m:oMathPara>
                </a14:m>
                <a:endParaRPr lang="en-US" dirty="0"/>
              </a:p>
            </p:txBody>
          </p:sp>
        </mc:Choice>
        <mc:Fallback xmlns="">
          <p:sp>
            <p:nvSpPr>
              <p:cNvPr id="21" name="TextBox 20"/>
              <p:cNvSpPr txBox="1">
                <a:spLocks noRot="1" noChangeAspect="1" noMove="1" noResize="1" noEditPoints="1" noAdjustHandles="1" noChangeArrowheads="1" noChangeShapeType="1" noTextEdit="1"/>
              </p:cNvSpPr>
              <p:nvPr/>
            </p:nvSpPr>
            <p:spPr>
              <a:xfrm>
                <a:off x="304800" y="2297668"/>
                <a:ext cx="3429000" cy="369332"/>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609600" y="2754868"/>
                <a:ext cx="34290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𝑎</m:t>
                      </m:r>
                      <m:sSup>
                        <m:sSupPr>
                          <m:ctrlPr>
                            <a:rPr lang="en-US" b="0" i="1" smtClean="0">
                              <a:latin typeface="Cambria Math" panose="02040503050406030204" pitchFamily="18" charset="0"/>
                            </a:rPr>
                          </m:ctrlPr>
                        </m:sSupPr>
                        <m:e>
                          <m:r>
                            <a:rPr lang="en-US" b="0" i="1" smtClean="0">
                              <a:latin typeface="Cambria Math"/>
                            </a:rPr>
                            <m:t>𝑥</m:t>
                          </m:r>
                        </m:e>
                        <m:sup>
                          <m:r>
                            <a:rPr lang="en-US" b="0" i="1" smtClean="0">
                              <a:latin typeface="Cambria Math"/>
                            </a:rPr>
                            <m:t>2</m:t>
                          </m:r>
                        </m:sup>
                      </m:sSup>
                      <m:r>
                        <a:rPr lang="en-US" b="0" i="1" smtClean="0">
                          <a:latin typeface="Cambria Math"/>
                        </a:rPr>
                        <m:t>+</m:t>
                      </m:r>
                      <m:r>
                        <a:rPr lang="en-US" b="0" i="1" smtClean="0">
                          <a:latin typeface="Cambria Math"/>
                        </a:rPr>
                        <m:t>𝑏𝑥</m:t>
                      </m:r>
                      <m:r>
                        <a:rPr lang="en-US" b="0" i="1" smtClean="0">
                          <a:latin typeface="Cambria Math"/>
                        </a:rPr>
                        <m:t>=−</m:t>
                      </m:r>
                      <m:r>
                        <a:rPr lang="en-US" b="0" i="1" smtClean="0">
                          <a:latin typeface="Cambria Math"/>
                        </a:rPr>
                        <m:t>𝑐</m:t>
                      </m:r>
                    </m:oMath>
                  </m:oMathPara>
                </a14:m>
                <a:endParaRPr lang="en-US" dirty="0"/>
              </a:p>
            </p:txBody>
          </p:sp>
        </mc:Choice>
        <mc:Fallback xmlns="">
          <p:sp>
            <p:nvSpPr>
              <p:cNvPr id="22" name="TextBox 21"/>
              <p:cNvSpPr txBox="1">
                <a:spLocks noRot="1" noChangeAspect="1" noMove="1" noResize="1" noEditPoints="1" noAdjustHandles="1" noChangeArrowheads="1" noChangeShapeType="1" noTextEdit="1"/>
              </p:cNvSpPr>
              <p:nvPr/>
            </p:nvSpPr>
            <p:spPr>
              <a:xfrm>
                <a:off x="609600" y="2754868"/>
                <a:ext cx="3429000" cy="369332"/>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457200" y="3276600"/>
                <a:ext cx="3429000" cy="71468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𝑎</m:t>
                      </m:r>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a:rPr>
                                <m:t>𝑥</m:t>
                              </m:r>
                            </m:e>
                            <m:sup>
                              <m:r>
                                <a:rPr lang="en-US" b="0" i="1" smtClean="0">
                                  <a:latin typeface="Cambria Math"/>
                                </a:rPr>
                                <m:t>2</m:t>
                              </m:r>
                            </m:sup>
                          </m:sSup>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𝑏</m:t>
                              </m:r>
                            </m:num>
                            <m:den>
                              <m:r>
                                <a:rPr lang="en-US" b="0" i="1" smtClean="0">
                                  <a:latin typeface="Cambria Math"/>
                                </a:rPr>
                                <m:t>𝑎</m:t>
                              </m:r>
                            </m:den>
                          </m:f>
                          <m:r>
                            <a:rPr lang="en-US" b="0" i="1" smtClean="0">
                              <a:latin typeface="Cambria Math"/>
                            </a:rPr>
                            <m:t>𝑥</m:t>
                          </m:r>
                        </m:e>
                      </m:d>
                      <m:r>
                        <a:rPr lang="en-US" b="0" i="1" smtClean="0">
                          <a:latin typeface="Cambria Math"/>
                        </a:rPr>
                        <m:t>=−</m:t>
                      </m:r>
                      <m:r>
                        <a:rPr lang="en-US" b="0" i="1" smtClean="0">
                          <a:latin typeface="Cambria Math"/>
                        </a:rPr>
                        <m:t>𝑐</m:t>
                      </m:r>
                    </m:oMath>
                  </m:oMathPara>
                </a14:m>
                <a:endParaRPr lang="en-US" dirty="0"/>
              </a:p>
            </p:txBody>
          </p:sp>
        </mc:Choice>
        <mc:Fallback xmlns="">
          <p:sp>
            <p:nvSpPr>
              <p:cNvPr id="23" name="TextBox 22"/>
              <p:cNvSpPr txBox="1">
                <a:spLocks noRot="1" noChangeAspect="1" noMove="1" noResize="1" noEditPoints="1" noAdjustHandles="1" noChangeArrowheads="1" noChangeShapeType="1" noTextEdit="1"/>
              </p:cNvSpPr>
              <p:nvPr/>
            </p:nvSpPr>
            <p:spPr>
              <a:xfrm>
                <a:off x="457200" y="3276600"/>
                <a:ext cx="3429000" cy="714683"/>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685800" y="4029954"/>
                <a:ext cx="3429000" cy="61824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i="1">
                              <a:latin typeface="Cambria Math" panose="02040503050406030204" pitchFamily="18" charset="0"/>
                            </a:rPr>
                          </m:ctrlPr>
                        </m:sSupPr>
                        <m:e>
                          <m:r>
                            <a:rPr lang="en-US" i="1">
                              <a:latin typeface="Cambria Math"/>
                            </a:rPr>
                            <m:t>𝑥</m:t>
                          </m:r>
                        </m:e>
                        <m:sup>
                          <m:r>
                            <a:rPr lang="en-US" i="1">
                              <a:latin typeface="Cambria Math"/>
                            </a:rPr>
                            <m:t>2</m:t>
                          </m:r>
                        </m:sup>
                      </m:sSup>
                      <m:r>
                        <a:rPr lang="en-US" i="1">
                          <a:latin typeface="Cambria Math"/>
                        </a:rPr>
                        <m:t>+</m:t>
                      </m:r>
                      <m:f>
                        <m:fPr>
                          <m:ctrlPr>
                            <a:rPr lang="en-US" i="1">
                              <a:latin typeface="Cambria Math" panose="02040503050406030204" pitchFamily="18" charset="0"/>
                            </a:rPr>
                          </m:ctrlPr>
                        </m:fPr>
                        <m:num>
                          <m:r>
                            <a:rPr lang="en-US" i="1">
                              <a:latin typeface="Cambria Math"/>
                            </a:rPr>
                            <m:t>𝑏</m:t>
                          </m:r>
                        </m:num>
                        <m:den>
                          <m:r>
                            <a:rPr lang="en-US" i="1">
                              <a:latin typeface="Cambria Math"/>
                            </a:rPr>
                            <m:t>𝑎</m:t>
                          </m:r>
                        </m:den>
                      </m:f>
                      <m:r>
                        <a:rPr lang="en-US" i="1">
                          <a:latin typeface="Cambria Math"/>
                        </a:rPr>
                        <m:t>𝑥</m:t>
                      </m:r>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𝑐</m:t>
                          </m:r>
                        </m:num>
                        <m:den>
                          <m:r>
                            <a:rPr lang="en-US" b="0" i="1" smtClean="0">
                              <a:latin typeface="Cambria Math"/>
                            </a:rPr>
                            <m:t>𝑎</m:t>
                          </m:r>
                        </m:den>
                      </m:f>
                    </m:oMath>
                  </m:oMathPara>
                </a14:m>
                <a:endParaRPr lang="en-US" dirty="0"/>
              </a:p>
            </p:txBody>
          </p:sp>
        </mc:Choice>
        <mc:Fallback xmlns="">
          <p:sp>
            <p:nvSpPr>
              <p:cNvPr id="24" name="TextBox 23"/>
              <p:cNvSpPr txBox="1">
                <a:spLocks noRot="1" noChangeAspect="1" noMove="1" noResize="1" noEditPoints="1" noAdjustHandles="1" noChangeArrowheads="1" noChangeShapeType="1" noTextEdit="1"/>
              </p:cNvSpPr>
              <p:nvPr/>
            </p:nvSpPr>
            <p:spPr>
              <a:xfrm>
                <a:off x="685800" y="4029954"/>
                <a:ext cx="3429000" cy="618246"/>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685800" y="4745210"/>
                <a:ext cx="3429000" cy="66499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a:rPr>
                            <m:t>𝑥</m:t>
                          </m:r>
                        </m:e>
                        <m:sup>
                          <m:r>
                            <a:rPr lang="en-US" i="1">
                              <a:latin typeface="Cambria Math"/>
                            </a:rPr>
                            <m:t>2</m:t>
                          </m:r>
                        </m:sup>
                      </m:sSup>
                      <m:r>
                        <a:rPr lang="en-US" i="1">
                          <a:latin typeface="Cambria Math"/>
                        </a:rPr>
                        <m:t>+</m:t>
                      </m:r>
                      <m:f>
                        <m:fPr>
                          <m:ctrlPr>
                            <a:rPr lang="en-US" i="1">
                              <a:latin typeface="Cambria Math" panose="02040503050406030204" pitchFamily="18" charset="0"/>
                            </a:rPr>
                          </m:ctrlPr>
                        </m:fPr>
                        <m:num>
                          <m:r>
                            <a:rPr lang="en-US" i="1">
                              <a:latin typeface="Cambria Math"/>
                            </a:rPr>
                            <m:t>𝑏</m:t>
                          </m:r>
                        </m:num>
                        <m:den>
                          <m:r>
                            <a:rPr lang="en-US" i="1">
                              <a:latin typeface="Cambria Math"/>
                            </a:rPr>
                            <m:t>𝑎</m:t>
                          </m:r>
                        </m:den>
                      </m:f>
                      <m:r>
                        <a:rPr lang="en-US" i="1">
                          <a:latin typeface="Cambria Math"/>
                        </a:rPr>
                        <m:t>𝑥</m:t>
                      </m:r>
                      <m:r>
                        <a:rPr lang="en-US" b="0" i="1" smtClean="0">
                          <a:latin typeface="Cambria Math"/>
                        </a:rPr>
                        <m:t>+</m:t>
                      </m:r>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r>
                                <a:rPr lang="en-US" b="0" i="1" smtClean="0">
                                  <a:latin typeface="Cambria Math"/>
                                </a:rPr>
                                <m:t>𝑏</m:t>
                              </m:r>
                            </m:e>
                            <m:sup>
                              <m:r>
                                <a:rPr lang="en-US" b="0" i="1" smtClean="0">
                                  <a:latin typeface="Cambria Math"/>
                                </a:rPr>
                                <m:t>2</m:t>
                              </m:r>
                            </m:sup>
                          </m:sSup>
                        </m:num>
                        <m:den>
                          <m:r>
                            <a:rPr lang="en-US" b="0" i="1" smtClean="0">
                              <a:latin typeface="Cambria Math"/>
                            </a:rPr>
                            <m:t>4</m:t>
                          </m:r>
                          <m:sSup>
                            <m:sSupPr>
                              <m:ctrlPr>
                                <a:rPr lang="en-US" b="0" i="1" smtClean="0">
                                  <a:latin typeface="Cambria Math" panose="02040503050406030204" pitchFamily="18" charset="0"/>
                                </a:rPr>
                              </m:ctrlPr>
                            </m:sSupPr>
                            <m:e>
                              <m:r>
                                <a:rPr lang="en-US" b="0" i="1" smtClean="0">
                                  <a:latin typeface="Cambria Math"/>
                                </a:rPr>
                                <m:t>𝑎</m:t>
                              </m:r>
                            </m:e>
                            <m:sup>
                              <m:r>
                                <a:rPr lang="en-US" b="0" i="1" smtClean="0">
                                  <a:latin typeface="Cambria Math"/>
                                </a:rPr>
                                <m:t>2</m:t>
                              </m:r>
                            </m:sup>
                          </m:sSup>
                        </m:den>
                      </m:f>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𝑐</m:t>
                          </m:r>
                        </m:num>
                        <m:den>
                          <m:r>
                            <a:rPr lang="en-US" b="0" i="1" smtClean="0">
                              <a:latin typeface="Cambria Math"/>
                            </a:rPr>
                            <m:t>𝑎</m:t>
                          </m:r>
                        </m:den>
                      </m:f>
                      <m:r>
                        <a:rPr lang="en-US" b="0" i="1" smtClean="0">
                          <a:latin typeface="Cambria Math"/>
                        </a:rPr>
                        <m:t>+</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a:rPr>
                                <m:t>𝑏</m:t>
                              </m:r>
                            </m:e>
                            <m:sup>
                              <m:r>
                                <a:rPr lang="en-US" i="1">
                                  <a:latin typeface="Cambria Math"/>
                                </a:rPr>
                                <m:t>2</m:t>
                              </m:r>
                            </m:sup>
                          </m:sSup>
                        </m:num>
                        <m:den>
                          <m:r>
                            <a:rPr lang="en-US" b="0" i="1" smtClean="0">
                              <a:latin typeface="Cambria Math"/>
                            </a:rPr>
                            <m:t>4</m:t>
                          </m:r>
                          <m:sSup>
                            <m:sSupPr>
                              <m:ctrlPr>
                                <a:rPr lang="en-US" i="1">
                                  <a:latin typeface="Cambria Math" panose="02040503050406030204" pitchFamily="18" charset="0"/>
                                </a:rPr>
                              </m:ctrlPr>
                            </m:sSupPr>
                            <m:e>
                              <m:r>
                                <a:rPr lang="en-US" i="1">
                                  <a:latin typeface="Cambria Math"/>
                                </a:rPr>
                                <m:t>𝑎</m:t>
                              </m:r>
                            </m:e>
                            <m:sup>
                              <m:r>
                                <a:rPr lang="en-US" i="1">
                                  <a:latin typeface="Cambria Math"/>
                                </a:rPr>
                                <m:t>2</m:t>
                              </m:r>
                            </m:sup>
                          </m:sSup>
                        </m:den>
                      </m:f>
                    </m:oMath>
                  </m:oMathPara>
                </a14:m>
                <a:endParaRPr lang="en-US" dirty="0"/>
              </a:p>
            </p:txBody>
          </p:sp>
        </mc:Choice>
        <mc:Fallback xmlns="">
          <p:sp>
            <p:nvSpPr>
              <p:cNvPr id="25" name="TextBox 24"/>
              <p:cNvSpPr txBox="1">
                <a:spLocks noRot="1" noChangeAspect="1" noMove="1" noResize="1" noEditPoints="1" noAdjustHandles="1" noChangeArrowheads="1" noChangeShapeType="1" noTextEdit="1"/>
              </p:cNvSpPr>
              <p:nvPr/>
            </p:nvSpPr>
            <p:spPr>
              <a:xfrm>
                <a:off x="685800" y="4745210"/>
                <a:ext cx="3429000" cy="664990"/>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533400" y="5555222"/>
                <a:ext cx="5257800" cy="76937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a:rPr>
                                <m:t>𝑥</m:t>
                              </m:r>
                              <m:r>
                                <a:rPr lang="en-US" i="1">
                                  <a:latin typeface="Cambria Math"/>
                                </a:rPr>
                                <m:t>+</m:t>
                              </m:r>
                              <m:f>
                                <m:fPr>
                                  <m:ctrlPr>
                                    <a:rPr lang="en-US" i="1">
                                      <a:latin typeface="Cambria Math" panose="02040503050406030204" pitchFamily="18" charset="0"/>
                                    </a:rPr>
                                  </m:ctrlPr>
                                </m:fPr>
                                <m:num>
                                  <m:r>
                                    <a:rPr lang="en-US" i="1">
                                      <a:latin typeface="Cambria Math"/>
                                    </a:rPr>
                                    <m:t>𝑏</m:t>
                                  </m:r>
                                </m:num>
                                <m:den>
                                  <m:r>
                                    <a:rPr lang="en-US" i="1">
                                      <a:latin typeface="Cambria Math"/>
                                    </a:rPr>
                                    <m:t>2</m:t>
                                  </m:r>
                                  <m:r>
                                    <a:rPr lang="en-US" i="1">
                                      <a:latin typeface="Cambria Math"/>
                                    </a:rPr>
                                    <m:t>𝑎</m:t>
                                  </m:r>
                                </m:den>
                              </m:f>
                            </m:e>
                          </m:d>
                        </m:e>
                        <m:sup>
                          <m:r>
                            <a:rPr lang="en-US" b="0" i="1" smtClean="0">
                              <a:latin typeface="Cambria Math"/>
                            </a:rPr>
                            <m:t>2</m:t>
                          </m:r>
                        </m:sup>
                      </m:sSup>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𝑐</m:t>
                          </m:r>
                        </m:num>
                        <m:den>
                          <m:r>
                            <a:rPr lang="en-US" b="0" i="1" smtClean="0">
                              <a:latin typeface="Cambria Math"/>
                            </a:rPr>
                            <m:t>𝑎</m:t>
                          </m:r>
                        </m:den>
                      </m:f>
                      <m:r>
                        <a:rPr lang="en-US" b="0" i="1" smtClean="0">
                          <a:latin typeface="Cambria Math"/>
                        </a:rPr>
                        <m:t>+</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a:rPr>
                                <m:t>𝑏</m:t>
                              </m:r>
                            </m:e>
                            <m:sup>
                              <m:r>
                                <a:rPr lang="en-US" i="1">
                                  <a:latin typeface="Cambria Math"/>
                                </a:rPr>
                                <m:t>2</m:t>
                              </m:r>
                            </m:sup>
                          </m:sSup>
                        </m:num>
                        <m:den>
                          <m:r>
                            <a:rPr lang="en-US" b="0" i="1" smtClean="0">
                              <a:latin typeface="Cambria Math"/>
                            </a:rPr>
                            <m:t>4</m:t>
                          </m:r>
                          <m:sSup>
                            <m:sSupPr>
                              <m:ctrlPr>
                                <a:rPr lang="en-US" i="1">
                                  <a:latin typeface="Cambria Math" panose="02040503050406030204" pitchFamily="18" charset="0"/>
                                </a:rPr>
                              </m:ctrlPr>
                            </m:sSupPr>
                            <m:e>
                              <m:r>
                                <a:rPr lang="en-US" i="1">
                                  <a:latin typeface="Cambria Math"/>
                                </a:rPr>
                                <m:t>𝑎</m:t>
                              </m:r>
                            </m:e>
                            <m:sup>
                              <m:r>
                                <a:rPr lang="en-US" i="1">
                                  <a:latin typeface="Cambria Math"/>
                                </a:rPr>
                                <m:t>2</m:t>
                              </m:r>
                            </m:sup>
                          </m:sSup>
                        </m:den>
                      </m:f>
                      <m:r>
                        <a:rPr lang="en-US" b="0" i="1" smtClean="0">
                          <a:latin typeface="Cambria Math"/>
                        </a:rPr>
                        <m:t>=</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a:rPr>
                                <m:t>𝑏</m:t>
                              </m:r>
                            </m:e>
                            <m:sup>
                              <m:r>
                                <a:rPr lang="en-US" i="1">
                                  <a:latin typeface="Cambria Math"/>
                                </a:rPr>
                                <m:t>2</m:t>
                              </m:r>
                            </m:sup>
                          </m:sSup>
                        </m:num>
                        <m:den>
                          <m:r>
                            <a:rPr lang="en-US" i="1">
                              <a:latin typeface="Cambria Math"/>
                            </a:rPr>
                            <m:t>4</m:t>
                          </m:r>
                          <m:sSup>
                            <m:sSupPr>
                              <m:ctrlPr>
                                <a:rPr lang="en-US" i="1">
                                  <a:latin typeface="Cambria Math" panose="02040503050406030204" pitchFamily="18" charset="0"/>
                                </a:rPr>
                              </m:ctrlPr>
                            </m:sSupPr>
                            <m:e>
                              <m:r>
                                <a:rPr lang="en-US" i="1">
                                  <a:latin typeface="Cambria Math"/>
                                </a:rPr>
                                <m:t>𝑎</m:t>
                              </m:r>
                            </m:e>
                            <m:sup>
                              <m:r>
                                <a:rPr lang="en-US" i="1">
                                  <a:latin typeface="Cambria Math"/>
                                </a:rPr>
                                <m:t>2</m:t>
                              </m:r>
                            </m:sup>
                          </m:sSup>
                        </m:den>
                      </m:f>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𝑐</m:t>
                          </m:r>
                        </m:num>
                        <m:den>
                          <m:r>
                            <a:rPr lang="en-US" b="0" i="1" smtClean="0">
                              <a:latin typeface="Cambria Math"/>
                            </a:rPr>
                            <m:t>𝑎</m:t>
                          </m:r>
                        </m:den>
                      </m:f>
                    </m:oMath>
                  </m:oMathPara>
                </a14:m>
                <a:endParaRPr lang="en-US" dirty="0"/>
              </a:p>
            </p:txBody>
          </p:sp>
        </mc:Choice>
        <mc:Fallback xmlns="">
          <p:sp>
            <p:nvSpPr>
              <p:cNvPr id="26" name="TextBox 25"/>
              <p:cNvSpPr txBox="1">
                <a:spLocks noRot="1" noChangeAspect="1" noMove="1" noResize="1" noEditPoints="1" noAdjustHandles="1" noChangeArrowheads="1" noChangeShapeType="1" noTextEdit="1"/>
              </p:cNvSpPr>
              <p:nvPr/>
            </p:nvSpPr>
            <p:spPr>
              <a:xfrm>
                <a:off x="533400" y="5555222"/>
                <a:ext cx="5257800" cy="769378"/>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4419600" y="2209800"/>
                <a:ext cx="5105400" cy="9106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a:rPr>
                        <m:t>𝑥</m:t>
                      </m:r>
                      <m:r>
                        <a:rPr lang="en-US" i="1" smtClean="0">
                          <a:latin typeface="Cambria Math"/>
                        </a:rPr>
                        <m:t>+</m:t>
                      </m:r>
                      <m:f>
                        <m:fPr>
                          <m:ctrlPr>
                            <a:rPr lang="en-US" i="1">
                              <a:latin typeface="Cambria Math" panose="02040503050406030204" pitchFamily="18" charset="0"/>
                            </a:rPr>
                          </m:ctrlPr>
                        </m:fPr>
                        <m:num>
                          <m:r>
                            <a:rPr lang="en-US" i="1">
                              <a:latin typeface="Cambria Math"/>
                            </a:rPr>
                            <m:t>𝑏</m:t>
                          </m:r>
                        </m:num>
                        <m:den>
                          <m:r>
                            <a:rPr lang="en-US" i="1">
                              <a:latin typeface="Cambria Math"/>
                            </a:rPr>
                            <m:t>2</m:t>
                          </m:r>
                          <m:r>
                            <a:rPr lang="en-US" i="1">
                              <a:latin typeface="Cambria Math"/>
                            </a:rPr>
                            <m:t>𝑎</m:t>
                          </m:r>
                        </m:den>
                      </m:f>
                      <m:r>
                        <a:rPr lang="en-US" b="0" i="1" smtClean="0">
                          <a:latin typeface="Cambria Math"/>
                        </a:rPr>
                        <m:t>=</m:t>
                      </m:r>
                      <m:r>
                        <a:rPr lang="en-US" b="0" i="1" smtClean="0">
                          <a:latin typeface="Cambria Math"/>
                          <a:ea typeface="Cambria Math"/>
                        </a:rPr>
                        <m:t>±</m:t>
                      </m:r>
                      <m:rad>
                        <m:radPr>
                          <m:degHide m:val="on"/>
                          <m:ctrlPr>
                            <a:rPr lang="en-US" b="0" i="1" smtClean="0">
                              <a:latin typeface="Cambria Math" panose="02040503050406030204" pitchFamily="18" charset="0"/>
                            </a:rPr>
                          </m:ctrlPr>
                        </m:radPr>
                        <m:deg/>
                        <m:e>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a:rPr>
                                    <m:t>𝑏</m:t>
                                  </m:r>
                                </m:e>
                                <m:sup>
                                  <m:r>
                                    <a:rPr lang="en-US" i="1">
                                      <a:latin typeface="Cambria Math"/>
                                    </a:rPr>
                                    <m:t>2</m:t>
                                  </m:r>
                                </m:sup>
                              </m:sSup>
                            </m:num>
                            <m:den>
                              <m:r>
                                <a:rPr lang="en-US" i="1">
                                  <a:latin typeface="Cambria Math"/>
                                </a:rPr>
                                <m:t>4</m:t>
                              </m:r>
                              <m:sSup>
                                <m:sSupPr>
                                  <m:ctrlPr>
                                    <a:rPr lang="en-US" i="1">
                                      <a:latin typeface="Cambria Math" panose="02040503050406030204" pitchFamily="18" charset="0"/>
                                    </a:rPr>
                                  </m:ctrlPr>
                                </m:sSupPr>
                                <m:e>
                                  <m:r>
                                    <a:rPr lang="en-US" i="1">
                                      <a:latin typeface="Cambria Math"/>
                                    </a:rPr>
                                    <m:t>𝑎</m:t>
                                  </m:r>
                                </m:e>
                                <m:sup>
                                  <m:r>
                                    <a:rPr lang="en-US" i="1">
                                      <a:latin typeface="Cambria Math"/>
                                    </a:rPr>
                                    <m:t>2</m:t>
                                  </m:r>
                                </m:sup>
                              </m:sSup>
                            </m:den>
                          </m:f>
                          <m:r>
                            <a:rPr lang="en-US" i="1">
                              <a:latin typeface="Cambria Math"/>
                            </a:rPr>
                            <m:t>−</m:t>
                          </m:r>
                          <m:f>
                            <m:fPr>
                              <m:ctrlPr>
                                <a:rPr lang="en-US" i="1">
                                  <a:latin typeface="Cambria Math" panose="02040503050406030204" pitchFamily="18" charset="0"/>
                                </a:rPr>
                              </m:ctrlPr>
                            </m:fPr>
                            <m:num>
                              <m:r>
                                <a:rPr lang="en-US" i="1">
                                  <a:latin typeface="Cambria Math"/>
                                </a:rPr>
                                <m:t>𝑐</m:t>
                              </m:r>
                            </m:num>
                            <m:den>
                              <m:r>
                                <a:rPr lang="en-US" i="1">
                                  <a:latin typeface="Cambria Math"/>
                                </a:rPr>
                                <m:t>𝑎</m:t>
                              </m:r>
                            </m:den>
                          </m:f>
                        </m:e>
                      </m:rad>
                      <m:r>
                        <a:rPr lang="en-US" b="0" i="1" smtClean="0">
                          <a:latin typeface="Cambria Math"/>
                        </a:rPr>
                        <m:t>=</m:t>
                      </m:r>
                      <m:r>
                        <a:rPr lang="en-US" b="0" i="1" smtClean="0">
                          <a:latin typeface="Cambria Math"/>
                          <a:ea typeface="Cambria Math"/>
                        </a:rPr>
                        <m:t>±</m:t>
                      </m:r>
                      <m:rad>
                        <m:radPr>
                          <m:degHide m:val="on"/>
                          <m:ctrlPr>
                            <a:rPr lang="en-US" i="1">
                              <a:latin typeface="Cambria Math" panose="02040503050406030204" pitchFamily="18" charset="0"/>
                            </a:rPr>
                          </m:ctrlPr>
                        </m:radPr>
                        <m:deg/>
                        <m:e>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a:rPr>
                                    <m:t>𝑏</m:t>
                                  </m:r>
                                </m:e>
                                <m:sup>
                                  <m:r>
                                    <a:rPr lang="en-US" i="1">
                                      <a:latin typeface="Cambria Math"/>
                                    </a:rPr>
                                    <m:t>2</m:t>
                                  </m:r>
                                </m:sup>
                              </m:sSup>
                            </m:num>
                            <m:den>
                              <m:r>
                                <a:rPr lang="en-US" i="1">
                                  <a:latin typeface="Cambria Math"/>
                                </a:rPr>
                                <m:t>4</m:t>
                              </m:r>
                              <m:sSup>
                                <m:sSupPr>
                                  <m:ctrlPr>
                                    <a:rPr lang="en-US" i="1">
                                      <a:latin typeface="Cambria Math" panose="02040503050406030204" pitchFamily="18" charset="0"/>
                                    </a:rPr>
                                  </m:ctrlPr>
                                </m:sSupPr>
                                <m:e>
                                  <m:r>
                                    <a:rPr lang="en-US" i="1">
                                      <a:latin typeface="Cambria Math"/>
                                    </a:rPr>
                                    <m:t>𝑎</m:t>
                                  </m:r>
                                </m:e>
                                <m:sup>
                                  <m:r>
                                    <a:rPr lang="en-US" i="1">
                                      <a:latin typeface="Cambria Math"/>
                                    </a:rPr>
                                    <m:t>2</m:t>
                                  </m:r>
                                </m:sup>
                              </m:sSup>
                            </m:den>
                          </m:f>
                          <m:r>
                            <a:rPr lang="en-US" i="1">
                              <a:latin typeface="Cambria Math"/>
                            </a:rPr>
                            <m:t>−</m:t>
                          </m:r>
                          <m:f>
                            <m:fPr>
                              <m:ctrlPr>
                                <a:rPr lang="en-US" i="1">
                                  <a:latin typeface="Cambria Math" panose="02040503050406030204" pitchFamily="18" charset="0"/>
                                </a:rPr>
                              </m:ctrlPr>
                            </m:fPr>
                            <m:num>
                              <m:r>
                                <a:rPr lang="en-US" b="0" i="1" smtClean="0">
                                  <a:latin typeface="Cambria Math"/>
                                </a:rPr>
                                <m:t>4</m:t>
                              </m:r>
                              <m:r>
                                <a:rPr lang="en-US" b="0" i="1" smtClean="0">
                                  <a:latin typeface="Cambria Math"/>
                                </a:rPr>
                                <m:t>𝑎𝑐</m:t>
                              </m:r>
                            </m:num>
                            <m:den>
                              <m:r>
                                <a:rPr lang="en-US" b="0" i="1" smtClean="0">
                                  <a:latin typeface="Cambria Math"/>
                                </a:rPr>
                                <m:t>4</m:t>
                              </m:r>
                              <m:sSup>
                                <m:sSupPr>
                                  <m:ctrlPr>
                                    <a:rPr lang="en-US" b="0" i="1" smtClean="0">
                                      <a:latin typeface="Cambria Math" panose="02040503050406030204" pitchFamily="18" charset="0"/>
                                    </a:rPr>
                                  </m:ctrlPr>
                                </m:sSupPr>
                                <m:e>
                                  <m:r>
                                    <a:rPr lang="en-US" b="0" i="1" smtClean="0">
                                      <a:latin typeface="Cambria Math"/>
                                    </a:rPr>
                                    <m:t>𝑎</m:t>
                                  </m:r>
                                </m:e>
                                <m:sup>
                                  <m:r>
                                    <a:rPr lang="en-US" b="0" i="1" smtClean="0">
                                      <a:latin typeface="Cambria Math"/>
                                    </a:rPr>
                                    <m:t>2</m:t>
                                  </m:r>
                                </m:sup>
                              </m:sSup>
                            </m:den>
                          </m:f>
                        </m:e>
                      </m:rad>
                    </m:oMath>
                  </m:oMathPara>
                </a14:m>
                <a:endParaRPr lang="en-US" dirty="0"/>
              </a:p>
            </p:txBody>
          </p:sp>
        </mc:Choice>
        <mc:Fallback xmlns="">
          <p:sp>
            <p:nvSpPr>
              <p:cNvPr id="27" name="TextBox 26"/>
              <p:cNvSpPr txBox="1">
                <a:spLocks noRot="1" noChangeAspect="1" noMove="1" noResize="1" noEditPoints="1" noAdjustHandles="1" noChangeArrowheads="1" noChangeShapeType="1" noTextEdit="1"/>
              </p:cNvSpPr>
              <p:nvPr/>
            </p:nvSpPr>
            <p:spPr>
              <a:xfrm>
                <a:off x="4419600" y="2209800"/>
                <a:ext cx="5105400" cy="910699"/>
              </a:xfrm>
              <a:prstGeom prst="rect">
                <a:avLst/>
              </a:prstGeom>
              <a:blipFill rotWithShape="1">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4724400" y="3204101"/>
                <a:ext cx="4038600" cy="9106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a:rPr>
                        <m:t>𝑥</m:t>
                      </m:r>
                      <m:r>
                        <a:rPr lang="en-US" b="0" i="1" smtClean="0">
                          <a:latin typeface="Cambria Math"/>
                        </a:rPr>
                        <m:t>=−</m:t>
                      </m:r>
                      <m:f>
                        <m:fPr>
                          <m:ctrlPr>
                            <a:rPr lang="en-US" i="1">
                              <a:latin typeface="Cambria Math" panose="02040503050406030204" pitchFamily="18" charset="0"/>
                            </a:rPr>
                          </m:ctrlPr>
                        </m:fPr>
                        <m:num>
                          <m:r>
                            <a:rPr lang="en-US" i="1">
                              <a:latin typeface="Cambria Math"/>
                            </a:rPr>
                            <m:t>𝑏</m:t>
                          </m:r>
                        </m:num>
                        <m:den>
                          <m:r>
                            <a:rPr lang="en-US" i="1">
                              <a:latin typeface="Cambria Math"/>
                            </a:rPr>
                            <m:t>2</m:t>
                          </m:r>
                          <m:r>
                            <a:rPr lang="en-US" i="1">
                              <a:latin typeface="Cambria Math"/>
                            </a:rPr>
                            <m:t>𝑎</m:t>
                          </m:r>
                        </m:den>
                      </m:f>
                      <m:r>
                        <a:rPr lang="en-US" b="0" i="1" smtClean="0">
                          <a:latin typeface="Cambria Math"/>
                          <a:ea typeface="Cambria Math"/>
                        </a:rPr>
                        <m:t>±</m:t>
                      </m:r>
                      <m:rad>
                        <m:radPr>
                          <m:degHide m:val="on"/>
                          <m:ctrlPr>
                            <a:rPr lang="en-US" i="1">
                              <a:latin typeface="Cambria Math" panose="02040503050406030204" pitchFamily="18" charset="0"/>
                            </a:rPr>
                          </m:ctrlPr>
                        </m:radPr>
                        <m:deg/>
                        <m:e>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a:rPr>
                                    <m:t>𝑏</m:t>
                                  </m:r>
                                </m:e>
                                <m:sup>
                                  <m:r>
                                    <a:rPr lang="en-US" i="1">
                                      <a:latin typeface="Cambria Math"/>
                                    </a:rPr>
                                    <m:t>2</m:t>
                                  </m:r>
                                </m:sup>
                              </m:sSup>
                              <m:r>
                                <a:rPr lang="en-US" b="0" i="1" smtClean="0">
                                  <a:latin typeface="Cambria Math"/>
                                </a:rPr>
                                <m:t>−4</m:t>
                              </m:r>
                              <m:r>
                                <a:rPr lang="en-US" b="0" i="1" smtClean="0">
                                  <a:latin typeface="Cambria Math"/>
                                </a:rPr>
                                <m:t>𝑎𝑐</m:t>
                              </m:r>
                            </m:num>
                            <m:den>
                              <m:r>
                                <a:rPr lang="en-US" i="1">
                                  <a:latin typeface="Cambria Math"/>
                                </a:rPr>
                                <m:t>4</m:t>
                              </m:r>
                              <m:sSup>
                                <m:sSupPr>
                                  <m:ctrlPr>
                                    <a:rPr lang="en-US" i="1">
                                      <a:latin typeface="Cambria Math" panose="02040503050406030204" pitchFamily="18" charset="0"/>
                                    </a:rPr>
                                  </m:ctrlPr>
                                </m:sSupPr>
                                <m:e>
                                  <m:r>
                                    <a:rPr lang="en-US" i="1">
                                      <a:latin typeface="Cambria Math"/>
                                    </a:rPr>
                                    <m:t>𝑎</m:t>
                                  </m:r>
                                </m:e>
                                <m:sup>
                                  <m:r>
                                    <a:rPr lang="en-US" i="1">
                                      <a:latin typeface="Cambria Math"/>
                                    </a:rPr>
                                    <m:t>2</m:t>
                                  </m:r>
                                </m:sup>
                              </m:sSup>
                            </m:den>
                          </m:f>
                        </m:e>
                      </m:rad>
                    </m:oMath>
                  </m:oMathPara>
                </a14:m>
                <a:endParaRPr lang="en-US" dirty="0"/>
              </a:p>
            </p:txBody>
          </p:sp>
        </mc:Choice>
        <mc:Fallback xmlns="">
          <p:sp>
            <p:nvSpPr>
              <p:cNvPr id="28" name="TextBox 27"/>
              <p:cNvSpPr txBox="1">
                <a:spLocks noRot="1" noChangeAspect="1" noMove="1" noResize="1" noEditPoints="1" noAdjustHandles="1" noChangeArrowheads="1" noChangeShapeType="1" noTextEdit="1"/>
              </p:cNvSpPr>
              <p:nvPr/>
            </p:nvSpPr>
            <p:spPr>
              <a:xfrm>
                <a:off x="4724400" y="3204101"/>
                <a:ext cx="4038600" cy="910699"/>
              </a:xfrm>
              <a:prstGeom prst="rect">
                <a:avLst/>
              </a:prstGeom>
              <a:blipFill rotWithShape="1">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p:cNvSpPr txBox="1"/>
              <p:nvPr/>
            </p:nvSpPr>
            <p:spPr>
              <a:xfrm>
                <a:off x="4876800" y="4258554"/>
                <a:ext cx="4038600" cy="61824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a:rPr>
                        <m:t>𝑥</m:t>
                      </m:r>
                      <m:r>
                        <a:rPr lang="en-US" b="0" i="1" smtClean="0">
                          <a:latin typeface="Cambria Math"/>
                        </a:rPr>
                        <m:t>=−</m:t>
                      </m:r>
                      <m:f>
                        <m:fPr>
                          <m:ctrlPr>
                            <a:rPr lang="en-US" i="1">
                              <a:latin typeface="Cambria Math" panose="02040503050406030204" pitchFamily="18" charset="0"/>
                            </a:rPr>
                          </m:ctrlPr>
                        </m:fPr>
                        <m:num>
                          <m:r>
                            <a:rPr lang="en-US" i="1">
                              <a:latin typeface="Cambria Math"/>
                            </a:rPr>
                            <m:t>𝑏</m:t>
                          </m:r>
                        </m:num>
                        <m:den>
                          <m:r>
                            <a:rPr lang="en-US" i="1">
                              <a:latin typeface="Cambria Math"/>
                            </a:rPr>
                            <m:t>2</m:t>
                          </m:r>
                          <m:r>
                            <a:rPr lang="en-US" i="1">
                              <a:latin typeface="Cambria Math"/>
                            </a:rPr>
                            <m:t>𝑎</m:t>
                          </m:r>
                        </m:den>
                      </m:f>
                      <m:r>
                        <a:rPr lang="en-US" b="0" i="1" smtClean="0">
                          <a:latin typeface="Cambria Math"/>
                          <a:ea typeface="Cambria Math"/>
                        </a:rPr>
                        <m:t>±</m:t>
                      </m:r>
                      <m:f>
                        <m:fPr>
                          <m:ctrlPr>
                            <a:rPr lang="en-US" b="0" i="1" smtClean="0">
                              <a:latin typeface="Cambria Math" panose="02040503050406030204" pitchFamily="18" charset="0"/>
                              <a:ea typeface="Cambria Math"/>
                            </a:rPr>
                          </m:ctrlPr>
                        </m:fPr>
                        <m:num>
                          <m:r>
                            <a:rPr lang="en-US" b="0" i="1" smtClean="0">
                              <a:latin typeface="Cambria Math"/>
                              <a:ea typeface="Cambria Math"/>
                            </a:rPr>
                            <m:t>1</m:t>
                          </m:r>
                        </m:num>
                        <m:den>
                          <m:r>
                            <a:rPr lang="en-US" b="0" i="1" smtClean="0">
                              <a:latin typeface="Cambria Math"/>
                              <a:ea typeface="Cambria Math"/>
                            </a:rPr>
                            <m:t>2</m:t>
                          </m:r>
                          <m:r>
                            <a:rPr lang="en-US" b="0" i="1" smtClean="0">
                              <a:latin typeface="Cambria Math"/>
                              <a:ea typeface="Cambria Math"/>
                            </a:rPr>
                            <m:t>𝑎</m:t>
                          </m:r>
                        </m:den>
                      </m:f>
                      <m:rad>
                        <m:radPr>
                          <m:degHide m:val="on"/>
                          <m:ctrlPr>
                            <a:rPr lang="en-US" b="0" i="1" smtClean="0">
                              <a:latin typeface="Cambria Math" panose="02040503050406030204" pitchFamily="18" charset="0"/>
                              <a:ea typeface="Cambria Math"/>
                            </a:rPr>
                          </m:ctrlPr>
                        </m:radPr>
                        <m:deg/>
                        <m:e>
                          <m:sSup>
                            <m:sSupPr>
                              <m:ctrlPr>
                                <a:rPr lang="en-US" b="0" i="1" smtClean="0">
                                  <a:latin typeface="Cambria Math" panose="02040503050406030204" pitchFamily="18" charset="0"/>
                                  <a:ea typeface="Cambria Math"/>
                                </a:rPr>
                              </m:ctrlPr>
                            </m:sSupPr>
                            <m:e>
                              <m:r>
                                <a:rPr lang="en-US" b="0" i="1" smtClean="0">
                                  <a:latin typeface="Cambria Math"/>
                                  <a:ea typeface="Cambria Math"/>
                                </a:rPr>
                                <m:t>𝑏</m:t>
                              </m:r>
                            </m:e>
                            <m:sup>
                              <m:r>
                                <a:rPr lang="en-US" b="0" i="1" smtClean="0">
                                  <a:latin typeface="Cambria Math"/>
                                  <a:ea typeface="Cambria Math"/>
                                </a:rPr>
                                <m:t>2</m:t>
                              </m:r>
                            </m:sup>
                          </m:sSup>
                          <m:r>
                            <a:rPr lang="en-US" b="0" i="1" smtClean="0">
                              <a:latin typeface="Cambria Math"/>
                              <a:ea typeface="Cambria Math"/>
                            </a:rPr>
                            <m:t>−4</m:t>
                          </m:r>
                          <m:r>
                            <a:rPr lang="en-US" b="0" i="1" smtClean="0">
                              <a:latin typeface="Cambria Math"/>
                              <a:ea typeface="Cambria Math"/>
                            </a:rPr>
                            <m:t>𝑎𝑐</m:t>
                          </m:r>
                        </m:e>
                      </m:rad>
                    </m:oMath>
                  </m:oMathPara>
                </a14:m>
                <a:endParaRPr lang="en-US" dirty="0"/>
              </a:p>
            </p:txBody>
          </p:sp>
        </mc:Choice>
        <mc:Fallback xmlns="">
          <p:sp>
            <p:nvSpPr>
              <p:cNvPr id="29" name="TextBox 28"/>
              <p:cNvSpPr txBox="1">
                <a:spLocks noRot="1" noChangeAspect="1" noMove="1" noResize="1" noEditPoints="1" noAdjustHandles="1" noChangeArrowheads="1" noChangeShapeType="1" noTextEdit="1"/>
              </p:cNvSpPr>
              <p:nvPr/>
            </p:nvSpPr>
            <p:spPr>
              <a:xfrm>
                <a:off x="4876800" y="4258554"/>
                <a:ext cx="4038600" cy="618246"/>
              </a:xfrm>
              <a:prstGeom prst="rect">
                <a:avLst/>
              </a:prstGeom>
              <a:blipFill rotWithShape="1">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p:cNvSpPr txBox="1"/>
              <p:nvPr/>
            </p:nvSpPr>
            <p:spPr>
              <a:xfrm>
                <a:off x="4648200" y="5258476"/>
                <a:ext cx="4038600" cy="68512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a:rPr>
                        <m:t>𝑥</m:t>
                      </m:r>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m:t>
                          </m:r>
                          <m:r>
                            <a:rPr lang="en-US" b="0" i="1" smtClean="0">
                              <a:latin typeface="Cambria Math"/>
                            </a:rPr>
                            <m:t>𝑏</m:t>
                          </m:r>
                          <m:r>
                            <a:rPr lang="en-US" b="0" i="1" smtClean="0">
                              <a:latin typeface="Cambria Math"/>
                              <a:ea typeface="Cambria Math"/>
                            </a:rPr>
                            <m:t>±</m:t>
                          </m:r>
                          <m:rad>
                            <m:radPr>
                              <m:degHide m:val="on"/>
                              <m:ctrlPr>
                                <a:rPr lang="en-US" b="0" i="1" smtClean="0">
                                  <a:latin typeface="Cambria Math" panose="02040503050406030204" pitchFamily="18" charset="0"/>
                                  <a:ea typeface="Cambria Math"/>
                                </a:rPr>
                              </m:ctrlPr>
                            </m:radPr>
                            <m:deg/>
                            <m:e>
                              <m:sSup>
                                <m:sSupPr>
                                  <m:ctrlPr>
                                    <a:rPr lang="en-US" b="0" i="1" smtClean="0">
                                      <a:latin typeface="Cambria Math" panose="02040503050406030204" pitchFamily="18" charset="0"/>
                                      <a:ea typeface="Cambria Math"/>
                                    </a:rPr>
                                  </m:ctrlPr>
                                </m:sSupPr>
                                <m:e>
                                  <m:r>
                                    <a:rPr lang="en-US" b="0" i="1" smtClean="0">
                                      <a:latin typeface="Cambria Math"/>
                                      <a:ea typeface="Cambria Math"/>
                                    </a:rPr>
                                    <m:t>𝑏</m:t>
                                  </m:r>
                                </m:e>
                                <m:sup>
                                  <m:r>
                                    <a:rPr lang="en-US" b="0" i="1" smtClean="0">
                                      <a:latin typeface="Cambria Math"/>
                                      <a:ea typeface="Cambria Math"/>
                                    </a:rPr>
                                    <m:t>2</m:t>
                                  </m:r>
                                </m:sup>
                              </m:sSup>
                              <m:r>
                                <a:rPr lang="en-US" b="0" i="1" smtClean="0">
                                  <a:latin typeface="Cambria Math"/>
                                  <a:ea typeface="Cambria Math"/>
                                </a:rPr>
                                <m:t>−4</m:t>
                              </m:r>
                              <m:r>
                                <a:rPr lang="en-US" b="0" i="1" smtClean="0">
                                  <a:latin typeface="Cambria Math"/>
                                  <a:ea typeface="Cambria Math"/>
                                </a:rPr>
                                <m:t>𝑎𝑐</m:t>
                              </m:r>
                            </m:e>
                          </m:rad>
                        </m:num>
                        <m:den>
                          <m:r>
                            <a:rPr lang="en-US" b="0" i="1" smtClean="0">
                              <a:latin typeface="Cambria Math"/>
                            </a:rPr>
                            <m:t>2</m:t>
                          </m:r>
                          <m:r>
                            <a:rPr lang="en-US" b="0" i="1" smtClean="0">
                              <a:latin typeface="Cambria Math"/>
                            </a:rPr>
                            <m:t>𝑎</m:t>
                          </m:r>
                        </m:den>
                      </m:f>
                    </m:oMath>
                  </m:oMathPara>
                </a14:m>
                <a:endParaRPr lang="en-US" dirty="0"/>
              </a:p>
            </p:txBody>
          </p:sp>
        </mc:Choice>
        <mc:Fallback xmlns="">
          <p:sp>
            <p:nvSpPr>
              <p:cNvPr id="30" name="TextBox 29"/>
              <p:cNvSpPr txBox="1">
                <a:spLocks noRot="1" noChangeAspect="1" noMove="1" noResize="1" noEditPoints="1" noAdjustHandles="1" noChangeArrowheads="1" noChangeShapeType="1" noTextEdit="1"/>
              </p:cNvSpPr>
              <p:nvPr/>
            </p:nvSpPr>
            <p:spPr>
              <a:xfrm>
                <a:off x="4648200" y="5258476"/>
                <a:ext cx="4038600" cy="685124"/>
              </a:xfrm>
              <a:prstGeom prst="rect">
                <a:avLst/>
              </a:prstGeom>
              <a:blipFill rotWithShape="1">
                <a:blip r:embed="rId11"/>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348684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500"/>
                                        <p:tgtEl>
                                          <p:spTgt spid="21"/>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wipe(up)">
                                      <p:cBhvr>
                                        <p:cTn id="11" dur="500"/>
                                        <p:tgtEl>
                                          <p:spTgt spid="22"/>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up)">
                                      <p:cBhvr>
                                        <p:cTn id="15" dur="500"/>
                                        <p:tgtEl>
                                          <p:spTgt spid="23"/>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wipe(up)">
                                      <p:cBhvr>
                                        <p:cTn id="19" dur="500"/>
                                        <p:tgtEl>
                                          <p:spTgt spid="24"/>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up)">
                                      <p:cBhvr>
                                        <p:cTn id="23" dur="500"/>
                                        <p:tgtEl>
                                          <p:spTgt spid="25"/>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up)">
                                      <p:cBhvr>
                                        <p:cTn id="27" dur="500"/>
                                        <p:tgtEl>
                                          <p:spTgt spid="2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childTnLst>
                          </p:cTn>
                        </p:par>
                        <p:par>
                          <p:cTn id="33" fill="hold">
                            <p:stCondLst>
                              <p:cond delay="500"/>
                            </p:stCondLst>
                            <p:childTnLst>
                              <p:par>
                                <p:cTn id="34" presetID="22" presetClass="entr" presetSubtype="1"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wipe(up)">
                                      <p:cBhvr>
                                        <p:cTn id="36" dur="500"/>
                                        <p:tgtEl>
                                          <p:spTgt spid="28"/>
                                        </p:tgtEl>
                                      </p:cBhvr>
                                    </p:animEffect>
                                  </p:childTnLst>
                                </p:cTn>
                              </p:par>
                            </p:childTnLst>
                          </p:cTn>
                        </p:par>
                        <p:par>
                          <p:cTn id="37" fill="hold">
                            <p:stCondLst>
                              <p:cond delay="1000"/>
                            </p:stCondLst>
                            <p:childTnLst>
                              <p:par>
                                <p:cTn id="38" presetID="22" presetClass="entr" presetSubtype="1"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wipe(up)">
                                      <p:cBhvr>
                                        <p:cTn id="40" dur="500"/>
                                        <p:tgtEl>
                                          <p:spTgt spid="29"/>
                                        </p:tgtEl>
                                      </p:cBhvr>
                                    </p:animEffect>
                                  </p:childTnLst>
                                </p:cTn>
                              </p:par>
                            </p:childTnLst>
                          </p:cTn>
                        </p:par>
                        <p:par>
                          <p:cTn id="41" fill="hold">
                            <p:stCondLst>
                              <p:cond delay="1500"/>
                            </p:stCondLst>
                            <p:childTnLst>
                              <p:par>
                                <p:cTn id="42" presetID="22" presetClass="entr" presetSubtype="1" fill="hold" grpId="0"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wipe(up)">
                                      <p:cBhvr>
                                        <p:cTn id="44" dur="500"/>
                                        <p:tgtEl>
                                          <p:spTgt spid="30"/>
                                        </p:tgtEl>
                                      </p:cBhvr>
                                    </p:animEffect>
                                  </p:childTnLst>
                                </p:cTn>
                              </p:par>
                            </p:childTnLst>
                          </p:cTn>
                        </p:par>
                        <p:par>
                          <p:cTn id="45" fill="hold">
                            <p:stCondLst>
                              <p:cond delay="2000"/>
                            </p:stCondLst>
                            <p:childTnLst>
                              <p:par>
                                <p:cTn id="46" presetID="10" presetClass="entr" presetSubtype="0" fill="hold" grpId="0"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21" grpId="0"/>
      <p:bldP spid="22" grpId="0"/>
      <p:bldP spid="23" grpId="0"/>
      <p:bldP spid="24" grpId="0"/>
      <p:bldP spid="25" grpId="0"/>
      <p:bldP spid="26" grpId="0"/>
      <p:bldP spid="27" grpId="0"/>
      <p:bldP spid="28" grpId="0"/>
      <p:bldP spid="29" grpId="0"/>
      <p:bldP spid="3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0"/>
            <a:ext cx="8839200" cy="584775"/>
          </a:xfrm>
          <a:prstGeom prst="rect">
            <a:avLst/>
          </a:prstGeom>
          <a:noFill/>
        </p:spPr>
        <p:txBody>
          <a:bodyPr wrap="square" rtlCol="0">
            <a:spAutoFit/>
          </a:bodyPr>
          <a:lstStyle/>
          <a:p>
            <a:pPr algn="ctr"/>
            <a:r>
              <a:rPr lang="it-IT" sz="3200" dirty="0" smtClean="0">
                <a:solidFill>
                  <a:schemeClr val="tx2"/>
                </a:solidFill>
                <a:latin typeface="Times New Roman" panose="02020603050405020304" pitchFamily="18" charset="0"/>
                <a:cs typeface="Times New Roman" panose="02020603050405020304" pitchFamily="18" charset="0"/>
              </a:rPr>
              <a:t>Al-Khwarizmi </a:t>
            </a:r>
            <a:r>
              <a:rPr lang="it-IT" sz="3200" dirty="0">
                <a:solidFill>
                  <a:schemeClr val="tx2"/>
                </a:solidFill>
                <a:latin typeface="Times New Roman" panose="02020603050405020304" pitchFamily="18" charset="0"/>
                <a:cs typeface="Times New Roman" panose="02020603050405020304" pitchFamily="18" charset="0"/>
              </a:rPr>
              <a:t>(</a:t>
            </a:r>
            <a:r>
              <a:rPr lang="it-IT" sz="3200" dirty="0" smtClean="0">
                <a:solidFill>
                  <a:schemeClr val="tx2"/>
                </a:solidFill>
                <a:latin typeface="Times New Roman" panose="02020603050405020304" pitchFamily="18" charset="0"/>
                <a:cs typeface="Times New Roman" panose="02020603050405020304" pitchFamily="18" charset="0"/>
              </a:rPr>
              <a:t>790-850</a:t>
            </a:r>
            <a:r>
              <a:rPr lang="it-IT" sz="3200" dirty="0">
                <a:solidFill>
                  <a:schemeClr val="tx2"/>
                </a:solidFill>
                <a:latin typeface="Times New Roman" panose="02020603050405020304" pitchFamily="18" charset="0"/>
                <a:cs typeface="Times New Roman" panose="02020603050405020304" pitchFamily="18" charset="0"/>
              </a:rPr>
              <a:t>) and Fibonacci (</a:t>
            </a:r>
            <a:r>
              <a:rPr lang="it-IT" sz="3200" dirty="0" smtClean="0">
                <a:solidFill>
                  <a:schemeClr val="tx2"/>
                </a:solidFill>
                <a:latin typeface="Times New Roman" panose="02020603050405020304" pitchFamily="18" charset="0"/>
                <a:cs typeface="Times New Roman" panose="02020603050405020304" pitchFamily="18" charset="0"/>
              </a:rPr>
              <a:t>1170-1250</a:t>
            </a:r>
            <a:r>
              <a:rPr lang="it-IT" sz="3200" dirty="0">
                <a:solidFill>
                  <a:schemeClr val="tx2"/>
                </a:solidFill>
                <a:latin typeface="Times New Roman" panose="02020603050405020304" pitchFamily="18" charset="0"/>
                <a:cs typeface="Times New Roman" panose="02020603050405020304" pitchFamily="18" charset="0"/>
              </a:rPr>
              <a:t>)</a:t>
            </a:r>
            <a:endParaRPr lang="en-US" sz="3200" dirty="0">
              <a:solidFill>
                <a:schemeClr val="tx2"/>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228600" y="3124200"/>
            <a:ext cx="8686800" cy="1754326"/>
          </a:xfrm>
          <a:prstGeom prst="rect">
            <a:avLst/>
          </a:prstGeom>
          <a:noFill/>
        </p:spPr>
        <p:txBody>
          <a:bodyPr wrap="square" rtlCol="0">
            <a:spAutoFit/>
          </a:bodyPr>
          <a:lstStyle/>
          <a:p>
            <a:r>
              <a:rPr lang="en-US" b="1" dirty="0" smtClean="0"/>
              <a:t>Note.</a:t>
            </a:r>
            <a:r>
              <a:rPr lang="en-US" dirty="0" smtClean="0"/>
              <a:t>  The </a:t>
            </a:r>
            <a:r>
              <a:rPr lang="en-US" dirty="0"/>
              <a:t>numerical symbols we are used to, 0, 1, 2, 3, 4, 5, 6, 7, 8, and 9, are known as the Arabic numerals.  However, they are in fact of Indian origin. They were carried through the Arabic world to Europe and this explains the fact that we know them as the </a:t>
            </a:r>
            <a:r>
              <a:rPr lang="en-US" dirty="0" smtClean="0"/>
              <a:t>“Arabic </a:t>
            </a:r>
            <a:r>
              <a:rPr lang="en-US" dirty="0"/>
              <a:t>numerals</a:t>
            </a:r>
            <a:r>
              <a:rPr lang="en-US" dirty="0" smtClean="0"/>
              <a:t>.”  The </a:t>
            </a:r>
            <a:r>
              <a:rPr lang="en-US" dirty="0"/>
              <a:t>Indian numerals were used in al-Khwarizmi's </a:t>
            </a:r>
            <a:r>
              <a:rPr lang="en-US" i="1" dirty="0" smtClean="0"/>
              <a:t>ab </a:t>
            </a:r>
            <a:r>
              <a:rPr lang="en-US" i="1" dirty="0"/>
              <a:t>al-</a:t>
            </a:r>
            <a:r>
              <a:rPr lang="en-US" i="1" dirty="0" err="1"/>
              <a:t>jabr</a:t>
            </a:r>
            <a:r>
              <a:rPr lang="en-US" i="1" dirty="0"/>
              <a:t> </a:t>
            </a:r>
            <a:r>
              <a:rPr lang="en-US" i="1" dirty="0" err="1" smtClean="0"/>
              <a:t>w'al-muqabala</a:t>
            </a:r>
            <a:r>
              <a:rPr lang="en-US" dirty="0" smtClean="0"/>
              <a:t> </a:t>
            </a:r>
            <a:r>
              <a:rPr lang="en-US" dirty="0"/>
              <a:t>(circa </a:t>
            </a:r>
            <a:r>
              <a:rPr lang="en-US" dirty="0" smtClean="0"/>
              <a:t>800 </a:t>
            </a:r>
            <a:r>
              <a:rPr lang="en-US" sz="1600" dirty="0" smtClean="0"/>
              <a:t>CE</a:t>
            </a:r>
            <a:r>
              <a:rPr lang="en-US" dirty="0" smtClean="0"/>
              <a:t>), </a:t>
            </a:r>
            <a:r>
              <a:rPr lang="en-US" dirty="0"/>
              <a:t>which </a:t>
            </a:r>
            <a:r>
              <a:rPr lang="en-US" dirty="0" smtClean="0"/>
              <a:t>“can </a:t>
            </a:r>
            <a:r>
              <a:rPr lang="en-US" dirty="0"/>
              <a:t>be considered as the first book written on algebra</a:t>
            </a:r>
            <a:r>
              <a:rPr lang="en-US" dirty="0" smtClean="0"/>
              <a:t>.” [</a:t>
            </a:r>
            <a:r>
              <a:rPr lang="en-US" dirty="0" err="1" smtClean="0"/>
              <a:t>MacTutor</a:t>
            </a:r>
            <a:r>
              <a:rPr lang="en-US" dirty="0" smtClean="0"/>
              <a:t>] </a:t>
            </a:r>
            <a:r>
              <a:rPr lang="en-US" dirty="0"/>
              <a:t>In fact, it is from the title of this book that we get our word </a:t>
            </a:r>
            <a:r>
              <a:rPr lang="en-US" dirty="0" smtClean="0"/>
              <a:t>“algebra.”</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0" y="533400"/>
            <a:ext cx="2042337" cy="2484335"/>
          </a:xfrm>
          <a:prstGeom prst="rect">
            <a:avLst/>
          </a:prstGeom>
          <a:ln w="38100">
            <a:solidFill>
              <a:schemeClr val="tx1"/>
            </a:solidFill>
          </a:ln>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9740" y="533400"/>
            <a:ext cx="1851660" cy="2484120"/>
          </a:xfrm>
          <a:prstGeom prst="rect">
            <a:avLst/>
          </a:prstGeom>
          <a:ln w="38100">
            <a:solidFill>
              <a:schemeClr val="tx1"/>
            </a:solidFill>
          </a:ln>
        </p:spPr>
      </p:pic>
      <p:sp>
        <p:nvSpPr>
          <p:cNvPr id="6" name="TextBox 5"/>
          <p:cNvSpPr txBox="1"/>
          <p:nvPr/>
        </p:nvSpPr>
        <p:spPr>
          <a:xfrm>
            <a:off x="228600" y="4953000"/>
            <a:ext cx="8686800" cy="2031325"/>
          </a:xfrm>
          <a:prstGeom prst="rect">
            <a:avLst/>
          </a:prstGeom>
          <a:noFill/>
        </p:spPr>
        <p:txBody>
          <a:bodyPr wrap="square" rtlCol="0">
            <a:spAutoFit/>
          </a:bodyPr>
          <a:lstStyle/>
          <a:p>
            <a:r>
              <a:rPr lang="en-US" b="1" dirty="0" smtClean="0"/>
              <a:t>Note.</a:t>
            </a:r>
            <a:r>
              <a:rPr lang="en-US" dirty="0" smtClean="0"/>
              <a:t>  The “Arabic numerals” </a:t>
            </a:r>
            <a:r>
              <a:rPr lang="en-US" dirty="0"/>
              <a:t>were used in Fibonacci's book </a:t>
            </a:r>
            <a:r>
              <a:rPr lang="en-US" i="1" dirty="0" smtClean="0"/>
              <a:t>Liber </a:t>
            </a:r>
            <a:r>
              <a:rPr lang="en-US" i="1" dirty="0" err="1" smtClean="0"/>
              <a:t>abbaci</a:t>
            </a:r>
            <a:r>
              <a:rPr lang="en-US" dirty="0" smtClean="0"/>
              <a:t> </a:t>
            </a:r>
            <a:r>
              <a:rPr lang="en-US" dirty="0"/>
              <a:t>(published in 1202), and it is this book that spread the numerals through Europe.  The first seven chapters of the book introduce the numerals and give examples on their use.  The last eight chapters of the book include problems from arithmetic, algebra, and geometry.  There are also problems relating to commerce.  The use of a standardized numerical system by merchants further helped spread the numerals. [Derbyshire, page 68]</a:t>
            </a:r>
          </a:p>
          <a:p>
            <a:endParaRPr lang="en-US" dirty="0"/>
          </a:p>
        </p:txBody>
      </p:sp>
    </p:spTree>
    <p:extLst>
      <p:ext uri="{BB962C8B-B14F-4D97-AF65-F5344CB8AC3E}">
        <p14:creationId xmlns:p14="http://schemas.microsoft.com/office/powerpoint/2010/main" val="13770546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228600"/>
            <a:ext cx="7924800" cy="1569660"/>
          </a:xfrm>
          <a:prstGeom prst="rect">
            <a:avLst/>
          </a:prstGeom>
          <a:noFill/>
        </p:spPr>
        <p:txBody>
          <a:bodyPr wrap="square" rtlCol="0">
            <a:spAutoFit/>
          </a:bodyPr>
          <a:lstStyle/>
          <a:p>
            <a:pPr algn="ctr"/>
            <a:r>
              <a:rPr lang="it-IT" sz="4800" dirty="0">
                <a:solidFill>
                  <a:schemeClr val="tx2"/>
                </a:solidFill>
                <a:latin typeface="Times New Roman" panose="02020603050405020304" pitchFamily="18" charset="0"/>
                <a:cs typeface="Times New Roman" panose="02020603050405020304" pitchFamily="18" charset="0"/>
              </a:rPr>
              <a:t>Tartaglia (</a:t>
            </a:r>
            <a:r>
              <a:rPr lang="it-IT" sz="4800" dirty="0" smtClean="0">
                <a:solidFill>
                  <a:schemeClr val="tx2"/>
                </a:solidFill>
                <a:latin typeface="Times New Roman" panose="02020603050405020304" pitchFamily="18" charset="0"/>
                <a:cs typeface="Times New Roman" panose="02020603050405020304" pitchFamily="18" charset="0"/>
              </a:rPr>
              <a:t>1500-1557</a:t>
            </a:r>
            <a:r>
              <a:rPr lang="it-IT" sz="4800" dirty="0">
                <a:solidFill>
                  <a:schemeClr val="tx2"/>
                </a:solidFill>
                <a:latin typeface="Times New Roman" panose="02020603050405020304" pitchFamily="18" charset="0"/>
                <a:cs typeface="Times New Roman" panose="02020603050405020304" pitchFamily="18" charset="0"/>
              </a:rPr>
              <a:t>) and Cardano (</a:t>
            </a:r>
            <a:r>
              <a:rPr lang="it-IT" sz="4800" dirty="0" smtClean="0">
                <a:solidFill>
                  <a:schemeClr val="tx2"/>
                </a:solidFill>
                <a:latin typeface="Times New Roman" panose="02020603050405020304" pitchFamily="18" charset="0"/>
                <a:cs typeface="Times New Roman" panose="02020603050405020304" pitchFamily="18" charset="0"/>
              </a:rPr>
              <a:t>1501-1576</a:t>
            </a:r>
            <a:r>
              <a:rPr lang="it-IT" sz="4800" dirty="0">
                <a:solidFill>
                  <a:schemeClr val="tx2"/>
                </a:solidFill>
                <a:latin typeface="Times New Roman" panose="02020603050405020304" pitchFamily="18" charset="0"/>
                <a:cs typeface="Times New Roman" panose="02020603050405020304" pitchFamily="18" charset="0"/>
              </a:rPr>
              <a:t>)</a:t>
            </a:r>
            <a:endParaRPr lang="en-US" sz="4800" dirty="0">
              <a:solidFill>
                <a:schemeClr val="tx2"/>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TextBox 2"/>
              <p:cNvSpPr txBox="1"/>
              <p:nvPr/>
            </p:nvSpPr>
            <p:spPr>
              <a:xfrm>
                <a:off x="457200" y="4769584"/>
                <a:ext cx="8534400" cy="1631216"/>
              </a:xfrm>
              <a:prstGeom prst="rect">
                <a:avLst/>
              </a:prstGeom>
              <a:noFill/>
            </p:spPr>
            <p:txBody>
              <a:bodyPr wrap="square" rtlCol="0">
                <a:spAutoFit/>
              </a:bodyPr>
              <a:lstStyle/>
              <a:p>
                <a:r>
                  <a:rPr lang="en-US" sz="2000" b="1" dirty="0" smtClean="0"/>
                  <a:t>Note.  </a:t>
                </a:r>
                <a:r>
                  <a:rPr lang="en-US" sz="2000" dirty="0" smtClean="0"/>
                  <a:t>Around </a:t>
                </a:r>
                <a:r>
                  <a:rPr lang="en-US" sz="2000" dirty="0"/>
                  <a:t>1530, </a:t>
                </a:r>
                <a:r>
                  <a:rPr lang="en-US" sz="2000" dirty="0" err="1" smtClean="0"/>
                  <a:t>Niccol</a:t>
                </a:r>
                <a:r>
                  <a:rPr lang="en-US" sz="2000" dirty="0" err="1" smtClean="0">
                    <a:latin typeface="Calibri"/>
                  </a:rPr>
                  <a:t>ò</a:t>
                </a:r>
                <a:r>
                  <a:rPr lang="en-US" sz="2000" dirty="0" smtClean="0"/>
                  <a:t> </a:t>
                </a:r>
                <a:r>
                  <a:rPr lang="en-US" sz="2000" dirty="0" err="1"/>
                  <a:t>Tartaglia</a:t>
                </a:r>
                <a:r>
                  <a:rPr lang="en-US" sz="2000" dirty="0"/>
                  <a:t> discovered a formula for the roots of a third degree polynomial.  </a:t>
                </a:r>
                <a:r>
                  <a:rPr lang="en-US" sz="2000" dirty="0" err="1"/>
                  <a:t>Gerolamo</a:t>
                </a:r>
                <a:r>
                  <a:rPr lang="en-US" sz="2000" dirty="0"/>
                  <a:t> </a:t>
                </a:r>
                <a:r>
                  <a:rPr lang="en-US" sz="2000" dirty="0" err="1"/>
                  <a:t>Cardano</a:t>
                </a:r>
                <a:r>
                  <a:rPr lang="en-US" sz="2000" dirty="0"/>
                  <a:t> published the formula in </a:t>
                </a:r>
                <a:r>
                  <a:rPr lang="en-US" sz="2000" i="1" dirty="0" err="1" smtClean="0"/>
                  <a:t>Ars</a:t>
                </a:r>
                <a:r>
                  <a:rPr lang="en-US" sz="2000" i="1" dirty="0" smtClean="0"/>
                  <a:t> Magna</a:t>
                </a:r>
                <a:r>
                  <a:rPr lang="en-US" sz="2000" dirty="0" smtClean="0"/>
                  <a:t> </a:t>
                </a:r>
                <a:r>
                  <a:rPr lang="en-US" sz="2000" dirty="0"/>
                  <a:t>in 1545 (leading to a </a:t>
                </a:r>
                <a:r>
                  <a:rPr lang="en-US" sz="2000" dirty="0" smtClean="0"/>
                  <a:t>“battle” </a:t>
                </a:r>
                <a:r>
                  <a:rPr lang="en-US" sz="2000" dirty="0"/>
                  <a:t>between </a:t>
                </a:r>
                <a:r>
                  <a:rPr lang="en-US" sz="2000" dirty="0" err="1"/>
                  <a:t>Tartaglia</a:t>
                </a:r>
                <a:r>
                  <a:rPr lang="en-US" sz="2000" dirty="0"/>
                  <a:t> and </a:t>
                </a:r>
                <a:r>
                  <a:rPr lang="en-US" sz="2000" dirty="0" err="1"/>
                  <a:t>Cardano</a:t>
                </a:r>
                <a:r>
                  <a:rPr lang="en-US" sz="2000" dirty="0"/>
                  <a:t>). In 1540, Ludovico Ferrari found a formula for the roots of a fourth degree polynomial. The cubic equation gives the roots of </a:t>
                </a:r>
                <a14:m>
                  <m:oMath xmlns:m="http://schemas.openxmlformats.org/officeDocument/2006/math">
                    <m:r>
                      <a:rPr lang="en-US" sz="2000" b="0" i="1" smtClean="0">
                        <a:latin typeface="Cambria Math"/>
                      </a:rPr>
                      <m:t>𝑎</m:t>
                    </m:r>
                    <m:sSup>
                      <m:sSupPr>
                        <m:ctrlPr>
                          <a:rPr lang="en-US" sz="2000" b="0" i="1" smtClean="0">
                            <a:latin typeface="Cambria Math" panose="02040503050406030204" pitchFamily="18" charset="0"/>
                          </a:rPr>
                        </m:ctrlPr>
                      </m:sSupPr>
                      <m:e>
                        <m:r>
                          <a:rPr lang="en-US" sz="2000" b="0" i="1" smtClean="0">
                            <a:latin typeface="Cambria Math"/>
                          </a:rPr>
                          <m:t>𝑥</m:t>
                        </m:r>
                      </m:e>
                      <m:sup>
                        <m:r>
                          <a:rPr lang="en-US" sz="2000" b="0" i="1" smtClean="0">
                            <a:latin typeface="Cambria Math"/>
                          </a:rPr>
                          <m:t>3</m:t>
                        </m:r>
                      </m:sup>
                    </m:sSup>
                    <m:r>
                      <a:rPr lang="en-US" sz="2000" b="0" i="1" smtClean="0">
                        <a:latin typeface="Cambria Math"/>
                      </a:rPr>
                      <m:t>+</m:t>
                    </m:r>
                    <m:r>
                      <a:rPr lang="en-US" sz="2000" b="0" i="1" smtClean="0">
                        <a:latin typeface="Cambria Math"/>
                      </a:rPr>
                      <m:t>𝑏</m:t>
                    </m:r>
                    <m:sSup>
                      <m:sSupPr>
                        <m:ctrlPr>
                          <a:rPr lang="en-US" sz="2000" b="0" i="1" smtClean="0">
                            <a:latin typeface="Cambria Math" panose="02040503050406030204" pitchFamily="18" charset="0"/>
                          </a:rPr>
                        </m:ctrlPr>
                      </m:sSupPr>
                      <m:e>
                        <m:r>
                          <a:rPr lang="en-US" sz="2000" b="0" i="1" smtClean="0">
                            <a:latin typeface="Cambria Math"/>
                          </a:rPr>
                          <m:t>𝑥</m:t>
                        </m:r>
                      </m:e>
                      <m:sup>
                        <m:r>
                          <a:rPr lang="en-US" sz="2000" b="0" i="1" smtClean="0">
                            <a:latin typeface="Cambria Math"/>
                          </a:rPr>
                          <m:t>2</m:t>
                        </m:r>
                      </m:sup>
                    </m:sSup>
                    <m:r>
                      <a:rPr lang="en-US" sz="2000" b="0" i="1" smtClean="0">
                        <a:latin typeface="Cambria Math"/>
                      </a:rPr>
                      <m:t>+</m:t>
                    </m:r>
                    <m:r>
                      <a:rPr lang="en-US" sz="2000" b="0" i="1" smtClean="0">
                        <a:latin typeface="Cambria Math"/>
                      </a:rPr>
                      <m:t>𝑐𝑥</m:t>
                    </m:r>
                    <m:r>
                      <a:rPr lang="en-US" sz="2000" b="0" i="1" smtClean="0">
                        <a:latin typeface="Cambria Math"/>
                      </a:rPr>
                      <m:t>+</m:t>
                    </m:r>
                    <m:r>
                      <a:rPr lang="en-US" sz="2000" b="0" i="1" smtClean="0">
                        <a:latin typeface="Cambria Math"/>
                      </a:rPr>
                      <m:t>𝑑</m:t>
                    </m:r>
                    <m:r>
                      <a:rPr lang="en-US" sz="2000" b="0" i="1" smtClean="0">
                        <a:latin typeface="Cambria Math"/>
                      </a:rPr>
                      <m:t>=0</m:t>
                    </m:r>
                  </m:oMath>
                </a14:m>
                <a:r>
                  <a:rPr lang="en-US" sz="2000" dirty="0" smtClean="0"/>
                  <a:t> as: </a:t>
                </a:r>
                <a:endParaRPr lang="en-US" sz="2000" dirty="0"/>
              </a:p>
            </p:txBody>
          </p:sp>
        </mc:Choice>
        <mc:Fallback xmlns="">
          <p:sp>
            <p:nvSpPr>
              <p:cNvPr id="3" name="TextBox 2"/>
              <p:cNvSpPr txBox="1">
                <a:spLocks noRot="1" noChangeAspect="1" noMove="1" noResize="1" noEditPoints="1" noAdjustHandles="1" noChangeArrowheads="1" noChangeShapeType="1" noTextEdit="1"/>
              </p:cNvSpPr>
              <p:nvPr/>
            </p:nvSpPr>
            <p:spPr>
              <a:xfrm>
                <a:off x="457200" y="4769584"/>
                <a:ext cx="8534400" cy="1631216"/>
              </a:xfrm>
              <a:prstGeom prst="rect">
                <a:avLst/>
              </a:prstGeom>
              <a:blipFill rotWithShape="1">
                <a:blip r:embed="rId2"/>
                <a:stretch>
                  <a:fillRect l="-714" t="-1866" b="-5597"/>
                </a:stretch>
              </a:blipFill>
            </p:spPr>
            <p:txBody>
              <a:bodyPr/>
              <a:lstStyle/>
              <a:p>
                <a:r>
                  <a:rPr lang="en-US">
                    <a:noFill/>
                  </a:rPr>
                  <a:t> </a:t>
                </a:r>
              </a:p>
            </p:txBody>
          </p:sp>
        </mc:Fallback>
      </mc:AlternateContent>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0200" y="1821706"/>
            <a:ext cx="2118544" cy="2484335"/>
          </a:xfrm>
          <a:prstGeom prst="rect">
            <a:avLst/>
          </a:prstGeom>
          <a:ln w="38100">
            <a:solidFill>
              <a:schemeClr val="tx1"/>
            </a:solidFill>
          </a:ln>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50939" y="1828800"/>
            <a:ext cx="2088061" cy="2484335"/>
          </a:xfrm>
          <a:prstGeom prst="rect">
            <a:avLst/>
          </a:prstGeom>
          <a:ln w="38100">
            <a:solidFill>
              <a:schemeClr val="tx1"/>
            </a:solidFill>
          </a:ln>
        </p:spPr>
      </p:pic>
    </p:spTree>
    <p:extLst>
      <p:ext uri="{BB962C8B-B14F-4D97-AF65-F5344CB8AC3E}">
        <p14:creationId xmlns:p14="http://schemas.microsoft.com/office/powerpoint/2010/main" val="36938207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152400" y="457200"/>
                <a:ext cx="8763000" cy="81984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600" i="1" smtClean="0">
                              <a:latin typeface="Cambria Math" panose="02040503050406030204" pitchFamily="18" charset="0"/>
                            </a:rPr>
                          </m:ctrlPr>
                        </m:sSubPr>
                        <m:e>
                          <m:r>
                            <a:rPr lang="en-US" sz="1600" b="0" i="1" smtClean="0">
                              <a:latin typeface="Cambria Math"/>
                            </a:rPr>
                            <m:t>𝑥</m:t>
                          </m:r>
                        </m:e>
                        <m:sub>
                          <m:r>
                            <a:rPr lang="en-US" sz="1600" b="0" i="1" smtClean="0">
                              <a:latin typeface="Cambria Math"/>
                            </a:rPr>
                            <m:t>1</m:t>
                          </m:r>
                        </m:sub>
                      </m:sSub>
                      <m:r>
                        <a:rPr lang="en-US" sz="1600" b="0" i="1" smtClean="0">
                          <a:latin typeface="Cambria Math"/>
                        </a:rPr>
                        <m:t>=−</m:t>
                      </m:r>
                      <m:f>
                        <m:fPr>
                          <m:ctrlPr>
                            <a:rPr lang="en-US" sz="1600" b="0" i="1" smtClean="0">
                              <a:latin typeface="Cambria Math" panose="02040503050406030204" pitchFamily="18" charset="0"/>
                            </a:rPr>
                          </m:ctrlPr>
                        </m:fPr>
                        <m:num>
                          <m:r>
                            <a:rPr lang="en-US" sz="1600" b="0" i="1" smtClean="0">
                              <a:latin typeface="Cambria Math"/>
                            </a:rPr>
                            <m:t>𝑏</m:t>
                          </m:r>
                        </m:num>
                        <m:den>
                          <m:r>
                            <a:rPr lang="en-US" sz="1600" b="0" i="1" smtClean="0">
                              <a:latin typeface="Cambria Math"/>
                            </a:rPr>
                            <m:t>3</m:t>
                          </m:r>
                          <m:r>
                            <a:rPr lang="en-US" sz="1600" b="0" i="1" smtClean="0">
                              <a:latin typeface="Cambria Math"/>
                            </a:rPr>
                            <m:t>𝑎</m:t>
                          </m:r>
                        </m:den>
                      </m:f>
                      <m:r>
                        <a:rPr lang="en-US" sz="1600" b="0" i="1" smtClean="0">
                          <a:latin typeface="Cambria Math"/>
                        </a:rPr>
                        <m:t>−</m:t>
                      </m:r>
                      <m:f>
                        <m:fPr>
                          <m:ctrlPr>
                            <a:rPr lang="en-US" sz="1600" b="0" i="1" smtClean="0">
                              <a:latin typeface="Cambria Math" panose="02040503050406030204" pitchFamily="18" charset="0"/>
                            </a:rPr>
                          </m:ctrlPr>
                        </m:fPr>
                        <m:num>
                          <m:r>
                            <a:rPr lang="en-US" sz="1600" b="0" i="1" smtClean="0">
                              <a:latin typeface="Cambria Math"/>
                            </a:rPr>
                            <m:t>1</m:t>
                          </m:r>
                        </m:num>
                        <m:den>
                          <m:r>
                            <a:rPr lang="en-US" sz="1600" b="0" i="1" smtClean="0">
                              <a:latin typeface="Cambria Math"/>
                            </a:rPr>
                            <m:t>3</m:t>
                          </m:r>
                          <m:r>
                            <a:rPr lang="en-US" sz="1600" b="0" i="1" smtClean="0">
                              <a:latin typeface="Cambria Math"/>
                            </a:rPr>
                            <m:t>𝑎</m:t>
                          </m:r>
                        </m:den>
                      </m:f>
                      <m:rad>
                        <m:radPr>
                          <m:ctrlPr>
                            <a:rPr lang="en-US" sz="1600" b="0" i="1" smtClean="0">
                              <a:latin typeface="Cambria Math" panose="02040503050406030204" pitchFamily="18" charset="0"/>
                            </a:rPr>
                          </m:ctrlPr>
                        </m:radPr>
                        <m:deg>
                          <m:r>
                            <m:rPr>
                              <m:brk m:alnAt="7"/>
                            </m:rPr>
                            <a:rPr lang="en-US" sz="1600" b="0" i="1" smtClean="0">
                              <a:latin typeface="Cambria Math"/>
                            </a:rPr>
                            <m:t>3</m:t>
                          </m:r>
                        </m:deg>
                        <m:e>
                          <m:f>
                            <m:fPr>
                              <m:ctrlPr>
                                <a:rPr lang="en-US" sz="1600" b="0" i="1" smtClean="0">
                                  <a:latin typeface="Cambria Math" panose="02040503050406030204" pitchFamily="18" charset="0"/>
                                </a:rPr>
                              </m:ctrlPr>
                            </m:fPr>
                            <m:num>
                              <m:r>
                                <a:rPr lang="en-US" sz="1600" b="0" i="1" smtClean="0">
                                  <a:latin typeface="Cambria Math"/>
                                </a:rPr>
                                <m:t>1</m:t>
                              </m:r>
                            </m:num>
                            <m:den>
                              <m:r>
                                <a:rPr lang="en-US" sz="1600" b="0" i="1" smtClean="0">
                                  <a:latin typeface="Cambria Math"/>
                                </a:rPr>
                                <m:t>2</m:t>
                              </m:r>
                            </m:den>
                          </m:f>
                          <m:d>
                            <m:dPr>
                              <m:ctrlPr>
                                <a:rPr lang="en-US" sz="1600" b="0" i="1" smtClean="0">
                                  <a:latin typeface="Cambria Math" panose="02040503050406030204" pitchFamily="18" charset="0"/>
                                </a:rPr>
                              </m:ctrlPr>
                            </m:dPr>
                            <m:e>
                              <m:r>
                                <a:rPr lang="en-US" sz="1600" b="0" i="1" smtClean="0">
                                  <a:latin typeface="Cambria Math"/>
                                </a:rPr>
                                <m:t>2</m:t>
                              </m:r>
                              <m:sSup>
                                <m:sSupPr>
                                  <m:ctrlPr>
                                    <a:rPr lang="en-US" sz="1600" b="0" i="1" smtClean="0">
                                      <a:latin typeface="Cambria Math" panose="02040503050406030204" pitchFamily="18" charset="0"/>
                                    </a:rPr>
                                  </m:ctrlPr>
                                </m:sSupPr>
                                <m:e>
                                  <m:r>
                                    <a:rPr lang="en-US" sz="1600" b="0" i="1" smtClean="0">
                                      <a:latin typeface="Cambria Math"/>
                                    </a:rPr>
                                    <m:t>𝑏</m:t>
                                  </m:r>
                                </m:e>
                                <m:sup>
                                  <m:r>
                                    <a:rPr lang="en-US" sz="1600" b="0" i="1" smtClean="0">
                                      <a:latin typeface="Cambria Math"/>
                                    </a:rPr>
                                    <m:t>3</m:t>
                                  </m:r>
                                </m:sup>
                              </m:sSup>
                              <m:r>
                                <a:rPr lang="en-US" sz="1600" b="0" i="1" smtClean="0">
                                  <a:latin typeface="Cambria Math"/>
                                </a:rPr>
                                <m:t>−9</m:t>
                              </m:r>
                              <m:r>
                                <a:rPr lang="en-US" sz="1600" b="0" i="1" smtClean="0">
                                  <a:latin typeface="Cambria Math"/>
                                </a:rPr>
                                <m:t>𝑎𝑏𝑐</m:t>
                              </m:r>
                              <m:r>
                                <a:rPr lang="en-US" sz="1600" b="0" i="1" smtClean="0">
                                  <a:latin typeface="Cambria Math"/>
                                </a:rPr>
                                <m:t>+27</m:t>
                              </m:r>
                              <m:sSup>
                                <m:sSupPr>
                                  <m:ctrlPr>
                                    <a:rPr lang="en-US" sz="1600" b="0" i="1" smtClean="0">
                                      <a:latin typeface="Cambria Math" panose="02040503050406030204" pitchFamily="18" charset="0"/>
                                    </a:rPr>
                                  </m:ctrlPr>
                                </m:sSupPr>
                                <m:e>
                                  <m:r>
                                    <a:rPr lang="en-US" sz="1600" b="0" i="1" smtClean="0">
                                      <a:latin typeface="Cambria Math"/>
                                    </a:rPr>
                                    <m:t>𝑎</m:t>
                                  </m:r>
                                </m:e>
                                <m:sup>
                                  <m:r>
                                    <a:rPr lang="en-US" sz="1600" b="0" i="1" smtClean="0">
                                      <a:latin typeface="Cambria Math"/>
                                    </a:rPr>
                                    <m:t>2</m:t>
                                  </m:r>
                                </m:sup>
                              </m:sSup>
                              <m:r>
                                <a:rPr lang="en-US" sz="1600" b="0" i="1" smtClean="0">
                                  <a:latin typeface="Cambria Math"/>
                                </a:rPr>
                                <m:t>𝑑</m:t>
                              </m:r>
                              <m:r>
                                <a:rPr lang="en-US" sz="1600" b="0" i="1" smtClean="0">
                                  <a:latin typeface="Cambria Math"/>
                                </a:rPr>
                                <m:t>+</m:t>
                              </m:r>
                              <m:rad>
                                <m:radPr>
                                  <m:degHide m:val="on"/>
                                  <m:ctrlPr>
                                    <a:rPr lang="en-US" sz="1600" b="0" i="1" smtClean="0">
                                      <a:latin typeface="Cambria Math" panose="02040503050406030204" pitchFamily="18" charset="0"/>
                                    </a:rPr>
                                  </m:ctrlPr>
                                </m:radPr>
                                <m:deg/>
                                <m:e>
                                  <m:sSup>
                                    <m:sSupPr>
                                      <m:ctrlPr>
                                        <a:rPr lang="en-US" sz="1600" b="0" i="1" smtClean="0">
                                          <a:latin typeface="Cambria Math" panose="02040503050406030204" pitchFamily="18" charset="0"/>
                                        </a:rPr>
                                      </m:ctrlPr>
                                    </m:sSupPr>
                                    <m:e>
                                      <m:d>
                                        <m:dPr>
                                          <m:ctrlPr>
                                            <a:rPr lang="en-US" sz="1600" b="0" i="1" smtClean="0">
                                              <a:latin typeface="Cambria Math" panose="02040503050406030204" pitchFamily="18" charset="0"/>
                                            </a:rPr>
                                          </m:ctrlPr>
                                        </m:dPr>
                                        <m:e>
                                          <m:d>
                                            <m:dPr>
                                              <m:ctrlPr>
                                                <a:rPr lang="en-US" sz="1600" i="1">
                                                  <a:latin typeface="Cambria Math" panose="02040503050406030204" pitchFamily="18" charset="0"/>
                                                </a:rPr>
                                              </m:ctrlPr>
                                            </m:dPr>
                                            <m:e>
                                              <m:r>
                                                <a:rPr lang="en-US" sz="1600" i="1">
                                                  <a:latin typeface="Cambria Math"/>
                                                </a:rPr>
                                                <m:t>2</m:t>
                                              </m:r>
                                              <m:sSup>
                                                <m:sSupPr>
                                                  <m:ctrlPr>
                                                    <a:rPr lang="en-US" sz="1600" i="1">
                                                      <a:latin typeface="Cambria Math" panose="02040503050406030204" pitchFamily="18" charset="0"/>
                                                    </a:rPr>
                                                  </m:ctrlPr>
                                                </m:sSupPr>
                                                <m:e>
                                                  <m:r>
                                                    <a:rPr lang="en-US" sz="1600" i="1">
                                                      <a:latin typeface="Cambria Math"/>
                                                    </a:rPr>
                                                    <m:t>𝑏</m:t>
                                                  </m:r>
                                                </m:e>
                                                <m:sup>
                                                  <m:r>
                                                    <a:rPr lang="en-US" sz="1600" i="1">
                                                      <a:latin typeface="Cambria Math"/>
                                                    </a:rPr>
                                                    <m:t>3</m:t>
                                                  </m:r>
                                                </m:sup>
                                              </m:sSup>
                                              <m:r>
                                                <a:rPr lang="en-US" sz="1600" i="1">
                                                  <a:latin typeface="Cambria Math"/>
                                                </a:rPr>
                                                <m:t>−9</m:t>
                                              </m:r>
                                              <m:r>
                                                <a:rPr lang="en-US" sz="1600" i="1">
                                                  <a:latin typeface="Cambria Math"/>
                                                </a:rPr>
                                                <m:t>𝑎𝑏𝑐</m:t>
                                              </m:r>
                                              <m:r>
                                                <a:rPr lang="en-US" sz="1600" i="1">
                                                  <a:latin typeface="Cambria Math"/>
                                                </a:rPr>
                                                <m:t>+27</m:t>
                                              </m:r>
                                              <m:sSup>
                                                <m:sSupPr>
                                                  <m:ctrlPr>
                                                    <a:rPr lang="en-US" sz="1600" i="1">
                                                      <a:latin typeface="Cambria Math" panose="02040503050406030204" pitchFamily="18" charset="0"/>
                                                    </a:rPr>
                                                  </m:ctrlPr>
                                                </m:sSupPr>
                                                <m:e>
                                                  <m:r>
                                                    <a:rPr lang="en-US" sz="1600" i="1">
                                                      <a:latin typeface="Cambria Math"/>
                                                    </a:rPr>
                                                    <m:t>𝑎</m:t>
                                                  </m:r>
                                                </m:e>
                                                <m:sup>
                                                  <m:r>
                                                    <a:rPr lang="en-US" sz="1600" i="1">
                                                      <a:latin typeface="Cambria Math"/>
                                                    </a:rPr>
                                                    <m:t>2</m:t>
                                                  </m:r>
                                                </m:sup>
                                              </m:sSup>
                                              <m:sSup>
                                                <m:sSupPr>
                                                  <m:ctrlPr>
                                                    <a:rPr lang="en-US" sz="1600" i="1">
                                                      <a:latin typeface="Cambria Math" panose="02040503050406030204" pitchFamily="18" charset="0"/>
                                                    </a:rPr>
                                                  </m:ctrlPr>
                                                </m:sSupPr>
                                                <m:e>
                                                  <m:r>
                                                    <a:rPr lang="en-US" sz="1600" i="1">
                                                      <a:latin typeface="Cambria Math"/>
                                                    </a:rPr>
                                                    <m:t>𝑑</m:t>
                                                  </m:r>
                                                </m:e>
                                                <m:sup>
                                                  <m:r>
                                                    <a:rPr lang="en-US" sz="1600" i="1">
                                                      <a:latin typeface="Cambria Math"/>
                                                    </a:rPr>
                                                    <m:t>2</m:t>
                                                  </m:r>
                                                </m:sup>
                                              </m:sSup>
                                            </m:e>
                                          </m:d>
                                        </m:e>
                                      </m:d>
                                    </m:e>
                                    <m:sup>
                                      <m:r>
                                        <a:rPr lang="en-US" sz="1600" b="0" i="1" smtClean="0">
                                          <a:latin typeface="Cambria Math"/>
                                        </a:rPr>
                                        <m:t>2</m:t>
                                      </m:r>
                                    </m:sup>
                                  </m:sSup>
                                  <m:r>
                                    <a:rPr lang="en-US" sz="1600" i="1">
                                      <a:latin typeface="Cambria Math"/>
                                    </a:rPr>
                                    <m:t>−4</m:t>
                                  </m:r>
                                  <m:sSup>
                                    <m:sSupPr>
                                      <m:ctrlPr>
                                        <a:rPr lang="en-US" sz="1600" i="1">
                                          <a:latin typeface="Cambria Math" panose="02040503050406030204" pitchFamily="18" charset="0"/>
                                        </a:rPr>
                                      </m:ctrlPr>
                                    </m:sSupPr>
                                    <m:e>
                                      <m:d>
                                        <m:dPr>
                                          <m:ctrlPr>
                                            <a:rPr lang="en-US" sz="1600" i="1">
                                              <a:latin typeface="Cambria Math" panose="02040503050406030204" pitchFamily="18" charset="0"/>
                                            </a:rPr>
                                          </m:ctrlPr>
                                        </m:dPr>
                                        <m:e>
                                          <m:sSup>
                                            <m:sSupPr>
                                              <m:ctrlPr>
                                                <a:rPr lang="en-US" sz="1600" i="1">
                                                  <a:latin typeface="Cambria Math" panose="02040503050406030204" pitchFamily="18" charset="0"/>
                                                </a:rPr>
                                              </m:ctrlPr>
                                            </m:sSupPr>
                                            <m:e>
                                              <m:r>
                                                <a:rPr lang="en-US" sz="1600" i="1">
                                                  <a:latin typeface="Cambria Math"/>
                                                </a:rPr>
                                                <m:t>𝑏</m:t>
                                              </m:r>
                                            </m:e>
                                            <m:sup>
                                              <m:r>
                                                <a:rPr lang="en-US" sz="1600" i="1">
                                                  <a:latin typeface="Cambria Math"/>
                                                </a:rPr>
                                                <m:t>2</m:t>
                                              </m:r>
                                            </m:sup>
                                          </m:sSup>
                                          <m:r>
                                            <a:rPr lang="en-US" sz="1600" i="1">
                                              <a:latin typeface="Cambria Math"/>
                                            </a:rPr>
                                            <m:t>−3</m:t>
                                          </m:r>
                                          <m:r>
                                            <a:rPr lang="en-US" sz="1600" i="1">
                                              <a:latin typeface="Cambria Math"/>
                                            </a:rPr>
                                            <m:t>𝑎𝑐</m:t>
                                          </m:r>
                                        </m:e>
                                      </m:d>
                                    </m:e>
                                    <m:sup>
                                      <m:r>
                                        <a:rPr lang="en-US" sz="1600" i="1">
                                          <a:latin typeface="Cambria Math"/>
                                        </a:rPr>
                                        <m:t>3</m:t>
                                      </m:r>
                                    </m:sup>
                                  </m:sSup>
                                </m:e>
                              </m:rad>
                            </m:e>
                          </m:d>
                        </m:e>
                      </m:rad>
                    </m:oMath>
                  </m:oMathPara>
                </a14:m>
                <a:endParaRPr lang="en-US" sz="1600" dirty="0"/>
              </a:p>
            </p:txBody>
          </p:sp>
        </mc:Choice>
        <mc:Fallback xmlns="">
          <p:sp>
            <p:nvSpPr>
              <p:cNvPr id="2" name="TextBox 1"/>
              <p:cNvSpPr txBox="1">
                <a:spLocks noRot="1" noChangeAspect="1" noMove="1" noResize="1" noEditPoints="1" noAdjustHandles="1" noChangeArrowheads="1" noChangeShapeType="1" noTextEdit="1"/>
              </p:cNvSpPr>
              <p:nvPr/>
            </p:nvSpPr>
            <p:spPr>
              <a:xfrm>
                <a:off x="152400" y="457200"/>
                <a:ext cx="8763000" cy="819840"/>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p:cNvSpPr txBox="1"/>
              <p:nvPr/>
            </p:nvSpPr>
            <p:spPr>
              <a:xfrm>
                <a:off x="304800" y="1389960"/>
                <a:ext cx="8763000" cy="81984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rPr>
                        <m:t>−</m:t>
                      </m:r>
                      <m:f>
                        <m:fPr>
                          <m:ctrlPr>
                            <a:rPr lang="en-US" sz="1600" b="0" i="1" smtClean="0">
                              <a:latin typeface="Cambria Math" panose="02040503050406030204" pitchFamily="18" charset="0"/>
                            </a:rPr>
                          </m:ctrlPr>
                        </m:fPr>
                        <m:num>
                          <m:r>
                            <a:rPr lang="en-US" sz="1600" b="0" i="1" smtClean="0">
                              <a:latin typeface="Cambria Math"/>
                            </a:rPr>
                            <m:t>1</m:t>
                          </m:r>
                        </m:num>
                        <m:den>
                          <m:r>
                            <a:rPr lang="en-US" sz="1600" b="0" i="1" smtClean="0">
                              <a:latin typeface="Cambria Math"/>
                            </a:rPr>
                            <m:t>3</m:t>
                          </m:r>
                          <m:r>
                            <a:rPr lang="en-US" sz="1600" b="0" i="1" smtClean="0">
                              <a:latin typeface="Cambria Math"/>
                            </a:rPr>
                            <m:t>𝑎</m:t>
                          </m:r>
                        </m:den>
                      </m:f>
                      <m:rad>
                        <m:radPr>
                          <m:ctrlPr>
                            <a:rPr lang="en-US" sz="1600" b="0" i="1" smtClean="0">
                              <a:latin typeface="Cambria Math" panose="02040503050406030204" pitchFamily="18" charset="0"/>
                            </a:rPr>
                          </m:ctrlPr>
                        </m:radPr>
                        <m:deg>
                          <m:r>
                            <m:rPr>
                              <m:brk m:alnAt="7"/>
                            </m:rPr>
                            <a:rPr lang="en-US" sz="1600" b="0" i="1" smtClean="0">
                              <a:latin typeface="Cambria Math"/>
                            </a:rPr>
                            <m:t>3</m:t>
                          </m:r>
                        </m:deg>
                        <m:e>
                          <m:f>
                            <m:fPr>
                              <m:ctrlPr>
                                <a:rPr lang="en-US" sz="1600" b="0" i="1" smtClean="0">
                                  <a:latin typeface="Cambria Math" panose="02040503050406030204" pitchFamily="18" charset="0"/>
                                </a:rPr>
                              </m:ctrlPr>
                            </m:fPr>
                            <m:num>
                              <m:r>
                                <a:rPr lang="en-US" sz="1600" b="0" i="1" smtClean="0">
                                  <a:latin typeface="Cambria Math"/>
                                </a:rPr>
                                <m:t>1</m:t>
                              </m:r>
                            </m:num>
                            <m:den>
                              <m:r>
                                <a:rPr lang="en-US" sz="1600" b="0" i="1" smtClean="0">
                                  <a:latin typeface="Cambria Math"/>
                                </a:rPr>
                                <m:t>2</m:t>
                              </m:r>
                            </m:den>
                          </m:f>
                          <m:d>
                            <m:dPr>
                              <m:ctrlPr>
                                <a:rPr lang="en-US" sz="1600" b="0" i="1" smtClean="0">
                                  <a:latin typeface="Cambria Math" panose="02040503050406030204" pitchFamily="18" charset="0"/>
                                </a:rPr>
                              </m:ctrlPr>
                            </m:dPr>
                            <m:e>
                              <m:r>
                                <a:rPr lang="en-US" sz="1600" b="0" i="1" smtClean="0">
                                  <a:latin typeface="Cambria Math"/>
                                </a:rPr>
                                <m:t>2</m:t>
                              </m:r>
                              <m:sSup>
                                <m:sSupPr>
                                  <m:ctrlPr>
                                    <a:rPr lang="en-US" sz="1600" b="0" i="1" smtClean="0">
                                      <a:latin typeface="Cambria Math" panose="02040503050406030204" pitchFamily="18" charset="0"/>
                                    </a:rPr>
                                  </m:ctrlPr>
                                </m:sSupPr>
                                <m:e>
                                  <m:r>
                                    <a:rPr lang="en-US" sz="1600" b="0" i="1" smtClean="0">
                                      <a:latin typeface="Cambria Math"/>
                                    </a:rPr>
                                    <m:t>𝑏</m:t>
                                  </m:r>
                                </m:e>
                                <m:sup>
                                  <m:r>
                                    <a:rPr lang="en-US" sz="1600" b="0" i="1" smtClean="0">
                                      <a:latin typeface="Cambria Math"/>
                                    </a:rPr>
                                    <m:t>3</m:t>
                                  </m:r>
                                </m:sup>
                              </m:sSup>
                              <m:r>
                                <a:rPr lang="en-US" sz="1600" b="0" i="1" smtClean="0">
                                  <a:latin typeface="Cambria Math"/>
                                </a:rPr>
                                <m:t>−9</m:t>
                              </m:r>
                              <m:r>
                                <a:rPr lang="en-US" sz="1600" b="0" i="1" smtClean="0">
                                  <a:latin typeface="Cambria Math"/>
                                </a:rPr>
                                <m:t>𝑎𝑏𝑐</m:t>
                              </m:r>
                              <m:r>
                                <a:rPr lang="en-US" sz="1600" b="0" i="1" smtClean="0">
                                  <a:latin typeface="Cambria Math"/>
                                </a:rPr>
                                <m:t>+27</m:t>
                              </m:r>
                              <m:sSup>
                                <m:sSupPr>
                                  <m:ctrlPr>
                                    <a:rPr lang="en-US" sz="1600" b="0" i="1" smtClean="0">
                                      <a:latin typeface="Cambria Math" panose="02040503050406030204" pitchFamily="18" charset="0"/>
                                    </a:rPr>
                                  </m:ctrlPr>
                                </m:sSupPr>
                                <m:e>
                                  <m:r>
                                    <a:rPr lang="en-US" sz="1600" b="0" i="1" smtClean="0">
                                      <a:latin typeface="Cambria Math"/>
                                    </a:rPr>
                                    <m:t>𝑎</m:t>
                                  </m:r>
                                </m:e>
                                <m:sup>
                                  <m:r>
                                    <a:rPr lang="en-US" sz="1600" b="0" i="1" smtClean="0">
                                      <a:latin typeface="Cambria Math"/>
                                    </a:rPr>
                                    <m:t>2</m:t>
                                  </m:r>
                                </m:sup>
                              </m:sSup>
                              <m:r>
                                <a:rPr lang="en-US" sz="1600" b="0" i="1" smtClean="0">
                                  <a:latin typeface="Cambria Math"/>
                                </a:rPr>
                                <m:t>𝑑</m:t>
                              </m:r>
                              <m:r>
                                <a:rPr lang="en-US" sz="1600" b="0" i="1" smtClean="0">
                                  <a:latin typeface="Cambria Math"/>
                                </a:rPr>
                                <m:t>−</m:t>
                              </m:r>
                              <m:rad>
                                <m:radPr>
                                  <m:degHide m:val="on"/>
                                  <m:ctrlPr>
                                    <a:rPr lang="en-US" sz="1600" b="0" i="1" smtClean="0">
                                      <a:latin typeface="Cambria Math" panose="02040503050406030204" pitchFamily="18" charset="0"/>
                                    </a:rPr>
                                  </m:ctrlPr>
                                </m:radPr>
                                <m:deg/>
                                <m:e>
                                  <m:sSup>
                                    <m:sSupPr>
                                      <m:ctrlPr>
                                        <a:rPr lang="en-US" sz="1600" b="0" i="1" smtClean="0">
                                          <a:latin typeface="Cambria Math" panose="02040503050406030204" pitchFamily="18" charset="0"/>
                                        </a:rPr>
                                      </m:ctrlPr>
                                    </m:sSupPr>
                                    <m:e>
                                      <m:d>
                                        <m:dPr>
                                          <m:ctrlPr>
                                            <a:rPr lang="en-US" sz="1600" b="0" i="1" smtClean="0">
                                              <a:latin typeface="Cambria Math" panose="02040503050406030204" pitchFamily="18" charset="0"/>
                                            </a:rPr>
                                          </m:ctrlPr>
                                        </m:dPr>
                                        <m:e>
                                          <m:d>
                                            <m:dPr>
                                              <m:ctrlPr>
                                                <a:rPr lang="en-US" sz="1600" i="1">
                                                  <a:latin typeface="Cambria Math" panose="02040503050406030204" pitchFamily="18" charset="0"/>
                                                </a:rPr>
                                              </m:ctrlPr>
                                            </m:dPr>
                                            <m:e>
                                              <m:r>
                                                <a:rPr lang="en-US" sz="1600" i="1">
                                                  <a:latin typeface="Cambria Math"/>
                                                </a:rPr>
                                                <m:t>2</m:t>
                                              </m:r>
                                              <m:sSup>
                                                <m:sSupPr>
                                                  <m:ctrlPr>
                                                    <a:rPr lang="en-US" sz="1600" i="1">
                                                      <a:latin typeface="Cambria Math" panose="02040503050406030204" pitchFamily="18" charset="0"/>
                                                    </a:rPr>
                                                  </m:ctrlPr>
                                                </m:sSupPr>
                                                <m:e>
                                                  <m:r>
                                                    <a:rPr lang="en-US" sz="1600" i="1">
                                                      <a:latin typeface="Cambria Math"/>
                                                    </a:rPr>
                                                    <m:t>𝑏</m:t>
                                                  </m:r>
                                                </m:e>
                                                <m:sup>
                                                  <m:r>
                                                    <a:rPr lang="en-US" sz="1600" i="1">
                                                      <a:latin typeface="Cambria Math"/>
                                                    </a:rPr>
                                                    <m:t>3</m:t>
                                                  </m:r>
                                                </m:sup>
                                              </m:sSup>
                                              <m:r>
                                                <a:rPr lang="en-US" sz="1600" i="1">
                                                  <a:latin typeface="Cambria Math"/>
                                                </a:rPr>
                                                <m:t>−9</m:t>
                                              </m:r>
                                              <m:r>
                                                <a:rPr lang="en-US" sz="1600" i="1">
                                                  <a:latin typeface="Cambria Math"/>
                                                </a:rPr>
                                                <m:t>𝑎𝑏𝑐</m:t>
                                              </m:r>
                                              <m:r>
                                                <a:rPr lang="en-US" sz="1600" i="1">
                                                  <a:latin typeface="Cambria Math"/>
                                                </a:rPr>
                                                <m:t>+27</m:t>
                                              </m:r>
                                              <m:sSup>
                                                <m:sSupPr>
                                                  <m:ctrlPr>
                                                    <a:rPr lang="en-US" sz="1600" i="1">
                                                      <a:latin typeface="Cambria Math" panose="02040503050406030204" pitchFamily="18" charset="0"/>
                                                    </a:rPr>
                                                  </m:ctrlPr>
                                                </m:sSupPr>
                                                <m:e>
                                                  <m:r>
                                                    <a:rPr lang="en-US" sz="1600" i="1">
                                                      <a:latin typeface="Cambria Math"/>
                                                    </a:rPr>
                                                    <m:t>𝑎</m:t>
                                                  </m:r>
                                                </m:e>
                                                <m:sup>
                                                  <m:r>
                                                    <a:rPr lang="en-US" sz="1600" i="1">
                                                      <a:latin typeface="Cambria Math"/>
                                                    </a:rPr>
                                                    <m:t>2</m:t>
                                                  </m:r>
                                                </m:sup>
                                              </m:sSup>
                                              <m:sSup>
                                                <m:sSupPr>
                                                  <m:ctrlPr>
                                                    <a:rPr lang="en-US" sz="1600" i="1">
                                                      <a:latin typeface="Cambria Math" panose="02040503050406030204" pitchFamily="18" charset="0"/>
                                                    </a:rPr>
                                                  </m:ctrlPr>
                                                </m:sSupPr>
                                                <m:e>
                                                  <m:r>
                                                    <a:rPr lang="en-US" sz="1600" i="1">
                                                      <a:latin typeface="Cambria Math"/>
                                                    </a:rPr>
                                                    <m:t>𝑑</m:t>
                                                  </m:r>
                                                </m:e>
                                                <m:sup>
                                                  <m:r>
                                                    <a:rPr lang="en-US" sz="1600" i="1">
                                                      <a:latin typeface="Cambria Math"/>
                                                    </a:rPr>
                                                    <m:t>2</m:t>
                                                  </m:r>
                                                </m:sup>
                                              </m:sSup>
                                            </m:e>
                                          </m:d>
                                        </m:e>
                                      </m:d>
                                    </m:e>
                                    <m:sup>
                                      <m:r>
                                        <a:rPr lang="en-US" sz="1600" b="0" i="1" smtClean="0">
                                          <a:latin typeface="Cambria Math"/>
                                        </a:rPr>
                                        <m:t>2</m:t>
                                      </m:r>
                                    </m:sup>
                                  </m:sSup>
                                  <m:r>
                                    <a:rPr lang="en-US" sz="1600" i="1">
                                      <a:latin typeface="Cambria Math"/>
                                    </a:rPr>
                                    <m:t>−4</m:t>
                                  </m:r>
                                  <m:sSup>
                                    <m:sSupPr>
                                      <m:ctrlPr>
                                        <a:rPr lang="en-US" sz="1600" i="1">
                                          <a:latin typeface="Cambria Math" panose="02040503050406030204" pitchFamily="18" charset="0"/>
                                        </a:rPr>
                                      </m:ctrlPr>
                                    </m:sSupPr>
                                    <m:e>
                                      <m:d>
                                        <m:dPr>
                                          <m:ctrlPr>
                                            <a:rPr lang="en-US" sz="1600" i="1">
                                              <a:latin typeface="Cambria Math" panose="02040503050406030204" pitchFamily="18" charset="0"/>
                                            </a:rPr>
                                          </m:ctrlPr>
                                        </m:dPr>
                                        <m:e>
                                          <m:sSup>
                                            <m:sSupPr>
                                              <m:ctrlPr>
                                                <a:rPr lang="en-US" sz="1600" i="1">
                                                  <a:latin typeface="Cambria Math" panose="02040503050406030204" pitchFamily="18" charset="0"/>
                                                </a:rPr>
                                              </m:ctrlPr>
                                            </m:sSupPr>
                                            <m:e>
                                              <m:r>
                                                <a:rPr lang="en-US" sz="1600" i="1">
                                                  <a:latin typeface="Cambria Math"/>
                                                </a:rPr>
                                                <m:t>𝑏</m:t>
                                              </m:r>
                                            </m:e>
                                            <m:sup>
                                              <m:r>
                                                <a:rPr lang="en-US" sz="1600" i="1">
                                                  <a:latin typeface="Cambria Math"/>
                                                </a:rPr>
                                                <m:t>2</m:t>
                                              </m:r>
                                            </m:sup>
                                          </m:sSup>
                                          <m:r>
                                            <a:rPr lang="en-US" sz="1600" i="1">
                                              <a:latin typeface="Cambria Math"/>
                                            </a:rPr>
                                            <m:t>−3</m:t>
                                          </m:r>
                                          <m:r>
                                            <a:rPr lang="en-US" sz="1600" i="1">
                                              <a:latin typeface="Cambria Math"/>
                                            </a:rPr>
                                            <m:t>𝑎𝑐</m:t>
                                          </m:r>
                                        </m:e>
                                      </m:d>
                                    </m:e>
                                    <m:sup>
                                      <m:r>
                                        <a:rPr lang="en-US" sz="1600" i="1">
                                          <a:latin typeface="Cambria Math"/>
                                        </a:rPr>
                                        <m:t>3</m:t>
                                      </m:r>
                                    </m:sup>
                                  </m:sSup>
                                </m:e>
                              </m:rad>
                            </m:e>
                          </m:d>
                        </m:e>
                      </m:rad>
                    </m:oMath>
                  </m:oMathPara>
                </a14:m>
                <a:endParaRPr lang="en-US" sz="1600" dirty="0"/>
              </a:p>
            </p:txBody>
          </p:sp>
        </mc:Choice>
        <mc:Fallback xmlns="">
          <p:sp>
            <p:nvSpPr>
              <p:cNvPr id="3" name="TextBox 2"/>
              <p:cNvSpPr txBox="1">
                <a:spLocks noRot="1" noChangeAspect="1" noMove="1" noResize="1" noEditPoints="1" noAdjustHandles="1" noChangeArrowheads="1" noChangeShapeType="1" noTextEdit="1"/>
              </p:cNvSpPr>
              <p:nvPr/>
            </p:nvSpPr>
            <p:spPr>
              <a:xfrm>
                <a:off x="304800" y="1389960"/>
                <a:ext cx="8763000" cy="819840"/>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304800" y="2438400"/>
                <a:ext cx="8763000" cy="81984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600" i="1" smtClean="0">
                              <a:latin typeface="Cambria Math" panose="02040503050406030204" pitchFamily="18" charset="0"/>
                            </a:rPr>
                          </m:ctrlPr>
                        </m:sSubPr>
                        <m:e>
                          <m:r>
                            <a:rPr lang="en-US" sz="1600" b="0" i="1" smtClean="0">
                              <a:latin typeface="Cambria Math"/>
                            </a:rPr>
                            <m:t>𝑥</m:t>
                          </m:r>
                        </m:e>
                        <m:sub>
                          <m:r>
                            <a:rPr lang="en-US" sz="1600" b="0" i="1" smtClean="0">
                              <a:latin typeface="Cambria Math"/>
                            </a:rPr>
                            <m:t>2</m:t>
                          </m:r>
                        </m:sub>
                      </m:sSub>
                      <m:r>
                        <a:rPr lang="en-US" sz="1600" b="0" i="1" smtClean="0">
                          <a:latin typeface="Cambria Math"/>
                        </a:rPr>
                        <m:t>=−</m:t>
                      </m:r>
                      <m:f>
                        <m:fPr>
                          <m:ctrlPr>
                            <a:rPr lang="en-US" sz="1600" b="0" i="1" smtClean="0">
                              <a:latin typeface="Cambria Math" panose="02040503050406030204" pitchFamily="18" charset="0"/>
                            </a:rPr>
                          </m:ctrlPr>
                        </m:fPr>
                        <m:num>
                          <m:r>
                            <a:rPr lang="en-US" sz="1600" b="0" i="1" smtClean="0">
                              <a:latin typeface="Cambria Math"/>
                            </a:rPr>
                            <m:t>𝑏</m:t>
                          </m:r>
                        </m:num>
                        <m:den>
                          <m:r>
                            <a:rPr lang="en-US" sz="1600" b="0" i="1" smtClean="0">
                              <a:latin typeface="Cambria Math"/>
                            </a:rPr>
                            <m:t>3</m:t>
                          </m:r>
                          <m:r>
                            <a:rPr lang="en-US" sz="1600" b="0" i="1" smtClean="0">
                              <a:latin typeface="Cambria Math"/>
                            </a:rPr>
                            <m:t>𝑎</m:t>
                          </m:r>
                        </m:den>
                      </m:f>
                      <m:r>
                        <a:rPr lang="en-US" sz="1600" b="0" i="1" smtClean="0">
                          <a:latin typeface="Cambria Math"/>
                        </a:rPr>
                        <m:t>+</m:t>
                      </m:r>
                      <m:f>
                        <m:fPr>
                          <m:ctrlPr>
                            <a:rPr lang="en-US" sz="1600" b="0" i="1" smtClean="0">
                              <a:latin typeface="Cambria Math" panose="02040503050406030204" pitchFamily="18" charset="0"/>
                            </a:rPr>
                          </m:ctrlPr>
                        </m:fPr>
                        <m:num>
                          <m:r>
                            <a:rPr lang="en-US" sz="1600" b="0" i="1" smtClean="0">
                              <a:latin typeface="Cambria Math"/>
                            </a:rPr>
                            <m:t>1+</m:t>
                          </m:r>
                          <m:rad>
                            <m:radPr>
                              <m:degHide m:val="on"/>
                              <m:ctrlPr>
                                <a:rPr lang="en-US" sz="1600" b="0" i="1" smtClean="0">
                                  <a:latin typeface="Cambria Math" panose="02040503050406030204" pitchFamily="18" charset="0"/>
                                </a:rPr>
                              </m:ctrlPr>
                            </m:radPr>
                            <m:deg/>
                            <m:e>
                              <m:r>
                                <a:rPr lang="en-US" sz="1600" b="0" i="1" smtClean="0">
                                  <a:latin typeface="Cambria Math"/>
                                </a:rPr>
                                <m:t>−3</m:t>
                              </m:r>
                            </m:e>
                          </m:rad>
                        </m:num>
                        <m:den>
                          <m:r>
                            <a:rPr lang="en-US" sz="1600" b="0" i="1" smtClean="0">
                              <a:latin typeface="Cambria Math"/>
                            </a:rPr>
                            <m:t>6</m:t>
                          </m:r>
                          <m:r>
                            <a:rPr lang="en-US" sz="1600" b="0" i="1" smtClean="0">
                              <a:latin typeface="Cambria Math"/>
                            </a:rPr>
                            <m:t>𝑎</m:t>
                          </m:r>
                        </m:den>
                      </m:f>
                      <m:rad>
                        <m:radPr>
                          <m:ctrlPr>
                            <a:rPr lang="en-US" sz="1600" b="0" i="1" smtClean="0">
                              <a:latin typeface="Cambria Math" panose="02040503050406030204" pitchFamily="18" charset="0"/>
                            </a:rPr>
                          </m:ctrlPr>
                        </m:radPr>
                        <m:deg>
                          <m:r>
                            <m:rPr>
                              <m:brk m:alnAt="7"/>
                            </m:rPr>
                            <a:rPr lang="en-US" sz="1600" b="0" i="1" smtClean="0">
                              <a:latin typeface="Cambria Math"/>
                            </a:rPr>
                            <m:t>3</m:t>
                          </m:r>
                        </m:deg>
                        <m:e>
                          <m:f>
                            <m:fPr>
                              <m:ctrlPr>
                                <a:rPr lang="en-US" sz="1600" b="0" i="1" smtClean="0">
                                  <a:latin typeface="Cambria Math" panose="02040503050406030204" pitchFamily="18" charset="0"/>
                                </a:rPr>
                              </m:ctrlPr>
                            </m:fPr>
                            <m:num>
                              <m:r>
                                <a:rPr lang="en-US" sz="1600" b="0" i="1" smtClean="0">
                                  <a:latin typeface="Cambria Math"/>
                                </a:rPr>
                                <m:t>1</m:t>
                              </m:r>
                            </m:num>
                            <m:den>
                              <m:r>
                                <a:rPr lang="en-US" sz="1600" b="0" i="1" smtClean="0">
                                  <a:latin typeface="Cambria Math"/>
                                </a:rPr>
                                <m:t>2</m:t>
                              </m:r>
                            </m:den>
                          </m:f>
                          <m:d>
                            <m:dPr>
                              <m:ctrlPr>
                                <a:rPr lang="en-US" sz="1600" b="0" i="1" smtClean="0">
                                  <a:latin typeface="Cambria Math" panose="02040503050406030204" pitchFamily="18" charset="0"/>
                                </a:rPr>
                              </m:ctrlPr>
                            </m:dPr>
                            <m:e>
                              <m:r>
                                <a:rPr lang="en-US" sz="1600" b="0" i="1" smtClean="0">
                                  <a:latin typeface="Cambria Math"/>
                                </a:rPr>
                                <m:t>2</m:t>
                              </m:r>
                              <m:sSup>
                                <m:sSupPr>
                                  <m:ctrlPr>
                                    <a:rPr lang="en-US" sz="1600" b="0" i="1" smtClean="0">
                                      <a:latin typeface="Cambria Math" panose="02040503050406030204" pitchFamily="18" charset="0"/>
                                    </a:rPr>
                                  </m:ctrlPr>
                                </m:sSupPr>
                                <m:e>
                                  <m:r>
                                    <a:rPr lang="en-US" sz="1600" b="0" i="1" smtClean="0">
                                      <a:latin typeface="Cambria Math"/>
                                    </a:rPr>
                                    <m:t>𝑏</m:t>
                                  </m:r>
                                </m:e>
                                <m:sup>
                                  <m:r>
                                    <a:rPr lang="en-US" sz="1600" b="0" i="1" smtClean="0">
                                      <a:latin typeface="Cambria Math"/>
                                    </a:rPr>
                                    <m:t>3</m:t>
                                  </m:r>
                                </m:sup>
                              </m:sSup>
                              <m:r>
                                <a:rPr lang="en-US" sz="1600" b="0" i="1" smtClean="0">
                                  <a:latin typeface="Cambria Math"/>
                                </a:rPr>
                                <m:t>−9</m:t>
                              </m:r>
                              <m:r>
                                <a:rPr lang="en-US" sz="1600" b="0" i="1" smtClean="0">
                                  <a:latin typeface="Cambria Math"/>
                                </a:rPr>
                                <m:t>𝑎𝑏𝑐</m:t>
                              </m:r>
                              <m:r>
                                <a:rPr lang="en-US" sz="1600" b="0" i="1" smtClean="0">
                                  <a:latin typeface="Cambria Math"/>
                                </a:rPr>
                                <m:t>+27</m:t>
                              </m:r>
                              <m:sSup>
                                <m:sSupPr>
                                  <m:ctrlPr>
                                    <a:rPr lang="en-US" sz="1600" b="0" i="1" smtClean="0">
                                      <a:latin typeface="Cambria Math" panose="02040503050406030204" pitchFamily="18" charset="0"/>
                                    </a:rPr>
                                  </m:ctrlPr>
                                </m:sSupPr>
                                <m:e>
                                  <m:r>
                                    <a:rPr lang="en-US" sz="1600" b="0" i="1" smtClean="0">
                                      <a:latin typeface="Cambria Math"/>
                                    </a:rPr>
                                    <m:t>𝑎</m:t>
                                  </m:r>
                                </m:e>
                                <m:sup>
                                  <m:r>
                                    <a:rPr lang="en-US" sz="1600" b="0" i="1" smtClean="0">
                                      <a:latin typeface="Cambria Math"/>
                                    </a:rPr>
                                    <m:t>2</m:t>
                                  </m:r>
                                </m:sup>
                              </m:sSup>
                              <m:r>
                                <a:rPr lang="en-US" sz="1600" b="0" i="1" smtClean="0">
                                  <a:latin typeface="Cambria Math"/>
                                </a:rPr>
                                <m:t>𝑑</m:t>
                              </m:r>
                              <m:r>
                                <a:rPr lang="en-US" sz="1600" b="0" i="1" smtClean="0">
                                  <a:latin typeface="Cambria Math"/>
                                </a:rPr>
                                <m:t>+</m:t>
                              </m:r>
                              <m:rad>
                                <m:radPr>
                                  <m:degHide m:val="on"/>
                                  <m:ctrlPr>
                                    <a:rPr lang="en-US" sz="1600" b="0" i="1" smtClean="0">
                                      <a:latin typeface="Cambria Math" panose="02040503050406030204" pitchFamily="18" charset="0"/>
                                    </a:rPr>
                                  </m:ctrlPr>
                                </m:radPr>
                                <m:deg/>
                                <m:e>
                                  <m:sSup>
                                    <m:sSupPr>
                                      <m:ctrlPr>
                                        <a:rPr lang="en-US" sz="1600" b="0" i="1" smtClean="0">
                                          <a:latin typeface="Cambria Math" panose="02040503050406030204" pitchFamily="18" charset="0"/>
                                        </a:rPr>
                                      </m:ctrlPr>
                                    </m:sSupPr>
                                    <m:e>
                                      <m:d>
                                        <m:dPr>
                                          <m:ctrlPr>
                                            <a:rPr lang="en-US" sz="1600" b="0" i="1" smtClean="0">
                                              <a:latin typeface="Cambria Math" panose="02040503050406030204" pitchFamily="18" charset="0"/>
                                            </a:rPr>
                                          </m:ctrlPr>
                                        </m:dPr>
                                        <m:e>
                                          <m:d>
                                            <m:dPr>
                                              <m:ctrlPr>
                                                <a:rPr lang="en-US" sz="1600" i="1">
                                                  <a:latin typeface="Cambria Math" panose="02040503050406030204" pitchFamily="18" charset="0"/>
                                                </a:rPr>
                                              </m:ctrlPr>
                                            </m:dPr>
                                            <m:e>
                                              <m:r>
                                                <a:rPr lang="en-US" sz="1600" i="1">
                                                  <a:latin typeface="Cambria Math"/>
                                                </a:rPr>
                                                <m:t>2</m:t>
                                              </m:r>
                                              <m:sSup>
                                                <m:sSupPr>
                                                  <m:ctrlPr>
                                                    <a:rPr lang="en-US" sz="1600" i="1">
                                                      <a:latin typeface="Cambria Math" panose="02040503050406030204" pitchFamily="18" charset="0"/>
                                                    </a:rPr>
                                                  </m:ctrlPr>
                                                </m:sSupPr>
                                                <m:e>
                                                  <m:r>
                                                    <a:rPr lang="en-US" sz="1600" i="1">
                                                      <a:latin typeface="Cambria Math"/>
                                                    </a:rPr>
                                                    <m:t>𝑏</m:t>
                                                  </m:r>
                                                </m:e>
                                                <m:sup>
                                                  <m:r>
                                                    <a:rPr lang="en-US" sz="1600" i="1">
                                                      <a:latin typeface="Cambria Math"/>
                                                    </a:rPr>
                                                    <m:t>3</m:t>
                                                  </m:r>
                                                </m:sup>
                                              </m:sSup>
                                              <m:r>
                                                <a:rPr lang="en-US" sz="1600" i="1">
                                                  <a:latin typeface="Cambria Math"/>
                                                </a:rPr>
                                                <m:t>−9</m:t>
                                              </m:r>
                                              <m:r>
                                                <a:rPr lang="en-US" sz="1600" i="1">
                                                  <a:latin typeface="Cambria Math"/>
                                                </a:rPr>
                                                <m:t>𝑎𝑏𝑐</m:t>
                                              </m:r>
                                              <m:r>
                                                <a:rPr lang="en-US" sz="1600" i="1">
                                                  <a:latin typeface="Cambria Math"/>
                                                </a:rPr>
                                                <m:t>+27</m:t>
                                              </m:r>
                                              <m:sSup>
                                                <m:sSupPr>
                                                  <m:ctrlPr>
                                                    <a:rPr lang="en-US" sz="1600" i="1">
                                                      <a:latin typeface="Cambria Math" panose="02040503050406030204" pitchFamily="18" charset="0"/>
                                                    </a:rPr>
                                                  </m:ctrlPr>
                                                </m:sSupPr>
                                                <m:e>
                                                  <m:r>
                                                    <a:rPr lang="en-US" sz="1600" i="1">
                                                      <a:latin typeface="Cambria Math"/>
                                                    </a:rPr>
                                                    <m:t>𝑎</m:t>
                                                  </m:r>
                                                </m:e>
                                                <m:sup>
                                                  <m:r>
                                                    <a:rPr lang="en-US" sz="1600" i="1">
                                                      <a:latin typeface="Cambria Math"/>
                                                    </a:rPr>
                                                    <m:t>2</m:t>
                                                  </m:r>
                                                </m:sup>
                                              </m:sSup>
                                              <m:sSup>
                                                <m:sSupPr>
                                                  <m:ctrlPr>
                                                    <a:rPr lang="en-US" sz="1600" i="1">
                                                      <a:latin typeface="Cambria Math" panose="02040503050406030204" pitchFamily="18" charset="0"/>
                                                    </a:rPr>
                                                  </m:ctrlPr>
                                                </m:sSupPr>
                                                <m:e>
                                                  <m:r>
                                                    <a:rPr lang="en-US" sz="1600" i="1">
                                                      <a:latin typeface="Cambria Math"/>
                                                    </a:rPr>
                                                    <m:t>𝑑</m:t>
                                                  </m:r>
                                                </m:e>
                                                <m:sup>
                                                  <m:r>
                                                    <a:rPr lang="en-US" sz="1600" i="1">
                                                      <a:latin typeface="Cambria Math"/>
                                                    </a:rPr>
                                                    <m:t>2</m:t>
                                                  </m:r>
                                                </m:sup>
                                              </m:sSup>
                                            </m:e>
                                          </m:d>
                                        </m:e>
                                      </m:d>
                                    </m:e>
                                    <m:sup>
                                      <m:r>
                                        <a:rPr lang="en-US" sz="1600" b="0" i="1" smtClean="0">
                                          <a:latin typeface="Cambria Math"/>
                                        </a:rPr>
                                        <m:t>2</m:t>
                                      </m:r>
                                    </m:sup>
                                  </m:sSup>
                                  <m:r>
                                    <a:rPr lang="en-US" sz="1600" i="1">
                                      <a:latin typeface="Cambria Math"/>
                                    </a:rPr>
                                    <m:t>−4</m:t>
                                  </m:r>
                                  <m:sSup>
                                    <m:sSupPr>
                                      <m:ctrlPr>
                                        <a:rPr lang="en-US" sz="1600" i="1">
                                          <a:latin typeface="Cambria Math" panose="02040503050406030204" pitchFamily="18" charset="0"/>
                                        </a:rPr>
                                      </m:ctrlPr>
                                    </m:sSupPr>
                                    <m:e>
                                      <m:d>
                                        <m:dPr>
                                          <m:ctrlPr>
                                            <a:rPr lang="en-US" sz="1600" i="1">
                                              <a:latin typeface="Cambria Math" panose="02040503050406030204" pitchFamily="18" charset="0"/>
                                            </a:rPr>
                                          </m:ctrlPr>
                                        </m:dPr>
                                        <m:e>
                                          <m:sSup>
                                            <m:sSupPr>
                                              <m:ctrlPr>
                                                <a:rPr lang="en-US" sz="1600" i="1">
                                                  <a:latin typeface="Cambria Math" panose="02040503050406030204" pitchFamily="18" charset="0"/>
                                                </a:rPr>
                                              </m:ctrlPr>
                                            </m:sSupPr>
                                            <m:e>
                                              <m:r>
                                                <a:rPr lang="en-US" sz="1600" i="1">
                                                  <a:latin typeface="Cambria Math"/>
                                                </a:rPr>
                                                <m:t>𝑏</m:t>
                                              </m:r>
                                            </m:e>
                                            <m:sup>
                                              <m:r>
                                                <a:rPr lang="en-US" sz="1600" i="1">
                                                  <a:latin typeface="Cambria Math"/>
                                                </a:rPr>
                                                <m:t>2</m:t>
                                              </m:r>
                                            </m:sup>
                                          </m:sSup>
                                          <m:r>
                                            <a:rPr lang="en-US" sz="1600" i="1">
                                              <a:latin typeface="Cambria Math"/>
                                            </a:rPr>
                                            <m:t>−3</m:t>
                                          </m:r>
                                          <m:r>
                                            <a:rPr lang="en-US" sz="1600" i="1">
                                              <a:latin typeface="Cambria Math"/>
                                            </a:rPr>
                                            <m:t>𝑎𝑐</m:t>
                                          </m:r>
                                        </m:e>
                                      </m:d>
                                    </m:e>
                                    <m:sup>
                                      <m:r>
                                        <a:rPr lang="en-US" sz="1600" i="1">
                                          <a:latin typeface="Cambria Math"/>
                                        </a:rPr>
                                        <m:t>3</m:t>
                                      </m:r>
                                    </m:sup>
                                  </m:sSup>
                                </m:e>
                              </m:rad>
                            </m:e>
                          </m:d>
                        </m:e>
                      </m:rad>
                    </m:oMath>
                  </m:oMathPara>
                </a14:m>
                <a:endParaRPr lang="en-US" sz="1600" dirty="0"/>
              </a:p>
            </p:txBody>
          </p:sp>
        </mc:Choice>
        <mc:Fallback xmlns="">
          <p:sp>
            <p:nvSpPr>
              <p:cNvPr id="4" name="TextBox 3"/>
              <p:cNvSpPr txBox="1">
                <a:spLocks noRot="1" noChangeAspect="1" noMove="1" noResize="1" noEditPoints="1" noAdjustHandles="1" noChangeArrowheads="1" noChangeShapeType="1" noTextEdit="1"/>
              </p:cNvSpPr>
              <p:nvPr/>
            </p:nvSpPr>
            <p:spPr>
              <a:xfrm>
                <a:off x="304800" y="2438400"/>
                <a:ext cx="8763000" cy="819840"/>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457200" y="3371160"/>
                <a:ext cx="8763000" cy="81984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a:rPr>
                        <m:t>+</m:t>
                      </m:r>
                      <m:f>
                        <m:fPr>
                          <m:ctrlPr>
                            <a:rPr lang="en-US" sz="1600" b="0" i="1" smtClean="0">
                              <a:latin typeface="Cambria Math" panose="02040503050406030204" pitchFamily="18" charset="0"/>
                            </a:rPr>
                          </m:ctrlPr>
                        </m:fPr>
                        <m:num>
                          <m:r>
                            <a:rPr lang="en-US" sz="1600" b="0" i="1" smtClean="0">
                              <a:latin typeface="Cambria Math"/>
                            </a:rPr>
                            <m:t>1−</m:t>
                          </m:r>
                          <m:rad>
                            <m:radPr>
                              <m:degHide m:val="on"/>
                              <m:ctrlPr>
                                <a:rPr lang="en-US" sz="1600" b="0" i="1" smtClean="0">
                                  <a:latin typeface="Cambria Math" panose="02040503050406030204" pitchFamily="18" charset="0"/>
                                </a:rPr>
                              </m:ctrlPr>
                            </m:radPr>
                            <m:deg/>
                            <m:e>
                              <m:r>
                                <a:rPr lang="en-US" sz="1600" b="0" i="1" smtClean="0">
                                  <a:latin typeface="Cambria Math"/>
                                </a:rPr>
                                <m:t>−3</m:t>
                              </m:r>
                            </m:e>
                          </m:rad>
                        </m:num>
                        <m:den>
                          <m:r>
                            <a:rPr lang="en-US" sz="1600" b="0" i="1" smtClean="0">
                              <a:latin typeface="Cambria Math"/>
                            </a:rPr>
                            <m:t>6</m:t>
                          </m:r>
                          <m:r>
                            <a:rPr lang="en-US" sz="1600" b="0" i="1" smtClean="0">
                              <a:latin typeface="Cambria Math"/>
                            </a:rPr>
                            <m:t>𝑎</m:t>
                          </m:r>
                        </m:den>
                      </m:f>
                      <m:rad>
                        <m:radPr>
                          <m:ctrlPr>
                            <a:rPr lang="en-US" sz="1600" b="0" i="1" smtClean="0">
                              <a:latin typeface="Cambria Math" panose="02040503050406030204" pitchFamily="18" charset="0"/>
                            </a:rPr>
                          </m:ctrlPr>
                        </m:radPr>
                        <m:deg>
                          <m:r>
                            <m:rPr>
                              <m:brk m:alnAt="7"/>
                            </m:rPr>
                            <a:rPr lang="en-US" sz="1600" b="0" i="1" smtClean="0">
                              <a:latin typeface="Cambria Math"/>
                            </a:rPr>
                            <m:t>3</m:t>
                          </m:r>
                        </m:deg>
                        <m:e>
                          <m:f>
                            <m:fPr>
                              <m:ctrlPr>
                                <a:rPr lang="en-US" sz="1600" b="0" i="1" smtClean="0">
                                  <a:latin typeface="Cambria Math" panose="02040503050406030204" pitchFamily="18" charset="0"/>
                                </a:rPr>
                              </m:ctrlPr>
                            </m:fPr>
                            <m:num>
                              <m:r>
                                <a:rPr lang="en-US" sz="1600" b="0" i="1" smtClean="0">
                                  <a:latin typeface="Cambria Math"/>
                                </a:rPr>
                                <m:t>1</m:t>
                              </m:r>
                            </m:num>
                            <m:den>
                              <m:r>
                                <a:rPr lang="en-US" sz="1600" b="0" i="1" smtClean="0">
                                  <a:latin typeface="Cambria Math"/>
                                </a:rPr>
                                <m:t>2</m:t>
                              </m:r>
                            </m:den>
                          </m:f>
                          <m:d>
                            <m:dPr>
                              <m:ctrlPr>
                                <a:rPr lang="en-US" sz="1600" b="0" i="1" smtClean="0">
                                  <a:latin typeface="Cambria Math" panose="02040503050406030204" pitchFamily="18" charset="0"/>
                                </a:rPr>
                              </m:ctrlPr>
                            </m:dPr>
                            <m:e>
                              <m:r>
                                <a:rPr lang="en-US" sz="1600" b="0" i="1" smtClean="0">
                                  <a:latin typeface="Cambria Math"/>
                                </a:rPr>
                                <m:t>2</m:t>
                              </m:r>
                              <m:sSup>
                                <m:sSupPr>
                                  <m:ctrlPr>
                                    <a:rPr lang="en-US" sz="1600" b="0" i="1" smtClean="0">
                                      <a:latin typeface="Cambria Math" panose="02040503050406030204" pitchFamily="18" charset="0"/>
                                    </a:rPr>
                                  </m:ctrlPr>
                                </m:sSupPr>
                                <m:e>
                                  <m:r>
                                    <a:rPr lang="en-US" sz="1600" b="0" i="1" smtClean="0">
                                      <a:latin typeface="Cambria Math"/>
                                    </a:rPr>
                                    <m:t>𝑏</m:t>
                                  </m:r>
                                </m:e>
                                <m:sup>
                                  <m:r>
                                    <a:rPr lang="en-US" sz="1600" b="0" i="1" smtClean="0">
                                      <a:latin typeface="Cambria Math"/>
                                    </a:rPr>
                                    <m:t>3</m:t>
                                  </m:r>
                                </m:sup>
                              </m:sSup>
                              <m:r>
                                <a:rPr lang="en-US" sz="1600" b="0" i="1" smtClean="0">
                                  <a:latin typeface="Cambria Math"/>
                                </a:rPr>
                                <m:t>−9</m:t>
                              </m:r>
                              <m:r>
                                <a:rPr lang="en-US" sz="1600" b="0" i="1" smtClean="0">
                                  <a:latin typeface="Cambria Math"/>
                                </a:rPr>
                                <m:t>𝑎𝑏𝑐</m:t>
                              </m:r>
                              <m:r>
                                <a:rPr lang="en-US" sz="1600" b="0" i="1" smtClean="0">
                                  <a:latin typeface="Cambria Math"/>
                                </a:rPr>
                                <m:t>+27</m:t>
                              </m:r>
                              <m:sSup>
                                <m:sSupPr>
                                  <m:ctrlPr>
                                    <a:rPr lang="en-US" sz="1600" b="0" i="1" smtClean="0">
                                      <a:latin typeface="Cambria Math" panose="02040503050406030204" pitchFamily="18" charset="0"/>
                                    </a:rPr>
                                  </m:ctrlPr>
                                </m:sSupPr>
                                <m:e>
                                  <m:r>
                                    <a:rPr lang="en-US" sz="1600" b="0" i="1" smtClean="0">
                                      <a:latin typeface="Cambria Math"/>
                                    </a:rPr>
                                    <m:t>𝑎</m:t>
                                  </m:r>
                                </m:e>
                                <m:sup>
                                  <m:r>
                                    <a:rPr lang="en-US" sz="1600" b="0" i="1" smtClean="0">
                                      <a:latin typeface="Cambria Math"/>
                                    </a:rPr>
                                    <m:t>2</m:t>
                                  </m:r>
                                </m:sup>
                              </m:sSup>
                              <m:r>
                                <a:rPr lang="en-US" sz="1600" b="0" i="1" smtClean="0">
                                  <a:latin typeface="Cambria Math"/>
                                </a:rPr>
                                <m:t>𝑑</m:t>
                              </m:r>
                              <m:r>
                                <a:rPr lang="en-US" sz="1600" b="0" i="1" smtClean="0">
                                  <a:latin typeface="Cambria Math"/>
                                </a:rPr>
                                <m:t>−</m:t>
                              </m:r>
                              <m:rad>
                                <m:radPr>
                                  <m:degHide m:val="on"/>
                                  <m:ctrlPr>
                                    <a:rPr lang="en-US" sz="1600" b="0" i="1" smtClean="0">
                                      <a:latin typeface="Cambria Math" panose="02040503050406030204" pitchFamily="18" charset="0"/>
                                    </a:rPr>
                                  </m:ctrlPr>
                                </m:radPr>
                                <m:deg/>
                                <m:e>
                                  <m:sSup>
                                    <m:sSupPr>
                                      <m:ctrlPr>
                                        <a:rPr lang="en-US" sz="1600" b="0" i="1" smtClean="0">
                                          <a:latin typeface="Cambria Math" panose="02040503050406030204" pitchFamily="18" charset="0"/>
                                        </a:rPr>
                                      </m:ctrlPr>
                                    </m:sSupPr>
                                    <m:e>
                                      <m:d>
                                        <m:dPr>
                                          <m:ctrlPr>
                                            <a:rPr lang="en-US" sz="1600" b="0" i="1" smtClean="0">
                                              <a:latin typeface="Cambria Math" panose="02040503050406030204" pitchFamily="18" charset="0"/>
                                            </a:rPr>
                                          </m:ctrlPr>
                                        </m:dPr>
                                        <m:e>
                                          <m:d>
                                            <m:dPr>
                                              <m:ctrlPr>
                                                <a:rPr lang="en-US" sz="1600" i="1">
                                                  <a:latin typeface="Cambria Math" panose="02040503050406030204" pitchFamily="18" charset="0"/>
                                                </a:rPr>
                                              </m:ctrlPr>
                                            </m:dPr>
                                            <m:e>
                                              <m:r>
                                                <a:rPr lang="en-US" sz="1600" i="1">
                                                  <a:latin typeface="Cambria Math"/>
                                                </a:rPr>
                                                <m:t>2</m:t>
                                              </m:r>
                                              <m:sSup>
                                                <m:sSupPr>
                                                  <m:ctrlPr>
                                                    <a:rPr lang="en-US" sz="1600" i="1">
                                                      <a:latin typeface="Cambria Math" panose="02040503050406030204" pitchFamily="18" charset="0"/>
                                                    </a:rPr>
                                                  </m:ctrlPr>
                                                </m:sSupPr>
                                                <m:e>
                                                  <m:r>
                                                    <a:rPr lang="en-US" sz="1600" i="1">
                                                      <a:latin typeface="Cambria Math"/>
                                                    </a:rPr>
                                                    <m:t>𝑏</m:t>
                                                  </m:r>
                                                </m:e>
                                                <m:sup>
                                                  <m:r>
                                                    <a:rPr lang="en-US" sz="1600" i="1">
                                                      <a:latin typeface="Cambria Math"/>
                                                    </a:rPr>
                                                    <m:t>3</m:t>
                                                  </m:r>
                                                </m:sup>
                                              </m:sSup>
                                              <m:r>
                                                <a:rPr lang="en-US" sz="1600" i="1">
                                                  <a:latin typeface="Cambria Math"/>
                                                </a:rPr>
                                                <m:t>−9</m:t>
                                              </m:r>
                                              <m:r>
                                                <a:rPr lang="en-US" sz="1600" i="1">
                                                  <a:latin typeface="Cambria Math"/>
                                                </a:rPr>
                                                <m:t>𝑎𝑏𝑐</m:t>
                                              </m:r>
                                              <m:r>
                                                <a:rPr lang="en-US" sz="1600" i="1">
                                                  <a:latin typeface="Cambria Math"/>
                                                </a:rPr>
                                                <m:t>+27</m:t>
                                              </m:r>
                                              <m:sSup>
                                                <m:sSupPr>
                                                  <m:ctrlPr>
                                                    <a:rPr lang="en-US" sz="1600" i="1">
                                                      <a:latin typeface="Cambria Math" panose="02040503050406030204" pitchFamily="18" charset="0"/>
                                                    </a:rPr>
                                                  </m:ctrlPr>
                                                </m:sSupPr>
                                                <m:e>
                                                  <m:r>
                                                    <a:rPr lang="en-US" sz="1600" i="1">
                                                      <a:latin typeface="Cambria Math"/>
                                                    </a:rPr>
                                                    <m:t>𝑎</m:t>
                                                  </m:r>
                                                </m:e>
                                                <m:sup>
                                                  <m:r>
                                                    <a:rPr lang="en-US" sz="1600" i="1">
                                                      <a:latin typeface="Cambria Math"/>
                                                    </a:rPr>
                                                    <m:t>2</m:t>
                                                  </m:r>
                                                </m:sup>
                                              </m:sSup>
                                              <m:sSup>
                                                <m:sSupPr>
                                                  <m:ctrlPr>
                                                    <a:rPr lang="en-US" sz="1600" i="1">
                                                      <a:latin typeface="Cambria Math" panose="02040503050406030204" pitchFamily="18" charset="0"/>
                                                    </a:rPr>
                                                  </m:ctrlPr>
                                                </m:sSupPr>
                                                <m:e>
                                                  <m:r>
                                                    <a:rPr lang="en-US" sz="1600" i="1">
                                                      <a:latin typeface="Cambria Math"/>
                                                    </a:rPr>
                                                    <m:t>𝑑</m:t>
                                                  </m:r>
                                                </m:e>
                                                <m:sup>
                                                  <m:r>
                                                    <a:rPr lang="en-US" sz="1600" i="1">
                                                      <a:latin typeface="Cambria Math"/>
                                                    </a:rPr>
                                                    <m:t>2</m:t>
                                                  </m:r>
                                                </m:sup>
                                              </m:sSup>
                                            </m:e>
                                          </m:d>
                                        </m:e>
                                      </m:d>
                                    </m:e>
                                    <m:sup>
                                      <m:r>
                                        <a:rPr lang="en-US" sz="1600" b="0" i="1" smtClean="0">
                                          <a:latin typeface="Cambria Math"/>
                                        </a:rPr>
                                        <m:t>2</m:t>
                                      </m:r>
                                    </m:sup>
                                  </m:sSup>
                                  <m:r>
                                    <a:rPr lang="en-US" sz="1600" i="1">
                                      <a:latin typeface="Cambria Math"/>
                                    </a:rPr>
                                    <m:t>−4</m:t>
                                  </m:r>
                                  <m:sSup>
                                    <m:sSupPr>
                                      <m:ctrlPr>
                                        <a:rPr lang="en-US" sz="1600" i="1">
                                          <a:latin typeface="Cambria Math" panose="02040503050406030204" pitchFamily="18" charset="0"/>
                                        </a:rPr>
                                      </m:ctrlPr>
                                    </m:sSupPr>
                                    <m:e>
                                      <m:d>
                                        <m:dPr>
                                          <m:ctrlPr>
                                            <a:rPr lang="en-US" sz="1600" i="1">
                                              <a:latin typeface="Cambria Math" panose="02040503050406030204" pitchFamily="18" charset="0"/>
                                            </a:rPr>
                                          </m:ctrlPr>
                                        </m:dPr>
                                        <m:e>
                                          <m:sSup>
                                            <m:sSupPr>
                                              <m:ctrlPr>
                                                <a:rPr lang="en-US" sz="1600" i="1">
                                                  <a:latin typeface="Cambria Math" panose="02040503050406030204" pitchFamily="18" charset="0"/>
                                                </a:rPr>
                                              </m:ctrlPr>
                                            </m:sSupPr>
                                            <m:e>
                                              <m:r>
                                                <a:rPr lang="en-US" sz="1600" i="1">
                                                  <a:latin typeface="Cambria Math"/>
                                                </a:rPr>
                                                <m:t>𝑏</m:t>
                                              </m:r>
                                            </m:e>
                                            <m:sup>
                                              <m:r>
                                                <a:rPr lang="en-US" sz="1600" i="1">
                                                  <a:latin typeface="Cambria Math"/>
                                                </a:rPr>
                                                <m:t>2</m:t>
                                              </m:r>
                                            </m:sup>
                                          </m:sSup>
                                          <m:r>
                                            <a:rPr lang="en-US" sz="1600" i="1">
                                              <a:latin typeface="Cambria Math"/>
                                            </a:rPr>
                                            <m:t>−3</m:t>
                                          </m:r>
                                          <m:r>
                                            <a:rPr lang="en-US" sz="1600" i="1">
                                              <a:latin typeface="Cambria Math"/>
                                            </a:rPr>
                                            <m:t>𝑎𝑐</m:t>
                                          </m:r>
                                        </m:e>
                                      </m:d>
                                    </m:e>
                                    <m:sup>
                                      <m:r>
                                        <a:rPr lang="en-US" sz="1600" i="1">
                                          <a:latin typeface="Cambria Math"/>
                                        </a:rPr>
                                        <m:t>3</m:t>
                                      </m:r>
                                    </m:sup>
                                  </m:sSup>
                                </m:e>
                              </m:rad>
                            </m:e>
                          </m:d>
                        </m:e>
                      </m:rad>
                    </m:oMath>
                  </m:oMathPara>
                </a14:m>
                <a:endParaRPr lang="en-US" sz="1600" dirty="0"/>
              </a:p>
            </p:txBody>
          </p:sp>
        </mc:Choice>
        <mc:Fallback xmlns="">
          <p:sp>
            <p:nvSpPr>
              <p:cNvPr id="5" name="TextBox 4"/>
              <p:cNvSpPr txBox="1">
                <a:spLocks noRot="1" noChangeAspect="1" noMove="1" noResize="1" noEditPoints="1" noAdjustHandles="1" noChangeArrowheads="1" noChangeShapeType="1" noTextEdit="1"/>
              </p:cNvSpPr>
              <p:nvPr/>
            </p:nvSpPr>
            <p:spPr>
              <a:xfrm>
                <a:off x="457200" y="3371160"/>
                <a:ext cx="8763000" cy="819840"/>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304800" y="4572000"/>
                <a:ext cx="8763000" cy="81984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600" i="1" smtClean="0">
                              <a:latin typeface="Cambria Math" panose="02040503050406030204" pitchFamily="18" charset="0"/>
                            </a:rPr>
                          </m:ctrlPr>
                        </m:sSubPr>
                        <m:e>
                          <m:r>
                            <a:rPr lang="en-US" sz="1600" b="0" i="1" smtClean="0">
                              <a:latin typeface="Cambria Math"/>
                            </a:rPr>
                            <m:t>𝑥</m:t>
                          </m:r>
                        </m:e>
                        <m:sub>
                          <m:r>
                            <a:rPr lang="en-US" sz="1600" b="0" i="1" smtClean="0">
                              <a:latin typeface="Cambria Math"/>
                            </a:rPr>
                            <m:t>3</m:t>
                          </m:r>
                        </m:sub>
                      </m:sSub>
                      <m:r>
                        <a:rPr lang="en-US" sz="1600" b="0" i="1" smtClean="0">
                          <a:latin typeface="Cambria Math"/>
                        </a:rPr>
                        <m:t>=−</m:t>
                      </m:r>
                      <m:f>
                        <m:fPr>
                          <m:ctrlPr>
                            <a:rPr lang="en-US" sz="1600" b="0" i="1" smtClean="0">
                              <a:latin typeface="Cambria Math" panose="02040503050406030204" pitchFamily="18" charset="0"/>
                            </a:rPr>
                          </m:ctrlPr>
                        </m:fPr>
                        <m:num>
                          <m:r>
                            <a:rPr lang="en-US" sz="1600" b="0" i="1" smtClean="0">
                              <a:latin typeface="Cambria Math"/>
                            </a:rPr>
                            <m:t>𝑏</m:t>
                          </m:r>
                        </m:num>
                        <m:den>
                          <m:r>
                            <a:rPr lang="en-US" sz="1600" b="0" i="1" smtClean="0">
                              <a:latin typeface="Cambria Math"/>
                            </a:rPr>
                            <m:t>3</m:t>
                          </m:r>
                          <m:r>
                            <a:rPr lang="en-US" sz="1600" b="0" i="1" smtClean="0">
                              <a:latin typeface="Cambria Math"/>
                            </a:rPr>
                            <m:t>𝑎</m:t>
                          </m:r>
                        </m:den>
                      </m:f>
                      <m:r>
                        <a:rPr lang="en-US" sz="1600" b="0" i="1" smtClean="0">
                          <a:latin typeface="Cambria Math"/>
                        </a:rPr>
                        <m:t>+</m:t>
                      </m:r>
                      <m:f>
                        <m:fPr>
                          <m:ctrlPr>
                            <a:rPr lang="en-US" sz="1600" b="0" i="1" smtClean="0">
                              <a:latin typeface="Cambria Math" panose="02040503050406030204" pitchFamily="18" charset="0"/>
                            </a:rPr>
                          </m:ctrlPr>
                        </m:fPr>
                        <m:num>
                          <m:r>
                            <a:rPr lang="en-US" sz="1600" b="0" i="1" smtClean="0">
                              <a:latin typeface="Cambria Math"/>
                            </a:rPr>
                            <m:t>1−</m:t>
                          </m:r>
                          <m:rad>
                            <m:radPr>
                              <m:degHide m:val="on"/>
                              <m:ctrlPr>
                                <a:rPr lang="en-US" sz="1600" b="0" i="1" smtClean="0">
                                  <a:latin typeface="Cambria Math" panose="02040503050406030204" pitchFamily="18" charset="0"/>
                                </a:rPr>
                              </m:ctrlPr>
                            </m:radPr>
                            <m:deg/>
                            <m:e>
                              <m:r>
                                <a:rPr lang="en-US" sz="1600" b="0" i="1" smtClean="0">
                                  <a:latin typeface="Cambria Math"/>
                                </a:rPr>
                                <m:t>−3</m:t>
                              </m:r>
                            </m:e>
                          </m:rad>
                        </m:num>
                        <m:den>
                          <m:r>
                            <a:rPr lang="en-US" sz="1600" b="0" i="1" smtClean="0">
                              <a:latin typeface="Cambria Math"/>
                            </a:rPr>
                            <m:t>6</m:t>
                          </m:r>
                          <m:r>
                            <a:rPr lang="en-US" sz="1600" b="0" i="1" smtClean="0">
                              <a:latin typeface="Cambria Math"/>
                            </a:rPr>
                            <m:t>𝑎</m:t>
                          </m:r>
                        </m:den>
                      </m:f>
                      <m:rad>
                        <m:radPr>
                          <m:ctrlPr>
                            <a:rPr lang="en-US" sz="1600" b="0" i="1" smtClean="0">
                              <a:latin typeface="Cambria Math" panose="02040503050406030204" pitchFamily="18" charset="0"/>
                            </a:rPr>
                          </m:ctrlPr>
                        </m:radPr>
                        <m:deg>
                          <m:r>
                            <m:rPr>
                              <m:brk m:alnAt="7"/>
                            </m:rPr>
                            <a:rPr lang="en-US" sz="1600" b="0" i="1" smtClean="0">
                              <a:latin typeface="Cambria Math"/>
                            </a:rPr>
                            <m:t>3</m:t>
                          </m:r>
                        </m:deg>
                        <m:e>
                          <m:f>
                            <m:fPr>
                              <m:ctrlPr>
                                <a:rPr lang="en-US" sz="1600" b="0" i="1" smtClean="0">
                                  <a:latin typeface="Cambria Math" panose="02040503050406030204" pitchFamily="18" charset="0"/>
                                </a:rPr>
                              </m:ctrlPr>
                            </m:fPr>
                            <m:num>
                              <m:r>
                                <a:rPr lang="en-US" sz="1600" b="0" i="1" smtClean="0">
                                  <a:latin typeface="Cambria Math"/>
                                </a:rPr>
                                <m:t>1</m:t>
                              </m:r>
                            </m:num>
                            <m:den>
                              <m:r>
                                <a:rPr lang="en-US" sz="1600" b="0" i="1" smtClean="0">
                                  <a:latin typeface="Cambria Math"/>
                                </a:rPr>
                                <m:t>2</m:t>
                              </m:r>
                            </m:den>
                          </m:f>
                          <m:d>
                            <m:dPr>
                              <m:ctrlPr>
                                <a:rPr lang="en-US" sz="1600" b="0" i="1" smtClean="0">
                                  <a:latin typeface="Cambria Math" panose="02040503050406030204" pitchFamily="18" charset="0"/>
                                </a:rPr>
                              </m:ctrlPr>
                            </m:dPr>
                            <m:e>
                              <m:r>
                                <a:rPr lang="en-US" sz="1600" b="0" i="1" smtClean="0">
                                  <a:latin typeface="Cambria Math"/>
                                </a:rPr>
                                <m:t>2</m:t>
                              </m:r>
                              <m:sSup>
                                <m:sSupPr>
                                  <m:ctrlPr>
                                    <a:rPr lang="en-US" sz="1600" b="0" i="1" smtClean="0">
                                      <a:latin typeface="Cambria Math" panose="02040503050406030204" pitchFamily="18" charset="0"/>
                                    </a:rPr>
                                  </m:ctrlPr>
                                </m:sSupPr>
                                <m:e>
                                  <m:r>
                                    <a:rPr lang="en-US" sz="1600" b="0" i="1" smtClean="0">
                                      <a:latin typeface="Cambria Math"/>
                                    </a:rPr>
                                    <m:t>𝑏</m:t>
                                  </m:r>
                                </m:e>
                                <m:sup>
                                  <m:r>
                                    <a:rPr lang="en-US" sz="1600" b="0" i="1" smtClean="0">
                                      <a:latin typeface="Cambria Math"/>
                                    </a:rPr>
                                    <m:t>3</m:t>
                                  </m:r>
                                </m:sup>
                              </m:sSup>
                              <m:r>
                                <a:rPr lang="en-US" sz="1600" b="0" i="1" smtClean="0">
                                  <a:latin typeface="Cambria Math"/>
                                </a:rPr>
                                <m:t>−9</m:t>
                              </m:r>
                              <m:r>
                                <a:rPr lang="en-US" sz="1600" b="0" i="1" smtClean="0">
                                  <a:latin typeface="Cambria Math"/>
                                </a:rPr>
                                <m:t>𝑎𝑏𝑐</m:t>
                              </m:r>
                              <m:r>
                                <a:rPr lang="en-US" sz="1600" b="0" i="1" smtClean="0">
                                  <a:latin typeface="Cambria Math"/>
                                </a:rPr>
                                <m:t>+27</m:t>
                              </m:r>
                              <m:sSup>
                                <m:sSupPr>
                                  <m:ctrlPr>
                                    <a:rPr lang="en-US" sz="1600" b="0" i="1" smtClean="0">
                                      <a:latin typeface="Cambria Math" panose="02040503050406030204" pitchFamily="18" charset="0"/>
                                    </a:rPr>
                                  </m:ctrlPr>
                                </m:sSupPr>
                                <m:e>
                                  <m:r>
                                    <a:rPr lang="en-US" sz="1600" b="0" i="1" smtClean="0">
                                      <a:latin typeface="Cambria Math"/>
                                    </a:rPr>
                                    <m:t>𝑎</m:t>
                                  </m:r>
                                </m:e>
                                <m:sup>
                                  <m:r>
                                    <a:rPr lang="en-US" sz="1600" b="0" i="1" smtClean="0">
                                      <a:latin typeface="Cambria Math"/>
                                    </a:rPr>
                                    <m:t>2</m:t>
                                  </m:r>
                                </m:sup>
                              </m:sSup>
                              <m:r>
                                <a:rPr lang="en-US" sz="1600" b="0" i="1" smtClean="0">
                                  <a:latin typeface="Cambria Math"/>
                                </a:rPr>
                                <m:t>𝑑</m:t>
                              </m:r>
                              <m:r>
                                <a:rPr lang="en-US" sz="1600" b="0" i="1" smtClean="0">
                                  <a:latin typeface="Cambria Math"/>
                                </a:rPr>
                                <m:t>+</m:t>
                              </m:r>
                              <m:rad>
                                <m:radPr>
                                  <m:degHide m:val="on"/>
                                  <m:ctrlPr>
                                    <a:rPr lang="en-US" sz="1600" b="0" i="1" smtClean="0">
                                      <a:latin typeface="Cambria Math" panose="02040503050406030204" pitchFamily="18" charset="0"/>
                                    </a:rPr>
                                  </m:ctrlPr>
                                </m:radPr>
                                <m:deg/>
                                <m:e>
                                  <m:sSup>
                                    <m:sSupPr>
                                      <m:ctrlPr>
                                        <a:rPr lang="en-US" sz="1600" b="0" i="1" smtClean="0">
                                          <a:latin typeface="Cambria Math" panose="02040503050406030204" pitchFamily="18" charset="0"/>
                                        </a:rPr>
                                      </m:ctrlPr>
                                    </m:sSupPr>
                                    <m:e>
                                      <m:d>
                                        <m:dPr>
                                          <m:ctrlPr>
                                            <a:rPr lang="en-US" sz="1600" b="0" i="1" smtClean="0">
                                              <a:latin typeface="Cambria Math" panose="02040503050406030204" pitchFamily="18" charset="0"/>
                                            </a:rPr>
                                          </m:ctrlPr>
                                        </m:dPr>
                                        <m:e>
                                          <m:d>
                                            <m:dPr>
                                              <m:ctrlPr>
                                                <a:rPr lang="en-US" sz="1600" i="1">
                                                  <a:latin typeface="Cambria Math" panose="02040503050406030204" pitchFamily="18" charset="0"/>
                                                </a:rPr>
                                              </m:ctrlPr>
                                            </m:dPr>
                                            <m:e>
                                              <m:r>
                                                <a:rPr lang="en-US" sz="1600" i="1">
                                                  <a:latin typeface="Cambria Math"/>
                                                </a:rPr>
                                                <m:t>2</m:t>
                                              </m:r>
                                              <m:sSup>
                                                <m:sSupPr>
                                                  <m:ctrlPr>
                                                    <a:rPr lang="en-US" sz="1600" i="1">
                                                      <a:latin typeface="Cambria Math" panose="02040503050406030204" pitchFamily="18" charset="0"/>
                                                    </a:rPr>
                                                  </m:ctrlPr>
                                                </m:sSupPr>
                                                <m:e>
                                                  <m:r>
                                                    <a:rPr lang="en-US" sz="1600" i="1">
                                                      <a:latin typeface="Cambria Math"/>
                                                    </a:rPr>
                                                    <m:t>𝑏</m:t>
                                                  </m:r>
                                                </m:e>
                                                <m:sup>
                                                  <m:r>
                                                    <a:rPr lang="en-US" sz="1600" i="1">
                                                      <a:latin typeface="Cambria Math"/>
                                                    </a:rPr>
                                                    <m:t>3</m:t>
                                                  </m:r>
                                                </m:sup>
                                              </m:sSup>
                                              <m:r>
                                                <a:rPr lang="en-US" sz="1600" i="1">
                                                  <a:latin typeface="Cambria Math"/>
                                                </a:rPr>
                                                <m:t>−9</m:t>
                                              </m:r>
                                              <m:r>
                                                <a:rPr lang="en-US" sz="1600" i="1">
                                                  <a:latin typeface="Cambria Math"/>
                                                </a:rPr>
                                                <m:t>𝑎𝑏𝑐</m:t>
                                              </m:r>
                                              <m:r>
                                                <a:rPr lang="en-US" sz="1600" i="1">
                                                  <a:latin typeface="Cambria Math"/>
                                                </a:rPr>
                                                <m:t>+27</m:t>
                                              </m:r>
                                              <m:sSup>
                                                <m:sSupPr>
                                                  <m:ctrlPr>
                                                    <a:rPr lang="en-US" sz="1600" i="1">
                                                      <a:latin typeface="Cambria Math" panose="02040503050406030204" pitchFamily="18" charset="0"/>
                                                    </a:rPr>
                                                  </m:ctrlPr>
                                                </m:sSupPr>
                                                <m:e>
                                                  <m:r>
                                                    <a:rPr lang="en-US" sz="1600" i="1">
                                                      <a:latin typeface="Cambria Math"/>
                                                    </a:rPr>
                                                    <m:t>𝑎</m:t>
                                                  </m:r>
                                                </m:e>
                                                <m:sup>
                                                  <m:r>
                                                    <a:rPr lang="en-US" sz="1600" i="1">
                                                      <a:latin typeface="Cambria Math"/>
                                                    </a:rPr>
                                                    <m:t>2</m:t>
                                                  </m:r>
                                                </m:sup>
                                              </m:sSup>
                                              <m:sSup>
                                                <m:sSupPr>
                                                  <m:ctrlPr>
                                                    <a:rPr lang="en-US" sz="1600" i="1">
                                                      <a:latin typeface="Cambria Math" panose="02040503050406030204" pitchFamily="18" charset="0"/>
                                                    </a:rPr>
                                                  </m:ctrlPr>
                                                </m:sSupPr>
                                                <m:e>
                                                  <m:r>
                                                    <a:rPr lang="en-US" sz="1600" i="1">
                                                      <a:latin typeface="Cambria Math"/>
                                                    </a:rPr>
                                                    <m:t>𝑑</m:t>
                                                  </m:r>
                                                </m:e>
                                                <m:sup>
                                                  <m:r>
                                                    <a:rPr lang="en-US" sz="1600" i="1">
                                                      <a:latin typeface="Cambria Math"/>
                                                    </a:rPr>
                                                    <m:t>2</m:t>
                                                  </m:r>
                                                </m:sup>
                                              </m:sSup>
                                            </m:e>
                                          </m:d>
                                        </m:e>
                                      </m:d>
                                    </m:e>
                                    <m:sup>
                                      <m:r>
                                        <a:rPr lang="en-US" sz="1600" b="0" i="1" smtClean="0">
                                          <a:latin typeface="Cambria Math"/>
                                        </a:rPr>
                                        <m:t>2</m:t>
                                      </m:r>
                                    </m:sup>
                                  </m:sSup>
                                  <m:r>
                                    <a:rPr lang="en-US" sz="1600" i="1">
                                      <a:latin typeface="Cambria Math"/>
                                    </a:rPr>
                                    <m:t>−4</m:t>
                                  </m:r>
                                  <m:sSup>
                                    <m:sSupPr>
                                      <m:ctrlPr>
                                        <a:rPr lang="en-US" sz="1600" i="1">
                                          <a:latin typeface="Cambria Math" panose="02040503050406030204" pitchFamily="18" charset="0"/>
                                        </a:rPr>
                                      </m:ctrlPr>
                                    </m:sSupPr>
                                    <m:e>
                                      <m:d>
                                        <m:dPr>
                                          <m:ctrlPr>
                                            <a:rPr lang="en-US" sz="1600" i="1">
                                              <a:latin typeface="Cambria Math" panose="02040503050406030204" pitchFamily="18" charset="0"/>
                                            </a:rPr>
                                          </m:ctrlPr>
                                        </m:dPr>
                                        <m:e>
                                          <m:sSup>
                                            <m:sSupPr>
                                              <m:ctrlPr>
                                                <a:rPr lang="en-US" sz="1600" i="1">
                                                  <a:latin typeface="Cambria Math" panose="02040503050406030204" pitchFamily="18" charset="0"/>
                                                </a:rPr>
                                              </m:ctrlPr>
                                            </m:sSupPr>
                                            <m:e>
                                              <m:r>
                                                <a:rPr lang="en-US" sz="1600" i="1">
                                                  <a:latin typeface="Cambria Math"/>
                                                </a:rPr>
                                                <m:t>𝑏</m:t>
                                              </m:r>
                                            </m:e>
                                            <m:sup>
                                              <m:r>
                                                <a:rPr lang="en-US" sz="1600" i="1">
                                                  <a:latin typeface="Cambria Math"/>
                                                </a:rPr>
                                                <m:t>2</m:t>
                                              </m:r>
                                            </m:sup>
                                          </m:sSup>
                                          <m:r>
                                            <a:rPr lang="en-US" sz="1600" i="1">
                                              <a:latin typeface="Cambria Math"/>
                                            </a:rPr>
                                            <m:t>−3</m:t>
                                          </m:r>
                                          <m:r>
                                            <a:rPr lang="en-US" sz="1600" i="1">
                                              <a:latin typeface="Cambria Math"/>
                                            </a:rPr>
                                            <m:t>𝑎𝑐</m:t>
                                          </m:r>
                                        </m:e>
                                      </m:d>
                                    </m:e>
                                    <m:sup>
                                      <m:r>
                                        <a:rPr lang="en-US" sz="1600" i="1">
                                          <a:latin typeface="Cambria Math"/>
                                        </a:rPr>
                                        <m:t>3</m:t>
                                      </m:r>
                                    </m:sup>
                                  </m:sSup>
                                </m:e>
                              </m:rad>
                            </m:e>
                          </m:d>
                        </m:e>
                      </m:rad>
                    </m:oMath>
                  </m:oMathPara>
                </a14:m>
                <a:endParaRPr lang="en-US" sz="1600" dirty="0"/>
              </a:p>
            </p:txBody>
          </p:sp>
        </mc:Choice>
        <mc:Fallback xmlns="">
          <p:sp>
            <p:nvSpPr>
              <p:cNvPr id="6" name="TextBox 5"/>
              <p:cNvSpPr txBox="1">
                <a:spLocks noRot="1" noChangeAspect="1" noMove="1" noResize="1" noEditPoints="1" noAdjustHandles="1" noChangeArrowheads="1" noChangeShapeType="1" noTextEdit="1"/>
              </p:cNvSpPr>
              <p:nvPr/>
            </p:nvSpPr>
            <p:spPr>
              <a:xfrm>
                <a:off x="304800" y="4572000"/>
                <a:ext cx="8763000" cy="819840"/>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457200" y="5504760"/>
                <a:ext cx="8763000" cy="81984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a:rPr>
                        <m:t>+</m:t>
                      </m:r>
                      <m:f>
                        <m:fPr>
                          <m:ctrlPr>
                            <a:rPr lang="en-US" sz="1600" b="0" i="1" smtClean="0">
                              <a:latin typeface="Cambria Math" panose="02040503050406030204" pitchFamily="18" charset="0"/>
                            </a:rPr>
                          </m:ctrlPr>
                        </m:fPr>
                        <m:num>
                          <m:r>
                            <a:rPr lang="en-US" sz="1600" b="0" i="1" smtClean="0">
                              <a:latin typeface="Cambria Math"/>
                            </a:rPr>
                            <m:t>1+</m:t>
                          </m:r>
                          <m:rad>
                            <m:radPr>
                              <m:degHide m:val="on"/>
                              <m:ctrlPr>
                                <a:rPr lang="en-US" sz="1600" b="0" i="1" smtClean="0">
                                  <a:latin typeface="Cambria Math" panose="02040503050406030204" pitchFamily="18" charset="0"/>
                                </a:rPr>
                              </m:ctrlPr>
                            </m:radPr>
                            <m:deg/>
                            <m:e>
                              <m:r>
                                <a:rPr lang="en-US" sz="1600" b="0" i="1" smtClean="0">
                                  <a:latin typeface="Cambria Math"/>
                                </a:rPr>
                                <m:t>−3</m:t>
                              </m:r>
                            </m:e>
                          </m:rad>
                        </m:num>
                        <m:den>
                          <m:r>
                            <a:rPr lang="en-US" sz="1600" b="0" i="1" smtClean="0">
                              <a:latin typeface="Cambria Math"/>
                            </a:rPr>
                            <m:t>6</m:t>
                          </m:r>
                          <m:r>
                            <a:rPr lang="en-US" sz="1600" b="0" i="1" smtClean="0">
                              <a:latin typeface="Cambria Math"/>
                            </a:rPr>
                            <m:t>𝑎</m:t>
                          </m:r>
                        </m:den>
                      </m:f>
                      <m:rad>
                        <m:radPr>
                          <m:ctrlPr>
                            <a:rPr lang="en-US" sz="1600" b="0" i="1" smtClean="0">
                              <a:latin typeface="Cambria Math" panose="02040503050406030204" pitchFamily="18" charset="0"/>
                            </a:rPr>
                          </m:ctrlPr>
                        </m:radPr>
                        <m:deg>
                          <m:r>
                            <m:rPr>
                              <m:brk m:alnAt="7"/>
                            </m:rPr>
                            <a:rPr lang="en-US" sz="1600" b="0" i="1" smtClean="0">
                              <a:latin typeface="Cambria Math"/>
                            </a:rPr>
                            <m:t>3</m:t>
                          </m:r>
                        </m:deg>
                        <m:e>
                          <m:f>
                            <m:fPr>
                              <m:ctrlPr>
                                <a:rPr lang="en-US" sz="1600" b="0" i="1" smtClean="0">
                                  <a:latin typeface="Cambria Math" panose="02040503050406030204" pitchFamily="18" charset="0"/>
                                </a:rPr>
                              </m:ctrlPr>
                            </m:fPr>
                            <m:num>
                              <m:r>
                                <a:rPr lang="en-US" sz="1600" b="0" i="1" smtClean="0">
                                  <a:latin typeface="Cambria Math"/>
                                </a:rPr>
                                <m:t>1</m:t>
                              </m:r>
                            </m:num>
                            <m:den>
                              <m:r>
                                <a:rPr lang="en-US" sz="1600" b="0" i="1" smtClean="0">
                                  <a:latin typeface="Cambria Math"/>
                                </a:rPr>
                                <m:t>2</m:t>
                              </m:r>
                            </m:den>
                          </m:f>
                          <m:d>
                            <m:dPr>
                              <m:ctrlPr>
                                <a:rPr lang="en-US" sz="1600" b="0" i="1" smtClean="0">
                                  <a:latin typeface="Cambria Math" panose="02040503050406030204" pitchFamily="18" charset="0"/>
                                </a:rPr>
                              </m:ctrlPr>
                            </m:dPr>
                            <m:e>
                              <m:r>
                                <a:rPr lang="en-US" sz="1600" b="0" i="1" smtClean="0">
                                  <a:latin typeface="Cambria Math"/>
                                </a:rPr>
                                <m:t>2</m:t>
                              </m:r>
                              <m:sSup>
                                <m:sSupPr>
                                  <m:ctrlPr>
                                    <a:rPr lang="en-US" sz="1600" b="0" i="1" smtClean="0">
                                      <a:latin typeface="Cambria Math" panose="02040503050406030204" pitchFamily="18" charset="0"/>
                                    </a:rPr>
                                  </m:ctrlPr>
                                </m:sSupPr>
                                <m:e>
                                  <m:r>
                                    <a:rPr lang="en-US" sz="1600" b="0" i="1" smtClean="0">
                                      <a:latin typeface="Cambria Math"/>
                                    </a:rPr>
                                    <m:t>𝑏</m:t>
                                  </m:r>
                                </m:e>
                                <m:sup>
                                  <m:r>
                                    <a:rPr lang="en-US" sz="1600" b="0" i="1" smtClean="0">
                                      <a:latin typeface="Cambria Math"/>
                                    </a:rPr>
                                    <m:t>3</m:t>
                                  </m:r>
                                </m:sup>
                              </m:sSup>
                              <m:r>
                                <a:rPr lang="en-US" sz="1600" b="0" i="1" smtClean="0">
                                  <a:latin typeface="Cambria Math"/>
                                </a:rPr>
                                <m:t>−9</m:t>
                              </m:r>
                              <m:r>
                                <a:rPr lang="en-US" sz="1600" b="0" i="1" smtClean="0">
                                  <a:latin typeface="Cambria Math"/>
                                </a:rPr>
                                <m:t>𝑎𝑏𝑐</m:t>
                              </m:r>
                              <m:r>
                                <a:rPr lang="en-US" sz="1600" b="0" i="1" smtClean="0">
                                  <a:latin typeface="Cambria Math"/>
                                </a:rPr>
                                <m:t>+27</m:t>
                              </m:r>
                              <m:sSup>
                                <m:sSupPr>
                                  <m:ctrlPr>
                                    <a:rPr lang="en-US" sz="1600" b="0" i="1" smtClean="0">
                                      <a:latin typeface="Cambria Math" panose="02040503050406030204" pitchFamily="18" charset="0"/>
                                    </a:rPr>
                                  </m:ctrlPr>
                                </m:sSupPr>
                                <m:e>
                                  <m:r>
                                    <a:rPr lang="en-US" sz="1600" b="0" i="1" smtClean="0">
                                      <a:latin typeface="Cambria Math"/>
                                    </a:rPr>
                                    <m:t>𝑎</m:t>
                                  </m:r>
                                </m:e>
                                <m:sup>
                                  <m:r>
                                    <a:rPr lang="en-US" sz="1600" b="0" i="1" smtClean="0">
                                      <a:latin typeface="Cambria Math"/>
                                    </a:rPr>
                                    <m:t>2</m:t>
                                  </m:r>
                                </m:sup>
                              </m:sSup>
                              <m:r>
                                <a:rPr lang="en-US" sz="1600" b="0" i="1" smtClean="0">
                                  <a:latin typeface="Cambria Math"/>
                                </a:rPr>
                                <m:t>𝑑</m:t>
                              </m:r>
                              <m:r>
                                <a:rPr lang="en-US" sz="1600" b="0" i="1" smtClean="0">
                                  <a:latin typeface="Cambria Math"/>
                                </a:rPr>
                                <m:t>−</m:t>
                              </m:r>
                              <m:rad>
                                <m:radPr>
                                  <m:degHide m:val="on"/>
                                  <m:ctrlPr>
                                    <a:rPr lang="en-US" sz="1600" b="0" i="1" smtClean="0">
                                      <a:latin typeface="Cambria Math" panose="02040503050406030204" pitchFamily="18" charset="0"/>
                                    </a:rPr>
                                  </m:ctrlPr>
                                </m:radPr>
                                <m:deg/>
                                <m:e>
                                  <m:sSup>
                                    <m:sSupPr>
                                      <m:ctrlPr>
                                        <a:rPr lang="en-US" sz="1600" b="0" i="1" smtClean="0">
                                          <a:latin typeface="Cambria Math" panose="02040503050406030204" pitchFamily="18" charset="0"/>
                                        </a:rPr>
                                      </m:ctrlPr>
                                    </m:sSupPr>
                                    <m:e>
                                      <m:d>
                                        <m:dPr>
                                          <m:ctrlPr>
                                            <a:rPr lang="en-US" sz="1600" b="0" i="1" smtClean="0">
                                              <a:latin typeface="Cambria Math" panose="02040503050406030204" pitchFamily="18" charset="0"/>
                                            </a:rPr>
                                          </m:ctrlPr>
                                        </m:dPr>
                                        <m:e>
                                          <m:d>
                                            <m:dPr>
                                              <m:ctrlPr>
                                                <a:rPr lang="en-US" sz="1600" i="1">
                                                  <a:latin typeface="Cambria Math" panose="02040503050406030204" pitchFamily="18" charset="0"/>
                                                </a:rPr>
                                              </m:ctrlPr>
                                            </m:dPr>
                                            <m:e>
                                              <m:r>
                                                <a:rPr lang="en-US" sz="1600" i="1">
                                                  <a:latin typeface="Cambria Math"/>
                                                </a:rPr>
                                                <m:t>2</m:t>
                                              </m:r>
                                              <m:sSup>
                                                <m:sSupPr>
                                                  <m:ctrlPr>
                                                    <a:rPr lang="en-US" sz="1600" i="1">
                                                      <a:latin typeface="Cambria Math" panose="02040503050406030204" pitchFamily="18" charset="0"/>
                                                    </a:rPr>
                                                  </m:ctrlPr>
                                                </m:sSupPr>
                                                <m:e>
                                                  <m:r>
                                                    <a:rPr lang="en-US" sz="1600" i="1">
                                                      <a:latin typeface="Cambria Math"/>
                                                    </a:rPr>
                                                    <m:t>𝑏</m:t>
                                                  </m:r>
                                                </m:e>
                                                <m:sup>
                                                  <m:r>
                                                    <a:rPr lang="en-US" sz="1600" i="1">
                                                      <a:latin typeface="Cambria Math"/>
                                                    </a:rPr>
                                                    <m:t>3</m:t>
                                                  </m:r>
                                                </m:sup>
                                              </m:sSup>
                                              <m:r>
                                                <a:rPr lang="en-US" sz="1600" i="1">
                                                  <a:latin typeface="Cambria Math"/>
                                                </a:rPr>
                                                <m:t>−9</m:t>
                                              </m:r>
                                              <m:r>
                                                <a:rPr lang="en-US" sz="1600" i="1">
                                                  <a:latin typeface="Cambria Math"/>
                                                </a:rPr>
                                                <m:t>𝑎𝑏𝑐</m:t>
                                              </m:r>
                                              <m:r>
                                                <a:rPr lang="en-US" sz="1600" i="1">
                                                  <a:latin typeface="Cambria Math"/>
                                                </a:rPr>
                                                <m:t>+27</m:t>
                                              </m:r>
                                              <m:sSup>
                                                <m:sSupPr>
                                                  <m:ctrlPr>
                                                    <a:rPr lang="en-US" sz="1600" i="1">
                                                      <a:latin typeface="Cambria Math" panose="02040503050406030204" pitchFamily="18" charset="0"/>
                                                    </a:rPr>
                                                  </m:ctrlPr>
                                                </m:sSupPr>
                                                <m:e>
                                                  <m:r>
                                                    <a:rPr lang="en-US" sz="1600" i="1">
                                                      <a:latin typeface="Cambria Math"/>
                                                    </a:rPr>
                                                    <m:t>𝑎</m:t>
                                                  </m:r>
                                                </m:e>
                                                <m:sup>
                                                  <m:r>
                                                    <a:rPr lang="en-US" sz="1600" i="1">
                                                      <a:latin typeface="Cambria Math"/>
                                                    </a:rPr>
                                                    <m:t>2</m:t>
                                                  </m:r>
                                                </m:sup>
                                              </m:sSup>
                                              <m:sSup>
                                                <m:sSupPr>
                                                  <m:ctrlPr>
                                                    <a:rPr lang="en-US" sz="1600" i="1">
                                                      <a:latin typeface="Cambria Math" panose="02040503050406030204" pitchFamily="18" charset="0"/>
                                                    </a:rPr>
                                                  </m:ctrlPr>
                                                </m:sSupPr>
                                                <m:e>
                                                  <m:r>
                                                    <a:rPr lang="en-US" sz="1600" i="1">
                                                      <a:latin typeface="Cambria Math"/>
                                                    </a:rPr>
                                                    <m:t>𝑑</m:t>
                                                  </m:r>
                                                </m:e>
                                                <m:sup>
                                                  <m:r>
                                                    <a:rPr lang="en-US" sz="1600" i="1">
                                                      <a:latin typeface="Cambria Math"/>
                                                    </a:rPr>
                                                    <m:t>2</m:t>
                                                  </m:r>
                                                </m:sup>
                                              </m:sSup>
                                            </m:e>
                                          </m:d>
                                        </m:e>
                                      </m:d>
                                    </m:e>
                                    <m:sup>
                                      <m:r>
                                        <a:rPr lang="en-US" sz="1600" b="0" i="1" smtClean="0">
                                          <a:latin typeface="Cambria Math"/>
                                        </a:rPr>
                                        <m:t>2</m:t>
                                      </m:r>
                                    </m:sup>
                                  </m:sSup>
                                  <m:r>
                                    <a:rPr lang="en-US" sz="1600" i="1">
                                      <a:latin typeface="Cambria Math"/>
                                    </a:rPr>
                                    <m:t>−4</m:t>
                                  </m:r>
                                  <m:sSup>
                                    <m:sSupPr>
                                      <m:ctrlPr>
                                        <a:rPr lang="en-US" sz="1600" i="1">
                                          <a:latin typeface="Cambria Math" panose="02040503050406030204" pitchFamily="18" charset="0"/>
                                        </a:rPr>
                                      </m:ctrlPr>
                                    </m:sSupPr>
                                    <m:e>
                                      <m:d>
                                        <m:dPr>
                                          <m:ctrlPr>
                                            <a:rPr lang="en-US" sz="1600" i="1">
                                              <a:latin typeface="Cambria Math" panose="02040503050406030204" pitchFamily="18" charset="0"/>
                                            </a:rPr>
                                          </m:ctrlPr>
                                        </m:dPr>
                                        <m:e>
                                          <m:sSup>
                                            <m:sSupPr>
                                              <m:ctrlPr>
                                                <a:rPr lang="en-US" sz="1600" i="1">
                                                  <a:latin typeface="Cambria Math" panose="02040503050406030204" pitchFamily="18" charset="0"/>
                                                </a:rPr>
                                              </m:ctrlPr>
                                            </m:sSupPr>
                                            <m:e>
                                              <m:r>
                                                <a:rPr lang="en-US" sz="1600" i="1">
                                                  <a:latin typeface="Cambria Math"/>
                                                </a:rPr>
                                                <m:t>𝑏</m:t>
                                              </m:r>
                                            </m:e>
                                            <m:sup>
                                              <m:r>
                                                <a:rPr lang="en-US" sz="1600" i="1">
                                                  <a:latin typeface="Cambria Math"/>
                                                </a:rPr>
                                                <m:t>2</m:t>
                                              </m:r>
                                            </m:sup>
                                          </m:sSup>
                                          <m:r>
                                            <a:rPr lang="en-US" sz="1600" i="1">
                                              <a:latin typeface="Cambria Math"/>
                                            </a:rPr>
                                            <m:t>−3</m:t>
                                          </m:r>
                                          <m:r>
                                            <a:rPr lang="en-US" sz="1600" i="1">
                                              <a:latin typeface="Cambria Math"/>
                                            </a:rPr>
                                            <m:t>𝑎𝑐</m:t>
                                          </m:r>
                                        </m:e>
                                      </m:d>
                                    </m:e>
                                    <m:sup>
                                      <m:r>
                                        <a:rPr lang="en-US" sz="1600" i="1">
                                          <a:latin typeface="Cambria Math"/>
                                        </a:rPr>
                                        <m:t>3</m:t>
                                      </m:r>
                                    </m:sup>
                                  </m:sSup>
                                </m:e>
                              </m:rad>
                            </m:e>
                          </m:d>
                        </m:e>
                      </m:rad>
                    </m:oMath>
                  </m:oMathPara>
                </a14:m>
                <a:endParaRPr lang="en-US" sz="1600" dirty="0"/>
              </a:p>
            </p:txBody>
          </p:sp>
        </mc:Choice>
        <mc:Fallback xmlns="">
          <p:sp>
            <p:nvSpPr>
              <p:cNvPr id="7" name="TextBox 6"/>
              <p:cNvSpPr txBox="1">
                <a:spLocks noRot="1" noChangeAspect="1" noMove="1" noResize="1" noEditPoints="1" noAdjustHandles="1" noChangeArrowheads="1" noChangeShapeType="1" noTextEdit="1"/>
              </p:cNvSpPr>
              <p:nvPr/>
            </p:nvSpPr>
            <p:spPr>
              <a:xfrm>
                <a:off x="457200" y="5504760"/>
                <a:ext cx="8763000" cy="819840"/>
              </a:xfrm>
              <a:prstGeom prst="rect">
                <a:avLst/>
              </a:prstGeom>
              <a:blipFill rotWithShape="1">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783517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14400"/>
            <a:ext cx="9144000" cy="5638799"/>
          </a:xfrm>
          <a:prstGeom prst="rect">
            <a:avLst/>
          </a:prstGeom>
        </p:spPr>
      </p:pic>
      <mc:AlternateContent xmlns:mc="http://schemas.openxmlformats.org/markup-compatibility/2006">
        <mc:Choice xmlns:a14="http://schemas.microsoft.com/office/drawing/2010/main" Requires="a14">
          <p:sp>
            <p:nvSpPr>
              <p:cNvPr id="3" name="TextBox 2"/>
              <p:cNvSpPr txBox="1"/>
              <p:nvPr/>
            </p:nvSpPr>
            <p:spPr>
              <a:xfrm>
                <a:off x="457200" y="152400"/>
                <a:ext cx="8534400" cy="400110"/>
              </a:xfrm>
              <a:prstGeom prst="rect">
                <a:avLst/>
              </a:prstGeom>
              <a:noFill/>
            </p:spPr>
            <p:txBody>
              <a:bodyPr wrap="square" rtlCol="0">
                <a:spAutoFit/>
              </a:bodyPr>
              <a:lstStyle/>
              <a:p>
                <a:r>
                  <a:rPr lang="en-US" sz="2000" dirty="0" smtClean="0"/>
                  <a:t>The quartic </a:t>
                </a:r>
                <a:r>
                  <a:rPr lang="en-US" sz="2000" dirty="0"/>
                  <a:t>equation gives the roots of </a:t>
                </a:r>
                <a14:m>
                  <m:oMath xmlns:m="http://schemas.openxmlformats.org/officeDocument/2006/math">
                    <m:sSup>
                      <m:sSupPr>
                        <m:ctrlPr>
                          <a:rPr lang="en-US" sz="2000" b="0" i="1" smtClean="0">
                            <a:latin typeface="Cambria Math" panose="02040503050406030204" pitchFamily="18" charset="0"/>
                          </a:rPr>
                        </m:ctrlPr>
                      </m:sSupPr>
                      <m:e>
                        <m:r>
                          <a:rPr lang="en-US" sz="2000" b="0" i="1" smtClean="0">
                            <a:latin typeface="Cambria Math"/>
                          </a:rPr>
                          <m:t>𝑥</m:t>
                        </m:r>
                      </m:e>
                      <m:sup>
                        <m:r>
                          <a:rPr lang="en-US" sz="2000" b="0" i="1" smtClean="0">
                            <a:latin typeface="Cambria Math" panose="02040503050406030204" pitchFamily="18" charset="0"/>
                          </a:rPr>
                          <m:t>4</m:t>
                        </m:r>
                      </m:sup>
                    </m:sSup>
                    <m:r>
                      <a:rPr lang="en-US" sz="2000" b="0" i="1" smtClean="0">
                        <a:latin typeface="Cambria Math"/>
                      </a:rPr>
                      <m:t>+</m:t>
                    </m:r>
                    <m:r>
                      <a:rPr lang="en-US" sz="2000" b="0" i="1" smtClean="0">
                        <a:latin typeface="Cambria Math" panose="02040503050406030204" pitchFamily="18" charset="0"/>
                      </a:rPr>
                      <m:t>𝑎</m:t>
                    </m:r>
                    <m:sSup>
                      <m:sSupPr>
                        <m:ctrlPr>
                          <a:rPr lang="en-US" sz="2000" b="0" i="1" smtClean="0">
                            <a:latin typeface="Cambria Math" panose="02040503050406030204" pitchFamily="18" charset="0"/>
                          </a:rPr>
                        </m:ctrlPr>
                      </m:sSupPr>
                      <m:e>
                        <m:r>
                          <a:rPr lang="en-US" sz="2000" b="0" i="1" smtClean="0">
                            <a:latin typeface="Cambria Math"/>
                          </a:rPr>
                          <m:t>𝑥</m:t>
                        </m:r>
                      </m:e>
                      <m:sup>
                        <m:r>
                          <a:rPr lang="en-US" sz="2000" b="0" i="1" smtClean="0">
                            <a:latin typeface="Cambria Math" panose="02040503050406030204" pitchFamily="18" charset="0"/>
                          </a:rPr>
                          <m:t>3</m:t>
                        </m:r>
                      </m:sup>
                    </m:sSup>
                    <m:r>
                      <a:rPr lang="en-US" sz="2000" b="0" i="1" smtClean="0">
                        <a:latin typeface="Cambria Math"/>
                      </a:rPr>
                      <m:t>+</m:t>
                    </m:r>
                    <m:r>
                      <a:rPr lang="en-US" sz="2000" b="0" i="1" smtClean="0">
                        <a:latin typeface="Cambria Math" panose="02040503050406030204" pitchFamily="18" charset="0"/>
                      </a:rPr>
                      <m:t>𝑏</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𝑥</m:t>
                        </m:r>
                      </m:e>
                      <m:sup>
                        <m:r>
                          <a:rPr lang="en-US" sz="2000" b="0" i="1" smtClean="0">
                            <a:latin typeface="Cambria Math" panose="02040503050406030204" pitchFamily="18" charset="0"/>
                          </a:rPr>
                          <m:t>2</m:t>
                        </m:r>
                      </m:sup>
                    </m:sSup>
                    <m:r>
                      <a:rPr lang="en-US" sz="2000" b="0" i="1" smtClean="0">
                        <a:latin typeface="Cambria Math"/>
                      </a:rPr>
                      <m:t>+</m:t>
                    </m:r>
                    <m:r>
                      <a:rPr lang="en-US" sz="2000" b="0" i="1" smtClean="0">
                        <a:latin typeface="Cambria Math" panose="02040503050406030204" pitchFamily="18" charset="0"/>
                      </a:rPr>
                      <m:t>𝑐𝑥</m:t>
                    </m:r>
                    <m:r>
                      <a:rPr lang="en-US" sz="2000" b="0" i="1" smtClean="0">
                        <a:latin typeface="Cambria Math" panose="02040503050406030204" pitchFamily="18" charset="0"/>
                      </a:rPr>
                      <m:t>+</m:t>
                    </m:r>
                    <m:r>
                      <a:rPr lang="en-US" sz="2000" b="0" i="1" smtClean="0">
                        <a:latin typeface="Cambria Math" panose="02040503050406030204" pitchFamily="18" charset="0"/>
                      </a:rPr>
                      <m:t>𝑑</m:t>
                    </m:r>
                    <m:r>
                      <a:rPr lang="en-US" sz="2000" b="0" i="1" smtClean="0">
                        <a:latin typeface="Cambria Math"/>
                      </a:rPr>
                      <m:t>=0</m:t>
                    </m:r>
                  </m:oMath>
                </a14:m>
                <a:r>
                  <a:rPr lang="en-US" sz="2000" dirty="0" smtClean="0"/>
                  <a:t> as: </a:t>
                </a:r>
                <a:endParaRPr lang="en-US" sz="2000" dirty="0"/>
              </a:p>
            </p:txBody>
          </p:sp>
        </mc:Choice>
        <mc:Fallback>
          <p:sp>
            <p:nvSpPr>
              <p:cNvPr id="3" name="TextBox 2"/>
              <p:cNvSpPr txBox="1">
                <a:spLocks noRot="1" noChangeAspect="1" noMove="1" noResize="1" noEditPoints="1" noAdjustHandles="1" noChangeArrowheads="1" noChangeShapeType="1" noTextEdit="1"/>
              </p:cNvSpPr>
              <p:nvPr/>
            </p:nvSpPr>
            <p:spPr>
              <a:xfrm>
                <a:off x="457200" y="152400"/>
                <a:ext cx="8534400" cy="400110"/>
              </a:xfrm>
              <a:prstGeom prst="rect">
                <a:avLst/>
              </a:prstGeom>
              <a:blipFill>
                <a:blip r:embed="rId3"/>
                <a:stretch>
                  <a:fillRect l="-714" t="-7576" b="-25758"/>
                </a:stretch>
              </a:blipFill>
            </p:spPr>
            <p:txBody>
              <a:bodyPr/>
              <a:lstStyle/>
              <a:p>
                <a:r>
                  <a:rPr lang="en-US">
                    <a:noFill/>
                  </a:rPr>
                  <a:t> </a:t>
                </a:r>
              </a:p>
            </p:txBody>
          </p:sp>
        </mc:Fallback>
      </mc:AlternateContent>
    </p:spTree>
    <p:extLst>
      <p:ext uri="{BB962C8B-B14F-4D97-AF65-F5344CB8AC3E}">
        <p14:creationId xmlns:p14="http://schemas.microsoft.com/office/powerpoint/2010/main" val="416798280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127563</TotalTime>
  <Words>2827</Words>
  <Application>Microsoft Office PowerPoint</Application>
  <PresentationFormat>On-screen Show (4:3)</PresentationFormat>
  <Paragraphs>239</Paragraphs>
  <Slides>33</Slides>
  <Notes>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33</vt:i4>
      </vt:variant>
    </vt:vector>
  </HeadingPairs>
  <TitlesOfParts>
    <vt:vector size="42" baseType="lpstr">
      <vt:lpstr>Arial</vt:lpstr>
      <vt:lpstr>Arial Rounded MT Bold</vt:lpstr>
      <vt:lpstr>Calibri</vt:lpstr>
      <vt:lpstr>Cambria Math</vt:lpstr>
      <vt:lpstr>Comic Sans MS</vt:lpstr>
      <vt:lpstr>Courier New</vt:lpstr>
      <vt:lpstr>Times New Roman</vt: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Gardner, Robert B.</cp:lastModifiedBy>
  <cp:revision>291</cp:revision>
  <dcterms:created xsi:type="dcterms:W3CDTF">2012-11-06T02:31:21Z</dcterms:created>
  <dcterms:modified xsi:type="dcterms:W3CDTF">2020-02-14T16:21:19Z</dcterms:modified>
</cp:coreProperties>
</file>