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57" r:id="rId2"/>
    <p:sldId id="343" r:id="rId3"/>
    <p:sldId id="350" r:id="rId4"/>
    <p:sldId id="351" r:id="rId5"/>
    <p:sldId id="352" r:id="rId6"/>
    <p:sldId id="328" r:id="rId7"/>
    <p:sldId id="368" r:id="rId8"/>
    <p:sldId id="325" r:id="rId9"/>
    <p:sldId id="306" r:id="rId10"/>
    <p:sldId id="340" r:id="rId11"/>
    <p:sldId id="396" r:id="rId12"/>
    <p:sldId id="398" r:id="rId13"/>
    <p:sldId id="397" r:id="rId14"/>
    <p:sldId id="401" r:id="rId15"/>
    <p:sldId id="402" r:id="rId16"/>
    <p:sldId id="403" r:id="rId17"/>
    <p:sldId id="404" r:id="rId18"/>
    <p:sldId id="405" r:id="rId19"/>
    <p:sldId id="406" r:id="rId20"/>
    <p:sldId id="407" r:id="rId21"/>
    <p:sldId id="429" r:id="rId22"/>
    <p:sldId id="426" r:id="rId23"/>
    <p:sldId id="428" r:id="rId24"/>
    <p:sldId id="427" r:id="rId25"/>
    <p:sldId id="388" r:id="rId26"/>
    <p:sldId id="307" r:id="rId27"/>
    <p:sldId id="308" r:id="rId28"/>
    <p:sldId id="341" r:id="rId29"/>
    <p:sldId id="309" r:id="rId30"/>
    <p:sldId id="381" r:id="rId31"/>
    <p:sldId id="342" r:id="rId32"/>
    <p:sldId id="410" r:id="rId33"/>
    <p:sldId id="414" r:id="rId34"/>
    <p:sldId id="411" r:id="rId35"/>
    <p:sldId id="413" r:id="rId36"/>
    <p:sldId id="422" r:id="rId37"/>
    <p:sldId id="412" r:id="rId38"/>
    <p:sldId id="425" r:id="rId39"/>
    <p:sldId id="423" r:id="rId40"/>
    <p:sldId id="424" r:id="rId41"/>
    <p:sldId id="382" r:id="rId42"/>
    <p:sldId id="391" r:id="rId43"/>
    <p:sldId id="379" r:id="rId44"/>
    <p:sldId id="380" r:id="rId45"/>
    <p:sldId id="392" r:id="rId46"/>
    <p:sldId id="393" r:id="rId47"/>
    <p:sldId id="394" r:id="rId48"/>
    <p:sldId id="419" r:id="rId49"/>
    <p:sldId id="344" r:id="rId50"/>
    <p:sldId id="430" r:id="rId51"/>
    <p:sldId id="421" r:id="rId52"/>
    <p:sldId id="420" r:id="rId53"/>
    <p:sldId id="433" r:id="rId54"/>
    <p:sldId id="434" r:id="rId55"/>
    <p:sldId id="435" r:id="rId56"/>
    <p:sldId id="436" r:id="rId57"/>
    <p:sldId id="437" r:id="rId58"/>
    <p:sldId id="438" r:id="rId59"/>
    <p:sldId id="416" r:id="rId60"/>
    <p:sldId id="417" r:id="rId61"/>
    <p:sldId id="418" r:id="rId62"/>
    <p:sldId id="383" r:id="rId63"/>
    <p:sldId id="329" r:id="rId64"/>
    <p:sldId id="312" r:id="rId65"/>
    <p:sldId id="431" r:id="rId66"/>
    <p:sldId id="384" r:id="rId67"/>
    <p:sldId id="330" r:id="rId68"/>
    <p:sldId id="326" r:id="rId69"/>
    <p:sldId id="359" r:id="rId70"/>
    <p:sldId id="313" r:id="rId71"/>
    <p:sldId id="320" r:id="rId72"/>
    <p:sldId id="304" r:id="rId73"/>
    <p:sldId id="305" r:id="rId74"/>
    <p:sldId id="319" r:id="rId75"/>
    <p:sldId id="339" r:id="rId76"/>
    <p:sldId id="361" r:id="rId77"/>
    <p:sldId id="324" r:id="rId78"/>
    <p:sldId id="367" r:id="rId79"/>
    <p:sldId id="432" r:id="rId80"/>
    <p:sldId id="390" r:id="rId81"/>
    <p:sldId id="409" r:id="rId82"/>
    <p:sldId id="389" r:id="rId83"/>
    <p:sldId id="408" r:id="rId84"/>
    <p:sldId id="347" r:id="rId85"/>
    <p:sldId id="439" r:id="rId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4F81BD"/>
    <a:srgbClr val="008A3E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427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386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7F506-EA91-4BA5-92CB-7C3CB1FE9004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34C6D-FF1A-4AEF-BD2D-BA13AE854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41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984A-F78C-4564-821D-E59B4F3560C8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DD8B-16D2-4A56-B942-6838BFE80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37212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984A-F78C-4564-821D-E59B4F3560C8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DD8B-16D2-4A56-B942-6838BFE80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20687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984A-F78C-4564-821D-E59B4F3560C8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DD8B-16D2-4A56-B942-6838BFE80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84730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984A-F78C-4564-821D-E59B4F3560C8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DD8B-16D2-4A56-B942-6838BFE80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47445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984A-F78C-4564-821D-E59B4F3560C8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DD8B-16D2-4A56-B942-6838BFE80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932785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984A-F78C-4564-821D-E59B4F3560C8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DD8B-16D2-4A56-B942-6838BFE80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33265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984A-F78C-4564-821D-E59B4F3560C8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DD8B-16D2-4A56-B942-6838BFE80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5616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984A-F78C-4564-821D-E59B4F3560C8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DD8B-16D2-4A56-B942-6838BFE80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18203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984A-F78C-4564-821D-E59B4F3560C8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DD8B-16D2-4A56-B942-6838BFE80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70690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984A-F78C-4564-821D-E59B4F3560C8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DD8B-16D2-4A56-B942-6838BFE80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86962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984A-F78C-4564-821D-E59B4F3560C8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DD8B-16D2-4A56-B942-6838BFE80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68585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4984A-F78C-4564-821D-E59B4F3560C8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ADD8B-16D2-4A56-B942-6838BFE80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555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115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cjvEViPDUo&amp;feature=youtube_gdata" TargetMode="External"/><Relationship Id="rId3" Type="http://schemas.openxmlformats.org/officeDocument/2006/relationships/hyperlink" Target="http://www.johnsoncitypress.com/gallery/A-look-at-Downtown-Johnson-City-then-and-now-COPY-0" TargetMode="External"/><Relationship Id="rId7" Type="http://schemas.openxmlformats.org/officeDocument/2006/relationships/hyperlink" Target="https://www.youtube.com/watch?v=zTipwNGNRbI" TargetMode="External"/><Relationship Id="rId2" Type="http://schemas.openxmlformats.org/officeDocument/2006/relationships/hyperlink" Target="http://www.stateoffranklin.net/johnsons/index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tsu.edu/100years/default.aspx" TargetMode="External"/><Relationship Id="rId5" Type="http://schemas.openxmlformats.org/officeDocument/2006/relationships/hyperlink" Target="http://chroniclingamerica.loc.gov/lccn/sn89058128/" TargetMode="External"/><Relationship Id="rId4" Type="http://schemas.openxmlformats.org/officeDocument/2006/relationships/hyperlink" Target="http://www.bcyesteryear.com/" TargetMode="Externa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62000" y="152399"/>
            <a:ext cx="7620000" cy="145375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0" y="228600"/>
            <a:ext cx="762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Comic Sans MS" pitchFamily="66" charset="0"/>
              </a:rPr>
              <a:t>Johnson City </a:t>
            </a:r>
            <a:r>
              <a:rPr lang="en-US" sz="4000" dirty="0">
                <a:solidFill>
                  <a:schemeClr val="bg1"/>
                </a:solidFill>
                <a:latin typeface="Comic Sans MS" pitchFamily="66" charset="0"/>
              </a:rPr>
              <a:t>History: Some of the Downtown Buildings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57400" y="6019800"/>
            <a:ext cx="502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Robert “Dr. Bob” Gardner</a:t>
            </a:r>
          </a:p>
          <a:p>
            <a:pPr algn="ctr"/>
            <a:r>
              <a:rPr lang="en-US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July 30, 2017</a:t>
            </a:r>
            <a:endParaRPr lang="en-US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752600"/>
            <a:ext cx="6197023" cy="426236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62000" y="191518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Presented at Yee Haw Brewing Company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66740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641"/>
            <a:ext cx="9144000" cy="61007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962400"/>
            <a:ext cx="2724912" cy="213969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520730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8875317" cy="49530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990600" y="2819400"/>
            <a:ext cx="1752600" cy="1828800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514600" y="2667000"/>
            <a:ext cx="3200400" cy="213360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705600" y="2438400"/>
            <a:ext cx="2133600" cy="236220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1759803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Johnson’s Store and Residence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9400" y="1683603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East TN, VA and GA Railroad Station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05600" y="1748135"/>
            <a:ext cx="2133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C00000"/>
                </a:solidFill>
              </a:rPr>
              <a:t>Hoss</a:t>
            </a:r>
            <a:r>
              <a:rPr lang="en-US" sz="2400" dirty="0" smtClean="0">
                <a:solidFill>
                  <a:srgbClr val="C00000"/>
                </a:solidFill>
              </a:rPr>
              <a:t> House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0" y="152400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Where Was It? 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7742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-76200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FF00"/>
                </a:solidFill>
              </a:rPr>
              <a:t>Hoss</a:t>
            </a:r>
            <a:r>
              <a:rPr lang="en-US" sz="4000" dirty="0" smtClean="0">
                <a:solidFill>
                  <a:srgbClr val="FFFF00"/>
                </a:solidFill>
              </a:rPr>
              <a:t> House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6381690"/>
            <a:ext cx="75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From page 51 of Ray Stahl’s </a:t>
            </a:r>
            <a:r>
              <a:rPr lang="en-US" sz="2000" i="1" dirty="0" smtClean="0"/>
              <a:t>Greater Johnson City, A Pictorial History.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37" y="628710"/>
            <a:ext cx="6596463" cy="569589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1435357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76993"/>
            <a:ext cx="8225818" cy="510000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286000" y="152400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76200"/>
            <a:ext cx="716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East Tennessee, Virginia, and Georgia Railroad Station (1886)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72000" y="2286000"/>
            <a:ext cx="3049891" cy="762000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29200" y="1748135"/>
            <a:ext cx="2133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Hoss</a:t>
            </a: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House</a:t>
            </a:r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570736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8" y="838200"/>
            <a:ext cx="8135112" cy="51816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62000" y="6135469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From: http</a:t>
            </a:r>
            <a:r>
              <a:rPr lang="en-US" dirty="0"/>
              <a:t>://www.johnsoncitypress.com/gallery/A-look-at-Downtown-Johnson-City-then-and-now-COPY-0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762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FF00"/>
                </a:solidFill>
              </a:rPr>
              <a:t>Pardue</a:t>
            </a:r>
            <a:r>
              <a:rPr lang="en-US" sz="4000" dirty="0" smtClean="0">
                <a:solidFill>
                  <a:srgbClr val="FFFF00"/>
                </a:solidFill>
              </a:rPr>
              <a:t>/Windsor Hotel, Arlington Hotel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28292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91773"/>
            <a:ext cx="7620000" cy="509942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62000" y="6059269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http</a:t>
            </a:r>
            <a:r>
              <a:rPr lang="en-US" dirty="0"/>
              <a:t>://www.johnsoncitypress.com/gallery/A-look-at-Downtown-Johnson-City-then-and-now-COPY-0</a:t>
            </a:r>
          </a:p>
        </p:txBody>
      </p:sp>
    </p:spTree>
    <p:extLst>
      <p:ext uri="{BB962C8B-B14F-4D97-AF65-F5344CB8AC3E}">
        <p14:creationId xmlns:p14="http://schemas.microsoft.com/office/powerpoint/2010/main" val="175394530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69" y="1295400"/>
            <a:ext cx="8082427" cy="5105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314"/>
            <a:ext cx="8305800" cy="649208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3176846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38200"/>
            <a:ext cx="8610600" cy="571394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28600" y="762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View Down Main Street, 1943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24200" y="3352800"/>
            <a:ext cx="1143000" cy="106680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1779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9" y="0"/>
            <a:ext cx="8174182" cy="68580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 rot="1625135">
            <a:off x="4101895" y="4229336"/>
            <a:ext cx="533400" cy="15240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3110814">
            <a:off x="5060059" y="2204693"/>
            <a:ext cx="333936" cy="31501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86200"/>
            <a:ext cx="4191000" cy="2781125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sp>
        <p:nvSpPr>
          <p:cNvPr id="7" name="Rectangle 6"/>
          <p:cNvSpPr/>
          <p:nvPr/>
        </p:nvSpPr>
        <p:spPr>
          <a:xfrm rot="698918">
            <a:off x="4115390" y="2860953"/>
            <a:ext cx="332764" cy="367844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50" y="3886201"/>
            <a:ext cx="4311150" cy="2745956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cxnSp>
        <p:nvCxnSpPr>
          <p:cNvPr id="11" name="Straight Arrow Connector 10"/>
          <p:cNvCxnSpPr/>
          <p:nvPr/>
        </p:nvCxnSpPr>
        <p:spPr>
          <a:xfrm flipH="1">
            <a:off x="4572000" y="1219200"/>
            <a:ext cx="3276600" cy="1752600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27" y="176044"/>
            <a:ext cx="3186863" cy="2490956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13" name="Rectangle 12"/>
          <p:cNvSpPr/>
          <p:nvPr/>
        </p:nvSpPr>
        <p:spPr>
          <a:xfrm rot="698918">
            <a:off x="4257013" y="2348069"/>
            <a:ext cx="341676" cy="210403"/>
          </a:xfrm>
          <a:prstGeom prst="rect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0056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9" y="0"/>
            <a:ext cx="8174182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698918">
            <a:off x="4257013" y="2348069"/>
            <a:ext cx="341676" cy="210403"/>
          </a:xfrm>
          <a:prstGeom prst="rect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90600" y="76200"/>
            <a:ext cx="2481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FF00"/>
                </a:solidFill>
              </a:rPr>
              <a:t>Hoss</a:t>
            </a:r>
            <a:r>
              <a:rPr lang="en-US" sz="3600" dirty="0" smtClean="0">
                <a:solidFill>
                  <a:srgbClr val="FFFF00"/>
                </a:solidFill>
              </a:rPr>
              <a:t> House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 rot="718232">
            <a:off x="4888989" y="2524739"/>
            <a:ext cx="125372" cy="130680"/>
          </a:xfrm>
          <a:prstGeom prst="round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718232">
            <a:off x="4888989" y="2829539"/>
            <a:ext cx="125372" cy="130680"/>
          </a:xfrm>
          <a:prstGeom prst="round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657600"/>
            <a:ext cx="5486400" cy="306176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01" y="722531"/>
            <a:ext cx="3134387" cy="2706469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4343400" y="220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x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962400" y="4724400"/>
            <a:ext cx="1828800" cy="12192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971800" y="3048000"/>
            <a:ext cx="1828800" cy="175260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2743200" y="4800600"/>
            <a:ext cx="1143000" cy="106680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5105400" y="2590079"/>
            <a:ext cx="457200" cy="72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562600" y="2590800"/>
            <a:ext cx="0" cy="2133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514600" y="5867400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Johnson’s Store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038600" y="5943600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E TN, VA, GA Station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5334000" y="533400"/>
            <a:ext cx="1981200" cy="149346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986119" y="457200"/>
            <a:ext cx="27100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x Site of Johnson’s Depot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17116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4" grpId="0" animBg="1"/>
      <p:bldP spid="17" grpId="0"/>
      <p:bldP spid="18" grpId="0" animBg="1"/>
      <p:bldP spid="25" grpId="0" animBg="1"/>
      <p:bldP spid="42" grpId="0"/>
      <p:bldP spid="43" grpId="0"/>
      <p:bldP spid="4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394" y="1447800"/>
            <a:ext cx="3313206" cy="48768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124200" y="64124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Overmountain</a:t>
            </a:r>
            <a:r>
              <a:rPr lang="en-US" dirty="0" smtClean="0">
                <a:solidFill>
                  <a:srgbClr val="FFFF00"/>
                </a:solidFill>
              </a:rPr>
              <a:t> Press (2001)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-152400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/>
              <a:t>The Cherokee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405076126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9600"/>
            <a:ext cx="7315200" cy="58293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752600" y="641098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From Johnson’s Depot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14400" y="1905000"/>
            <a:ext cx="990600" cy="609600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981200" y="1905000"/>
            <a:ext cx="457200" cy="60960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981200" y="2590800"/>
            <a:ext cx="3657600" cy="266700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14400" y="-22086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1940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52351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22086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solidFill>
                  <a:srgbClr val="FFFF00"/>
                </a:solidFill>
              </a:rPr>
              <a:t>There seems to be no photo of Johnson’s Depot building, but…</a:t>
            </a:r>
            <a:endParaRPr lang="en-US" sz="27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6072"/>
            <a:ext cx="8077200" cy="597712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3982677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14089"/>
            <a:ext cx="8555236" cy="477437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14400" y="-22086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What’s This?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1" y="0"/>
            <a:ext cx="15842685" cy="81534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953000" y="1066800"/>
            <a:ext cx="3124200" cy="18288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001000" y="838200"/>
            <a:ext cx="152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 smtClean="0">
                <a:solidFill>
                  <a:srgbClr val="FFFF00"/>
                </a:solidFill>
              </a:rPr>
              <a:t>?</a:t>
            </a:r>
            <a:endParaRPr lang="en-US" sz="15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4335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082"/>
            <a:ext cx="9144000" cy="61007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-22086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…and that?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553200" y="1219200"/>
            <a:ext cx="2057400" cy="1524000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1949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534400" y="2514600"/>
            <a:ext cx="609600" cy="3886200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86600" y="1256943"/>
            <a:ext cx="1295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 smtClean="0">
                <a:solidFill>
                  <a:srgbClr val="FFC000"/>
                </a:solidFill>
              </a:rPr>
              <a:t>?</a:t>
            </a:r>
            <a:endParaRPr lang="en-US" sz="15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77197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14089"/>
            <a:ext cx="8555236" cy="477437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14400" y="-22086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City Hotel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12" y="0"/>
            <a:ext cx="13355612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6200" y="331857"/>
            <a:ext cx="3830612" cy="523074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-789431"/>
            <a:ext cx="11088070" cy="833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9595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52400" y="1958876"/>
            <a:ext cx="5410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Fountain Square</a:t>
            </a:r>
            <a:endParaRPr lang="en-US" sz="7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22384"/>
            <a:ext cx="3899506" cy="623081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4059028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13" y="936486"/>
            <a:ext cx="7345787" cy="508331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57200" y="6183868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http://www.stateoffranklin.net/johnsons/images/photos/photos1/jobeopera.jpg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0" y="152400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Fountain Square 1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34054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9154"/>
            <a:ext cx="8281170" cy="370104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81000" y="6183868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http://www.stateoffranklin.net/johnsons/images/photos/photos1/ftnsquare2a.jpg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0" y="381000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Fountain Square 2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86826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641"/>
            <a:ext cx="9144000" cy="610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39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66800"/>
            <a:ext cx="8110005" cy="53340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14400" y="1524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Fountain Square, Looking East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5481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73" y="893703"/>
            <a:ext cx="6821454" cy="539873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28600" y="6412468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https://chenocetah.wordpress.com/tag/map-of-cherokee-indian-lands/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400" y="15240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Cherokee Lands 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279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609600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/>
              <a:t>Theaters</a:t>
            </a:r>
            <a:endParaRPr lang="en-US" sz="9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90" y="2590800"/>
            <a:ext cx="5646420" cy="396685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7778024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6" y="609600"/>
            <a:ext cx="8903368" cy="56388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0" name="Oval 9"/>
          <p:cNvSpPr/>
          <p:nvPr/>
        </p:nvSpPr>
        <p:spPr>
          <a:xfrm>
            <a:off x="1447800" y="3657600"/>
            <a:ext cx="1143000" cy="152400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0" idx="4"/>
          </p:cNvCxnSpPr>
          <p:nvPr/>
        </p:nvCxnSpPr>
        <p:spPr>
          <a:xfrm>
            <a:off x="2019300" y="5181600"/>
            <a:ext cx="356952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822" y="4038600"/>
            <a:ext cx="3429000" cy="2592324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sp>
        <p:nvSpPr>
          <p:cNvPr id="13" name="Oval 12"/>
          <p:cNvSpPr/>
          <p:nvPr/>
        </p:nvSpPr>
        <p:spPr>
          <a:xfrm>
            <a:off x="4419600" y="2951739"/>
            <a:ext cx="762000" cy="2077461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stCxn id="13" idx="0"/>
          </p:cNvCxnSpPr>
          <p:nvPr/>
        </p:nvCxnSpPr>
        <p:spPr>
          <a:xfrm>
            <a:off x="4800600" y="2951739"/>
            <a:ext cx="457200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34340"/>
            <a:ext cx="3759200" cy="2537460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-304800" y="633478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Main Street Looking West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25551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524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FF00"/>
                </a:solidFill>
              </a:rPr>
              <a:t>Edisonia</a:t>
            </a:r>
            <a:r>
              <a:rPr lang="en-US" sz="4000" dirty="0" smtClean="0">
                <a:solidFill>
                  <a:srgbClr val="FFFF00"/>
                </a:solidFill>
              </a:rPr>
              <a:t> 1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3442274" cy="447371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741557"/>
            <a:ext cx="4938888" cy="373379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28600" y="609600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Laying Brick on Main Street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267200" y="57912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Lucille Love, the Girl of Mystery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0466104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524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FF00"/>
                </a:solidFill>
              </a:rPr>
              <a:t>Edisonia</a:t>
            </a:r>
            <a:r>
              <a:rPr lang="en-US" sz="4000" dirty="0" smtClean="0">
                <a:solidFill>
                  <a:srgbClr val="FFFF00"/>
                </a:solidFill>
              </a:rPr>
              <a:t> 2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" y="1447800"/>
            <a:ext cx="8618220" cy="439674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3775528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524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Majestic Theater 1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15" y="1219200"/>
            <a:ext cx="7467600" cy="498132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5791200" y="2590800"/>
            <a:ext cx="2057400" cy="2286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6292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447" y="1600200"/>
            <a:ext cx="6735520" cy="504602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60045"/>
            <a:ext cx="3124200" cy="210883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038600" y="152400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Majestic Theater 2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9860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536"/>
            <a:ext cx="9144000" cy="608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990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524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Liberty Theater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6" y="1371600"/>
            <a:ext cx="9319846" cy="4038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676400"/>
            <a:ext cx="1782856" cy="296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9050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524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Sevier Theater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1499"/>
            <a:ext cx="8229600" cy="35718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064697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11224"/>
            <a:ext cx="6345352" cy="47479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056" y="1030224"/>
            <a:ext cx="8114944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1524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Tennessee Theater 1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56599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62391"/>
            <a:ext cx="3537911" cy="48768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334000" y="5229591"/>
            <a:ext cx="370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https://www.americanhistoryusa.com/the-cherokee-acculturation/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20" y="1267191"/>
            <a:ext cx="3566160" cy="359359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38200" y="61722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http://www.cnn.com/2010/OPINION/11/15/langguth.trail.of.tears/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914400"/>
            <a:ext cx="8813800" cy="495776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295400" y="15240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Cherokee Native Americans 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47233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Tennessee Theater 2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9744"/>
            <a:ext cx="7398258" cy="454858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72" y="914400"/>
            <a:ext cx="3360807" cy="519074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604772"/>
            <a:ext cx="4852378" cy="366217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232529" y="5876544"/>
            <a:ext cx="4225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See Bob Cox article, </a:t>
            </a:r>
            <a:r>
              <a:rPr lang="en-US" i="1" dirty="0" smtClean="0"/>
              <a:t>Johnson City Press</a:t>
            </a:r>
            <a:r>
              <a:rPr lang="en-US" dirty="0" smtClean="0"/>
              <a:t>, April 6, 2009.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76200" y="6105144"/>
            <a:ext cx="4225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Three Stooges appear at Tennessee Theater on October 25, 1947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48999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2400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Railroad Stations</a:t>
            </a:r>
            <a:endParaRPr lang="en-US" sz="7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52600"/>
            <a:ext cx="6961239" cy="467563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7525114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9600"/>
            <a:ext cx="7315200" cy="58293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914400" y="-22086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1940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641098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From Johnson’s Depot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20358337">
            <a:off x="3960530" y="4631876"/>
            <a:ext cx="1568788" cy="1003506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24600" y="2895600"/>
            <a:ext cx="1066800" cy="10668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86400" y="2590800"/>
            <a:ext cx="1143000" cy="457200"/>
          </a:xfrm>
          <a:prstGeom prst="rect">
            <a:avLst/>
          </a:prstGeom>
          <a:noFill/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133600" y="2514600"/>
            <a:ext cx="685800" cy="381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76400" y="1371600"/>
            <a:ext cx="167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Fountain Square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600" y="4267200"/>
            <a:ext cx="167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 Center</a:t>
            </a:r>
            <a:endParaRPr lang="en-US" sz="3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3951982"/>
            <a:ext cx="167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Sevier Hotel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10200" y="1447800"/>
            <a:ext cx="190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Southern Depot</a:t>
            </a:r>
            <a:endParaRPr lang="en-US" sz="3200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089349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914400"/>
            <a:ext cx="8494889" cy="53340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85799" y="54114"/>
            <a:ext cx="7924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Southern Railroad Station, 1912-1973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389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99616"/>
            <a:ext cx="4828032" cy="385876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33400"/>
            <a:ext cx="2781300" cy="333756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62000" y="58674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for more details: http</a:t>
            </a:r>
            <a:r>
              <a:rPr lang="en-US" dirty="0"/>
              <a:t>://www.stateoffranklin.net/johnsons/southern/index_so.htm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4114800"/>
            <a:ext cx="1895475" cy="190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066801" y="54114"/>
            <a:ext cx="7924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Southern Railroad </a:t>
            </a:r>
            <a:r>
              <a:rPr lang="en-US" sz="4000" dirty="0" smtClean="0">
                <a:solidFill>
                  <a:srgbClr val="FFFF00"/>
                </a:solidFill>
              </a:rPr>
              <a:t>Station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4573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92" y="838200"/>
            <a:ext cx="7074908" cy="31242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85799" y="54114"/>
            <a:ext cx="7924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CC&amp;O Depot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908" y="4142239"/>
            <a:ext cx="4083492" cy="2563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265724"/>
            <a:ext cx="3086100" cy="231639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0504162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07256"/>
            <a:ext cx="8229600" cy="572214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28600" y="54114"/>
            <a:ext cx="8915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CC&amp;O </a:t>
            </a:r>
            <a:r>
              <a:rPr lang="en-US" sz="4000" dirty="0" smtClean="0">
                <a:solidFill>
                  <a:srgbClr val="FFFF00"/>
                </a:solidFill>
              </a:rPr>
              <a:t>Depot 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smtClean="0">
                <a:solidFill>
                  <a:srgbClr val="FFFF00"/>
                </a:solidFill>
              </a:rPr>
              <a:t>Before Renovation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20402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28600"/>
            <a:ext cx="5073850" cy="38100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85800" y="641246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http://jetsliketaxis.com/johnson-city/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09900"/>
            <a:ext cx="4419600" cy="33147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791200" y="41910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From: Trip Advisor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657761"/>
            <a:ext cx="3733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CC&amp;O Depot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smtClean="0">
                <a:solidFill>
                  <a:srgbClr val="FFFF00"/>
                </a:solidFill>
              </a:rPr>
              <a:t>as Tupelo Honey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42381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90600"/>
            <a:ext cx="7215717" cy="53340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62000" y="57150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ET&amp;WNC railroad depot building in the 1890s</a:t>
            </a:r>
            <a:r>
              <a:rPr lang="en-US" dirty="0" smtClean="0"/>
              <a:t>. http</a:t>
            </a:r>
            <a:r>
              <a:rPr lang="en-US" dirty="0"/>
              <a:t>://www.johnsoncitypress.com/gallery/A-look-at-Downtown-Johnson-City-then-and-now-COPY-0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800" y="15240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ET&amp;WNC Depot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86264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6260068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http://www.stateoffranklin.net/johnsons/images/photos/photos3/etwnc.jpg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88662"/>
            <a:ext cx="6477000" cy="44549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828800" y="15240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ET&amp;WNC Depot, 1930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60644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524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FF00"/>
                </a:solidFill>
              </a:rPr>
              <a:t>Protohistoric</a:t>
            </a:r>
            <a:r>
              <a:rPr lang="en-US" sz="4000" dirty="0" smtClean="0">
                <a:solidFill>
                  <a:srgbClr val="FFFF00"/>
                </a:solidFill>
              </a:rPr>
              <a:t> Cherokee Town Cane Notch 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77871"/>
            <a:ext cx="4843876" cy="262376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50" y="3768969"/>
            <a:ext cx="3634788" cy="278643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638800" y="1219200"/>
            <a:ext cx="2971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ETSU archaeology students  excavating at Cane Notch on the Nolichucky River .</a:t>
            </a:r>
          </a:p>
          <a:p>
            <a:pPr algn="ctr"/>
            <a:r>
              <a:rPr lang="en-US" dirty="0"/>
              <a:t>From: </a:t>
            </a:r>
            <a:r>
              <a:rPr lang="en-US" dirty="0" smtClean="0"/>
              <a:t> </a:t>
            </a:r>
            <a:r>
              <a:rPr lang="en-US" dirty="0"/>
              <a:t>http://jcnewsandneighbor.com/peeling-back-the-cherokee-past/#prettyPhoto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448687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http://faculty.etsu.edu/franklij/etsu_archaeological_field_school_10.htm</a:t>
            </a:r>
          </a:p>
        </p:txBody>
      </p:sp>
    </p:spTree>
    <p:extLst>
      <p:ext uri="{BB962C8B-B14F-4D97-AF65-F5344CB8AC3E}">
        <p14:creationId xmlns:p14="http://schemas.microsoft.com/office/powerpoint/2010/main" val="53879028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33399"/>
            <a:ext cx="8918767" cy="594123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9616079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6260068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http://www.stateoffranklin.net/johnsons/images/photos/photos3/etwnc.jpg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78" y="1195699"/>
            <a:ext cx="7463043" cy="50292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85800" y="22860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Free Service Tire, circa 1960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10169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98714"/>
            <a:ext cx="7696200" cy="529728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62000" y="6211669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http</a:t>
            </a:r>
            <a:r>
              <a:rPr lang="en-US" dirty="0"/>
              <a:t>://www.johnsoncitypress.com/gallery/A-look-at-Downtown-Johnson-City-then-and-now-COPY-0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15240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ET&amp;WNC Depot Today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0799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2900" y="1114485"/>
            <a:ext cx="40005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/>
              <a:t>The Giant Sign</a:t>
            </a:r>
            <a:endParaRPr lang="en-US" sz="9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69" y="838200"/>
            <a:ext cx="3159531" cy="50292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57200" y="59830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From: </a:t>
            </a:r>
            <a:r>
              <a:rPr lang="en-US" i="1" dirty="0" smtClean="0"/>
              <a:t>Johnson City Press</a:t>
            </a:r>
            <a:r>
              <a:rPr lang="en-US" dirty="0" smtClean="0"/>
              <a:t>, February 3,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37496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0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FF00"/>
                </a:solidFill>
              </a:rPr>
              <a:t>The Giant Food Market Sign</a:t>
            </a:r>
            <a:endParaRPr lang="en-US" sz="54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66415"/>
            <a:ext cx="7086600" cy="429618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14400" y="5754469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From: http://downtownjc.com/wp-content/uploads/2017/02/Achieving-Landmark-Status-Brochure-final.pdf</a:t>
            </a:r>
          </a:p>
        </p:txBody>
      </p:sp>
    </p:spTree>
    <p:extLst>
      <p:ext uri="{BB962C8B-B14F-4D97-AF65-F5344CB8AC3E}">
        <p14:creationId xmlns:p14="http://schemas.microsoft.com/office/powerpoint/2010/main" val="275962860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19999"/>
            <a:ext cx="8301739" cy="457940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667000" y="626006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From: </a:t>
            </a:r>
            <a:r>
              <a:rPr lang="en-US" i="1" dirty="0" smtClean="0"/>
              <a:t>Johnson City Press</a:t>
            </a:r>
            <a:r>
              <a:rPr lang="en-US" dirty="0" smtClean="0"/>
              <a:t>, March 12, 2017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52400"/>
            <a:ext cx="830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FF00"/>
                </a:solidFill>
              </a:rPr>
              <a:t>King Creek Basin Project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772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5282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9" y="0"/>
            <a:ext cx="8174182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1625135">
            <a:off x="4101895" y="4229336"/>
            <a:ext cx="533400" cy="15240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 rot="3110814">
            <a:off x="4569166" y="4642896"/>
            <a:ext cx="533400" cy="171236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3110814">
            <a:off x="5060059" y="2204693"/>
            <a:ext cx="333936" cy="31501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5400000">
            <a:off x="3443322" y="-278885"/>
            <a:ext cx="1459393" cy="171236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304800" y="3429000"/>
            <a:ext cx="2133600" cy="2971800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0862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0" y="-3429000"/>
            <a:ext cx="13764491" cy="115481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52400" y="0"/>
            <a:ext cx="9525000" cy="1352729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 rot="1625135">
            <a:off x="1841965" y="3487892"/>
            <a:ext cx="968896" cy="294855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5800" y="152400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Tipton Street</a:t>
            </a:r>
            <a:endParaRPr lang="en-US" sz="72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810000" y="1981200"/>
            <a:ext cx="1524000" cy="1066800"/>
          </a:xfrm>
          <a:prstGeom prst="straightConnector1">
            <a:avLst/>
          </a:prstGeom>
          <a:ln w="57150">
            <a:solidFill>
              <a:srgbClr val="FFFF6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45139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31686"/>
            <a:ext cx="8238257" cy="557998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57200" y="6211669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http</a:t>
            </a:r>
            <a:r>
              <a:rPr lang="en-US" dirty="0"/>
              <a:t>://www.johnsoncitypress.com/gallery/A-look-at-Downtown-Johnson-City-then-and-now-COPY-0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-7620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Tipton Street 1924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07910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667000"/>
            <a:ext cx="2276959" cy="31242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980035"/>
            <a:ext cx="3254922" cy="258256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667000"/>
            <a:ext cx="2184803" cy="31242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-76200" y="59436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(1983, 1986, 1992)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19400" y="5715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Johnson City Press (2006)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48400" y="59436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(2005)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799" y="0"/>
            <a:ext cx="85856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Henry Johnson and Johnson’s Depot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55869148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86665"/>
            <a:ext cx="8665398" cy="550933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85800" y="6135469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 </a:t>
            </a:r>
            <a:r>
              <a:rPr lang="en-US" dirty="0" smtClean="0"/>
              <a:t>http</a:t>
            </a:r>
            <a:r>
              <a:rPr lang="en-US" dirty="0"/>
              <a:t>://www.johnsoncitypress.com/gallery/A-look-at-Downtown-Johnson-City-then-and-now-COPY-0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-7620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Tipton Street Today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51660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6412468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http://jetsliketaxis.com/johnson-city/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61060"/>
            <a:ext cx="7468371" cy="538734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43000" y="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Tipton Street Coca-Cola Sign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77077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609600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/>
              <a:t>State Flag</a:t>
            </a:r>
            <a:endParaRPr lang="en-US" sz="9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179260"/>
            <a:ext cx="5181600" cy="31254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642013"/>
            <a:ext cx="1295400" cy="9111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638800"/>
            <a:ext cx="1295400" cy="911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1295400" cy="9111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28600"/>
            <a:ext cx="1295400" cy="91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0600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304800"/>
            <a:ext cx="762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+mj-lt"/>
              </a:rPr>
              <a:t>The Tennessee State Flag</a:t>
            </a:r>
          </a:p>
          <a:p>
            <a:pPr algn="ctr"/>
            <a:r>
              <a:rPr lang="en-US" sz="4000" dirty="0" err="1" smtClean="0">
                <a:solidFill>
                  <a:srgbClr val="FFFF00"/>
                </a:solidFill>
                <a:latin typeface="+mj-lt"/>
              </a:rPr>
              <a:t>LeRoy</a:t>
            </a:r>
            <a:r>
              <a:rPr lang="en-US" sz="4000" dirty="0" smtClean="0">
                <a:solidFill>
                  <a:srgbClr val="FFFF00"/>
                </a:solidFill>
                <a:latin typeface="+mj-lt"/>
              </a:rPr>
              <a:t> Reeves</a:t>
            </a:r>
            <a:endParaRPr lang="en-US" sz="40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29689"/>
            <a:ext cx="2400300" cy="409011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52400" y="60960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http://www.findagrave.com/cgi-bin/fg.cgi?page=gr&amp;GRid=7716822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0" y="5029200"/>
            <a:ext cx="2891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http://www.stateoffranklin.net/johnsons/cemeteries/oakhill/reeves.jpg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82240"/>
            <a:ext cx="2891740" cy="216880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120" y="2682240"/>
            <a:ext cx="2651760" cy="219456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246120" y="5029200"/>
            <a:ext cx="2651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http://tngenweb.org/washington/files/2012/10/stateflagmkr.jpg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91000" y="19812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Oak Hill Cemetery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94782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2618"/>
            <a:ext cx="3422073" cy="28956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860" y="4648200"/>
            <a:ext cx="6681540" cy="198729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482618"/>
            <a:ext cx="4844384" cy="28956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447800" y="76200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ETSU and the History of the Tennessee State Flag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71839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228600"/>
            <a:ext cx="655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Some of Reeves original of drawings are on display at: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1906625"/>
            <a:ext cx="6595745" cy="3503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229600" cy="61722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8260279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-152400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/>
              <a:t>ETSU</a:t>
            </a:r>
            <a:endParaRPr lang="en-US" sz="9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19200"/>
            <a:ext cx="7759065" cy="517271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819400" y="64886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(1970s view)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65746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4079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+mj-lt"/>
              </a:rPr>
              <a:t>From East Tennessee State Normal School to East Tennessee State University</a:t>
            </a:r>
            <a:endParaRPr lang="en-US" sz="40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90800"/>
            <a:ext cx="2431141" cy="365832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590800"/>
            <a:ext cx="2357451" cy="364074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03" y="2590800"/>
            <a:ext cx="2563367" cy="36576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124200" y="63246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ETSU Press (1991)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63362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(1947)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67400" y="63362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(2010)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1548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49" y="228600"/>
            <a:ext cx="4857751" cy="64770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-287215" y="381000"/>
            <a:ext cx="449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George L. Carter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1857-1936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057400"/>
            <a:ext cx="3886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 bust of George L. Carter sits outside of  Mayetta Carter Hall (named for his wife), an original building on campus which has served as a women’s residence since the university opened in 1911.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8085724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44819" y="5715000"/>
            <a:ext cx="2856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Later a dorm;  Cooper Hall (page 16 of Good)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152400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The Carter House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08182"/>
            <a:ext cx="4475144" cy="290693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239000" cy="258898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638800" y="3808182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http://www.stateoffranklin.net/johnsons/normal/normal.htm</a:t>
            </a:r>
          </a:p>
        </p:txBody>
      </p:sp>
    </p:spTree>
    <p:extLst>
      <p:ext uri="{BB962C8B-B14F-4D97-AF65-F5344CB8AC3E}">
        <p14:creationId xmlns:p14="http://schemas.microsoft.com/office/powerpoint/2010/main" val="210132741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98651"/>
            <a:ext cx="8303609" cy="542594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81000" y="6400800"/>
            <a:ext cx="830360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http://www.stateoffranklin.net/johnsons/maps/tennmap1861.jpg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1" y="152400"/>
            <a:ext cx="8303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Railroads Make Johnson City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429000" y="2209800"/>
            <a:ext cx="990600" cy="3048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2879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990600"/>
            <a:ext cx="5486400" cy="55092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1911 East Tennessee State Normal </a:t>
            </a:r>
            <a:r>
              <a:rPr lang="en-US" sz="3200" dirty="0" smtClean="0">
                <a:solidFill>
                  <a:schemeClr val="bg1"/>
                </a:solidFill>
              </a:rPr>
              <a:t>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1925 </a:t>
            </a:r>
            <a:r>
              <a:rPr lang="en-US" sz="3200" dirty="0">
                <a:solidFill>
                  <a:schemeClr val="bg1"/>
                </a:solidFill>
              </a:rPr>
              <a:t>East Tennessee State Teachers </a:t>
            </a:r>
            <a:r>
              <a:rPr lang="en-US" sz="3200" dirty="0" smtClean="0">
                <a:solidFill>
                  <a:schemeClr val="bg1"/>
                </a:solidFill>
              </a:rPr>
              <a:t>College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1930 </a:t>
            </a:r>
            <a:r>
              <a:rPr lang="en-US" sz="3200" dirty="0">
                <a:solidFill>
                  <a:schemeClr val="bg1"/>
                </a:solidFill>
              </a:rPr>
              <a:t>State Teachers College, Johnson </a:t>
            </a:r>
            <a:r>
              <a:rPr lang="en-US" sz="3200" dirty="0" smtClean="0">
                <a:solidFill>
                  <a:schemeClr val="bg1"/>
                </a:solidFill>
              </a:rPr>
              <a:t>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1943 </a:t>
            </a:r>
            <a:r>
              <a:rPr lang="en-US" sz="3200" dirty="0">
                <a:solidFill>
                  <a:schemeClr val="bg1"/>
                </a:solidFill>
              </a:rPr>
              <a:t>East Tennessee State </a:t>
            </a:r>
            <a:r>
              <a:rPr lang="en-US" sz="3200" dirty="0" smtClean="0">
                <a:solidFill>
                  <a:schemeClr val="bg1"/>
                </a:solidFill>
              </a:rPr>
              <a:t>College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1963 </a:t>
            </a:r>
            <a:r>
              <a:rPr lang="en-US" sz="3200" dirty="0">
                <a:solidFill>
                  <a:schemeClr val="bg1"/>
                </a:solidFill>
              </a:rPr>
              <a:t>East Tennessee State University 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00699" y="5410200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http://www.johnsoncitypress.com/image/2015/02/24/640x/76a732fa70913ee47cd297517b517078-jpg-13.jpg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511" y="914400"/>
            <a:ext cx="2871777" cy="41910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438400" y="152400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ETSNS to ETSU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16316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1006987"/>
            <a:ext cx="8388961" cy="493661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28600" y="6183868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https</a:t>
            </a:r>
            <a:r>
              <a:rPr lang="en-US" dirty="0"/>
              <a:t>://www.flickr.com/photos/etsuarchives/4331998149/in/photostream/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400" y="762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The Administrative Building 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37528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447800"/>
            <a:ext cx="6985643" cy="410718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447800" y="3048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The First Football Team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59436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Record: 3-2, beating Greeneville High, Washington College, and Johnson City High; loosing to Carson-Newman (0-55) and Milligan (0-30).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2662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43000"/>
            <a:ext cx="7482418" cy="507111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447800" y="3048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Memorial Stadium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26894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92" y="1022331"/>
            <a:ext cx="6743544" cy="484506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57200" y="6183868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https</a:t>
            </a:r>
            <a:r>
              <a:rPr lang="en-US" dirty="0"/>
              <a:t>://www.flickr.com/photos/etsuarchives/4332746840/in/photostream/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5130" y="152400"/>
            <a:ext cx="7490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Trolley Service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31870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1600200"/>
            <a:ext cx="7561832" cy="49530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76" y="1600200"/>
            <a:ext cx="8099373" cy="49530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24" y="1524000"/>
            <a:ext cx="8319676" cy="512736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62730" y="152400"/>
            <a:ext cx="74906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Administrative Building Named “</a:t>
            </a:r>
            <a:r>
              <a:rPr lang="en-US" sz="4000" dirty="0" err="1" smtClean="0">
                <a:solidFill>
                  <a:srgbClr val="FFFF00"/>
                </a:solidFill>
              </a:rPr>
              <a:t>Gilbreath</a:t>
            </a:r>
            <a:r>
              <a:rPr lang="en-US" sz="4000" dirty="0" smtClean="0">
                <a:solidFill>
                  <a:srgbClr val="FFFF00"/>
                </a:solidFill>
              </a:rPr>
              <a:t> Hall” in 1957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971" y="3880338"/>
            <a:ext cx="1919260" cy="263183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5919500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66800"/>
            <a:ext cx="5827126" cy="55626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90600" y="130314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Desegregation in 1956 and 1958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14400"/>
            <a:ext cx="7745047" cy="580878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8010745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304800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East Tennessee State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11748"/>
            <a:ext cx="4146541" cy="470805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953000" y="2122944"/>
            <a:ext cx="3886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Governor Frank Clement signing the bill renaming “ETSC” as “ETSU” on March 5, 1963.  The name change took effect July 1, 1963.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00" y="30480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University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10200" y="30480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College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40862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3124200"/>
            <a:ext cx="906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The first and, to date, only student to complete the graduate certificate program…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524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Graduate Certificate in Mathematical Modeling in Biosciences,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763000" cy="657225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8555132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304800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For the Future…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2402">
            <a:off x="239629" y="394306"/>
            <a:ext cx="6641658" cy="249062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1347">
            <a:off x="2888536" y="3637130"/>
            <a:ext cx="5423527" cy="277926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0047481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01" y="1143000"/>
            <a:ext cx="7885995" cy="48006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438400" y="6096000"/>
            <a:ext cx="4770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http://www.stateoffranklin.net/johnsons/images/photos/photos1/hendepot1.jpg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0" y="152400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Johnson’s Depot 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8875317" cy="49530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031146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0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2019 Anniversaries</a:t>
            </a:r>
            <a:endParaRPr lang="en-US" sz="7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05000"/>
            <a:ext cx="4006086" cy="31242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33400" y="5105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Apollo 11 (50 years)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99" y="1377461"/>
            <a:ext cx="3428307" cy="411614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029200" y="5493603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Sidney </a:t>
            </a:r>
            <a:r>
              <a:rPr lang="en-US" sz="2400" dirty="0" err="1" smtClean="0">
                <a:solidFill>
                  <a:srgbClr val="FFFF00"/>
                </a:solidFill>
              </a:rPr>
              <a:t>Gilbreath</a:t>
            </a:r>
            <a:r>
              <a:rPr lang="en-US" sz="2400" dirty="0" smtClean="0">
                <a:solidFill>
                  <a:srgbClr val="FFFF00"/>
                </a:solidFill>
              </a:rPr>
              <a:t> (150 years)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59028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549249"/>
            <a:ext cx="3031851" cy="201807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45" y="1180762"/>
            <a:ext cx="4990877" cy="243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0"/>
            <a:ext cx="10210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Johnson City’s Sesquicentennial</a:t>
            </a:r>
            <a:endParaRPr lang="en-US" sz="5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240" y="1295400"/>
            <a:ext cx="2721769" cy="273888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97" y="3733798"/>
            <a:ext cx="4073572" cy="301444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3224810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609600"/>
            <a:ext cx="8001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/>
              <a:t>Armchair Historian Sources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84059028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914400"/>
            <a:ext cx="87630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66"/>
                </a:solidFill>
              </a:rPr>
              <a:t>Johnson’s Depot: </a:t>
            </a:r>
            <a:r>
              <a:rPr lang="en-US" sz="2000" dirty="0">
                <a:solidFill>
                  <a:srgbClr val="FFC000"/>
                </a:solidFill>
                <a:hlinkClick r:id="rId2"/>
              </a:rPr>
              <a:t>http://</a:t>
            </a:r>
            <a:r>
              <a:rPr lang="en-US" sz="2000" dirty="0" smtClean="0">
                <a:solidFill>
                  <a:srgbClr val="FFC000"/>
                </a:solidFill>
                <a:hlinkClick r:id="rId2"/>
              </a:rPr>
              <a:t>www.stateoffranklin.net/johnsons/index.htm</a:t>
            </a:r>
            <a:r>
              <a:rPr lang="en-US" sz="2000" dirty="0" smtClean="0">
                <a:solidFill>
                  <a:srgbClr val="FFC000"/>
                </a:solidFill>
              </a:rPr>
              <a:t> </a:t>
            </a:r>
          </a:p>
          <a:p>
            <a:endParaRPr lang="en-US" sz="2000" dirty="0">
              <a:solidFill>
                <a:srgbClr val="FFFF66"/>
              </a:solidFill>
            </a:endParaRPr>
          </a:p>
          <a:p>
            <a:r>
              <a:rPr lang="en-US" sz="2000" dirty="0" smtClean="0">
                <a:solidFill>
                  <a:srgbClr val="FFFF66"/>
                </a:solidFill>
              </a:rPr>
              <a:t>Sam </a:t>
            </a:r>
            <a:r>
              <a:rPr lang="en-US" sz="2000" dirty="0">
                <a:solidFill>
                  <a:srgbClr val="FFFF66"/>
                </a:solidFill>
              </a:rPr>
              <a:t>Watson </a:t>
            </a:r>
            <a:r>
              <a:rPr lang="en-US" sz="2000" dirty="0" smtClean="0">
                <a:solidFill>
                  <a:srgbClr val="FFFF66"/>
                </a:solidFill>
              </a:rPr>
              <a:t>‘s “A </a:t>
            </a:r>
            <a:r>
              <a:rPr lang="en-US" sz="2000" dirty="0">
                <a:solidFill>
                  <a:srgbClr val="FFFF66"/>
                </a:solidFill>
              </a:rPr>
              <a:t>Look at Downtown Johnson City Then and </a:t>
            </a:r>
            <a:r>
              <a:rPr lang="en-US" sz="2000" dirty="0" smtClean="0">
                <a:solidFill>
                  <a:srgbClr val="FFFF66"/>
                </a:solidFill>
              </a:rPr>
              <a:t>Now” on the </a:t>
            </a:r>
            <a:r>
              <a:rPr lang="en-US" sz="2000" i="1" dirty="0" smtClean="0">
                <a:solidFill>
                  <a:srgbClr val="FFFF66"/>
                </a:solidFill>
              </a:rPr>
              <a:t>Johnson City Press</a:t>
            </a:r>
            <a:r>
              <a:rPr lang="en-US" sz="2000" dirty="0" smtClean="0">
                <a:solidFill>
                  <a:srgbClr val="FFFF66"/>
                </a:solidFill>
              </a:rPr>
              <a:t> website:  </a:t>
            </a:r>
            <a:r>
              <a:rPr lang="en-US" sz="2000" dirty="0">
                <a:solidFill>
                  <a:srgbClr val="FFFF66"/>
                </a:solidFill>
                <a:hlinkClick r:id="rId3"/>
              </a:rPr>
              <a:t>http://www.johnsoncitypress.com/gallery/A-look-at-Downtown-Johnson-City-then-and-now-COPY-0</a:t>
            </a:r>
            <a:r>
              <a:rPr lang="en-US" sz="2000" dirty="0">
                <a:solidFill>
                  <a:srgbClr val="FFFF66"/>
                </a:solidFill>
              </a:rPr>
              <a:t> </a:t>
            </a:r>
          </a:p>
          <a:p>
            <a:endParaRPr lang="en-US" sz="2000" dirty="0" smtClean="0">
              <a:solidFill>
                <a:srgbClr val="FFFF66"/>
              </a:solidFill>
            </a:endParaRPr>
          </a:p>
          <a:p>
            <a:r>
              <a:rPr lang="en-US" sz="2000" dirty="0" smtClean="0">
                <a:solidFill>
                  <a:srgbClr val="FFFF66"/>
                </a:solidFill>
              </a:rPr>
              <a:t>Bob Cox’s Yesteryear archives:  </a:t>
            </a:r>
            <a:r>
              <a:rPr lang="en-US" sz="2000" dirty="0">
                <a:solidFill>
                  <a:srgbClr val="FFFF66"/>
                </a:solidFill>
                <a:hlinkClick r:id="rId4"/>
              </a:rPr>
              <a:t>http://www.bcyesteryear.com</a:t>
            </a:r>
            <a:r>
              <a:rPr lang="en-US" sz="2000" dirty="0" smtClean="0">
                <a:solidFill>
                  <a:srgbClr val="FFFF66"/>
                </a:solidFill>
                <a:hlinkClick r:id="rId4"/>
              </a:rPr>
              <a:t>/</a:t>
            </a:r>
            <a:endParaRPr lang="en-US" sz="2000" dirty="0" smtClean="0">
              <a:solidFill>
                <a:srgbClr val="FFFF66"/>
              </a:solidFill>
            </a:endParaRPr>
          </a:p>
          <a:p>
            <a:endParaRPr lang="en-US" sz="2000" dirty="0" smtClean="0">
              <a:solidFill>
                <a:srgbClr val="FFFF66"/>
              </a:solidFill>
            </a:endParaRPr>
          </a:p>
          <a:p>
            <a:r>
              <a:rPr lang="en-US" sz="2000" dirty="0" smtClean="0">
                <a:solidFill>
                  <a:srgbClr val="FFFF66"/>
                </a:solidFill>
              </a:rPr>
              <a:t>Library of Congress digital copies of </a:t>
            </a:r>
            <a:r>
              <a:rPr lang="en-US" sz="2000" i="1" dirty="0" smtClean="0">
                <a:solidFill>
                  <a:srgbClr val="FFFF66"/>
                </a:solidFill>
              </a:rPr>
              <a:t>The Comet</a:t>
            </a:r>
            <a:r>
              <a:rPr lang="en-US" sz="2000" dirty="0" smtClean="0">
                <a:solidFill>
                  <a:srgbClr val="FFFF66"/>
                </a:solidFill>
              </a:rPr>
              <a:t> (1884-1916)</a:t>
            </a:r>
          </a:p>
          <a:p>
            <a:r>
              <a:rPr lang="en-US" sz="2000" dirty="0">
                <a:solidFill>
                  <a:srgbClr val="FFFF66"/>
                </a:solidFill>
                <a:hlinkClick r:id="rId5"/>
              </a:rPr>
              <a:t>http://chroniclingamerica.loc.gov/lccn/sn89058128</a:t>
            </a:r>
            <a:r>
              <a:rPr lang="en-US" sz="2000" dirty="0" smtClean="0">
                <a:solidFill>
                  <a:srgbClr val="FFFF66"/>
                </a:solidFill>
                <a:hlinkClick r:id="rId5"/>
              </a:rPr>
              <a:t>/</a:t>
            </a:r>
            <a:endParaRPr lang="en-US" sz="2000" dirty="0" smtClean="0">
              <a:solidFill>
                <a:srgbClr val="FFFF66"/>
              </a:solidFill>
            </a:endParaRPr>
          </a:p>
          <a:p>
            <a:endParaRPr lang="en-US" sz="2000" dirty="0" smtClean="0">
              <a:solidFill>
                <a:srgbClr val="FFFF66"/>
              </a:solidFill>
            </a:endParaRPr>
          </a:p>
          <a:p>
            <a:r>
              <a:rPr lang="en-US" sz="2000" dirty="0">
                <a:solidFill>
                  <a:srgbClr val="FFFF66"/>
                </a:solidFill>
              </a:rPr>
              <a:t>Celebrating Our Centennial </a:t>
            </a:r>
            <a:r>
              <a:rPr lang="en-US" sz="2000" dirty="0" smtClean="0">
                <a:solidFill>
                  <a:srgbClr val="FFFF66"/>
                </a:solidFill>
              </a:rPr>
              <a:t>(a site with ETSU history): </a:t>
            </a:r>
            <a:r>
              <a:rPr lang="en-US" sz="2000" dirty="0">
                <a:solidFill>
                  <a:srgbClr val="FFFF66"/>
                </a:solidFill>
                <a:hlinkClick r:id="rId6"/>
              </a:rPr>
              <a:t>https://www.etsu.edu/100years/default.aspx</a:t>
            </a:r>
            <a:r>
              <a:rPr lang="en-US" sz="2000" dirty="0">
                <a:solidFill>
                  <a:srgbClr val="FFFF66"/>
                </a:solidFill>
              </a:rPr>
              <a:t>  </a:t>
            </a:r>
          </a:p>
          <a:p>
            <a:endParaRPr lang="en-US" sz="2000" dirty="0">
              <a:solidFill>
                <a:srgbClr val="FFFF66"/>
              </a:solidFill>
            </a:endParaRPr>
          </a:p>
          <a:p>
            <a:r>
              <a:rPr lang="en-US" sz="2000" dirty="0" err="1" smtClean="0">
                <a:solidFill>
                  <a:srgbClr val="FFFF66"/>
                </a:solidFill>
              </a:rPr>
              <a:t>Youtube</a:t>
            </a:r>
            <a:r>
              <a:rPr lang="en-US" sz="2000" dirty="0" smtClean="0">
                <a:solidFill>
                  <a:srgbClr val="FFFF66"/>
                </a:solidFill>
              </a:rPr>
              <a:t> video of George L. Cater</a:t>
            </a:r>
            <a:r>
              <a:rPr lang="en-US" sz="2000" dirty="0">
                <a:solidFill>
                  <a:srgbClr val="FFFF66"/>
                </a:solidFill>
              </a:rPr>
              <a:t>: </a:t>
            </a:r>
            <a:r>
              <a:rPr lang="en-US" sz="2000" dirty="0">
                <a:solidFill>
                  <a:srgbClr val="FFFF66"/>
                </a:solidFill>
                <a:hlinkClick r:id="rId7"/>
              </a:rPr>
              <a:t>https://</a:t>
            </a:r>
            <a:r>
              <a:rPr lang="en-US" sz="2000" dirty="0" smtClean="0">
                <a:solidFill>
                  <a:srgbClr val="FFFF66"/>
                </a:solidFill>
                <a:hlinkClick r:id="rId7"/>
              </a:rPr>
              <a:t>www.youtube.com/watch?v=zTipwNGNRbI</a:t>
            </a:r>
            <a:r>
              <a:rPr lang="en-US" sz="2000" dirty="0" smtClean="0">
                <a:solidFill>
                  <a:srgbClr val="FFFF66"/>
                </a:solidFill>
              </a:rPr>
              <a:t> </a:t>
            </a:r>
          </a:p>
          <a:p>
            <a:endParaRPr lang="en-US" sz="2000" dirty="0">
              <a:solidFill>
                <a:srgbClr val="FFFF66"/>
              </a:solidFill>
            </a:endParaRPr>
          </a:p>
          <a:p>
            <a:r>
              <a:rPr lang="en-US" sz="2000" dirty="0" err="1" smtClean="0">
                <a:solidFill>
                  <a:srgbClr val="FFFF66"/>
                </a:solidFill>
              </a:rPr>
              <a:t>Youtube</a:t>
            </a:r>
            <a:r>
              <a:rPr lang="en-US" sz="2000" dirty="0" smtClean="0">
                <a:solidFill>
                  <a:srgbClr val="FFFF66"/>
                </a:solidFill>
              </a:rPr>
              <a:t> video of </a:t>
            </a:r>
            <a:r>
              <a:rPr lang="en-US" sz="2000" dirty="0" err="1" smtClean="0">
                <a:solidFill>
                  <a:srgbClr val="FFFF66"/>
                </a:solidFill>
              </a:rPr>
              <a:t>Clinchfield</a:t>
            </a:r>
            <a:r>
              <a:rPr lang="en-US" sz="2000" dirty="0">
                <a:solidFill>
                  <a:srgbClr val="FFFF66"/>
                </a:solidFill>
              </a:rPr>
              <a:t> Depot: </a:t>
            </a:r>
            <a:r>
              <a:rPr lang="en-US" sz="2000" dirty="0">
                <a:solidFill>
                  <a:srgbClr val="FFFF66"/>
                </a:solidFill>
                <a:hlinkClick r:id="rId8"/>
              </a:rPr>
              <a:t>https://</a:t>
            </a:r>
            <a:r>
              <a:rPr lang="en-US" sz="2000" dirty="0" smtClean="0">
                <a:solidFill>
                  <a:srgbClr val="FFFF66"/>
                </a:solidFill>
                <a:hlinkClick r:id="rId8"/>
              </a:rPr>
              <a:t>www.youtube.com/watch?v=hcjvEViPDUo&amp;feature=youtube_gdata</a:t>
            </a:r>
            <a:r>
              <a:rPr lang="en-US" sz="2000" dirty="0" smtClean="0">
                <a:solidFill>
                  <a:srgbClr val="FFFF66"/>
                </a:solidFill>
              </a:rPr>
              <a:t> </a:t>
            </a:r>
            <a:endParaRPr lang="en-US" sz="2000" dirty="0">
              <a:solidFill>
                <a:srgbClr val="FFFF6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524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Website References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08749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524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References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219200"/>
            <a:ext cx="8305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David Sinclair </a:t>
            </a:r>
            <a:r>
              <a:rPr lang="en-US" dirty="0" err="1">
                <a:solidFill>
                  <a:schemeClr val="bg1"/>
                </a:solidFill>
              </a:rPr>
              <a:t>Burlseson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i="1" dirty="0">
                <a:solidFill>
                  <a:schemeClr val="bg1"/>
                </a:solidFill>
              </a:rPr>
              <a:t>History of the East Tennessee State College</a:t>
            </a:r>
            <a:r>
              <a:rPr lang="en-US" dirty="0">
                <a:solidFill>
                  <a:schemeClr val="bg1"/>
                </a:solidFill>
              </a:rPr>
              <a:t>, ETSC Press? (1947</a:t>
            </a:r>
            <a:r>
              <a:rPr lang="en-US" dirty="0" smtClean="0">
                <a:solidFill>
                  <a:schemeClr val="bg1"/>
                </a:solidFill>
              </a:rPr>
              <a:t>).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J</a:t>
            </a:r>
            <a:r>
              <a:rPr lang="en-US" dirty="0">
                <a:solidFill>
                  <a:schemeClr val="bg1"/>
                </a:solidFill>
              </a:rPr>
              <a:t>. And W. E. Cox (eds.), </a:t>
            </a:r>
            <a:r>
              <a:rPr lang="en-US" i="1" dirty="0">
                <a:solidFill>
                  <a:schemeClr val="bg1"/>
                </a:solidFill>
              </a:rPr>
              <a:t>A History of Washington County, Tennessee: a Contribution to the Bicentennial Celebration of Tennessee Statehood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Overmountain</a:t>
            </a:r>
            <a:r>
              <a:rPr lang="en-US" dirty="0">
                <a:solidFill>
                  <a:schemeClr val="bg1"/>
                </a:solidFill>
              </a:rPr>
              <a:t> Press, Johnson City (2001</a:t>
            </a:r>
            <a:r>
              <a:rPr lang="en-US" dirty="0" smtClean="0">
                <a:solidFill>
                  <a:schemeClr val="bg1"/>
                </a:solidFill>
              </a:rPr>
              <a:t>).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Don Good, </a:t>
            </a:r>
            <a:r>
              <a:rPr lang="en-US" i="1" dirty="0" smtClean="0">
                <a:solidFill>
                  <a:schemeClr val="bg1"/>
                </a:solidFill>
              </a:rPr>
              <a:t>East Tennessee State University, The Campus History Series</a:t>
            </a:r>
            <a:r>
              <a:rPr lang="en-US" dirty="0" smtClean="0">
                <a:solidFill>
                  <a:schemeClr val="bg1"/>
                </a:solidFill>
              </a:rPr>
              <a:t>, Arcadia Publishing, Charleston/Chicago/Portsmouth/San Francisco (2010</a:t>
            </a:r>
            <a:r>
              <a:rPr lang="en-US" dirty="0">
                <a:solidFill>
                  <a:schemeClr val="bg1"/>
                </a:solidFill>
              </a:rPr>
              <a:t>). 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Sonya </a:t>
            </a:r>
            <a:r>
              <a:rPr lang="en-US" dirty="0">
                <a:solidFill>
                  <a:schemeClr val="bg1"/>
                </a:solidFill>
              </a:rPr>
              <a:t>A. Haskins, </a:t>
            </a:r>
            <a:r>
              <a:rPr lang="en-US" i="1" dirty="0">
                <a:solidFill>
                  <a:schemeClr val="bg1"/>
                </a:solidFill>
              </a:rPr>
              <a:t>Images of America, Johnson City</a:t>
            </a:r>
            <a:r>
              <a:rPr lang="en-US" dirty="0">
                <a:solidFill>
                  <a:schemeClr val="bg1"/>
                </a:solidFill>
              </a:rPr>
              <a:t>, Arcadia Publishing, Charleston/Chicago/Portsmouth/San Francisco (2005</a:t>
            </a:r>
            <a:r>
              <a:rPr lang="en-US" dirty="0" smtClean="0">
                <a:solidFill>
                  <a:schemeClr val="bg1"/>
                </a:solidFill>
              </a:rPr>
              <a:t>).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Johnson City Press and Mountain States Health Alliance, </a:t>
            </a:r>
            <a:r>
              <a:rPr lang="en-US" i="1" dirty="0">
                <a:solidFill>
                  <a:schemeClr val="bg1"/>
                </a:solidFill>
              </a:rPr>
              <a:t>Johnson City and the People of Northeast Tennessee, Volume 1</a:t>
            </a:r>
            <a:r>
              <a:rPr lang="en-US" dirty="0">
                <a:solidFill>
                  <a:schemeClr val="bg1"/>
                </a:solidFill>
              </a:rPr>
              <a:t>, Jostens Books (2006) 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rgbClr val="FFFF66"/>
                </a:solidFill>
              </a:rPr>
              <a:t>Ray Stahl, </a:t>
            </a:r>
            <a:r>
              <a:rPr lang="en-US" b="1" i="1" dirty="0" smtClean="0">
                <a:solidFill>
                  <a:srgbClr val="FFFF66"/>
                </a:solidFill>
              </a:rPr>
              <a:t>Greater Johnson City, a Pictorial History</a:t>
            </a:r>
            <a:r>
              <a:rPr lang="en-US" b="1" dirty="0" smtClean="0">
                <a:solidFill>
                  <a:srgbClr val="FFFF66"/>
                </a:solidFill>
              </a:rPr>
              <a:t>, Dinning Company/Publishers, Virginia Beach, VA (1983, 1986, 1992).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Frank </a:t>
            </a:r>
            <a:r>
              <a:rPr lang="en-US" dirty="0">
                <a:solidFill>
                  <a:schemeClr val="bg1"/>
                </a:solidFill>
              </a:rPr>
              <a:t>B. Williams, </a:t>
            </a:r>
            <a:r>
              <a:rPr lang="en-US" i="1" dirty="0">
                <a:solidFill>
                  <a:schemeClr val="bg1"/>
                </a:solidFill>
              </a:rPr>
              <a:t>East Tennessee State University  - A University’s Story, 1911-1980,</a:t>
            </a:r>
            <a:r>
              <a:rPr lang="en-US" dirty="0">
                <a:solidFill>
                  <a:schemeClr val="bg1"/>
                </a:solidFill>
              </a:rPr>
              <a:t> ETSU Press, Johnson City, TN (1991).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45303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67" y="958596"/>
            <a:ext cx="6358128" cy="3459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76" y="533400"/>
            <a:ext cx="6937248" cy="430987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90600" y="5181600"/>
            <a:ext cx="74814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FF00"/>
                </a:solidFill>
              </a:rPr>
              <a:t>THANK YOU!!!</a:t>
            </a:r>
            <a:endParaRPr lang="en-US" sz="8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21366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35506"/>
            <a:ext cx="3992104" cy="548030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57200" y="64008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http://www.bcyesteryear.com/node/688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43400" y="152400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Henry Johnson 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113458"/>
            <a:ext cx="3543300" cy="47244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5029200" y="60960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http://www.stateoffranklin.net/johnsons/cemeteries/oakhill/hjmarker1.jpg</a:t>
            </a:r>
          </a:p>
        </p:txBody>
      </p:sp>
    </p:spTree>
    <p:extLst>
      <p:ext uri="{BB962C8B-B14F-4D97-AF65-F5344CB8AC3E}">
        <p14:creationId xmlns:p14="http://schemas.microsoft.com/office/powerpoint/2010/main" val="69507865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63333</TotalTime>
  <Words>1030</Words>
  <Application>Microsoft Office PowerPoint</Application>
  <PresentationFormat>On-screen Show (4:3)</PresentationFormat>
  <Paragraphs>183</Paragraphs>
  <Slides>85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350</cp:revision>
  <dcterms:created xsi:type="dcterms:W3CDTF">2013-06-29T16:28:55Z</dcterms:created>
  <dcterms:modified xsi:type="dcterms:W3CDTF">2017-07-30T18:46:17Z</dcterms:modified>
</cp:coreProperties>
</file>