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6" r:id="rId2"/>
    <p:sldId id="317" r:id="rId3"/>
    <p:sldId id="338" r:id="rId4"/>
    <p:sldId id="357" r:id="rId5"/>
    <p:sldId id="340" r:id="rId6"/>
    <p:sldId id="342" r:id="rId7"/>
    <p:sldId id="323" r:id="rId8"/>
    <p:sldId id="313" r:id="rId9"/>
    <p:sldId id="312" r:id="rId10"/>
    <p:sldId id="307" r:id="rId11"/>
    <p:sldId id="308" r:id="rId12"/>
    <p:sldId id="309" r:id="rId13"/>
    <p:sldId id="324" r:id="rId14"/>
    <p:sldId id="321" r:id="rId15"/>
    <p:sldId id="314" r:id="rId16"/>
    <p:sldId id="311" r:id="rId17"/>
    <p:sldId id="325" r:id="rId18"/>
    <p:sldId id="322" r:id="rId19"/>
    <p:sldId id="315" r:id="rId20"/>
    <p:sldId id="333" r:id="rId21"/>
    <p:sldId id="358" r:id="rId22"/>
    <p:sldId id="359" r:id="rId23"/>
    <p:sldId id="343" r:id="rId24"/>
    <p:sldId id="344" r:id="rId25"/>
    <p:sldId id="345" r:id="rId26"/>
    <p:sldId id="346" r:id="rId27"/>
    <p:sldId id="347" r:id="rId28"/>
    <p:sldId id="348" r:id="rId29"/>
    <p:sldId id="349" r:id="rId30"/>
    <p:sldId id="350" r:id="rId31"/>
    <p:sldId id="341" r:id="rId32"/>
    <p:sldId id="339" r:id="rId33"/>
    <p:sldId id="351" r:id="rId34"/>
    <p:sldId id="354" r:id="rId35"/>
    <p:sldId id="352" r:id="rId36"/>
    <p:sldId id="356" r:id="rId37"/>
    <p:sldId id="355" r:id="rId38"/>
    <p:sldId id="328" r:id="rId39"/>
    <p:sldId id="36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523" y="-274"/>
      </p:cViewPr>
      <p:guideLst>
        <p:guide orient="horz" pos="2160"/>
        <p:guide pos="2880"/>
      </p:guideLst>
    </p:cSldViewPr>
  </p:slideViewPr>
  <p:notesTextViewPr>
    <p:cViewPr>
      <p:scale>
        <a:sx n="1" d="1"/>
        <a:sy n="1" d="1"/>
      </p:scale>
      <p:origin x="0" y="0"/>
    </p:cViewPr>
  </p:notesTextViewPr>
  <p:sorterViewPr>
    <p:cViewPr>
      <p:scale>
        <a:sx n="100" d="100"/>
        <a:sy n="100" d="100"/>
      </p:scale>
      <p:origin x="0" y="98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4A8070-FB00-4DB1-BC96-AC18DDC785E4}" type="datetimeFigureOut">
              <a:rPr lang="en-US" smtClean="0"/>
              <a:t>3/13/2016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CEFC5-7AF7-488E-BF10-FC5C859F3296}" type="slidenum">
              <a:rPr lang="en-US" smtClean="0"/>
              <a:t>‹#›</a:t>
            </a:fld>
            <a:endParaRPr lang="en-US"/>
          </a:p>
        </p:txBody>
      </p:sp>
    </p:spTree>
    <p:extLst>
      <p:ext uri="{BB962C8B-B14F-4D97-AF65-F5344CB8AC3E}">
        <p14:creationId xmlns:p14="http://schemas.microsoft.com/office/powerpoint/2010/main" val="4280429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4A8070-FB00-4DB1-BC96-AC18DDC785E4}" type="datetimeFigureOut">
              <a:rPr lang="en-US" smtClean="0"/>
              <a:t>3/13/2016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CEFC5-7AF7-488E-BF10-FC5C859F3296}" type="slidenum">
              <a:rPr lang="en-US" smtClean="0"/>
              <a:t>‹#›</a:t>
            </a:fld>
            <a:endParaRPr lang="en-US"/>
          </a:p>
        </p:txBody>
      </p:sp>
    </p:spTree>
    <p:extLst>
      <p:ext uri="{BB962C8B-B14F-4D97-AF65-F5344CB8AC3E}">
        <p14:creationId xmlns:p14="http://schemas.microsoft.com/office/powerpoint/2010/main" val="559452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4A8070-FB00-4DB1-BC96-AC18DDC785E4}" type="datetimeFigureOut">
              <a:rPr lang="en-US" smtClean="0"/>
              <a:t>3/13/2016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CEFC5-7AF7-488E-BF10-FC5C859F3296}" type="slidenum">
              <a:rPr lang="en-US" smtClean="0"/>
              <a:t>‹#›</a:t>
            </a:fld>
            <a:endParaRPr lang="en-US"/>
          </a:p>
        </p:txBody>
      </p:sp>
    </p:spTree>
    <p:extLst>
      <p:ext uri="{BB962C8B-B14F-4D97-AF65-F5344CB8AC3E}">
        <p14:creationId xmlns:p14="http://schemas.microsoft.com/office/powerpoint/2010/main" val="337340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4A8070-FB00-4DB1-BC96-AC18DDC785E4}" type="datetimeFigureOut">
              <a:rPr lang="en-US" smtClean="0"/>
              <a:t>3/13/2016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CEFC5-7AF7-488E-BF10-FC5C859F3296}" type="slidenum">
              <a:rPr lang="en-US" smtClean="0"/>
              <a:t>‹#›</a:t>
            </a:fld>
            <a:endParaRPr lang="en-US"/>
          </a:p>
        </p:txBody>
      </p:sp>
    </p:spTree>
    <p:extLst>
      <p:ext uri="{BB962C8B-B14F-4D97-AF65-F5344CB8AC3E}">
        <p14:creationId xmlns:p14="http://schemas.microsoft.com/office/powerpoint/2010/main" val="2883872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4A8070-FB00-4DB1-BC96-AC18DDC785E4}" type="datetimeFigureOut">
              <a:rPr lang="en-US" smtClean="0"/>
              <a:t>3/13/2016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CEFC5-7AF7-488E-BF10-FC5C859F3296}" type="slidenum">
              <a:rPr lang="en-US" smtClean="0"/>
              <a:t>‹#›</a:t>
            </a:fld>
            <a:endParaRPr lang="en-US"/>
          </a:p>
        </p:txBody>
      </p:sp>
    </p:spTree>
    <p:extLst>
      <p:ext uri="{BB962C8B-B14F-4D97-AF65-F5344CB8AC3E}">
        <p14:creationId xmlns:p14="http://schemas.microsoft.com/office/powerpoint/2010/main" val="3199106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4A8070-FB00-4DB1-BC96-AC18DDC785E4}" type="datetimeFigureOut">
              <a:rPr lang="en-US" smtClean="0"/>
              <a:t>3/13/2016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CEFC5-7AF7-488E-BF10-FC5C859F3296}" type="slidenum">
              <a:rPr lang="en-US" smtClean="0"/>
              <a:t>‹#›</a:t>
            </a:fld>
            <a:endParaRPr lang="en-US"/>
          </a:p>
        </p:txBody>
      </p:sp>
    </p:spTree>
    <p:extLst>
      <p:ext uri="{BB962C8B-B14F-4D97-AF65-F5344CB8AC3E}">
        <p14:creationId xmlns:p14="http://schemas.microsoft.com/office/powerpoint/2010/main" val="34800315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4A8070-FB00-4DB1-BC96-AC18DDC785E4}" type="datetimeFigureOut">
              <a:rPr lang="en-US" smtClean="0"/>
              <a:t>3/13/2016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ACEFC5-7AF7-488E-BF10-FC5C859F3296}" type="slidenum">
              <a:rPr lang="en-US" smtClean="0"/>
              <a:t>‹#›</a:t>
            </a:fld>
            <a:endParaRPr lang="en-US"/>
          </a:p>
        </p:txBody>
      </p:sp>
    </p:spTree>
    <p:extLst>
      <p:ext uri="{BB962C8B-B14F-4D97-AF65-F5344CB8AC3E}">
        <p14:creationId xmlns:p14="http://schemas.microsoft.com/office/powerpoint/2010/main" val="25756118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4A8070-FB00-4DB1-BC96-AC18DDC785E4}" type="datetimeFigureOut">
              <a:rPr lang="en-US" smtClean="0"/>
              <a:t>3/13/2016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ACEFC5-7AF7-488E-BF10-FC5C859F3296}" type="slidenum">
              <a:rPr lang="en-US" smtClean="0"/>
              <a:t>‹#›</a:t>
            </a:fld>
            <a:endParaRPr lang="en-US"/>
          </a:p>
        </p:txBody>
      </p:sp>
    </p:spTree>
    <p:extLst>
      <p:ext uri="{BB962C8B-B14F-4D97-AF65-F5344CB8AC3E}">
        <p14:creationId xmlns:p14="http://schemas.microsoft.com/office/powerpoint/2010/main" val="8773618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4A8070-FB00-4DB1-BC96-AC18DDC785E4}" type="datetimeFigureOut">
              <a:rPr lang="en-US" smtClean="0"/>
              <a:t>3/13/2016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ACEFC5-7AF7-488E-BF10-FC5C859F3296}" type="slidenum">
              <a:rPr lang="en-US" smtClean="0"/>
              <a:t>‹#›</a:t>
            </a:fld>
            <a:endParaRPr lang="en-US"/>
          </a:p>
        </p:txBody>
      </p:sp>
    </p:spTree>
    <p:extLst>
      <p:ext uri="{BB962C8B-B14F-4D97-AF65-F5344CB8AC3E}">
        <p14:creationId xmlns:p14="http://schemas.microsoft.com/office/powerpoint/2010/main" val="114265165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4A8070-FB00-4DB1-BC96-AC18DDC785E4}" type="datetimeFigureOut">
              <a:rPr lang="en-US" smtClean="0"/>
              <a:t>3/13/2016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CEFC5-7AF7-488E-BF10-FC5C859F3296}" type="slidenum">
              <a:rPr lang="en-US" smtClean="0"/>
              <a:t>‹#›</a:t>
            </a:fld>
            <a:endParaRPr lang="en-US"/>
          </a:p>
        </p:txBody>
      </p:sp>
    </p:spTree>
    <p:extLst>
      <p:ext uri="{BB962C8B-B14F-4D97-AF65-F5344CB8AC3E}">
        <p14:creationId xmlns:p14="http://schemas.microsoft.com/office/powerpoint/2010/main" val="4046652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4A8070-FB00-4DB1-BC96-AC18DDC785E4}" type="datetimeFigureOut">
              <a:rPr lang="en-US" smtClean="0"/>
              <a:t>3/13/2016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CEFC5-7AF7-488E-BF10-FC5C859F3296}" type="slidenum">
              <a:rPr lang="en-US" smtClean="0"/>
              <a:t>‹#›</a:t>
            </a:fld>
            <a:endParaRPr lang="en-US"/>
          </a:p>
        </p:txBody>
      </p:sp>
    </p:spTree>
    <p:extLst>
      <p:ext uri="{BB962C8B-B14F-4D97-AF65-F5344CB8AC3E}">
        <p14:creationId xmlns:p14="http://schemas.microsoft.com/office/powerpoint/2010/main" val="1109634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4A8070-FB00-4DB1-BC96-AC18DDC785E4}" type="datetimeFigureOut">
              <a:rPr lang="en-US" smtClean="0"/>
              <a:t>3/13/2016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CEFC5-7AF7-488E-BF10-FC5C859F3296}" type="slidenum">
              <a:rPr lang="en-US" smtClean="0"/>
              <a:t>‹#›</a:t>
            </a:fld>
            <a:endParaRPr lang="en-US"/>
          </a:p>
        </p:txBody>
      </p:sp>
    </p:spTree>
    <p:extLst>
      <p:ext uri="{BB962C8B-B14F-4D97-AF65-F5344CB8AC3E}">
        <p14:creationId xmlns:p14="http://schemas.microsoft.com/office/powerpoint/2010/main" val="1799856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346613"/>
            <a:ext cx="6324600" cy="4548372"/>
          </a:xfrm>
          <a:prstGeom prst="rect">
            <a:avLst/>
          </a:prstGeom>
        </p:spPr>
      </p:pic>
      <p:sp>
        <p:nvSpPr>
          <p:cNvPr id="2" name="TextBox 1"/>
          <p:cNvSpPr txBox="1"/>
          <p:nvPr/>
        </p:nvSpPr>
        <p:spPr>
          <a:xfrm>
            <a:off x="1447800" y="0"/>
            <a:ext cx="6400800" cy="1631216"/>
          </a:xfrm>
          <a:prstGeom prst="rect">
            <a:avLst/>
          </a:prstGeom>
          <a:noFill/>
        </p:spPr>
        <p:txBody>
          <a:bodyPr wrap="square" rtlCol="0">
            <a:spAutoFit/>
          </a:bodyPr>
          <a:lstStyle/>
          <a:p>
            <a:pPr algn="ctr"/>
            <a:r>
              <a:rPr lang="en-US" sz="5000" dirty="0" smtClean="0">
                <a:solidFill>
                  <a:schemeClr val="bg1"/>
                </a:solidFill>
                <a:latin typeface="Times New Roman" panose="02020603050405020304" pitchFamily="18" charset="0"/>
                <a:cs typeface="Times New Roman" panose="02020603050405020304" pitchFamily="18" charset="0"/>
              </a:rPr>
              <a:t>The Big Bang and the Shape of Space</a:t>
            </a:r>
            <a:endParaRPr lang="en-US" sz="5000" dirty="0" smtClean="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28600" y="5505271"/>
            <a:ext cx="5638800" cy="1200329"/>
          </a:xfrm>
          <a:prstGeom prst="rect">
            <a:avLst/>
          </a:prstGeom>
          <a:noFill/>
        </p:spPr>
        <p:txBody>
          <a:bodyPr wrap="square" rtlCol="0">
            <a:spAutoFit/>
          </a:bodyPr>
          <a:lstStyle/>
          <a:p>
            <a:pPr algn="ctr"/>
            <a:r>
              <a:rPr lang="en-US" sz="2400" dirty="0" smtClean="0">
                <a:solidFill>
                  <a:srgbClr val="FF0000"/>
                </a:solidFill>
                <a:latin typeface="Times New Roman" panose="02020603050405020304" pitchFamily="18" charset="0"/>
                <a:cs typeface="Times New Roman" panose="02020603050405020304" pitchFamily="18" charset="0"/>
              </a:rPr>
              <a:t>Robert “Dr. Bob” Gardner</a:t>
            </a:r>
          </a:p>
          <a:p>
            <a:pPr algn="ctr"/>
            <a:r>
              <a:rPr lang="en-US" sz="2400" dirty="0" smtClean="0">
                <a:solidFill>
                  <a:srgbClr val="FF0000"/>
                </a:solidFill>
                <a:latin typeface="Times New Roman" panose="02020603050405020304" pitchFamily="18" charset="0"/>
                <a:cs typeface="Times New Roman" panose="02020603050405020304" pitchFamily="18" charset="0"/>
              </a:rPr>
              <a:t>East Tennessee State University</a:t>
            </a:r>
          </a:p>
          <a:p>
            <a:pPr algn="ctr"/>
            <a:r>
              <a:rPr lang="en-US" sz="2400" dirty="0" smtClean="0">
                <a:solidFill>
                  <a:srgbClr val="FF0000"/>
                </a:solidFill>
                <a:latin typeface="Times New Roman" panose="02020603050405020304" pitchFamily="18" charset="0"/>
                <a:cs typeface="Times New Roman" panose="02020603050405020304" pitchFamily="18" charset="0"/>
              </a:rPr>
              <a:t>Department of Mathematics and Statistics</a:t>
            </a:r>
          </a:p>
        </p:txBody>
      </p:sp>
      <p:sp>
        <p:nvSpPr>
          <p:cNvPr id="4" name="TextBox 3"/>
          <p:cNvSpPr txBox="1"/>
          <p:nvPr/>
        </p:nvSpPr>
        <p:spPr>
          <a:xfrm>
            <a:off x="6553200" y="5248870"/>
            <a:ext cx="2438400" cy="1200329"/>
          </a:xfrm>
          <a:prstGeom prst="rect">
            <a:avLst/>
          </a:prstGeom>
          <a:noFill/>
        </p:spPr>
        <p:txBody>
          <a:bodyPr wrap="square" rtlCol="0">
            <a:spAutoFit/>
          </a:bodyPr>
          <a:lstStyle/>
          <a:p>
            <a:pPr algn="ctr"/>
            <a:r>
              <a:rPr lang="en-US" dirty="0">
                <a:solidFill>
                  <a:srgbClr val="00B050"/>
                </a:solidFill>
                <a:latin typeface="Courier New" panose="02070309020205020404" pitchFamily="49" charset="0"/>
                <a:cs typeface="Courier New" panose="02070309020205020404" pitchFamily="49" charset="0"/>
              </a:rPr>
              <a:t>http://kipac.stanford.edu/kipac/research/primordial_inflation</a:t>
            </a:r>
          </a:p>
        </p:txBody>
      </p:sp>
    </p:spTree>
    <p:extLst>
      <p:ext uri="{BB962C8B-B14F-4D97-AF65-F5344CB8AC3E}">
        <p14:creationId xmlns:p14="http://schemas.microsoft.com/office/powerpoint/2010/main" val="12370523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181600"/>
            <a:ext cx="9144000" cy="1676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1828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3330" y="2682240"/>
            <a:ext cx="1577340" cy="158496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 y="2682240"/>
            <a:ext cx="1577340" cy="1584960"/>
          </a:xfrm>
          <a:prstGeom prst="rect">
            <a:avLst/>
          </a:prstGeom>
        </p:spPr>
      </p:pic>
      <p:sp>
        <p:nvSpPr>
          <p:cNvPr id="5" name="Rectangle 4"/>
          <p:cNvSpPr/>
          <p:nvPr/>
        </p:nvSpPr>
        <p:spPr>
          <a:xfrm>
            <a:off x="0" y="1828800"/>
            <a:ext cx="2895600" cy="3352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172200" y="1828800"/>
            <a:ext cx="2971800" cy="3352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895600" y="1828800"/>
            <a:ext cx="3276600" cy="3352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6800" y="0"/>
            <a:ext cx="7162800" cy="1569660"/>
          </a:xfrm>
          <a:prstGeom prst="rect">
            <a:avLst/>
          </a:prstGeom>
          <a:noFill/>
        </p:spPr>
        <p:txBody>
          <a:bodyPr wrap="square" rtlCol="0">
            <a:spAutoFit/>
          </a:bodyPr>
          <a:lstStyle/>
          <a:p>
            <a:pPr algn="ctr"/>
            <a:r>
              <a:rPr lang="en-US" sz="4800" dirty="0" smtClean="0">
                <a:solidFill>
                  <a:srgbClr val="FFFF00"/>
                </a:solidFill>
                <a:latin typeface="Times New Roman" panose="02020603050405020304" pitchFamily="18" charset="0"/>
                <a:cs typeface="Times New Roman" panose="02020603050405020304" pitchFamily="18" charset="0"/>
              </a:rPr>
              <a:t>Movement in the Fundamental Domain</a:t>
            </a:r>
            <a:endParaRPr lang="en-US" sz="4800" dirty="0">
              <a:solidFill>
                <a:srgbClr val="FFFF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990600" y="5493603"/>
            <a:ext cx="7162800" cy="830997"/>
          </a:xfrm>
          <a:prstGeom prst="rect">
            <a:avLst/>
          </a:prstGeom>
          <a:noFill/>
        </p:spPr>
        <p:txBody>
          <a:bodyPr wrap="square" rtlCol="0">
            <a:spAutoFit/>
          </a:bodyPr>
          <a:lstStyle/>
          <a:p>
            <a:pPr algn="ctr"/>
            <a:r>
              <a:rPr lang="en-US" sz="4800" dirty="0" smtClean="0">
                <a:solidFill>
                  <a:srgbClr val="FFFF00"/>
                </a:solidFill>
                <a:latin typeface="Times New Roman" panose="02020603050405020304" pitchFamily="18" charset="0"/>
                <a:cs typeface="Times New Roman" panose="02020603050405020304" pitchFamily="18" charset="0"/>
              </a:rPr>
              <a:t>The 2-Torus</a:t>
            </a:r>
            <a:endParaRPr lang="en-US" sz="48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517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36667 0 " pathEditMode="relative" rAng="0" ptsTypes="AA">
                                      <p:cBhvr>
                                        <p:cTn id="6" dur="5000" fill="hold"/>
                                        <p:tgtEl>
                                          <p:spTgt spid="2"/>
                                        </p:tgtEl>
                                        <p:attrNameLst>
                                          <p:attrName>ppt_x</p:attrName>
                                          <p:attrName>ppt_y</p:attrName>
                                        </p:attrNameLst>
                                      </p:cBhvr>
                                      <p:rCtr x="18333" y="0"/>
                                    </p:animMotion>
                                  </p:childTnLst>
                                </p:cTn>
                              </p:par>
                              <p:par>
                                <p:cTn id="7" presetID="42" presetClass="path" presetSubtype="0" accel="50000" decel="50000" fill="hold" nodeType="withEffect">
                                  <p:stCondLst>
                                    <p:cond delay="0"/>
                                  </p:stCondLst>
                                  <p:childTnLst>
                                    <p:animMotion origin="layout" path="M 2.77556E-17 -1.11111E-6 L 0.35 -0.0044 " pathEditMode="relative" rAng="0" ptsTypes="AA">
                                      <p:cBhvr>
                                        <p:cTn id="8" dur="5000" fill="hold"/>
                                        <p:tgtEl>
                                          <p:spTgt spid="3"/>
                                        </p:tgtEl>
                                        <p:attrNameLst>
                                          <p:attrName>ppt_x</p:attrName>
                                          <p:attrName>ppt_y</p:attrName>
                                        </p:attrNameLst>
                                      </p:cBhvr>
                                      <p:rCtr x="17500"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172200" y="1828800"/>
            <a:ext cx="2971800" cy="335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1828800"/>
            <a:ext cx="2895600" cy="335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6660" y="2667000"/>
            <a:ext cx="1577340" cy="158496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3330" y="6065520"/>
            <a:ext cx="1577340" cy="1584960"/>
          </a:xfrm>
          <a:prstGeom prst="rect">
            <a:avLst/>
          </a:prstGeom>
        </p:spPr>
      </p:pic>
      <p:sp>
        <p:nvSpPr>
          <p:cNvPr id="5" name="Rectangle 4"/>
          <p:cNvSpPr/>
          <p:nvPr/>
        </p:nvSpPr>
        <p:spPr>
          <a:xfrm>
            <a:off x="0" y="5181600"/>
            <a:ext cx="9144000" cy="167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91440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895600" y="1828800"/>
            <a:ext cx="3276600" cy="3352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6800" y="0"/>
            <a:ext cx="7162800" cy="1569660"/>
          </a:xfrm>
          <a:prstGeom prst="rect">
            <a:avLst/>
          </a:prstGeom>
          <a:noFill/>
        </p:spPr>
        <p:txBody>
          <a:bodyPr wrap="square" rtlCol="0">
            <a:spAutoFit/>
          </a:bodyPr>
          <a:lstStyle/>
          <a:p>
            <a:pPr algn="ctr"/>
            <a:r>
              <a:rPr lang="en-US" sz="4800" dirty="0" smtClean="0">
                <a:solidFill>
                  <a:srgbClr val="FFFF00"/>
                </a:solidFill>
                <a:latin typeface="Times New Roman" panose="02020603050405020304" pitchFamily="18" charset="0"/>
                <a:cs typeface="Times New Roman" panose="02020603050405020304" pitchFamily="18" charset="0"/>
              </a:rPr>
              <a:t>Movement in the Fundamental Domain</a:t>
            </a:r>
            <a:endParaRPr lang="en-US" sz="4800" dirty="0">
              <a:solidFill>
                <a:srgbClr val="FFFF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990600" y="5493603"/>
            <a:ext cx="7162800" cy="830997"/>
          </a:xfrm>
          <a:prstGeom prst="rect">
            <a:avLst/>
          </a:prstGeom>
          <a:noFill/>
        </p:spPr>
        <p:txBody>
          <a:bodyPr wrap="square" rtlCol="0">
            <a:spAutoFit/>
          </a:bodyPr>
          <a:lstStyle/>
          <a:p>
            <a:pPr algn="ctr"/>
            <a:r>
              <a:rPr lang="en-US" sz="4800" dirty="0" smtClean="0">
                <a:solidFill>
                  <a:srgbClr val="FFFF00"/>
                </a:solidFill>
                <a:latin typeface="Times New Roman" panose="02020603050405020304" pitchFamily="18" charset="0"/>
                <a:cs typeface="Times New Roman" panose="02020603050405020304" pitchFamily="18" charset="0"/>
              </a:rPr>
              <a:t>The 2-Torus</a:t>
            </a:r>
            <a:endParaRPr lang="en-US" sz="48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945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 -2.96296E-6 L 0 -0.50671 " pathEditMode="relative" rAng="0" ptsTypes="AA">
                                      <p:cBhvr>
                                        <p:cTn id="6" dur="5000" fill="hold"/>
                                        <p:tgtEl>
                                          <p:spTgt spid="2"/>
                                        </p:tgtEl>
                                        <p:attrNameLst>
                                          <p:attrName>ppt_x</p:attrName>
                                          <p:attrName>ppt_y</p:attrName>
                                        </p:attrNameLst>
                                      </p:cBhvr>
                                      <p:rCtr x="0" y="-25347"/>
                                    </p:animMotion>
                                  </p:childTnLst>
                                </p:cTn>
                              </p:par>
                              <p:par>
                                <p:cTn id="7" presetID="42" presetClass="path" presetSubtype="0" accel="50000" decel="50000" fill="hold" nodeType="withEffect">
                                  <p:stCondLst>
                                    <p:cond delay="0"/>
                                  </p:stCondLst>
                                  <p:childTnLst>
                                    <p:animMotion origin="layout" path="M 0 0.00671 L 0 -0.49329 " pathEditMode="relative" rAng="0" ptsTypes="AA">
                                      <p:cBhvr>
                                        <p:cTn id="8" dur="5000" fill="hold"/>
                                        <p:tgtEl>
                                          <p:spTgt spid="3"/>
                                        </p:tgtEl>
                                        <p:attrNameLst>
                                          <p:attrName>ppt_x</p:attrName>
                                          <p:attrName>ppt_y</p:attrName>
                                        </p:attrNameLst>
                                      </p:cBhvr>
                                      <p:rCtr x="0" y="-25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3330" y="2682240"/>
            <a:ext cx="1577340" cy="1584960"/>
          </a:xfrm>
          <a:prstGeom prst="rect">
            <a:avLst/>
          </a:prstGeom>
        </p:spPr>
      </p:pic>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6260" y="2682240"/>
            <a:ext cx="1577340" cy="1584960"/>
          </a:xfrm>
          <a:prstGeom prst="rect">
            <a:avLst/>
          </a:prstGeom>
        </p:spPr>
      </p:pic>
      <p:sp>
        <p:nvSpPr>
          <p:cNvPr id="4" name="Rectangle 3"/>
          <p:cNvSpPr/>
          <p:nvPr/>
        </p:nvSpPr>
        <p:spPr>
          <a:xfrm>
            <a:off x="2895600" y="1828800"/>
            <a:ext cx="3276600" cy="3352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72200" y="1828800"/>
            <a:ext cx="3276600" cy="3352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2682240"/>
            <a:ext cx="1577340" cy="1584960"/>
          </a:xfrm>
          <a:prstGeom prst="rect">
            <a:avLst/>
          </a:prstGeom>
        </p:spPr>
      </p:pic>
      <p:sp>
        <p:nvSpPr>
          <p:cNvPr id="9" name="Rectangle 8"/>
          <p:cNvSpPr/>
          <p:nvPr/>
        </p:nvSpPr>
        <p:spPr>
          <a:xfrm>
            <a:off x="-381000" y="1828800"/>
            <a:ext cx="3276600" cy="3352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3330" y="6035040"/>
            <a:ext cx="1577340" cy="1584960"/>
          </a:xfrm>
          <a:prstGeom prst="rect">
            <a:avLst/>
          </a:prstGeom>
        </p:spPr>
      </p:pic>
      <p:sp>
        <p:nvSpPr>
          <p:cNvPr id="11" name="Rectangle 10"/>
          <p:cNvSpPr/>
          <p:nvPr/>
        </p:nvSpPr>
        <p:spPr>
          <a:xfrm>
            <a:off x="2895600" y="5181600"/>
            <a:ext cx="3276600" cy="3352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9930" y="6035040"/>
            <a:ext cx="1577340" cy="1584960"/>
          </a:xfrm>
          <a:prstGeom prst="rect">
            <a:avLst/>
          </a:prstGeom>
        </p:spPr>
      </p:pic>
      <p:sp>
        <p:nvSpPr>
          <p:cNvPr id="13" name="Rectangle 12"/>
          <p:cNvSpPr/>
          <p:nvPr/>
        </p:nvSpPr>
        <p:spPr>
          <a:xfrm>
            <a:off x="6172200" y="5181600"/>
            <a:ext cx="3276600" cy="3352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730" y="6035040"/>
            <a:ext cx="1577340" cy="1584960"/>
          </a:xfrm>
          <a:prstGeom prst="rect">
            <a:avLst/>
          </a:prstGeom>
        </p:spPr>
      </p:pic>
      <p:sp>
        <p:nvSpPr>
          <p:cNvPr id="15" name="Rectangle 14"/>
          <p:cNvSpPr/>
          <p:nvPr/>
        </p:nvSpPr>
        <p:spPr>
          <a:xfrm>
            <a:off x="-381000" y="5181600"/>
            <a:ext cx="3276600" cy="3352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3330" y="-670560"/>
            <a:ext cx="1577340" cy="1584960"/>
          </a:xfrm>
          <a:prstGeom prst="rect">
            <a:avLst/>
          </a:prstGeom>
        </p:spPr>
      </p:pic>
      <p:sp>
        <p:nvSpPr>
          <p:cNvPr id="17" name="Rectangle 16"/>
          <p:cNvSpPr/>
          <p:nvPr/>
        </p:nvSpPr>
        <p:spPr>
          <a:xfrm>
            <a:off x="2895600" y="-1524000"/>
            <a:ext cx="3276600" cy="3352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9930" y="-670560"/>
            <a:ext cx="1577340" cy="1584960"/>
          </a:xfrm>
          <a:prstGeom prst="rect">
            <a:avLst/>
          </a:prstGeom>
        </p:spPr>
      </p:pic>
      <p:sp>
        <p:nvSpPr>
          <p:cNvPr id="19" name="Rectangle 18"/>
          <p:cNvSpPr/>
          <p:nvPr/>
        </p:nvSpPr>
        <p:spPr>
          <a:xfrm>
            <a:off x="6172200" y="-1524000"/>
            <a:ext cx="3276600" cy="3352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730" y="-670560"/>
            <a:ext cx="1577340" cy="1584960"/>
          </a:xfrm>
          <a:prstGeom prst="rect">
            <a:avLst/>
          </a:prstGeom>
        </p:spPr>
      </p:pic>
      <p:sp>
        <p:nvSpPr>
          <p:cNvPr id="21" name="Rectangle 20"/>
          <p:cNvSpPr/>
          <p:nvPr/>
        </p:nvSpPr>
        <p:spPr>
          <a:xfrm>
            <a:off x="-381000" y="-1524000"/>
            <a:ext cx="3276600" cy="3352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69870" y="2682240"/>
            <a:ext cx="1577340" cy="1584960"/>
          </a:xfrm>
          <a:prstGeom prst="rect">
            <a:avLst/>
          </a:prstGeom>
        </p:spPr>
      </p:pic>
      <p:sp>
        <p:nvSpPr>
          <p:cNvPr id="23" name="Rectangle 22"/>
          <p:cNvSpPr/>
          <p:nvPr/>
        </p:nvSpPr>
        <p:spPr>
          <a:xfrm>
            <a:off x="-3657600" y="1828800"/>
            <a:ext cx="3276600" cy="3352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9870" y="-670560"/>
            <a:ext cx="1577340" cy="1584960"/>
          </a:xfrm>
          <a:prstGeom prst="rect">
            <a:avLst/>
          </a:prstGeom>
        </p:spPr>
      </p:pic>
      <p:sp>
        <p:nvSpPr>
          <p:cNvPr id="25" name="Rectangle 24"/>
          <p:cNvSpPr/>
          <p:nvPr/>
        </p:nvSpPr>
        <p:spPr>
          <a:xfrm>
            <a:off x="-3657600" y="-1524000"/>
            <a:ext cx="3276600" cy="3352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9870" y="6035040"/>
            <a:ext cx="1577340" cy="1584960"/>
          </a:xfrm>
          <a:prstGeom prst="rect">
            <a:avLst/>
          </a:prstGeom>
        </p:spPr>
      </p:pic>
      <p:sp>
        <p:nvSpPr>
          <p:cNvPr id="27" name="Rectangle 26"/>
          <p:cNvSpPr/>
          <p:nvPr/>
        </p:nvSpPr>
        <p:spPr>
          <a:xfrm>
            <a:off x="-3657600" y="5181600"/>
            <a:ext cx="3276600" cy="3352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470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36667 0 " pathEditMode="relative" rAng="0" ptsTypes="AA">
                                      <p:cBhvr>
                                        <p:cTn id="6" dur="5000" fill="hold"/>
                                        <p:tgtEl>
                                          <p:spTgt spid="2"/>
                                        </p:tgtEl>
                                        <p:attrNameLst>
                                          <p:attrName>ppt_x</p:attrName>
                                          <p:attrName>ppt_y</p:attrName>
                                        </p:attrNameLst>
                                      </p:cBhvr>
                                      <p:rCtr x="18333" y="0"/>
                                    </p:animMotion>
                                  </p:childTnLst>
                                </p:cTn>
                              </p:par>
                              <p:par>
                                <p:cTn id="7" presetID="42" presetClass="path" presetSubtype="0" accel="50000" decel="50000" fill="hold" nodeType="withEffect">
                                  <p:stCondLst>
                                    <p:cond delay="0"/>
                                  </p:stCondLst>
                                  <p:childTnLst>
                                    <p:animMotion origin="layout" path="M 2.77556E-17 -1.11111E-6 L 0.35 -0.0044 " pathEditMode="relative" rAng="0" ptsTypes="AA">
                                      <p:cBhvr>
                                        <p:cTn id="8" dur="5000" fill="hold"/>
                                        <p:tgtEl>
                                          <p:spTgt spid="3"/>
                                        </p:tgtEl>
                                        <p:attrNameLst>
                                          <p:attrName>ppt_x</p:attrName>
                                          <p:attrName>ppt_y</p:attrName>
                                        </p:attrNameLst>
                                      </p:cBhvr>
                                      <p:rCtr x="17500" y="-231"/>
                                    </p:animMotion>
                                  </p:childTnLst>
                                </p:cTn>
                              </p:par>
                              <p:par>
                                <p:cTn id="9" presetID="42" presetClass="path" presetSubtype="0" accel="50000" decel="50000" fill="hold" nodeType="withEffect">
                                  <p:stCondLst>
                                    <p:cond delay="0"/>
                                  </p:stCondLst>
                                  <p:childTnLst>
                                    <p:animMotion origin="layout" path="M 0 0 L 0.36667 0 " pathEditMode="relative" rAng="0" ptsTypes="AA">
                                      <p:cBhvr>
                                        <p:cTn id="10" dur="5000" fill="hold"/>
                                        <p:tgtEl>
                                          <p:spTgt spid="8"/>
                                        </p:tgtEl>
                                        <p:attrNameLst>
                                          <p:attrName>ppt_x</p:attrName>
                                          <p:attrName>ppt_y</p:attrName>
                                        </p:attrNameLst>
                                      </p:cBhvr>
                                      <p:rCtr x="18333" y="0"/>
                                    </p:animMotion>
                                  </p:childTnLst>
                                </p:cTn>
                              </p:par>
                              <p:par>
                                <p:cTn id="11" presetID="42" presetClass="path" presetSubtype="0" accel="50000" decel="50000" fill="hold" nodeType="withEffect">
                                  <p:stCondLst>
                                    <p:cond delay="0"/>
                                  </p:stCondLst>
                                  <p:childTnLst>
                                    <p:animMotion origin="layout" path="M 0 0 L 0.36667 0 " pathEditMode="relative" rAng="0" ptsTypes="AA">
                                      <p:cBhvr>
                                        <p:cTn id="12" dur="5000" fill="hold"/>
                                        <p:tgtEl>
                                          <p:spTgt spid="10"/>
                                        </p:tgtEl>
                                        <p:attrNameLst>
                                          <p:attrName>ppt_x</p:attrName>
                                          <p:attrName>ppt_y</p:attrName>
                                        </p:attrNameLst>
                                      </p:cBhvr>
                                      <p:rCtr x="18333" y="0"/>
                                    </p:animMotion>
                                  </p:childTnLst>
                                </p:cTn>
                              </p:par>
                              <p:par>
                                <p:cTn id="13" presetID="42" presetClass="path" presetSubtype="0" accel="50000" decel="50000" fill="hold" nodeType="withEffect">
                                  <p:stCondLst>
                                    <p:cond delay="0"/>
                                  </p:stCondLst>
                                  <p:childTnLst>
                                    <p:animMotion origin="layout" path="M 0 0 L 0.36667 0 " pathEditMode="relative" rAng="0" ptsTypes="AA">
                                      <p:cBhvr>
                                        <p:cTn id="14" dur="5000" fill="hold"/>
                                        <p:tgtEl>
                                          <p:spTgt spid="12"/>
                                        </p:tgtEl>
                                        <p:attrNameLst>
                                          <p:attrName>ppt_x</p:attrName>
                                          <p:attrName>ppt_y</p:attrName>
                                        </p:attrNameLst>
                                      </p:cBhvr>
                                      <p:rCtr x="18333" y="0"/>
                                    </p:animMotion>
                                  </p:childTnLst>
                                </p:cTn>
                              </p:par>
                              <p:par>
                                <p:cTn id="15" presetID="42" presetClass="path" presetSubtype="0" accel="50000" decel="50000" fill="hold" nodeType="withEffect">
                                  <p:stCondLst>
                                    <p:cond delay="0"/>
                                  </p:stCondLst>
                                  <p:childTnLst>
                                    <p:animMotion origin="layout" path="M 0 0 L 0.36667 0 " pathEditMode="relative" rAng="0" ptsTypes="AA">
                                      <p:cBhvr>
                                        <p:cTn id="16" dur="5000" fill="hold"/>
                                        <p:tgtEl>
                                          <p:spTgt spid="14"/>
                                        </p:tgtEl>
                                        <p:attrNameLst>
                                          <p:attrName>ppt_x</p:attrName>
                                          <p:attrName>ppt_y</p:attrName>
                                        </p:attrNameLst>
                                      </p:cBhvr>
                                      <p:rCtr x="18333" y="0"/>
                                    </p:animMotion>
                                  </p:childTnLst>
                                </p:cTn>
                              </p:par>
                              <p:par>
                                <p:cTn id="17" presetID="42" presetClass="path" presetSubtype="0" accel="50000" decel="50000" fill="hold" nodeType="withEffect">
                                  <p:stCondLst>
                                    <p:cond delay="0"/>
                                  </p:stCondLst>
                                  <p:childTnLst>
                                    <p:animMotion origin="layout" path="M 0 0 L 0.36667 0 " pathEditMode="relative" rAng="0" ptsTypes="AA">
                                      <p:cBhvr>
                                        <p:cTn id="18" dur="5000" fill="hold"/>
                                        <p:tgtEl>
                                          <p:spTgt spid="16"/>
                                        </p:tgtEl>
                                        <p:attrNameLst>
                                          <p:attrName>ppt_x</p:attrName>
                                          <p:attrName>ppt_y</p:attrName>
                                        </p:attrNameLst>
                                      </p:cBhvr>
                                      <p:rCtr x="18333" y="0"/>
                                    </p:animMotion>
                                  </p:childTnLst>
                                </p:cTn>
                              </p:par>
                              <p:par>
                                <p:cTn id="19" presetID="42" presetClass="path" presetSubtype="0" accel="50000" decel="50000" fill="hold" nodeType="withEffect">
                                  <p:stCondLst>
                                    <p:cond delay="0"/>
                                  </p:stCondLst>
                                  <p:childTnLst>
                                    <p:animMotion origin="layout" path="M 0 0 L 0.36667 0 " pathEditMode="relative" rAng="0" ptsTypes="AA">
                                      <p:cBhvr>
                                        <p:cTn id="20" dur="5000" fill="hold"/>
                                        <p:tgtEl>
                                          <p:spTgt spid="18"/>
                                        </p:tgtEl>
                                        <p:attrNameLst>
                                          <p:attrName>ppt_x</p:attrName>
                                          <p:attrName>ppt_y</p:attrName>
                                        </p:attrNameLst>
                                      </p:cBhvr>
                                      <p:rCtr x="18333" y="0"/>
                                    </p:animMotion>
                                  </p:childTnLst>
                                </p:cTn>
                              </p:par>
                              <p:par>
                                <p:cTn id="21" presetID="42" presetClass="path" presetSubtype="0" accel="50000" decel="50000" fill="hold" nodeType="withEffect">
                                  <p:stCondLst>
                                    <p:cond delay="0"/>
                                  </p:stCondLst>
                                  <p:childTnLst>
                                    <p:animMotion origin="layout" path="M 0 0 L 0.36667 0 " pathEditMode="relative" rAng="0" ptsTypes="AA">
                                      <p:cBhvr>
                                        <p:cTn id="22" dur="5000" fill="hold"/>
                                        <p:tgtEl>
                                          <p:spTgt spid="20"/>
                                        </p:tgtEl>
                                        <p:attrNameLst>
                                          <p:attrName>ppt_x</p:attrName>
                                          <p:attrName>ppt_y</p:attrName>
                                        </p:attrNameLst>
                                      </p:cBhvr>
                                      <p:rCtr x="18333" y="0"/>
                                    </p:animMotion>
                                  </p:childTnLst>
                                </p:cTn>
                              </p:par>
                              <p:par>
                                <p:cTn id="23" presetID="42" presetClass="path" presetSubtype="0" accel="50000" decel="50000" fill="hold" nodeType="withEffect">
                                  <p:stCondLst>
                                    <p:cond delay="0"/>
                                  </p:stCondLst>
                                  <p:childTnLst>
                                    <p:animMotion origin="layout" path="M 0 0 L 0.36667 0 " pathEditMode="relative" rAng="0" ptsTypes="AA">
                                      <p:cBhvr>
                                        <p:cTn id="24" dur="5000" fill="hold"/>
                                        <p:tgtEl>
                                          <p:spTgt spid="22"/>
                                        </p:tgtEl>
                                        <p:attrNameLst>
                                          <p:attrName>ppt_x</p:attrName>
                                          <p:attrName>ppt_y</p:attrName>
                                        </p:attrNameLst>
                                      </p:cBhvr>
                                      <p:rCtr x="18333" y="0"/>
                                    </p:animMotion>
                                  </p:childTnLst>
                                </p:cTn>
                              </p:par>
                              <p:par>
                                <p:cTn id="25" presetID="42" presetClass="path" presetSubtype="0" accel="50000" decel="50000" fill="hold" nodeType="withEffect">
                                  <p:stCondLst>
                                    <p:cond delay="0"/>
                                  </p:stCondLst>
                                  <p:childTnLst>
                                    <p:animMotion origin="layout" path="M 0 0 L 0.36667 0 " pathEditMode="relative" rAng="0" ptsTypes="AA">
                                      <p:cBhvr>
                                        <p:cTn id="26" dur="5000" fill="hold"/>
                                        <p:tgtEl>
                                          <p:spTgt spid="24"/>
                                        </p:tgtEl>
                                        <p:attrNameLst>
                                          <p:attrName>ppt_x</p:attrName>
                                          <p:attrName>ppt_y</p:attrName>
                                        </p:attrNameLst>
                                      </p:cBhvr>
                                      <p:rCtr x="18333" y="0"/>
                                    </p:animMotion>
                                  </p:childTnLst>
                                </p:cTn>
                              </p:par>
                              <p:par>
                                <p:cTn id="27" presetID="42" presetClass="path" presetSubtype="0" accel="50000" decel="50000" fill="hold" nodeType="withEffect">
                                  <p:stCondLst>
                                    <p:cond delay="0"/>
                                  </p:stCondLst>
                                  <p:childTnLst>
                                    <p:animMotion origin="layout" path="M 0 0 L 0.36667 0 " pathEditMode="relative" rAng="0" ptsTypes="AA">
                                      <p:cBhvr>
                                        <p:cTn id="28" dur="5000" fill="hold"/>
                                        <p:tgtEl>
                                          <p:spTgt spid="26"/>
                                        </p:tgtEl>
                                        <p:attrNameLst>
                                          <p:attrName>ppt_x</p:attrName>
                                          <p:attrName>ppt_y</p:attrName>
                                        </p:attrNameLst>
                                      </p:cBhvr>
                                      <p:rCtr x="18333" y="0"/>
                                    </p:animMotion>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21"/>
                                        </p:tgtEl>
                                      </p:cBhvr>
                                    </p:animEffect>
                                    <p:set>
                                      <p:cBhvr>
                                        <p:cTn id="33" dur="1" fill="hold">
                                          <p:stCondLst>
                                            <p:cond delay="499"/>
                                          </p:stCondLst>
                                        </p:cTn>
                                        <p:tgtEl>
                                          <p:spTgt spid="21"/>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17"/>
                                        </p:tgtEl>
                                      </p:cBhvr>
                                    </p:animEffect>
                                    <p:set>
                                      <p:cBhvr>
                                        <p:cTn id="36" dur="1" fill="hold">
                                          <p:stCondLst>
                                            <p:cond delay="499"/>
                                          </p:stCondLst>
                                        </p:cTn>
                                        <p:tgtEl>
                                          <p:spTgt spid="17"/>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4"/>
                                        </p:tgtEl>
                                      </p:cBhvr>
                                    </p:animEffect>
                                    <p:set>
                                      <p:cBhvr>
                                        <p:cTn id="45" dur="1" fill="hold">
                                          <p:stCondLst>
                                            <p:cond delay="499"/>
                                          </p:stCondLst>
                                        </p:cTn>
                                        <p:tgtEl>
                                          <p:spTgt spid="4"/>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15"/>
                                        </p:tgtEl>
                                      </p:cBhvr>
                                    </p:animEffect>
                                    <p:set>
                                      <p:cBhvr>
                                        <p:cTn id="48" dur="1" fill="hold">
                                          <p:stCondLst>
                                            <p:cond delay="499"/>
                                          </p:stCondLst>
                                        </p:cTn>
                                        <p:tgtEl>
                                          <p:spTgt spid="15"/>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7"/>
                                        </p:tgtEl>
                                      </p:cBhvr>
                                    </p:animEffect>
                                    <p:set>
                                      <p:cBhvr>
                                        <p:cTn id="54" dur="1" fill="hold">
                                          <p:stCondLst>
                                            <p:cond delay="499"/>
                                          </p:stCondLst>
                                        </p:cTn>
                                        <p:tgtEl>
                                          <p:spTgt spid="7"/>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11"/>
                                        </p:tgtEl>
                                      </p:cBhvr>
                                    </p:animEffect>
                                    <p:set>
                                      <p:cBhvr>
                                        <p:cTn id="5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1" grpId="0" animBg="1"/>
      <p:bldP spid="13" grpId="0" animBg="1"/>
      <p:bldP spid="15" grpId="0" animBg="1"/>
      <p:bldP spid="17" grpId="0" animBg="1"/>
      <p:bldP spid="19"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6200000">
            <a:off x="3990975" y="1419226"/>
            <a:ext cx="4819650" cy="5029200"/>
          </a:xfrm>
          <a:prstGeom prst="rect">
            <a:avLst/>
          </a:prstGeom>
        </p:spPr>
      </p:pic>
      <p:sp>
        <p:nvSpPr>
          <p:cNvPr id="7" name="TextBox 6"/>
          <p:cNvSpPr txBox="1"/>
          <p:nvPr/>
        </p:nvSpPr>
        <p:spPr>
          <a:xfrm>
            <a:off x="4191000" y="5966936"/>
            <a:ext cx="4648200" cy="738664"/>
          </a:xfrm>
          <a:prstGeom prst="rect">
            <a:avLst/>
          </a:prstGeom>
          <a:noFill/>
        </p:spPr>
        <p:txBody>
          <a:bodyPr wrap="square" rtlCol="0">
            <a:spAutoFit/>
          </a:bodyPr>
          <a:lstStyle/>
          <a:p>
            <a:pPr algn="ctr"/>
            <a:r>
              <a:rPr lang="en-US" sz="1400" dirty="0">
                <a:latin typeface="Courier New" panose="02070309020205020404" pitchFamily="49" charset="0"/>
                <a:cs typeface="Courier New" panose="02070309020205020404" pitchFamily="49" charset="0"/>
              </a:rPr>
              <a:t>http://www.ediblegeography.com/wp-content/uploads/2013/03/Klein-bottle-460.jpg</a:t>
            </a:r>
          </a:p>
        </p:txBody>
      </p:sp>
      <p:sp>
        <p:nvSpPr>
          <p:cNvPr id="5" name="TextBox 4"/>
          <p:cNvSpPr txBox="1"/>
          <p:nvPr/>
        </p:nvSpPr>
        <p:spPr>
          <a:xfrm>
            <a:off x="609600" y="152400"/>
            <a:ext cx="7620000" cy="830997"/>
          </a:xfrm>
          <a:prstGeom prst="rect">
            <a:avLst/>
          </a:prstGeom>
          <a:noFill/>
        </p:spPr>
        <p:txBody>
          <a:bodyPr wrap="square" rtlCol="0">
            <a:spAutoFit/>
          </a:bodyPr>
          <a:lstStyle/>
          <a:p>
            <a:pPr algn="ctr"/>
            <a:r>
              <a:rPr lang="en-US" sz="4800" dirty="0" smtClean="0">
                <a:solidFill>
                  <a:srgbClr val="C00000"/>
                </a:solidFill>
                <a:latin typeface="Times New Roman" panose="02020603050405020304" pitchFamily="18" charset="0"/>
                <a:cs typeface="Times New Roman" panose="02020603050405020304" pitchFamily="18" charset="0"/>
              </a:rPr>
              <a:t>The </a:t>
            </a:r>
            <a:r>
              <a:rPr lang="en-US" sz="4800" dirty="0" smtClean="0">
                <a:solidFill>
                  <a:srgbClr val="C00000"/>
                </a:solidFill>
                <a:latin typeface="Times New Roman" panose="02020603050405020304" pitchFamily="18" charset="0"/>
                <a:cs typeface="Times New Roman" panose="02020603050405020304" pitchFamily="18" charset="0"/>
              </a:rPr>
              <a:t>Klein Bottle</a:t>
            </a:r>
            <a:endParaRPr lang="en-US" sz="4800" dirty="0">
              <a:solidFill>
                <a:srgbClr val="C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609600" y="2667000"/>
            <a:ext cx="2362200" cy="23622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1600200" y="2667000"/>
            <a:ext cx="304800"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600200" y="5029200"/>
            <a:ext cx="304800"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09600" y="3886200"/>
            <a:ext cx="0" cy="1524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09600" y="3733800"/>
            <a:ext cx="0" cy="1524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971800" y="3810000"/>
            <a:ext cx="0" cy="2286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971800" y="3657600"/>
            <a:ext cx="0" cy="2286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7200" y="1066800"/>
            <a:ext cx="8305800" cy="1015663"/>
          </a:xfrm>
          <a:prstGeom prst="rect">
            <a:avLst/>
          </a:prstGeom>
          <a:noFill/>
        </p:spPr>
        <p:txBody>
          <a:bodyPr wrap="square" rtlCol="0">
            <a:spAutoFit/>
          </a:bodyPr>
          <a:lstStyle/>
          <a:p>
            <a:r>
              <a:rPr lang="en-US" sz="2000" b="1" dirty="0" smtClean="0"/>
              <a:t>Note.</a:t>
            </a:r>
            <a:r>
              <a:rPr lang="en-US" sz="2000" dirty="0"/>
              <a:t> </a:t>
            </a:r>
            <a:r>
              <a:rPr lang="en-US" sz="2000" dirty="0" smtClean="0"/>
              <a:t> The Klein Bottle is a 2-dimensional manifold which, like the 2-torus, can be described as a “quotient space” involving the fundamental domain which is the unit square in the plane.</a:t>
            </a:r>
            <a:endParaRPr lang="en-US" sz="2000" i="1" dirty="0"/>
          </a:p>
        </p:txBody>
      </p:sp>
      <p:sp>
        <p:nvSpPr>
          <p:cNvPr id="17" name="Down Arrow 16"/>
          <p:cNvSpPr/>
          <p:nvPr/>
        </p:nvSpPr>
        <p:spPr>
          <a:xfrm rot="10800000">
            <a:off x="1600201" y="2667000"/>
            <a:ext cx="381000" cy="2362200"/>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rot="18605165">
            <a:off x="1605198" y="2333752"/>
            <a:ext cx="381000" cy="3152180"/>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rot="17309017">
            <a:off x="1626983" y="2588660"/>
            <a:ext cx="381000" cy="2543648"/>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rot="15224556">
            <a:off x="1607712" y="2656380"/>
            <a:ext cx="381000" cy="2469367"/>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rot="13839064">
            <a:off x="1599053" y="2236197"/>
            <a:ext cx="381000" cy="3133503"/>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379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par>
                          <p:cTn id="18" fill="hold">
                            <p:stCondLst>
                              <p:cond delay="500"/>
                            </p:stCondLst>
                            <p:childTnLst>
                              <p:par>
                                <p:cTn id="19" presetID="10" presetClass="exit" presetSubtype="0" fill="hold" grpId="1" nodeType="afterEffect">
                                  <p:stCondLst>
                                    <p:cond delay="0"/>
                                  </p:stCondLst>
                                  <p:childTnLst>
                                    <p:animEffect transition="out" filter="fade">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par>
                          <p:cTn id="26" fill="hold">
                            <p:stCondLst>
                              <p:cond delay="1500"/>
                            </p:stCondLst>
                            <p:childTnLst>
                              <p:par>
                                <p:cTn id="27" presetID="10" presetClass="exit" presetSubtype="0" fill="hold" grpId="1" nodeType="afterEffect">
                                  <p:stCondLst>
                                    <p:cond delay="0"/>
                                  </p:stCondLst>
                                  <p:childTnLst>
                                    <p:animEffect transition="out" filter="fade">
                                      <p:cBhvr>
                                        <p:cTn id="28" dur="500"/>
                                        <p:tgtEl>
                                          <p:spTgt spid="19"/>
                                        </p:tgtEl>
                                      </p:cBhvr>
                                    </p:animEffect>
                                    <p:set>
                                      <p:cBhvr>
                                        <p:cTn id="29" dur="1" fill="hold">
                                          <p:stCondLst>
                                            <p:cond delay="499"/>
                                          </p:stCondLst>
                                        </p:cTn>
                                        <p:tgtEl>
                                          <p:spTgt spid="19"/>
                                        </p:tgtEl>
                                        <p:attrNameLst>
                                          <p:attrName>style.visibility</p:attrName>
                                        </p:attrNameLst>
                                      </p:cBhvr>
                                      <p:to>
                                        <p:strVal val="hidden"/>
                                      </p:to>
                                    </p:se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par>
                          <p:cTn id="34" fill="hold">
                            <p:stCondLst>
                              <p:cond delay="2500"/>
                            </p:stCondLst>
                            <p:childTnLst>
                              <p:par>
                                <p:cTn id="35" presetID="10" presetClass="exit" presetSubtype="0" fill="hold" grpId="1" nodeType="afterEffect">
                                  <p:stCondLst>
                                    <p:cond delay="0"/>
                                  </p:stCondLst>
                                  <p:childTnLst>
                                    <p:animEffect transition="out" filter="fade">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childTnLst>
                          </p:cTn>
                        </p:par>
                        <p:par>
                          <p:cTn id="38" fill="hold">
                            <p:stCondLst>
                              <p:cond delay="3000"/>
                            </p:stCondLst>
                            <p:childTnLst>
                              <p:par>
                                <p:cTn id="39" presetID="22" presetClass="entr" presetSubtype="4"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22"/>
                                        </p:tgtEl>
                                      </p:cBhvr>
                                    </p:animEffect>
                                    <p:set>
                                      <p:cBhvr>
                                        <p:cTn id="46" dur="1" fill="hold">
                                          <p:stCondLst>
                                            <p:cond delay="499"/>
                                          </p:stCondLst>
                                        </p:cTn>
                                        <p:tgtEl>
                                          <p:spTgt spid="22"/>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animBg="1"/>
      <p:bldP spid="17" grpId="1" animBg="1"/>
      <p:bldP spid="18" grpId="0" animBg="1"/>
      <p:bldP spid="18" grpId="1" animBg="1"/>
      <p:bldP spid="19" grpId="0" animBg="1"/>
      <p:bldP spid="19" grpId="1" animBg="1"/>
      <p:bldP spid="20" grpId="0" animBg="1"/>
      <p:bldP spid="20" grpId="1" animBg="1"/>
      <p:bldP spid="22" grpId="0" animBg="1"/>
      <p:bldP spid="2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 name="TextBox 27"/>
              <p:cNvSpPr txBox="1"/>
              <p:nvPr/>
            </p:nvSpPr>
            <p:spPr>
              <a:xfrm>
                <a:off x="304800" y="804208"/>
                <a:ext cx="8686800" cy="1938992"/>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Define </a:t>
                </a:r>
                <a:r>
                  <a:rPr lang="en-US" sz="2400" dirty="0">
                    <a:latin typeface="Times New Roman" panose="02020603050405020304" pitchFamily="18" charset="0"/>
                    <a:cs typeface="Times New Roman" panose="02020603050405020304" pitchFamily="18" charset="0"/>
                  </a:rPr>
                  <a:t>an equivalence relation on </a:t>
                </a:r>
                <a14:m>
                  <m:oMath xmlns:m="http://schemas.openxmlformats.org/officeDocument/2006/math">
                    <m:r>
                      <a:rPr lang="en-US" sz="2400" b="0" i="1" smtClean="0">
                        <a:latin typeface="Cambria Math"/>
                        <a:cs typeface="Times New Roman" panose="02020603050405020304" pitchFamily="18" charset="0"/>
                      </a:rPr>
                      <m:t>𝑋</m:t>
                    </m:r>
                    <m:r>
                      <a:rPr lang="en-US" sz="2400" b="0" i="1" smtClean="0">
                        <a:latin typeface="Cambria Math"/>
                        <a:cs typeface="Times New Roman" panose="02020603050405020304" pitchFamily="18" charset="0"/>
                      </a:rPr>
                      <m:t>=</m:t>
                    </m:r>
                    <m:r>
                      <a:rPr lang="en-US" sz="2400" b="0" i="1" smtClean="0">
                        <a:latin typeface="Cambria Math"/>
                        <a:ea typeface="Cambria Math"/>
                        <a:cs typeface="Times New Roman" panose="02020603050405020304" pitchFamily="18" charset="0"/>
                      </a:rPr>
                      <m:t>ℝ</m:t>
                    </m:r>
                    <m:r>
                      <a:rPr lang="en-US" sz="2400" b="0" i="1" smtClean="0">
                        <a:latin typeface="Cambria Math"/>
                        <a:ea typeface="Cambria Math"/>
                        <a:cs typeface="Times New Roman" panose="02020603050405020304" pitchFamily="18" charset="0"/>
                      </a:rPr>
                      <m:t>×</m:t>
                    </m:r>
                    <m:r>
                      <a:rPr lang="en-US" sz="2400" b="0" i="1" smtClean="0">
                        <a:latin typeface="Cambria Math"/>
                        <a:ea typeface="Cambria Math"/>
                        <a:cs typeface="Times New Roman" panose="02020603050405020304" pitchFamily="18" charset="0"/>
                      </a:rPr>
                      <m:t>ℝ</m:t>
                    </m:r>
                  </m:oMath>
                </a14:m>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as </a:t>
                </a:r>
                <a14:m>
                  <m:oMath xmlns:m="http://schemas.openxmlformats.org/officeDocument/2006/math">
                    <m:d>
                      <m:dPr>
                        <m:ctrlPr>
                          <a:rPr lang="en-US" sz="2400" i="1" smtClean="0">
                            <a:latin typeface="Cambria Math"/>
                            <a:cs typeface="Times New Roman" panose="02020603050405020304" pitchFamily="18" charset="0"/>
                          </a:rPr>
                        </m:ctrlPr>
                      </m:dPr>
                      <m:e>
                        <m:sSub>
                          <m:sSubPr>
                            <m:ctrlPr>
                              <a:rPr lang="en-US" sz="2400" i="1" smtClean="0">
                                <a:latin typeface="Cambria Math"/>
                                <a:cs typeface="Times New Roman" panose="02020603050405020304" pitchFamily="18" charset="0"/>
                              </a:rPr>
                            </m:ctrlPr>
                          </m:sSubPr>
                          <m:e>
                            <m:r>
                              <a:rPr lang="en-US" sz="2400" b="0" i="1" smtClean="0">
                                <a:latin typeface="Cambria Math"/>
                                <a:cs typeface="Times New Roman" panose="02020603050405020304" pitchFamily="18" charset="0"/>
                              </a:rPr>
                              <m:t>𝑥</m:t>
                            </m:r>
                          </m:e>
                          <m:sub>
                            <m:r>
                              <a:rPr lang="en-US" sz="2400" b="0" i="1" smtClean="0">
                                <a:latin typeface="Cambria Math"/>
                                <a:cs typeface="Times New Roman" panose="02020603050405020304" pitchFamily="18" charset="0"/>
                              </a:rPr>
                              <m:t>1</m:t>
                            </m:r>
                          </m:sub>
                        </m:sSub>
                        <m:r>
                          <a:rPr lang="en-US" sz="2400" b="0" i="1" smtClean="0">
                            <a:latin typeface="Cambria Math"/>
                            <a:cs typeface="Times New Roman" panose="02020603050405020304" pitchFamily="18" charset="0"/>
                          </a:rPr>
                          <m:t>,</m:t>
                        </m:r>
                        <m:sSub>
                          <m:sSubPr>
                            <m:ctrlPr>
                              <a:rPr lang="en-US" sz="2400" b="0" i="1" smtClean="0">
                                <a:latin typeface="Cambria Math"/>
                                <a:cs typeface="Times New Roman" panose="02020603050405020304" pitchFamily="18" charset="0"/>
                              </a:rPr>
                            </m:ctrlPr>
                          </m:sSubPr>
                          <m:e>
                            <m:r>
                              <a:rPr lang="en-US" sz="2400" b="0" i="1" smtClean="0">
                                <a:latin typeface="Cambria Math"/>
                                <a:cs typeface="Times New Roman" panose="02020603050405020304" pitchFamily="18" charset="0"/>
                              </a:rPr>
                              <m:t>𝑦</m:t>
                            </m:r>
                          </m:e>
                          <m:sub>
                            <m:r>
                              <a:rPr lang="en-US" sz="2400" b="0" i="1" smtClean="0">
                                <a:latin typeface="Cambria Math"/>
                                <a:cs typeface="Times New Roman" panose="02020603050405020304" pitchFamily="18" charset="0"/>
                              </a:rPr>
                              <m:t>1</m:t>
                            </m:r>
                          </m:sub>
                        </m:sSub>
                      </m:e>
                    </m:d>
                    <m:r>
                      <a:rPr lang="en-US" sz="2400" i="1" smtClean="0">
                        <a:latin typeface="Cambria Math"/>
                        <a:ea typeface="Cambria Math"/>
                        <a:cs typeface="Times New Roman" panose="02020603050405020304" pitchFamily="18" charset="0"/>
                      </a:rPr>
                      <m:t>~</m:t>
                    </m:r>
                    <m:d>
                      <m:dPr>
                        <m:ctrlPr>
                          <a:rPr lang="en-US" sz="2400" i="1" smtClean="0">
                            <a:latin typeface="Cambria Math"/>
                            <a:ea typeface="Cambria Math"/>
                            <a:cs typeface="Times New Roman" panose="02020603050405020304" pitchFamily="18" charset="0"/>
                          </a:rPr>
                        </m:ctrlPr>
                      </m:dPr>
                      <m:e>
                        <m:sSub>
                          <m:sSubPr>
                            <m:ctrlPr>
                              <a:rPr lang="en-US" sz="2400" i="1" smtClean="0">
                                <a:latin typeface="Cambria Math"/>
                                <a:ea typeface="Cambria Math"/>
                                <a:cs typeface="Times New Roman" panose="02020603050405020304" pitchFamily="18" charset="0"/>
                              </a:rPr>
                            </m:ctrlPr>
                          </m:sSubPr>
                          <m:e>
                            <m:r>
                              <a:rPr lang="en-US" sz="2400" b="0" i="1" smtClean="0">
                                <a:latin typeface="Cambria Math"/>
                                <a:ea typeface="Cambria Math"/>
                                <a:cs typeface="Times New Roman" panose="02020603050405020304" pitchFamily="18" charset="0"/>
                              </a:rPr>
                              <m:t>𝑥</m:t>
                            </m:r>
                          </m:e>
                          <m:sub>
                            <m:r>
                              <a:rPr lang="en-US" sz="2400" b="0" i="1" smtClean="0">
                                <a:latin typeface="Cambria Math"/>
                                <a:ea typeface="Cambria Math"/>
                                <a:cs typeface="Times New Roman" panose="02020603050405020304" pitchFamily="18" charset="0"/>
                              </a:rPr>
                              <m:t>2</m:t>
                            </m:r>
                          </m:sub>
                        </m:sSub>
                        <m:r>
                          <a:rPr lang="en-US" sz="2400" b="0" i="1" smtClean="0">
                            <a:latin typeface="Cambria Math"/>
                            <a:ea typeface="Cambria Math"/>
                            <a:cs typeface="Times New Roman" panose="02020603050405020304" pitchFamily="18" charset="0"/>
                          </a:rPr>
                          <m:t>,</m:t>
                        </m:r>
                        <m:sSub>
                          <m:sSubPr>
                            <m:ctrlPr>
                              <a:rPr lang="en-US" sz="2400" b="0" i="1" smtClean="0">
                                <a:latin typeface="Cambria Math"/>
                                <a:ea typeface="Cambria Math"/>
                                <a:cs typeface="Times New Roman" panose="02020603050405020304" pitchFamily="18" charset="0"/>
                              </a:rPr>
                            </m:ctrlPr>
                          </m:sSubPr>
                          <m:e>
                            <m:r>
                              <a:rPr lang="en-US" sz="2400" b="0" i="1" smtClean="0">
                                <a:latin typeface="Cambria Math"/>
                                <a:ea typeface="Cambria Math"/>
                                <a:cs typeface="Times New Roman" panose="02020603050405020304" pitchFamily="18" charset="0"/>
                              </a:rPr>
                              <m:t>𝑦</m:t>
                            </m:r>
                          </m:e>
                          <m:sub>
                            <m:r>
                              <a:rPr lang="en-US" sz="2400" b="0" i="1" smtClean="0">
                                <a:latin typeface="Cambria Math"/>
                                <a:ea typeface="Cambria Math"/>
                                <a:cs typeface="Times New Roman" panose="02020603050405020304" pitchFamily="18" charset="0"/>
                              </a:rPr>
                              <m:t>2</m:t>
                            </m:r>
                          </m:sub>
                        </m:sSub>
                      </m:e>
                    </m:d>
                  </m:oMath>
                </a14:m>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if and only if </a:t>
                </a:r>
                <a:endParaRPr lang="en-US" sz="2400" dirty="0" smtClean="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en-US" sz="2400" i="1" smtClean="0">
                            <a:latin typeface="Cambria Math"/>
                            <a:cs typeface="Times New Roman" panose="02020603050405020304" pitchFamily="18" charset="0"/>
                          </a:rPr>
                        </m:ctrlPr>
                      </m:sSubPr>
                      <m:e>
                        <m:r>
                          <a:rPr lang="en-US" sz="2400" b="0" i="1" smtClean="0">
                            <a:latin typeface="Cambria Math"/>
                            <a:cs typeface="Times New Roman" panose="02020603050405020304" pitchFamily="18" charset="0"/>
                          </a:rPr>
                          <m:t>𝑦</m:t>
                        </m:r>
                      </m:e>
                      <m:sub>
                        <m:r>
                          <a:rPr lang="en-US" sz="2400" b="0" i="1" smtClean="0">
                            <a:latin typeface="Cambria Math"/>
                            <a:cs typeface="Times New Roman" panose="02020603050405020304" pitchFamily="18" charset="0"/>
                          </a:rPr>
                          <m:t>1</m:t>
                        </m:r>
                      </m:sub>
                    </m:sSub>
                    <m:r>
                      <a:rPr lang="en-US" sz="2400" b="0" i="1" smtClean="0">
                        <a:latin typeface="Cambria Math"/>
                        <a:cs typeface="Times New Roman" panose="02020603050405020304" pitchFamily="18" charset="0"/>
                      </a:rPr>
                      <m:t>−</m:t>
                    </m:r>
                    <m:sSub>
                      <m:sSubPr>
                        <m:ctrlPr>
                          <a:rPr lang="en-US" sz="2400" b="0" i="1" smtClean="0">
                            <a:latin typeface="Cambria Math"/>
                            <a:cs typeface="Times New Roman" panose="02020603050405020304" pitchFamily="18" charset="0"/>
                          </a:rPr>
                        </m:ctrlPr>
                      </m:sSubPr>
                      <m:e>
                        <m:r>
                          <a:rPr lang="en-US" sz="2400" b="0" i="1" smtClean="0">
                            <a:latin typeface="Cambria Math"/>
                            <a:cs typeface="Times New Roman" panose="02020603050405020304" pitchFamily="18" charset="0"/>
                          </a:rPr>
                          <m:t>𝑦</m:t>
                        </m:r>
                      </m:e>
                      <m:sub>
                        <m:r>
                          <a:rPr lang="en-US" sz="2400" b="0" i="1" smtClean="0">
                            <a:latin typeface="Cambria Math"/>
                            <a:cs typeface="Times New Roman" panose="02020603050405020304" pitchFamily="18" charset="0"/>
                          </a:rPr>
                          <m:t>2</m:t>
                        </m:r>
                      </m:sub>
                    </m:sSub>
                    <m:r>
                      <a:rPr lang="en-US" sz="2400" b="0" i="1" smtClean="0">
                        <a:latin typeface="Cambria Math"/>
                        <a:ea typeface="Cambria Math"/>
                        <a:cs typeface="Times New Roman" panose="02020603050405020304" pitchFamily="18" charset="0"/>
                      </a:rPr>
                      <m:t>∈</m:t>
                    </m:r>
                    <m:r>
                      <a:rPr lang="en-US" sz="2400" b="0" i="1" smtClean="0">
                        <a:latin typeface="Cambria Math"/>
                        <a:ea typeface="Cambria Math"/>
                        <a:cs typeface="Times New Roman" panose="02020603050405020304" pitchFamily="18" charset="0"/>
                      </a:rPr>
                      <m:t>ℤ</m:t>
                    </m:r>
                  </m:oMath>
                </a14:m>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and </a:t>
                </a:r>
                <a14:m>
                  <m:oMath xmlns:m="http://schemas.openxmlformats.org/officeDocument/2006/math">
                    <m:sSub>
                      <m:sSubPr>
                        <m:ctrlPr>
                          <a:rPr lang="en-US" sz="2400" i="1">
                            <a:latin typeface="Cambria Math"/>
                            <a:cs typeface="Times New Roman" panose="02020603050405020304" pitchFamily="18" charset="0"/>
                          </a:rPr>
                        </m:ctrlPr>
                      </m:sSubPr>
                      <m:e>
                        <m:r>
                          <a:rPr lang="en-US" sz="2400" b="0" i="1" smtClean="0">
                            <a:latin typeface="Cambria Math"/>
                            <a:cs typeface="Times New Roman" panose="02020603050405020304" pitchFamily="18" charset="0"/>
                          </a:rPr>
                          <m:t>𝑥</m:t>
                        </m:r>
                      </m:e>
                      <m:sub>
                        <m:r>
                          <a:rPr lang="en-US" sz="2400" i="1">
                            <a:latin typeface="Cambria Math"/>
                            <a:cs typeface="Times New Roman" panose="02020603050405020304" pitchFamily="18" charset="0"/>
                          </a:rPr>
                          <m:t>1</m:t>
                        </m:r>
                      </m:sub>
                    </m:sSub>
                    <m:r>
                      <a:rPr lang="en-US" sz="2400" i="1">
                        <a:latin typeface="Cambria Math"/>
                        <a:cs typeface="Times New Roman" panose="02020603050405020304" pitchFamily="18" charset="0"/>
                      </a:rPr>
                      <m:t>−</m:t>
                    </m:r>
                    <m:sSub>
                      <m:sSubPr>
                        <m:ctrlPr>
                          <a:rPr lang="en-US" sz="2400" i="1">
                            <a:latin typeface="Cambria Math"/>
                            <a:cs typeface="Times New Roman" panose="02020603050405020304" pitchFamily="18" charset="0"/>
                          </a:rPr>
                        </m:ctrlPr>
                      </m:sSubPr>
                      <m:e>
                        <m:r>
                          <a:rPr lang="en-US" sz="2400" b="0" i="1" smtClean="0">
                            <a:latin typeface="Cambria Math"/>
                            <a:cs typeface="Times New Roman" panose="02020603050405020304" pitchFamily="18" charset="0"/>
                          </a:rPr>
                          <m:t>𝑥</m:t>
                        </m:r>
                      </m:e>
                      <m:sub>
                        <m:r>
                          <a:rPr lang="en-US" sz="2400" i="1">
                            <a:latin typeface="Cambria Math"/>
                            <a:cs typeface="Times New Roman" panose="02020603050405020304" pitchFamily="18" charset="0"/>
                          </a:rPr>
                          <m:t>2</m:t>
                        </m:r>
                      </m:sub>
                    </m:sSub>
                    <m:r>
                      <a:rPr lang="en-US" sz="2400" i="1">
                        <a:latin typeface="Cambria Math"/>
                        <a:ea typeface="Cambria Math"/>
                        <a:cs typeface="Times New Roman" panose="02020603050405020304" pitchFamily="18" charset="0"/>
                      </a:rPr>
                      <m:t>∈</m:t>
                    </m:r>
                    <m:r>
                      <a:rPr lang="en-US" sz="2400" b="0" i="1" smtClean="0">
                        <a:latin typeface="Cambria Math"/>
                        <a:ea typeface="Cambria Math"/>
                        <a:cs typeface="Times New Roman" panose="02020603050405020304" pitchFamily="18" charset="0"/>
                      </a:rPr>
                      <m:t>2</m:t>
                    </m:r>
                    <m:r>
                      <a:rPr lang="en-US" sz="2400" i="1">
                        <a:latin typeface="Cambria Math"/>
                        <a:ea typeface="Cambria Math"/>
                        <a:cs typeface="Times New Roman" panose="02020603050405020304" pitchFamily="18" charset="0"/>
                      </a:rPr>
                      <m:t>ℤ</m:t>
                    </m:r>
                  </m:oMath>
                </a14:m>
                <a:r>
                  <a:rPr lang="en-US" sz="2400" dirty="0" smtClean="0">
                    <a:latin typeface="Times New Roman" panose="02020603050405020304" pitchFamily="18" charset="0"/>
                    <a:cs typeface="Times New Roman" panose="02020603050405020304" pitchFamily="18" charset="0"/>
                  </a:rPr>
                  <a:t>, or</a:t>
                </a:r>
              </a:p>
              <a:p>
                <a:pPr algn="ctr"/>
                <a14:m>
                  <m:oMath xmlns:m="http://schemas.openxmlformats.org/officeDocument/2006/math">
                    <m:sSub>
                      <m:sSubPr>
                        <m:ctrlPr>
                          <a:rPr lang="en-US" sz="2400" i="1">
                            <a:latin typeface="Cambria Math"/>
                            <a:cs typeface="Times New Roman" panose="02020603050405020304" pitchFamily="18" charset="0"/>
                          </a:rPr>
                        </m:ctrlPr>
                      </m:sSubPr>
                      <m:e>
                        <m:r>
                          <a:rPr lang="en-US" sz="2400" i="1">
                            <a:latin typeface="Cambria Math"/>
                            <a:cs typeface="Times New Roman" panose="02020603050405020304" pitchFamily="18" charset="0"/>
                          </a:rPr>
                          <m:t>𝑦</m:t>
                        </m:r>
                      </m:e>
                      <m:sub>
                        <m:r>
                          <a:rPr lang="en-US" sz="2400" i="1">
                            <a:latin typeface="Cambria Math"/>
                            <a:cs typeface="Times New Roman" panose="02020603050405020304" pitchFamily="18" charset="0"/>
                          </a:rPr>
                          <m:t>1</m:t>
                        </m:r>
                      </m:sub>
                    </m:sSub>
                    <m:r>
                      <a:rPr lang="en-US" sz="2400" b="0" i="1" smtClean="0">
                        <a:latin typeface="Cambria Math"/>
                        <a:cs typeface="Times New Roman" panose="02020603050405020304" pitchFamily="18" charset="0"/>
                      </a:rPr>
                      <m:t>+</m:t>
                    </m:r>
                    <m:sSub>
                      <m:sSubPr>
                        <m:ctrlPr>
                          <a:rPr lang="en-US" sz="2400" i="1">
                            <a:latin typeface="Cambria Math"/>
                            <a:cs typeface="Times New Roman" panose="02020603050405020304" pitchFamily="18" charset="0"/>
                          </a:rPr>
                        </m:ctrlPr>
                      </m:sSubPr>
                      <m:e>
                        <m:r>
                          <a:rPr lang="en-US" sz="2400" i="1">
                            <a:latin typeface="Cambria Math"/>
                            <a:cs typeface="Times New Roman" panose="02020603050405020304" pitchFamily="18" charset="0"/>
                          </a:rPr>
                          <m:t>𝑦</m:t>
                        </m:r>
                      </m:e>
                      <m:sub>
                        <m:r>
                          <a:rPr lang="en-US" sz="2400" i="1">
                            <a:latin typeface="Cambria Math"/>
                            <a:cs typeface="Times New Roman" panose="02020603050405020304" pitchFamily="18" charset="0"/>
                          </a:rPr>
                          <m:t>2</m:t>
                        </m:r>
                      </m:sub>
                    </m:sSub>
                    <m:r>
                      <a:rPr lang="en-US" sz="2400" i="1">
                        <a:latin typeface="Cambria Math"/>
                        <a:ea typeface="Cambria Math"/>
                        <a:cs typeface="Times New Roman" panose="02020603050405020304" pitchFamily="18" charset="0"/>
                      </a:rPr>
                      <m:t>∈</m:t>
                    </m:r>
                    <m:r>
                      <a:rPr lang="en-US" sz="2400" i="1">
                        <a:latin typeface="Cambria Math"/>
                        <a:ea typeface="Cambria Math"/>
                        <a:cs typeface="Times New Roman" panose="02020603050405020304" pitchFamily="18" charset="0"/>
                      </a:rPr>
                      <m:t>ℤ</m:t>
                    </m:r>
                  </m:oMath>
                </a14:m>
                <a:r>
                  <a:rPr lang="en-US" sz="24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2400" i="1">
                            <a:latin typeface="Cambria Math"/>
                            <a:cs typeface="Times New Roman" panose="02020603050405020304" pitchFamily="18" charset="0"/>
                          </a:rPr>
                        </m:ctrlPr>
                      </m:sSubPr>
                      <m:e>
                        <m:r>
                          <a:rPr lang="en-US" sz="2400" i="1">
                            <a:latin typeface="Cambria Math"/>
                            <a:cs typeface="Times New Roman" panose="02020603050405020304" pitchFamily="18" charset="0"/>
                          </a:rPr>
                          <m:t>𝑥</m:t>
                        </m:r>
                      </m:e>
                      <m:sub>
                        <m:r>
                          <a:rPr lang="en-US" sz="2400" i="1">
                            <a:latin typeface="Cambria Math"/>
                            <a:cs typeface="Times New Roman" panose="02020603050405020304" pitchFamily="18" charset="0"/>
                          </a:rPr>
                          <m:t>1</m:t>
                        </m:r>
                      </m:sub>
                    </m:sSub>
                    <m:r>
                      <a:rPr lang="en-US" sz="2400" i="1">
                        <a:latin typeface="Cambria Math"/>
                        <a:cs typeface="Times New Roman" panose="02020603050405020304" pitchFamily="18" charset="0"/>
                      </a:rPr>
                      <m:t>−</m:t>
                    </m:r>
                    <m:sSub>
                      <m:sSubPr>
                        <m:ctrlPr>
                          <a:rPr lang="en-US" sz="2400" i="1">
                            <a:latin typeface="Cambria Math"/>
                            <a:cs typeface="Times New Roman" panose="02020603050405020304" pitchFamily="18" charset="0"/>
                          </a:rPr>
                        </m:ctrlPr>
                      </m:sSubPr>
                      <m:e>
                        <m:r>
                          <a:rPr lang="en-US" sz="2400" i="1">
                            <a:latin typeface="Cambria Math"/>
                            <a:cs typeface="Times New Roman" panose="02020603050405020304" pitchFamily="18" charset="0"/>
                          </a:rPr>
                          <m:t>𝑥</m:t>
                        </m:r>
                      </m:e>
                      <m:sub>
                        <m:r>
                          <a:rPr lang="en-US" sz="2400" i="1">
                            <a:latin typeface="Cambria Math"/>
                            <a:cs typeface="Times New Roman" panose="02020603050405020304" pitchFamily="18" charset="0"/>
                          </a:rPr>
                          <m:t>2</m:t>
                        </m:r>
                      </m:sub>
                    </m:sSub>
                    <m:r>
                      <a:rPr lang="en-US" sz="2400" i="1">
                        <a:latin typeface="Cambria Math"/>
                        <a:ea typeface="Cambria Math"/>
                        <a:cs typeface="Times New Roman" panose="02020603050405020304" pitchFamily="18" charset="0"/>
                      </a:rPr>
                      <m:t>∈</m:t>
                    </m:r>
                    <m:r>
                      <a:rPr lang="en-US" sz="2400" i="1" smtClean="0">
                        <a:latin typeface="Cambria Math"/>
                        <a:ea typeface="Cambria Math"/>
                        <a:cs typeface="Times New Roman" panose="02020603050405020304" pitchFamily="18" charset="0"/>
                      </a:rPr>
                      <m:t>ℤ</m:t>
                    </m:r>
                    <m:r>
                      <a:rPr lang="en-US" sz="2400" i="1" smtClean="0">
                        <a:latin typeface="Cambria Math"/>
                        <a:ea typeface="Cambria Math"/>
                        <a:cs typeface="Times New Roman" panose="02020603050405020304" pitchFamily="18" charset="0"/>
                      </a:rPr>
                      <m:t>∖2</m:t>
                    </m:r>
                    <m:r>
                      <a:rPr lang="en-US" sz="2400" i="1">
                        <a:latin typeface="Cambria Math"/>
                        <a:ea typeface="Cambria Math"/>
                        <a:cs typeface="Times New Roman" panose="02020603050405020304" pitchFamily="18" charset="0"/>
                      </a:rPr>
                      <m:t>ℤ</m:t>
                    </m:r>
                  </m:oMath>
                </a14:m>
                <a:r>
                  <a:rPr lang="en-US" sz="2400" dirty="0" smtClean="0">
                    <a:latin typeface="Times New Roman" panose="02020603050405020304" pitchFamily="18" charset="0"/>
                    <a:cs typeface="Times New Roman" panose="02020603050405020304" pitchFamily="18" charset="0"/>
                  </a:rPr>
                  <a:t>. </a:t>
                </a:r>
              </a:p>
              <a:p>
                <a:r>
                  <a:rPr lang="en-US" sz="2400" dirty="0" smtClean="0">
                    <a:latin typeface="Times New Roman" panose="02020603050405020304" pitchFamily="18" charset="0"/>
                    <a:cs typeface="Times New Roman" panose="02020603050405020304" pitchFamily="18" charset="0"/>
                  </a:rPr>
                  <a:t>We </a:t>
                </a:r>
                <a:r>
                  <a:rPr lang="en-US" sz="2400" dirty="0">
                    <a:latin typeface="Times New Roman" panose="02020603050405020304" pitchFamily="18" charset="0"/>
                    <a:cs typeface="Times New Roman" panose="02020603050405020304" pitchFamily="18" charset="0"/>
                  </a:rPr>
                  <a:t>partition </a:t>
                </a:r>
                <a14:m>
                  <m:oMath xmlns:m="http://schemas.openxmlformats.org/officeDocument/2006/math">
                    <m:r>
                      <a:rPr lang="en-US" sz="2400" b="0" i="1" smtClean="0">
                        <a:latin typeface="Cambria Math"/>
                        <a:cs typeface="Times New Roman" panose="02020603050405020304" pitchFamily="18" charset="0"/>
                      </a:rPr>
                      <m:t>𝑋</m:t>
                    </m:r>
                  </m:oMath>
                </a14:m>
                <a:r>
                  <a:rPr lang="en-US" sz="2400" dirty="0" smtClean="0">
                    <a:latin typeface="Times New Roman" panose="02020603050405020304" pitchFamily="18" charset="0"/>
                    <a:cs typeface="Times New Roman" panose="02020603050405020304" pitchFamily="18" charset="0"/>
                  </a:rPr>
                  <a:t> as:</a:t>
                </a:r>
                <a:endParaRPr lang="en-US" sz="2400" dirty="0">
                  <a:latin typeface="Times New Roman" panose="02020603050405020304" pitchFamily="18" charset="0"/>
                  <a:cs typeface="Times New Roman" panose="02020603050405020304" pitchFamily="18"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04800" y="804208"/>
                <a:ext cx="8686800" cy="1938992"/>
              </a:xfrm>
              <a:prstGeom prst="rect">
                <a:avLst/>
              </a:prstGeom>
              <a:blipFill rotWithShape="1">
                <a:blip r:embed="rId2"/>
                <a:stretch>
                  <a:fillRect l="-1053" t="-2516" b="-6289"/>
                </a:stretch>
              </a:blipFill>
            </p:spPr>
            <p:txBody>
              <a:bodyPr/>
              <a:lstStyle/>
              <a:p>
                <a:r>
                  <a:rPr lang="en-US">
                    <a:noFill/>
                  </a:rPr>
                  <a:t> </a:t>
                </a:r>
              </a:p>
            </p:txBody>
          </p:sp>
        </mc:Fallback>
      </mc:AlternateContent>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4400" y="2678638"/>
            <a:ext cx="7444740" cy="3874562"/>
          </a:xfrm>
          <a:prstGeom prst="rect">
            <a:avLst/>
          </a:prstGeom>
        </p:spPr>
      </p:pic>
      <p:sp>
        <p:nvSpPr>
          <p:cNvPr id="6" name="TextBox 5"/>
          <p:cNvSpPr txBox="1"/>
          <p:nvPr/>
        </p:nvSpPr>
        <p:spPr>
          <a:xfrm>
            <a:off x="0" y="76200"/>
            <a:ext cx="9144000" cy="769441"/>
          </a:xfrm>
          <a:prstGeom prst="rect">
            <a:avLst/>
          </a:prstGeom>
          <a:noFill/>
        </p:spPr>
        <p:txBody>
          <a:bodyPr wrap="square" rtlCol="0">
            <a:spAutoFit/>
          </a:bodyPr>
          <a:lstStyle/>
          <a:p>
            <a:pPr algn="ctr"/>
            <a:r>
              <a:rPr lang="en-US" sz="4400" dirty="0" smtClean="0">
                <a:solidFill>
                  <a:srgbClr val="C00000"/>
                </a:solidFill>
                <a:latin typeface="Times New Roman" panose="02020603050405020304" pitchFamily="18" charset="0"/>
                <a:cs typeface="Times New Roman" panose="02020603050405020304" pitchFamily="18" charset="0"/>
              </a:rPr>
              <a:t>Equivalence Relation </a:t>
            </a:r>
            <a:r>
              <a:rPr lang="en-US" sz="4400" dirty="0" smtClean="0">
                <a:solidFill>
                  <a:srgbClr val="C00000"/>
                </a:solidFill>
                <a:latin typeface="Times New Roman" panose="02020603050405020304" pitchFamily="18" charset="0"/>
                <a:cs typeface="Times New Roman" panose="02020603050405020304" pitchFamily="18" charset="0"/>
              </a:rPr>
              <a:t>for</a:t>
            </a:r>
            <a:r>
              <a:rPr lang="en-US" sz="4400" dirty="0" smtClean="0">
                <a:solidFill>
                  <a:srgbClr val="C00000"/>
                </a:solidFill>
                <a:latin typeface="Times New Roman" panose="02020603050405020304" pitchFamily="18" charset="0"/>
                <a:cs typeface="Times New Roman" panose="02020603050405020304" pitchFamily="18" charset="0"/>
              </a:rPr>
              <a:t> </a:t>
            </a:r>
            <a:r>
              <a:rPr lang="en-US" sz="4400" dirty="0" smtClean="0">
                <a:solidFill>
                  <a:srgbClr val="C00000"/>
                </a:solidFill>
                <a:latin typeface="Times New Roman" panose="02020603050405020304" pitchFamily="18" charset="0"/>
                <a:cs typeface="Times New Roman" panose="02020603050405020304" pitchFamily="18" charset="0"/>
              </a:rPr>
              <a:t>a </a:t>
            </a:r>
            <a:r>
              <a:rPr lang="en-US" sz="4400" dirty="0" smtClean="0">
                <a:solidFill>
                  <a:srgbClr val="C00000"/>
                </a:solidFill>
                <a:latin typeface="Times New Roman" panose="02020603050405020304" pitchFamily="18" charset="0"/>
                <a:cs typeface="Times New Roman" panose="02020603050405020304" pitchFamily="18" charset="0"/>
              </a:rPr>
              <a:t>Klein Bottle</a:t>
            </a:r>
            <a:endParaRPr lang="en-US" sz="44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5731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4495800" y="2286000"/>
            <a:ext cx="0" cy="3962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a:off x="2514600" y="4267200"/>
            <a:ext cx="4038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51497" y="3505200"/>
            <a:ext cx="606669" cy="609600"/>
          </a:xfrm>
          <a:prstGeom prst="rect">
            <a:avLst/>
          </a:prstGeom>
        </p:spPr>
      </p:pic>
      <p:pic>
        <p:nvPicPr>
          <p:cNvPr id="7" name="Picture 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48200" y="2590800"/>
            <a:ext cx="606669" cy="609600"/>
          </a:xfrm>
          <a:prstGeom prst="rect">
            <a:avLst/>
          </a:prstGeom>
        </p:spPr>
      </p:pic>
      <p:pic>
        <p:nvPicPr>
          <p:cNvPr id="9" name="Picture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flipH="1">
            <a:off x="5561500" y="2590800"/>
            <a:ext cx="610700" cy="609600"/>
          </a:xfrm>
          <a:prstGeom prst="rect">
            <a:avLst/>
          </a:prstGeom>
        </p:spPr>
      </p:pic>
      <p:pic>
        <p:nvPicPr>
          <p:cNvPr id="12" name="Picture 1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19400" y="3505200"/>
            <a:ext cx="606669" cy="609600"/>
          </a:xfrm>
          <a:prstGeom prst="rect">
            <a:avLst/>
          </a:prstGeom>
        </p:spPr>
      </p:pic>
      <p:pic>
        <p:nvPicPr>
          <p:cNvPr id="13" name="Picture 1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19400" y="2590800"/>
            <a:ext cx="606669" cy="609600"/>
          </a:xfrm>
          <a:prstGeom prst="rect">
            <a:avLst/>
          </a:prstGeom>
        </p:spPr>
      </p:pic>
      <p:pic>
        <p:nvPicPr>
          <p:cNvPr id="14" name="Picture 1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51497" y="5334000"/>
            <a:ext cx="606669" cy="609600"/>
          </a:xfrm>
          <a:prstGeom prst="rect">
            <a:avLst/>
          </a:prstGeom>
        </p:spPr>
      </p:pic>
      <p:pic>
        <p:nvPicPr>
          <p:cNvPr id="15" name="Picture 1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48200" y="4419600"/>
            <a:ext cx="606669" cy="609600"/>
          </a:xfrm>
          <a:prstGeom prst="rect">
            <a:avLst/>
          </a:prstGeom>
        </p:spPr>
      </p:pic>
      <p:pic>
        <p:nvPicPr>
          <p:cNvPr id="20" name="Picture 1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19400" y="5334000"/>
            <a:ext cx="606669" cy="609600"/>
          </a:xfrm>
          <a:prstGeom prst="rect">
            <a:avLst/>
          </a:prstGeom>
        </p:spPr>
      </p:pic>
      <p:pic>
        <p:nvPicPr>
          <p:cNvPr id="21" name="Picture 2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19400" y="4419600"/>
            <a:ext cx="606669" cy="609600"/>
          </a:xfrm>
          <a:prstGeom prst="rect">
            <a:avLst/>
          </a:prstGeom>
        </p:spPr>
      </p:pic>
      <p:cxnSp>
        <p:nvCxnSpPr>
          <p:cNvPr id="23" name="Straight Connector 22"/>
          <p:cNvCxnSpPr/>
          <p:nvPr/>
        </p:nvCxnSpPr>
        <p:spPr>
          <a:xfrm>
            <a:off x="2514600" y="3352800"/>
            <a:ext cx="40386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514600" y="2438400"/>
            <a:ext cx="40386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514600" y="5181600"/>
            <a:ext cx="40386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514600" y="6096000"/>
            <a:ext cx="40386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667000" y="2286000"/>
            <a:ext cx="0" cy="39624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581400" y="2286000"/>
            <a:ext cx="0" cy="39624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410200" y="2286000"/>
            <a:ext cx="0" cy="39624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324600" y="2286000"/>
            <a:ext cx="0" cy="39624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51" name="Picture 5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flipH="1">
            <a:off x="5562600" y="3505200"/>
            <a:ext cx="610700" cy="609600"/>
          </a:xfrm>
          <a:prstGeom prst="rect">
            <a:avLst/>
          </a:prstGeom>
        </p:spPr>
      </p:pic>
      <p:pic>
        <p:nvPicPr>
          <p:cNvPr id="52" name="Picture 5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flipH="1">
            <a:off x="5562600" y="4419600"/>
            <a:ext cx="610700" cy="609600"/>
          </a:xfrm>
          <a:prstGeom prst="rect">
            <a:avLst/>
          </a:prstGeom>
        </p:spPr>
      </p:pic>
      <p:pic>
        <p:nvPicPr>
          <p:cNvPr id="53" name="Picture 5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flipH="1">
            <a:off x="5563700" y="5334000"/>
            <a:ext cx="610700" cy="609600"/>
          </a:xfrm>
          <a:prstGeom prst="rect">
            <a:avLst/>
          </a:prstGeom>
        </p:spPr>
      </p:pic>
      <p:pic>
        <p:nvPicPr>
          <p:cNvPr id="54" name="Picture 5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flipH="1">
            <a:off x="3730500" y="2590800"/>
            <a:ext cx="610700" cy="609600"/>
          </a:xfrm>
          <a:prstGeom prst="rect">
            <a:avLst/>
          </a:prstGeom>
        </p:spPr>
      </p:pic>
      <p:pic>
        <p:nvPicPr>
          <p:cNvPr id="55" name="Picture 5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flipH="1">
            <a:off x="3731600" y="3505200"/>
            <a:ext cx="610700" cy="609600"/>
          </a:xfrm>
          <a:prstGeom prst="rect">
            <a:avLst/>
          </a:prstGeom>
        </p:spPr>
      </p:pic>
      <p:pic>
        <p:nvPicPr>
          <p:cNvPr id="56" name="Picture 5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flipH="1">
            <a:off x="3731600" y="4419600"/>
            <a:ext cx="610700" cy="609600"/>
          </a:xfrm>
          <a:prstGeom prst="rect">
            <a:avLst/>
          </a:prstGeom>
        </p:spPr>
      </p:pic>
      <p:pic>
        <p:nvPicPr>
          <p:cNvPr id="57" name="Picture 5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flipH="1">
            <a:off x="3732700" y="5334000"/>
            <a:ext cx="610700" cy="609600"/>
          </a:xfrm>
          <a:prstGeom prst="rect">
            <a:avLst/>
          </a:prstGeom>
        </p:spPr>
      </p:pic>
      <p:sp>
        <p:nvSpPr>
          <p:cNvPr id="44" name="TextBox 43"/>
          <p:cNvSpPr txBox="1"/>
          <p:nvPr/>
        </p:nvSpPr>
        <p:spPr>
          <a:xfrm>
            <a:off x="1143000" y="228600"/>
            <a:ext cx="6705600" cy="830997"/>
          </a:xfrm>
          <a:prstGeom prst="rect">
            <a:avLst/>
          </a:prstGeom>
          <a:noFill/>
        </p:spPr>
        <p:txBody>
          <a:bodyPr wrap="square" rtlCol="0">
            <a:spAutoFit/>
          </a:bodyPr>
          <a:lstStyle/>
          <a:p>
            <a:pPr algn="ctr"/>
            <a:r>
              <a:rPr lang="en-US" sz="4800" dirty="0" smtClean="0">
                <a:solidFill>
                  <a:srgbClr val="C00000"/>
                </a:solidFill>
                <a:latin typeface="Times New Roman" panose="02020603050405020304" pitchFamily="18" charset="0"/>
                <a:cs typeface="Times New Roman" panose="02020603050405020304" pitchFamily="18" charset="0"/>
              </a:rPr>
              <a:t>The Fundamental Domain</a:t>
            </a:r>
            <a:endParaRPr lang="en-US" sz="4800" dirty="0">
              <a:solidFill>
                <a:srgbClr val="C00000"/>
              </a:solidFill>
              <a:latin typeface="Times New Roman" panose="02020603050405020304" pitchFamily="18" charset="0"/>
              <a:cs typeface="Times New Roman" panose="02020603050405020304" pitchFamily="18" charset="0"/>
            </a:endParaRPr>
          </a:p>
        </p:txBody>
      </p:sp>
      <p:sp>
        <p:nvSpPr>
          <p:cNvPr id="47" name="TextBox 46"/>
          <p:cNvSpPr txBox="1"/>
          <p:nvPr/>
        </p:nvSpPr>
        <p:spPr>
          <a:xfrm>
            <a:off x="457200" y="1197114"/>
            <a:ext cx="8305800" cy="707886"/>
          </a:xfrm>
          <a:prstGeom prst="rect">
            <a:avLst/>
          </a:prstGeom>
          <a:noFill/>
        </p:spPr>
        <p:txBody>
          <a:bodyPr wrap="square" rtlCol="0">
            <a:spAutoFit/>
          </a:bodyPr>
          <a:lstStyle/>
          <a:p>
            <a:r>
              <a:rPr lang="en-US" sz="2000" b="1" dirty="0" smtClean="0"/>
              <a:t>Note. </a:t>
            </a:r>
            <a:r>
              <a:rPr lang="en-US" sz="2000" dirty="0" smtClean="0"/>
              <a:t>Again we introduce a non-symmetric geometric shape in the fundamental domain …</a:t>
            </a:r>
            <a:endParaRPr lang="en-US" sz="2000" dirty="0"/>
          </a:p>
        </p:txBody>
      </p:sp>
      <p:pic>
        <p:nvPicPr>
          <p:cNvPr id="62" name="Picture 6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flipH="1">
            <a:off x="7388100" y="2590800"/>
            <a:ext cx="610700" cy="609600"/>
          </a:xfrm>
          <a:prstGeom prst="rect">
            <a:avLst/>
          </a:prstGeom>
        </p:spPr>
      </p:pic>
      <p:pic>
        <p:nvPicPr>
          <p:cNvPr id="63" name="Picture 6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flipH="1">
            <a:off x="7389200" y="3505200"/>
            <a:ext cx="610700" cy="609600"/>
          </a:xfrm>
          <a:prstGeom prst="rect">
            <a:avLst/>
          </a:prstGeom>
        </p:spPr>
      </p:pic>
      <p:pic>
        <p:nvPicPr>
          <p:cNvPr id="64" name="Picture 6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flipH="1">
            <a:off x="7389200" y="4419600"/>
            <a:ext cx="610700" cy="609600"/>
          </a:xfrm>
          <a:prstGeom prst="rect">
            <a:avLst/>
          </a:prstGeom>
        </p:spPr>
      </p:pic>
      <p:pic>
        <p:nvPicPr>
          <p:cNvPr id="65" name="Picture 6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flipH="1">
            <a:off x="7390300" y="5334000"/>
            <a:ext cx="610700" cy="609600"/>
          </a:xfrm>
          <a:prstGeom prst="rect">
            <a:avLst/>
          </a:prstGeom>
        </p:spPr>
      </p:pic>
      <p:pic>
        <p:nvPicPr>
          <p:cNvPr id="66" name="Picture 6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flipH="1">
            <a:off x="1905001" y="2590800"/>
            <a:ext cx="610700" cy="609600"/>
          </a:xfrm>
          <a:prstGeom prst="rect">
            <a:avLst/>
          </a:prstGeom>
        </p:spPr>
      </p:pic>
      <p:pic>
        <p:nvPicPr>
          <p:cNvPr id="67" name="Picture 6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flipH="1">
            <a:off x="1906101" y="3505200"/>
            <a:ext cx="610700" cy="609600"/>
          </a:xfrm>
          <a:prstGeom prst="rect">
            <a:avLst/>
          </a:prstGeom>
        </p:spPr>
      </p:pic>
      <p:pic>
        <p:nvPicPr>
          <p:cNvPr id="68" name="Picture 6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flipH="1">
            <a:off x="1906101" y="4419600"/>
            <a:ext cx="610700" cy="609600"/>
          </a:xfrm>
          <a:prstGeom prst="rect">
            <a:avLst/>
          </a:prstGeom>
        </p:spPr>
      </p:pic>
      <p:pic>
        <p:nvPicPr>
          <p:cNvPr id="69" name="Picture 6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flipH="1">
            <a:off x="1907201" y="5334000"/>
            <a:ext cx="610700" cy="609600"/>
          </a:xfrm>
          <a:prstGeom prst="rect">
            <a:avLst/>
          </a:prstGeom>
        </p:spPr>
      </p:pic>
      <p:pic>
        <p:nvPicPr>
          <p:cNvPr id="70" name="Picture 6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flipH="1">
            <a:off x="76200" y="2590800"/>
            <a:ext cx="610700" cy="609600"/>
          </a:xfrm>
          <a:prstGeom prst="rect">
            <a:avLst/>
          </a:prstGeom>
        </p:spPr>
      </p:pic>
      <p:pic>
        <p:nvPicPr>
          <p:cNvPr id="71" name="Picture 7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flipH="1">
            <a:off x="77300" y="3505200"/>
            <a:ext cx="610700" cy="609600"/>
          </a:xfrm>
          <a:prstGeom prst="rect">
            <a:avLst/>
          </a:prstGeom>
        </p:spPr>
      </p:pic>
      <p:pic>
        <p:nvPicPr>
          <p:cNvPr id="72" name="Picture 7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flipH="1">
            <a:off x="77300" y="4419600"/>
            <a:ext cx="610700" cy="609600"/>
          </a:xfrm>
          <a:prstGeom prst="rect">
            <a:avLst/>
          </a:prstGeom>
        </p:spPr>
      </p:pic>
      <p:pic>
        <p:nvPicPr>
          <p:cNvPr id="73" name="Picture 7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flipH="1">
            <a:off x="78400" y="5334000"/>
            <a:ext cx="610700" cy="609600"/>
          </a:xfrm>
          <a:prstGeom prst="rect">
            <a:avLst/>
          </a:prstGeom>
        </p:spPr>
      </p:pic>
      <p:pic>
        <p:nvPicPr>
          <p:cNvPr id="74" name="Picture 7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79931" y="3505200"/>
            <a:ext cx="606669" cy="609600"/>
          </a:xfrm>
          <a:prstGeom prst="rect">
            <a:avLst/>
          </a:prstGeom>
        </p:spPr>
      </p:pic>
      <p:pic>
        <p:nvPicPr>
          <p:cNvPr id="75" name="Picture 7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76634" y="2590800"/>
            <a:ext cx="606669" cy="609600"/>
          </a:xfrm>
          <a:prstGeom prst="rect">
            <a:avLst/>
          </a:prstGeom>
        </p:spPr>
      </p:pic>
      <p:pic>
        <p:nvPicPr>
          <p:cNvPr id="76" name="Picture 7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79931" y="5334000"/>
            <a:ext cx="606669" cy="609600"/>
          </a:xfrm>
          <a:prstGeom prst="rect">
            <a:avLst/>
          </a:prstGeom>
        </p:spPr>
      </p:pic>
      <p:pic>
        <p:nvPicPr>
          <p:cNvPr id="77" name="Picture 7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76634" y="4419600"/>
            <a:ext cx="606669" cy="609600"/>
          </a:xfrm>
          <a:prstGeom prst="rect">
            <a:avLst/>
          </a:prstGeom>
        </p:spPr>
      </p:pic>
      <p:pic>
        <p:nvPicPr>
          <p:cNvPr id="78" name="Picture 7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08731" y="3505200"/>
            <a:ext cx="606669" cy="609600"/>
          </a:xfrm>
          <a:prstGeom prst="rect">
            <a:avLst/>
          </a:prstGeom>
        </p:spPr>
      </p:pic>
      <p:pic>
        <p:nvPicPr>
          <p:cNvPr id="79" name="Picture 7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05434" y="2590800"/>
            <a:ext cx="606669" cy="609600"/>
          </a:xfrm>
          <a:prstGeom prst="rect">
            <a:avLst/>
          </a:prstGeom>
        </p:spPr>
      </p:pic>
      <p:pic>
        <p:nvPicPr>
          <p:cNvPr id="80" name="Picture 7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08731" y="5334000"/>
            <a:ext cx="606669" cy="609600"/>
          </a:xfrm>
          <a:prstGeom prst="rect">
            <a:avLst/>
          </a:prstGeom>
        </p:spPr>
      </p:pic>
      <p:pic>
        <p:nvPicPr>
          <p:cNvPr id="81" name="Picture 8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05434" y="4419600"/>
            <a:ext cx="606669" cy="609600"/>
          </a:xfrm>
          <a:prstGeom prst="rect">
            <a:avLst/>
          </a:prstGeom>
        </p:spPr>
      </p:pic>
      <p:pic>
        <p:nvPicPr>
          <p:cNvPr id="82" name="Picture 8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897" y="3505200"/>
            <a:ext cx="606669" cy="609600"/>
          </a:xfrm>
          <a:prstGeom prst="rect">
            <a:avLst/>
          </a:prstGeom>
        </p:spPr>
      </p:pic>
      <p:pic>
        <p:nvPicPr>
          <p:cNvPr id="83" name="Picture 8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0600" y="2590800"/>
            <a:ext cx="606669" cy="609600"/>
          </a:xfrm>
          <a:prstGeom prst="rect">
            <a:avLst/>
          </a:prstGeom>
        </p:spPr>
      </p:pic>
      <p:pic>
        <p:nvPicPr>
          <p:cNvPr id="84" name="Picture 8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897" y="5334000"/>
            <a:ext cx="606669" cy="609600"/>
          </a:xfrm>
          <a:prstGeom prst="rect">
            <a:avLst/>
          </a:prstGeom>
        </p:spPr>
      </p:pic>
      <p:pic>
        <p:nvPicPr>
          <p:cNvPr id="85" name="Picture 8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0600" y="4419600"/>
            <a:ext cx="606669" cy="609600"/>
          </a:xfrm>
          <a:prstGeom prst="rect">
            <a:avLst/>
          </a:prstGeom>
        </p:spPr>
      </p:pic>
      <p:pic>
        <p:nvPicPr>
          <p:cNvPr id="86" name="Picture 8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49297" y="6248399"/>
            <a:ext cx="606669" cy="609600"/>
          </a:xfrm>
          <a:prstGeom prst="rect">
            <a:avLst/>
          </a:prstGeom>
        </p:spPr>
      </p:pic>
      <p:pic>
        <p:nvPicPr>
          <p:cNvPr id="87" name="Picture 8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17200" y="6248399"/>
            <a:ext cx="606669" cy="609600"/>
          </a:xfrm>
          <a:prstGeom prst="rect">
            <a:avLst/>
          </a:prstGeom>
        </p:spPr>
      </p:pic>
      <p:pic>
        <p:nvPicPr>
          <p:cNvPr id="88" name="Picture 8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flipH="1">
            <a:off x="5561500" y="6248399"/>
            <a:ext cx="610700" cy="609600"/>
          </a:xfrm>
          <a:prstGeom prst="rect">
            <a:avLst/>
          </a:prstGeom>
        </p:spPr>
      </p:pic>
      <p:pic>
        <p:nvPicPr>
          <p:cNvPr id="89" name="Picture 8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flipH="1">
            <a:off x="3730500" y="6248399"/>
            <a:ext cx="610700" cy="609600"/>
          </a:xfrm>
          <a:prstGeom prst="rect">
            <a:avLst/>
          </a:prstGeom>
        </p:spPr>
      </p:pic>
      <p:pic>
        <p:nvPicPr>
          <p:cNvPr id="90" name="Picture 8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flipH="1">
            <a:off x="7388100" y="6248399"/>
            <a:ext cx="610700" cy="609600"/>
          </a:xfrm>
          <a:prstGeom prst="rect">
            <a:avLst/>
          </a:prstGeom>
        </p:spPr>
      </p:pic>
      <p:pic>
        <p:nvPicPr>
          <p:cNvPr id="91" name="Picture 9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flipH="1">
            <a:off x="1905001" y="6248399"/>
            <a:ext cx="610700" cy="609600"/>
          </a:xfrm>
          <a:prstGeom prst="rect">
            <a:avLst/>
          </a:prstGeom>
        </p:spPr>
      </p:pic>
      <p:pic>
        <p:nvPicPr>
          <p:cNvPr id="92" name="Picture 9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flipH="1">
            <a:off x="76200" y="6248399"/>
            <a:ext cx="610700" cy="609600"/>
          </a:xfrm>
          <a:prstGeom prst="rect">
            <a:avLst/>
          </a:prstGeom>
        </p:spPr>
      </p:pic>
      <p:pic>
        <p:nvPicPr>
          <p:cNvPr id="93" name="Picture 9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77731" y="6248399"/>
            <a:ext cx="606669" cy="609600"/>
          </a:xfrm>
          <a:prstGeom prst="rect">
            <a:avLst/>
          </a:prstGeom>
        </p:spPr>
      </p:pic>
      <p:pic>
        <p:nvPicPr>
          <p:cNvPr id="94" name="Picture 9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06531" y="6248399"/>
            <a:ext cx="606669" cy="609600"/>
          </a:xfrm>
          <a:prstGeom prst="rect">
            <a:avLst/>
          </a:prstGeom>
        </p:spPr>
      </p:pic>
      <p:pic>
        <p:nvPicPr>
          <p:cNvPr id="95" name="Picture 9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1697" y="6248399"/>
            <a:ext cx="606669" cy="609600"/>
          </a:xfrm>
          <a:prstGeom prst="rect">
            <a:avLst/>
          </a:prstGeom>
        </p:spPr>
      </p:pic>
      <p:pic>
        <p:nvPicPr>
          <p:cNvPr id="96" name="Picture 9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49297" y="1676401"/>
            <a:ext cx="606669" cy="609600"/>
          </a:xfrm>
          <a:prstGeom prst="rect">
            <a:avLst/>
          </a:prstGeom>
        </p:spPr>
      </p:pic>
      <p:pic>
        <p:nvPicPr>
          <p:cNvPr id="97" name="Picture 9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17200" y="1676401"/>
            <a:ext cx="606669" cy="609600"/>
          </a:xfrm>
          <a:prstGeom prst="rect">
            <a:avLst/>
          </a:prstGeom>
        </p:spPr>
      </p:pic>
      <p:pic>
        <p:nvPicPr>
          <p:cNvPr id="98" name="Picture 9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flipH="1">
            <a:off x="5561500" y="1676401"/>
            <a:ext cx="610700" cy="609600"/>
          </a:xfrm>
          <a:prstGeom prst="rect">
            <a:avLst/>
          </a:prstGeom>
        </p:spPr>
      </p:pic>
      <p:pic>
        <p:nvPicPr>
          <p:cNvPr id="99" name="Picture 9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flipH="1">
            <a:off x="3730500" y="1676401"/>
            <a:ext cx="610700" cy="609600"/>
          </a:xfrm>
          <a:prstGeom prst="rect">
            <a:avLst/>
          </a:prstGeom>
        </p:spPr>
      </p:pic>
      <p:pic>
        <p:nvPicPr>
          <p:cNvPr id="100" name="Picture 9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flipH="1">
            <a:off x="7388100" y="1676401"/>
            <a:ext cx="610700" cy="609600"/>
          </a:xfrm>
          <a:prstGeom prst="rect">
            <a:avLst/>
          </a:prstGeom>
        </p:spPr>
      </p:pic>
      <p:pic>
        <p:nvPicPr>
          <p:cNvPr id="101" name="Picture 10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flipH="1">
            <a:off x="1905001" y="1676401"/>
            <a:ext cx="610700" cy="609600"/>
          </a:xfrm>
          <a:prstGeom prst="rect">
            <a:avLst/>
          </a:prstGeom>
        </p:spPr>
      </p:pic>
      <p:pic>
        <p:nvPicPr>
          <p:cNvPr id="102" name="Picture 10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flipH="1">
            <a:off x="76200" y="1676401"/>
            <a:ext cx="610700" cy="609600"/>
          </a:xfrm>
          <a:prstGeom prst="rect">
            <a:avLst/>
          </a:prstGeom>
        </p:spPr>
      </p:pic>
      <p:pic>
        <p:nvPicPr>
          <p:cNvPr id="103" name="Picture 10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77731" y="1676401"/>
            <a:ext cx="606669" cy="609600"/>
          </a:xfrm>
          <a:prstGeom prst="rect">
            <a:avLst/>
          </a:prstGeom>
        </p:spPr>
      </p:pic>
      <p:pic>
        <p:nvPicPr>
          <p:cNvPr id="104" name="Picture 10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06531" y="1676401"/>
            <a:ext cx="606669" cy="609600"/>
          </a:xfrm>
          <a:prstGeom prst="rect">
            <a:avLst/>
          </a:prstGeom>
        </p:spPr>
      </p:pic>
      <p:pic>
        <p:nvPicPr>
          <p:cNvPr id="105" name="Picture 10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1697" y="1676401"/>
            <a:ext cx="606669" cy="609600"/>
          </a:xfrm>
          <a:prstGeom prst="rect">
            <a:avLst/>
          </a:prstGeom>
        </p:spPr>
      </p:pic>
      <p:pic>
        <p:nvPicPr>
          <p:cNvPr id="106" name="Picture 10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49298" y="762001"/>
            <a:ext cx="606669" cy="609600"/>
          </a:xfrm>
          <a:prstGeom prst="rect">
            <a:avLst/>
          </a:prstGeom>
        </p:spPr>
      </p:pic>
      <p:pic>
        <p:nvPicPr>
          <p:cNvPr id="107" name="Picture 10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17201" y="762001"/>
            <a:ext cx="606669" cy="609600"/>
          </a:xfrm>
          <a:prstGeom prst="rect">
            <a:avLst/>
          </a:prstGeom>
        </p:spPr>
      </p:pic>
      <p:pic>
        <p:nvPicPr>
          <p:cNvPr id="108" name="Picture 10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flipH="1">
            <a:off x="5561501" y="762001"/>
            <a:ext cx="610700" cy="609600"/>
          </a:xfrm>
          <a:prstGeom prst="rect">
            <a:avLst/>
          </a:prstGeom>
        </p:spPr>
      </p:pic>
      <p:pic>
        <p:nvPicPr>
          <p:cNvPr id="109" name="Picture 10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flipH="1">
            <a:off x="3730501" y="762001"/>
            <a:ext cx="610700" cy="609600"/>
          </a:xfrm>
          <a:prstGeom prst="rect">
            <a:avLst/>
          </a:prstGeom>
        </p:spPr>
      </p:pic>
      <p:pic>
        <p:nvPicPr>
          <p:cNvPr id="110" name="Picture 10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flipH="1">
            <a:off x="7388101" y="762001"/>
            <a:ext cx="610700" cy="609600"/>
          </a:xfrm>
          <a:prstGeom prst="rect">
            <a:avLst/>
          </a:prstGeom>
        </p:spPr>
      </p:pic>
      <p:pic>
        <p:nvPicPr>
          <p:cNvPr id="111" name="Picture 1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flipH="1">
            <a:off x="1905002" y="762001"/>
            <a:ext cx="610700" cy="609600"/>
          </a:xfrm>
          <a:prstGeom prst="rect">
            <a:avLst/>
          </a:prstGeom>
        </p:spPr>
      </p:pic>
      <p:pic>
        <p:nvPicPr>
          <p:cNvPr id="112" name="Picture 11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flipH="1">
            <a:off x="76201" y="762001"/>
            <a:ext cx="610700" cy="609600"/>
          </a:xfrm>
          <a:prstGeom prst="rect">
            <a:avLst/>
          </a:prstGeom>
        </p:spPr>
      </p:pic>
      <p:pic>
        <p:nvPicPr>
          <p:cNvPr id="113" name="Picture 11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77732" y="762001"/>
            <a:ext cx="606669" cy="609600"/>
          </a:xfrm>
          <a:prstGeom prst="rect">
            <a:avLst/>
          </a:prstGeom>
        </p:spPr>
      </p:pic>
      <p:pic>
        <p:nvPicPr>
          <p:cNvPr id="114" name="Picture 11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06532" y="762001"/>
            <a:ext cx="606669" cy="609600"/>
          </a:xfrm>
          <a:prstGeom prst="rect">
            <a:avLst/>
          </a:prstGeom>
        </p:spPr>
      </p:pic>
      <p:pic>
        <p:nvPicPr>
          <p:cNvPr id="115" name="Picture 11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1698" y="762001"/>
            <a:ext cx="606669" cy="609600"/>
          </a:xfrm>
          <a:prstGeom prst="rect">
            <a:avLst/>
          </a:prstGeom>
        </p:spPr>
      </p:pic>
      <p:pic>
        <p:nvPicPr>
          <p:cNvPr id="116" name="Picture 11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49297" y="-152399"/>
            <a:ext cx="606669" cy="609600"/>
          </a:xfrm>
          <a:prstGeom prst="rect">
            <a:avLst/>
          </a:prstGeom>
        </p:spPr>
      </p:pic>
      <p:pic>
        <p:nvPicPr>
          <p:cNvPr id="117" name="Picture 11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17200" y="-152399"/>
            <a:ext cx="606669" cy="609600"/>
          </a:xfrm>
          <a:prstGeom prst="rect">
            <a:avLst/>
          </a:prstGeom>
        </p:spPr>
      </p:pic>
      <p:pic>
        <p:nvPicPr>
          <p:cNvPr id="118" name="Picture 11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flipH="1">
            <a:off x="5561500" y="-152399"/>
            <a:ext cx="610700" cy="609600"/>
          </a:xfrm>
          <a:prstGeom prst="rect">
            <a:avLst/>
          </a:prstGeom>
        </p:spPr>
      </p:pic>
      <p:pic>
        <p:nvPicPr>
          <p:cNvPr id="119" name="Picture 11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flipH="1">
            <a:off x="3730500" y="-152399"/>
            <a:ext cx="610700" cy="609600"/>
          </a:xfrm>
          <a:prstGeom prst="rect">
            <a:avLst/>
          </a:prstGeom>
        </p:spPr>
      </p:pic>
      <p:pic>
        <p:nvPicPr>
          <p:cNvPr id="120" name="Picture 11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flipH="1">
            <a:off x="7388100" y="-152399"/>
            <a:ext cx="610700" cy="609600"/>
          </a:xfrm>
          <a:prstGeom prst="rect">
            <a:avLst/>
          </a:prstGeom>
        </p:spPr>
      </p:pic>
      <p:pic>
        <p:nvPicPr>
          <p:cNvPr id="121" name="Picture 12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flipH="1">
            <a:off x="1905001" y="-152399"/>
            <a:ext cx="610700" cy="609600"/>
          </a:xfrm>
          <a:prstGeom prst="rect">
            <a:avLst/>
          </a:prstGeom>
        </p:spPr>
      </p:pic>
      <p:pic>
        <p:nvPicPr>
          <p:cNvPr id="122" name="Picture 12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flipH="1">
            <a:off x="76200" y="-152399"/>
            <a:ext cx="610700" cy="609600"/>
          </a:xfrm>
          <a:prstGeom prst="rect">
            <a:avLst/>
          </a:prstGeom>
        </p:spPr>
      </p:pic>
      <p:pic>
        <p:nvPicPr>
          <p:cNvPr id="123" name="Picture 12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77731" y="-152399"/>
            <a:ext cx="606669" cy="609600"/>
          </a:xfrm>
          <a:prstGeom prst="rect">
            <a:avLst/>
          </a:prstGeom>
        </p:spPr>
      </p:pic>
      <p:pic>
        <p:nvPicPr>
          <p:cNvPr id="124" name="Picture 12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06531" y="-152399"/>
            <a:ext cx="606669" cy="609600"/>
          </a:xfrm>
          <a:prstGeom prst="rect">
            <a:avLst/>
          </a:prstGeom>
        </p:spPr>
      </p:pic>
      <p:pic>
        <p:nvPicPr>
          <p:cNvPr id="125" name="Picture 12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1697" y="-152399"/>
            <a:ext cx="606669" cy="609600"/>
          </a:xfrm>
          <a:prstGeom prst="rect">
            <a:avLst/>
          </a:prstGeom>
        </p:spPr>
      </p:pic>
    </p:spTree>
    <p:extLst>
      <p:ext uri="{BB962C8B-B14F-4D97-AF65-F5344CB8AC3E}">
        <p14:creationId xmlns:p14="http://schemas.microsoft.com/office/powerpoint/2010/main" val="197816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500"/>
                                        <p:tgtEl>
                                          <p:spTgt spid="15"/>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up)">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par>
                                <p:cTn id="26" presetID="22" presetClass="entr" presetSubtype="8" fill="hold"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left)">
                                      <p:cBhvr>
                                        <p:cTn id="28" dur="500"/>
                                        <p:tgtEl>
                                          <p:spTgt spid="51"/>
                                        </p:tgtEl>
                                      </p:cBhvr>
                                    </p:animEffect>
                                  </p:childTnLst>
                                </p:cTn>
                              </p:par>
                              <p:par>
                                <p:cTn id="29" presetID="22" presetClass="entr" presetSubtype="8"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wipe(left)">
                                      <p:cBhvr>
                                        <p:cTn id="31" dur="500"/>
                                        <p:tgtEl>
                                          <p:spTgt spid="52"/>
                                        </p:tgtEl>
                                      </p:cBhvr>
                                    </p:animEffect>
                                  </p:childTnLst>
                                </p:cTn>
                              </p:par>
                              <p:par>
                                <p:cTn id="32" presetID="22" presetClass="entr" presetSubtype="8" fill="hold" nodeType="with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wipe(left)">
                                      <p:cBhvr>
                                        <p:cTn id="34" dur="500"/>
                                        <p:tgtEl>
                                          <p:spTgt spid="53"/>
                                        </p:tgtEl>
                                      </p:cBhvr>
                                    </p:animEffect>
                                  </p:childTnLst>
                                </p:cTn>
                              </p:par>
                            </p:childTnLst>
                          </p:cTn>
                        </p:par>
                        <p:par>
                          <p:cTn id="35" fill="hold">
                            <p:stCondLst>
                              <p:cond delay="500"/>
                            </p:stCondLst>
                            <p:childTnLst>
                              <p:par>
                                <p:cTn id="36" presetID="22" presetClass="entr" presetSubtype="2" fill="hold" nodeType="after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wipe(right)">
                                      <p:cBhvr>
                                        <p:cTn id="38" dur="500"/>
                                        <p:tgtEl>
                                          <p:spTgt spid="54"/>
                                        </p:tgtEl>
                                      </p:cBhvr>
                                    </p:animEffect>
                                  </p:childTnLst>
                                </p:cTn>
                              </p:par>
                              <p:par>
                                <p:cTn id="39" presetID="22" presetClass="entr" presetSubtype="2" fill="hold" nodeType="with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right)">
                                      <p:cBhvr>
                                        <p:cTn id="41" dur="500"/>
                                        <p:tgtEl>
                                          <p:spTgt spid="55"/>
                                        </p:tgtEl>
                                      </p:cBhvr>
                                    </p:animEffect>
                                  </p:childTnLst>
                                </p:cTn>
                              </p:par>
                              <p:par>
                                <p:cTn id="42" presetID="22" presetClass="entr" presetSubtype="2" fill="hold" nodeType="with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wipe(right)">
                                      <p:cBhvr>
                                        <p:cTn id="44" dur="500"/>
                                        <p:tgtEl>
                                          <p:spTgt spid="56"/>
                                        </p:tgtEl>
                                      </p:cBhvr>
                                    </p:animEffect>
                                  </p:childTnLst>
                                </p:cTn>
                              </p:par>
                              <p:par>
                                <p:cTn id="45" presetID="22" presetClass="entr" presetSubtype="2" fill="hold" nodeType="with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wipe(right)">
                                      <p:cBhvr>
                                        <p:cTn id="47" dur="500"/>
                                        <p:tgtEl>
                                          <p:spTgt spid="57"/>
                                        </p:tgtEl>
                                      </p:cBhvr>
                                    </p:animEffect>
                                  </p:childTnLst>
                                </p:cTn>
                              </p:par>
                            </p:childTnLst>
                          </p:cTn>
                        </p:par>
                        <p:par>
                          <p:cTn id="48" fill="hold">
                            <p:stCondLst>
                              <p:cond delay="1000"/>
                            </p:stCondLst>
                            <p:childTnLst>
                              <p:par>
                                <p:cTn id="49" presetID="2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right)">
                                      <p:cBhvr>
                                        <p:cTn id="51" dur="500"/>
                                        <p:tgtEl>
                                          <p:spTgt spid="13"/>
                                        </p:tgtEl>
                                      </p:cBhvr>
                                    </p:animEffect>
                                  </p:childTnLst>
                                </p:cTn>
                              </p:par>
                              <p:par>
                                <p:cTn id="52" presetID="22" presetClass="entr" presetSubtype="2"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right)">
                                      <p:cBhvr>
                                        <p:cTn id="54" dur="500"/>
                                        <p:tgtEl>
                                          <p:spTgt spid="12"/>
                                        </p:tgtEl>
                                      </p:cBhvr>
                                    </p:animEffect>
                                  </p:childTnLst>
                                </p:cTn>
                              </p:par>
                              <p:par>
                                <p:cTn id="55" presetID="22" presetClass="entr" presetSubtype="2" fill="hold"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right)">
                                      <p:cBhvr>
                                        <p:cTn id="57" dur="500"/>
                                        <p:tgtEl>
                                          <p:spTgt spid="21"/>
                                        </p:tgtEl>
                                      </p:cBhvr>
                                    </p:animEffect>
                                  </p:childTnLst>
                                </p:cTn>
                              </p:par>
                              <p:par>
                                <p:cTn id="58" presetID="22" presetClass="entr" presetSubtype="2" fill="hold"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right)">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0" nodeType="clickEffect">
                                  <p:stCondLst>
                                    <p:cond delay="0"/>
                                  </p:stCondLst>
                                  <p:childTnLst>
                                    <p:animEffect transition="out" filter="fade">
                                      <p:cBhvr>
                                        <p:cTn id="64" dur="500"/>
                                        <p:tgtEl>
                                          <p:spTgt spid="44"/>
                                        </p:tgtEl>
                                      </p:cBhvr>
                                    </p:animEffect>
                                    <p:set>
                                      <p:cBhvr>
                                        <p:cTn id="65" dur="1" fill="hold">
                                          <p:stCondLst>
                                            <p:cond delay="499"/>
                                          </p:stCondLst>
                                        </p:cTn>
                                        <p:tgtEl>
                                          <p:spTgt spid="44"/>
                                        </p:tgtEl>
                                        <p:attrNameLst>
                                          <p:attrName>style.visibility</p:attrName>
                                        </p:attrNameLst>
                                      </p:cBhvr>
                                      <p:to>
                                        <p:strVal val="hidden"/>
                                      </p:to>
                                    </p:set>
                                  </p:childTnLst>
                                </p:cTn>
                              </p:par>
                              <p:par>
                                <p:cTn id="66" presetID="10" presetClass="exit" presetSubtype="0" fill="hold" grpId="0" nodeType="withEffect">
                                  <p:stCondLst>
                                    <p:cond delay="0"/>
                                  </p:stCondLst>
                                  <p:childTnLst>
                                    <p:animEffect transition="out" filter="fade">
                                      <p:cBhvr>
                                        <p:cTn id="67" dur="500"/>
                                        <p:tgtEl>
                                          <p:spTgt spid="47"/>
                                        </p:tgtEl>
                                      </p:cBhvr>
                                    </p:animEffect>
                                    <p:set>
                                      <p:cBhvr>
                                        <p:cTn id="68" dur="1" fill="hold">
                                          <p:stCondLst>
                                            <p:cond delay="499"/>
                                          </p:stCondLst>
                                        </p:cTn>
                                        <p:tgtEl>
                                          <p:spTgt spid="47"/>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27"/>
                                        </p:tgtEl>
                                      </p:cBhvr>
                                    </p:animEffect>
                                    <p:set>
                                      <p:cBhvr>
                                        <p:cTn id="71" dur="1" fill="hold">
                                          <p:stCondLst>
                                            <p:cond delay="499"/>
                                          </p:stCondLst>
                                        </p:cTn>
                                        <p:tgtEl>
                                          <p:spTgt spid="27"/>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29"/>
                                        </p:tgtEl>
                                      </p:cBhvr>
                                    </p:animEffect>
                                    <p:set>
                                      <p:cBhvr>
                                        <p:cTn id="74" dur="1" fill="hold">
                                          <p:stCondLst>
                                            <p:cond delay="499"/>
                                          </p:stCondLst>
                                        </p:cTn>
                                        <p:tgtEl>
                                          <p:spTgt spid="29"/>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3"/>
                                        </p:tgtEl>
                                      </p:cBhvr>
                                    </p:animEffect>
                                    <p:set>
                                      <p:cBhvr>
                                        <p:cTn id="77" dur="1" fill="hold">
                                          <p:stCondLst>
                                            <p:cond delay="499"/>
                                          </p:stCondLst>
                                        </p:cTn>
                                        <p:tgtEl>
                                          <p:spTgt spid="3"/>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30"/>
                                        </p:tgtEl>
                                      </p:cBhvr>
                                    </p:animEffect>
                                    <p:set>
                                      <p:cBhvr>
                                        <p:cTn id="80" dur="1" fill="hold">
                                          <p:stCondLst>
                                            <p:cond delay="499"/>
                                          </p:stCondLst>
                                        </p:cTn>
                                        <p:tgtEl>
                                          <p:spTgt spid="30"/>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31"/>
                                        </p:tgtEl>
                                      </p:cBhvr>
                                    </p:animEffect>
                                    <p:set>
                                      <p:cBhvr>
                                        <p:cTn id="83" dur="1" fill="hold">
                                          <p:stCondLst>
                                            <p:cond delay="499"/>
                                          </p:stCondLst>
                                        </p:cTn>
                                        <p:tgtEl>
                                          <p:spTgt spid="31"/>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24"/>
                                        </p:tgtEl>
                                      </p:cBhvr>
                                    </p:animEffect>
                                    <p:set>
                                      <p:cBhvr>
                                        <p:cTn id="86" dur="1" fill="hold">
                                          <p:stCondLst>
                                            <p:cond delay="499"/>
                                          </p:stCondLst>
                                        </p:cTn>
                                        <p:tgtEl>
                                          <p:spTgt spid="24"/>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23"/>
                                        </p:tgtEl>
                                      </p:cBhvr>
                                    </p:animEffect>
                                    <p:set>
                                      <p:cBhvr>
                                        <p:cTn id="89" dur="1" fill="hold">
                                          <p:stCondLst>
                                            <p:cond delay="499"/>
                                          </p:stCondLst>
                                        </p:cTn>
                                        <p:tgtEl>
                                          <p:spTgt spid="23"/>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4"/>
                                        </p:tgtEl>
                                      </p:cBhvr>
                                    </p:animEffect>
                                    <p:set>
                                      <p:cBhvr>
                                        <p:cTn id="92" dur="1" fill="hold">
                                          <p:stCondLst>
                                            <p:cond delay="499"/>
                                          </p:stCondLst>
                                        </p:cTn>
                                        <p:tgtEl>
                                          <p:spTgt spid="4"/>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25"/>
                                        </p:tgtEl>
                                      </p:cBhvr>
                                    </p:animEffect>
                                    <p:set>
                                      <p:cBhvr>
                                        <p:cTn id="95" dur="1" fill="hold">
                                          <p:stCondLst>
                                            <p:cond delay="499"/>
                                          </p:stCondLst>
                                        </p:cTn>
                                        <p:tgtEl>
                                          <p:spTgt spid="25"/>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26"/>
                                        </p:tgtEl>
                                      </p:cBhvr>
                                    </p:animEffect>
                                    <p:set>
                                      <p:cBhvr>
                                        <p:cTn id="98" dur="1" fill="hold">
                                          <p:stCondLst>
                                            <p:cond delay="499"/>
                                          </p:stCondLst>
                                        </p:cTn>
                                        <p:tgtEl>
                                          <p:spTgt spid="26"/>
                                        </p:tgtEl>
                                        <p:attrNameLst>
                                          <p:attrName>style.visibility</p:attrName>
                                        </p:attrNameLst>
                                      </p:cBhvr>
                                      <p:to>
                                        <p:strVal val="hidden"/>
                                      </p:to>
                                    </p:set>
                                  </p:childTnLst>
                                </p:cTn>
                              </p:par>
                            </p:childTnLst>
                          </p:cTn>
                        </p:par>
                        <p:par>
                          <p:cTn id="99" fill="hold">
                            <p:stCondLst>
                              <p:cond delay="500"/>
                            </p:stCondLst>
                            <p:childTnLst>
                              <p:par>
                                <p:cTn id="100" presetID="10" presetClass="entr" presetSubtype="0" fill="hold" nodeType="afterEffect">
                                  <p:stCondLst>
                                    <p:cond delay="0"/>
                                  </p:stCondLst>
                                  <p:childTnLst>
                                    <p:set>
                                      <p:cBhvr>
                                        <p:cTn id="101" dur="1" fill="hold">
                                          <p:stCondLst>
                                            <p:cond delay="0"/>
                                          </p:stCondLst>
                                        </p:cTn>
                                        <p:tgtEl>
                                          <p:spTgt spid="122"/>
                                        </p:tgtEl>
                                        <p:attrNameLst>
                                          <p:attrName>style.visibility</p:attrName>
                                        </p:attrNameLst>
                                      </p:cBhvr>
                                      <p:to>
                                        <p:strVal val="visible"/>
                                      </p:to>
                                    </p:set>
                                    <p:animEffect transition="in" filter="fade">
                                      <p:cBhvr>
                                        <p:cTn id="102" dur="500"/>
                                        <p:tgtEl>
                                          <p:spTgt spid="122"/>
                                        </p:tgtEl>
                                      </p:cBhvr>
                                    </p:animEffect>
                                  </p:childTnLst>
                                </p:cTn>
                              </p:par>
                              <p:par>
                                <p:cTn id="103" presetID="10" presetClass="entr" presetSubtype="0" fill="hold" nodeType="withEffect">
                                  <p:stCondLst>
                                    <p:cond delay="0"/>
                                  </p:stCondLst>
                                  <p:childTnLst>
                                    <p:set>
                                      <p:cBhvr>
                                        <p:cTn id="104" dur="1" fill="hold">
                                          <p:stCondLst>
                                            <p:cond delay="0"/>
                                          </p:stCondLst>
                                        </p:cTn>
                                        <p:tgtEl>
                                          <p:spTgt spid="125"/>
                                        </p:tgtEl>
                                        <p:attrNameLst>
                                          <p:attrName>style.visibility</p:attrName>
                                        </p:attrNameLst>
                                      </p:cBhvr>
                                      <p:to>
                                        <p:strVal val="visible"/>
                                      </p:to>
                                    </p:set>
                                    <p:animEffect transition="in" filter="fade">
                                      <p:cBhvr>
                                        <p:cTn id="105" dur="500"/>
                                        <p:tgtEl>
                                          <p:spTgt spid="125"/>
                                        </p:tgtEl>
                                      </p:cBhvr>
                                    </p:animEffect>
                                  </p:childTnLst>
                                </p:cTn>
                              </p:par>
                              <p:par>
                                <p:cTn id="106" presetID="10" presetClass="entr" presetSubtype="0" fill="hold" nodeType="withEffect">
                                  <p:stCondLst>
                                    <p:cond delay="0"/>
                                  </p:stCondLst>
                                  <p:childTnLst>
                                    <p:set>
                                      <p:cBhvr>
                                        <p:cTn id="107" dur="1" fill="hold">
                                          <p:stCondLst>
                                            <p:cond delay="0"/>
                                          </p:stCondLst>
                                        </p:cTn>
                                        <p:tgtEl>
                                          <p:spTgt spid="121"/>
                                        </p:tgtEl>
                                        <p:attrNameLst>
                                          <p:attrName>style.visibility</p:attrName>
                                        </p:attrNameLst>
                                      </p:cBhvr>
                                      <p:to>
                                        <p:strVal val="visible"/>
                                      </p:to>
                                    </p:set>
                                    <p:animEffect transition="in" filter="fade">
                                      <p:cBhvr>
                                        <p:cTn id="108" dur="500"/>
                                        <p:tgtEl>
                                          <p:spTgt spid="121"/>
                                        </p:tgtEl>
                                      </p:cBhvr>
                                    </p:animEffect>
                                  </p:childTnLst>
                                </p:cTn>
                              </p:par>
                              <p:par>
                                <p:cTn id="109" presetID="10" presetClass="entr" presetSubtype="0" fill="hold" nodeType="withEffect">
                                  <p:stCondLst>
                                    <p:cond delay="0"/>
                                  </p:stCondLst>
                                  <p:childTnLst>
                                    <p:set>
                                      <p:cBhvr>
                                        <p:cTn id="110" dur="1" fill="hold">
                                          <p:stCondLst>
                                            <p:cond delay="0"/>
                                          </p:stCondLst>
                                        </p:cTn>
                                        <p:tgtEl>
                                          <p:spTgt spid="117"/>
                                        </p:tgtEl>
                                        <p:attrNameLst>
                                          <p:attrName>style.visibility</p:attrName>
                                        </p:attrNameLst>
                                      </p:cBhvr>
                                      <p:to>
                                        <p:strVal val="visible"/>
                                      </p:to>
                                    </p:set>
                                    <p:animEffect transition="in" filter="fade">
                                      <p:cBhvr>
                                        <p:cTn id="111" dur="500"/>
                                        <p:tgtEl>
                                          <p:spTgt spid="117"/>
                                        </p:tgtEl>
                                      </p:cBhvr>
                                    </p:animEffect>
                                  </p:childTnLst>
                                </p:cTn>
                              </p:par>
                              <p:par>
                                <p:cTn id="112" presetID="10" presetClass="entr" presetSubtype="0" fill="hold" nodeType="withEffect">
                                  <p:stCondLst>
                                    <p:cond delay="0"/>
                                  </p:stCondLst>
                                  <p:childTnLst>
                                    <p:set>
                                      <p:cBhvr>
                                        <p:cTn id="113" dur="1" fill="hold">
                                          <p:stCondLst>
                                            <p:cond delay="0"/>
                                          </p:stCondLst>
                                        </p:cTn>
                                        <p:tgtEl>
                                          <p:spTgt spid="119"/>
                                        </p:tgtEl>
                                        <p:attrNameLst>
                                          <p:attrName>style.visibility</p:attrName>
                                        </p:attrNameLst>
                                      </p:cBhvr>
                                      <p:to>
                                        <p:strVal val="visible"/>
                                      </p:to>
                                    </p:set>
                                    <p:animEffect transition="in" filter="fade">
                                      <p:cBhvr>
                                        <p:cTn id="114" dur="500"/>
                                        <p:tgtEl>
                                          <p:spTgt spid="119"/>
                                        </p:tgtEl>
                                      </p:cBhvr>
                                    </p:animEffect>
                                  </p:childTnLst>
                                </p:cTn>
                              </p:par>
                              <p:par>
                                <p:cTn id="115" presetID="10" presetClass="entr" presetSubtype="0" fill="hold" nodeType="withEffect">
                                  <p:stCondLst>
                                    <p:cond delay="0"/>
                                  </p:stCondLst>
                                  <p:childTnLst>
                                    <p:set>
                                      <p:cBhvr>
                                        <p:cTn id="116" dur="1" fill="hold">
                                          <p:stCondLst>
                                            <p:cond delay="0"/>
                                          </p:stCondLst>
                                        </p:cTn>
                                        <p:tgtEl>
                                          <p:spTgt spid="116"/>
                                        </p:tgtEl>
                                        <p:attrNameLst>
                                          <p:attrName>style.visibility</p:attrName>
                                        </p:attrNameLst>
                                      </p:cBhvr>
                                      <p:to>
                                        <p:strVal val="visible"/>
                                      </p:to>
                                    </p:set>
                                    <p:animEffect transition="in" filter="fade">
                                      <p:cBhvr>
                                        <p:cTn id="117" dur="500"/>
                                        <p:tgtEl>
                                          <p:spTgt spid="116"/>
                                        </p:tgtEl>
                                      </p:cBhvr>
                                    </p:animEffect>
                                  </p:childTnLst>
                                </p:cTn>
                              </p:par>
                              <p:par>
                                <p:cTn id="118" presetID="10" presetClass="entr" presetSubtype="0" fill="hold" nodeType="withEffect">
                                  <p:stCondLst>
                                    <p:cond delay="0"/>
                                  </p:stCondLst>
                                  <p:childTnLst>
                                    <p:set>
                                      <p:cBhvr>
                                        <p:cTn id="119" dur="1" fill="hold">
                                          <p:stCondLst>
                                            <p:cond delay="0"/>
                                          </p:stCondLst>
                                        </p:cTn>
                                        <p:tgtEl>
                                          <p:spTgt spid="118"/>
                                        </p:tgtEl>
                                        <p:attrNameLst>
                                          <p:attrName>style.visibility</p:attrName>
                                        </p:attrNameLst>
                                      </p:cBhvr>
                                      <p:to>
                                        <p:strVal val="visible"/>
                                      </p:to>
                                    </p:set>
                                    <p:animEffect transition="in" filter="fade">
                                      <p:cBhvr>
                                        <p:cTn id="120" dur="500"/>
                                        <p:tgtEl>
                                          <p:spTgt spid="118"/>
                                        </p:tgtEl>
                                      </p:cBhvr>
                                    </p:animEffect>
                                  </p:childTnLst>
                                </p:cTn>
                              </p:par>
                              <p:par>
                                <p:cTn id="121" presetID="10" presetClass="entr" presetSubtype="0" fill="hold" nodeType="withEffect">
                                  <p:stCondLst>
                                    <p:cond delay="0"/>
                                  </p:stCondLst>
                                  <p:childTnLst>
                                    <p:set>
                                      <p:cBhvr>
                                        <p:cTn id="122" dur="1" fill="hold">
                                          <p:stCondLst>
                                            <p:cond delay="0"/>
                                          </p:stCondLst>
                                        </p:cTn>
                                        <p:tgtEl>
                                          <p:spTgt spid="123"/>
                                        </p:tgtEl>
                                        <p:attrNameLst>
                                          <p:attrName>style.visibility</p:attrName>
                                        </p:attrNameLst>
                                      </p:cBhvr>
                                      <p:to>
                                        <p:strVal val="visible"/>
                                      </p:to>
                                    </p:set>
                                    <p:animEffect transition="in" filter="fade">
                                      <p:cBhvr>
                                        <p:cTn id="123" dur="500"/>
                                        <p:tgtEl>
                                          <p:spTgt spid="123"/>
                                        </p:tgtEl>
                                      </p:cBhvr>
                                    </p:animEffect>
                                  </p:childTnLst>
                                </p:cTn>
                              </p:par>
                              <p:par>
                                <p:cTn id="124" presetID="10" presetClass="entr" presetSubtype="0" fill="hold" nodeType="withEffect">
                                  <p:stCondLst>
                                    <p:cond delay="0"/>
                                  </p:stCondLst>
                                  <p:childTnLst>
                                    <p:set>
                                      <p:cBhvr>
                                        <p:cTn id="125" dur="1" fill="hold">
                                          <p:stCondLst>
                                            <p:cond delay="0"/>
                                          </p:stCondLst>
                                        </p:cTn>
                                        <p:tgtEl>
                                          <p:spTgt spid="120"/>
                                        </p:tgtEl>
                                        <p:attrNameLst>
                                          <p:attrName>style.visibility</p:attrName>
                                        </p:attrNameLst>
                                      </p:cBhvr>
                                      <p:to>
                                        <p:strVal val="visible"/>
                                      </p:to>
                                    </p:set>
                                    <p:animEffect transition="in" filter="fade">
                                      <p:cBhvr>
                                        <p:cTn id="126" dur="500"/>
                                        <p:tgtEl>
                                          <p:spTgt spid="120"/>
                                        </p:tgtEl>
                                      </p:cBhvr>
                                    </p:animEffect>
                                  </p:childTnLst>
                                </p:cTn>
                              </p:par>
                              <p:par>
                                <p:cTn id="127" presetID="10" presetClass="entr" presetSubtype="0" fill="hold" nodeType="withEffect">
                                  <p:stCondLst>
                                    <p:cond delay="0"/>
                                  </p:stCondLst>
                                  <p:childTnLst>
                                    <p:set>
                                      <p:cBhvr>
                                        <p:cTn id="128" dur="1" fill="hold">
                                          <p:stCondLst>
                                            <p:cond delay="0"/>
                                          </p:stCondLst>
                                        </p:cTn>
                                        <p:tgtEl>
                                          <p:spTgt spid="124"/>
                                        </p:tgtEl>
                                        <p:attrNameLst>
                                          <p:attrName>style.visibility</p:attrName>
                                        </p:attrNameLst>
                                      </p:cBhvr>
                                      <p:to>
                                        <p:strVal val="visible"/>
                                      </p:to>
                                    </p:set>
                                    <p:animEffect transition="in" filter="fade">
                                      <p:cBhvr>
                                        <p:cTn id="129" dur="500"/>
                                        <p:tgtEl>
                                          <p:spTgt spid="124"/>
                                        </p:tgtEl>
                                      </p:cBhvr>
                                    </p:animEffect>
                                  </p:childTnLst>
                                </p:cTn>
                              </p:par>
                              <p:par>
                                <p:cTn id="130" presetID="10" presetClass="entr" presetSubtype="0" fill="hold" nodeType="withEffect">
                                  <p:stCondLst>
                                    <p:cond delay="0"/>
                                  </p:stCondLst>
                                  <p:childTnLst>
                                    <p:set>
                                      <p:cBhvr>
                                        <p:cTn id="131" dur="1" fill="hold">
                                          <p:stCondLst>
                                            <p:cond delay="0"/>
                                          </p:stCondLst>
                                        </p:cTn>
                                        <p:tgtEl>
                                          <p:spTgt spid="114"/>
                                        </p:tgtEl>
                                        <p:attrNameLst>
                                          <p:attrName>style.visibility</p:attrName>
                                        </p:attrNameLst>
                                      </p:cBhvr>
                                      <p:to>
                                        <p:strVal val="visible"/>
                                      </p:to>
                                    </p:set>
                                    <p:animEffect transition="in" filter="fade">
                                      <p:cBhvr>
                                        <p:cTn id="132" dur="500"/>
                                        <p:tgtEl>
                                          <p:spTgt spid="114"/>
                                        </p:tgtEl>
                                      </p:cBhvr>
                                    </p:animEffect>
                                  </p:childTnLst>
                                </p:cTn>
                              </p:par>
                              <p:par>
                                <p:cTn id="133" presetID="10" presetClass="entr" presetSubtype="0" fill="hold" nodeType="withEffect">
                                  <p:stCondLst>
                                    <p:cond delay="0"/>
                                  </p:stCondLst>
                                  <p:childTnLst>
                                    <p:set>
                                      <p:cBhvr>
                                        <p:cTn id="134" dur="1" fill="hold">
                                          <p:stCondLst>
                                            <p:cond delay="0"/>
                                          </p:stCondLst>
                                        </p:cTn>
                                        <p:tgtEl>
                                          <p:spTgt spid="110"/>
                                        </p:tgtEl>
                                        <p:attrNameLst>
                                          <p:attrName>style.visibility</p:attrName>
                                        </p:attrNameLst>
                                      </p:cBhvr>
                                      <p:to>
                                        <p:strVal val="visible"/>
                                      </p:to>
                                    </p:set>
                                    <p:animEffect transition="in" filter="fade">
                                      <p:cBhvr>
                                        <p:cTn id="135" dur="500"/>
                                        <p:tgtEl>
                                          <p:spTgt spid="110"/>
                                        </p:tgtEl>
                                      </p:cBhvr>
                                    </p:animEffect>
                                  </p:childTnLst>
                                </p:cTn>
                              </p:par>
                              <p:par>
                                <p:cTn id="136" presetID="10" presetClass="entr" presetSubtype="0" fill="hold" nodeType="withEffect">
                                  <p:stCondLst>
                                    <p:cond delay="0"/>
                                  </p:stCondLst>
                                  <p:childTnLst>
                                    <p:set>
                                      <p:cBhvr>
                                        <p:cTn id="137" dur="1" fill="hold">
                                          <p:stCondLst>
                                            <p:cond delay="0"/>
                                          </p:stCondLst>
                                        </p:cTn>
                                        <p:tgtEl>
                                          <p:spTgt spid="113"/>
                                        </p:tgtEl>
                                        <p:attrNameLst>
                                          <p:attrName>style.visibility</p:attrName>
                                        </p:attrNameLst>
                                      </p:cBhvr>
                                      <p:to>
                                        <p:strVal val="visible"/>
                                      </p:to>
                                    </p:set>
                                    <p:animEffect transition="in" filter="fade">
                                      <p:cBhvr>
                                        <p:cTn id="138" dur="500"/>
                                        <p:tgtEl>
                                          <p:spTgt spid="113"/>
                                        </p:tgtEl>
                                      </p:cBhvr>
                                    </p:animEffect>
                                  </p:childTnLst>
                                </p:cTn>
                              </p:par>
                              <p:par>
                                <p:cTn id="139" presetID="10" presetClass="entr" presetSubtype="0" fill="hold" nodeType="withEffect">
                                  <p:stCondLst>
                                    <p:cond delay="0"/>
                                  </p:stCondLst>
                                  <p:childTnLst>
                                    <p:set>
                                      <p:cBhvr>
                                        <p:cTn id="140" dur="1" fill="hold">
                                          <p:stCondLst>
                                            <p:cond delay="0"/>
                                          </p:stCondLst>
                                        </p:cTn>
                                        <p:tgtEl>
                                          <p:spTgt spid="108"/>
                                        </p:tgtEl>
                                        <p:attrNameLst>
                                          <p:attrName>style.visibility</p:attrName>
                                        </p:attrNameLst>
                                      </p:cBhvr>
                                      <p:to>
                                        <p:strVal val="visible"/>
                                      </p:to>
                                    </p:set>
                                    <p:animEffect transition="in" filter="fade">
                                      <p:cBhvr>
                                        <p:cTn id="141" dur="500"/>
                                        <p:tgtEl>
                                          <p:spTgt spid="108"/>
                                        </p:tgtEl>
                                      </p:cBhvr>
                                    </p:animEffect>
                                  </p:childTnLst>
                                </p:cTn>
                              </p:par>
                              <p:par>
                                <p:cTn id="142" presetID="10" presetClass="entr" presetSubtype="0" fill="hold" nodeType="withEffect">
                                  <p:stCondLst>
                                    <p:cond delay="0"/>
                                  </p:stCondLst>
                                  <p:childTnLst>
                                    <p:set>
                                      <p:cBhvr>
                                        <p:cTn id="143" dur="1" fill="hold">
                                          <p:stCondLst>
                                            <p:cond delay="0"/>
                                          </p:stCondLst>
                                        </p:cTn>
                                        <p:tgtEl>
                                          <p:spTgt spid="106"/>
                                        </p:tgtEl>
                                        <p:attrNameLst>
                                          <p:attrName>style.visibility</p:attrName>
                                        </p:attrNameLst>
                                      </p:cBhvr>
                                      <p:to>
                                        <p:strVal val="visible"/>
                                      </p:to>
                                    </p:set>
                                    <p:animEffect transition="in" filter="fade">
                                      <p:cBhvr>
                                        <p:cTn id="144" dur="500"/>
                                        <p:tgtEl>
                                          <p:spTgt spid="106"/>
                                        </p:tgtEl>
                                      </p:cBhvr>
                                    </p:animEffect>
                                  </p:childTnLst>
                                </p:cTn>
                              </p:par>
                              <p:par>
                                <p:cTn id="145" presetID="10" presetClass="entr" presetSubtype="0" fill="hold" nodeType="withEffect">
                                  <p:stCondLst>
                                    <p:cond delay="0"/>
                                  </p:stCondLst>
                                  <p:childTnLst>
                                    <p:set>
                                      <p:cBhvr>
                                        <p:cTn id="146" dur="1" fill="hold">
                                          <p:stCondLst>
                                            <p:cond delay="0"/>
                                          </p:stCondLst>
                                        </p:cTn>
                                        <p:tgtEl>
                                          <p:spTgt spid="109"/>
                                        </p:tgtEl>
                                        <p:attrNameLst>
                                          <p:attrName>style.visibility</p:attrName>
                                        </p:attrNameLst>
                                      </p:cBhvr>
                                      <p:to>
                                        <p:strVal val="visible"/>
                                      </p:to>
                                    </p:set>
                                    <p:animEffect transition="in" filter="fade">
                                      <p:cBhvr>
                                        <p:cTn id="147" dur="500"/>
                                        <p:tgtEl>
                                          <p:spTgt spid="109"/>
                                        </p:tgtEl>
                                      </p:cBhvr>
                                    </p:animEffect>
                                  </p:childTnLst>
                                </p:cTn>
                              </p:par>
                              <p:par>
                                <p:cTn id="148" presetID="10" presetClass="entr" presetSubtype="0" fill="hold" nodeType="withEffect">
                                  <p:stCondLst>
                                    <p:cond delay="0"/>
                                  </p:stCondLst>
                                  <p:childTnLst>
                                    <p:set>
                                      <p:cBhvr>
                                        <p:cTn id="149" dur="1" fill="hold">
                                          <p:stCondLst>
                                            <p:cond delay="0"/>
                                          </p:stCondLst>
                                        </p:cTn>
                                        <p:tgtEl>
                                          <p:spTgt spid="107"/>
                                        </p:tgtEl>
                                        <p:attrNameLst>
                                          <p:attrName>style.visibility</p:attrName>
                                        </p:attrNameLst>
                                      </p:cBhvr>
                                      <p:to>
                                        <p:strVal val="visible"/>
                                      </p:to>
                                    </p:set>
                                    <p:animEffect transition="in" filter="fade">
                                      <p:cBhvr>
                                        <p:cTn id="150" dur="500"/>
                                        <p:tgtEl>
                                          <p:spTgt spid="107"/>
                                        </p:tgtEl>
                                      </p:cBhvr>
                                    </p:animEffect>
                                  </p:childTnLst>
                                </p:cTn>
                              </p:par>
                              <p:par>
                                <p:cTn id="151" presetID="10" presetClass="entr" presetSubtype="0" fill="hold" nodeType="withEffect">
                                  <p:stCondLst>
                                    <p:cond delay="0"/>
                                  </p:stCondLst>
                                  <p:childTnLst>
                                    <p:set>
                                      <p:cBhvr>
                                        <p:cTn id="152" dur="1" fill="hold">
                                          <p:stCondLst>
                                            <p:cond delay="0"/>
                                          </p:stCondLst>
                                        </p:cTn>
                                        <p:tgtEl>
                                          <p:spTgt spid="111"/>
                                        </p:tgtEl>
                                        <p:attrNameLst>
                                          <p:attrName>style.visibility</p:attrName>
                                        </p:attrNameLst>
                                      </p:cBhvr>
                                      <p:to>
                                        <p:strVal val="visible"/>
                                      </p:to>
                                    </p:set>
                                    <p:animEffect transition="in" filter="fade">
                                      <p:cBhvr>
                                        <p:cTn id="153" dur="500"/>
                                        <p:tgtEl>
                                          <p:spTgt spid="111"/>
                                        </p:tgtEl>
                                      </p:cBhvr>
                                    </p:animEffect>
                                  </p:childTnLst>
                                </p:cTn>
                              </p:par>
                              <p:par>
                                <p:cTn id="154" presetID="10" presetClass="entr" presetSubtype="0" fill="hold" nodeType="withEffect">
                                  <p:stCondLst>
                                    <p:cond delay="0"/>
                                  </p:stCondLst>
                                  <p:childTnLst>
                                    <p:set>
                                      <p:cBhvr>
                                        <p:cTn id="155" dur="1" fill="hold">
                                          <p:stCondLst>
                                            <p:cond delay="0"/>
                                          </p:stCondLst>
                                        </p:cTn>
                                        <p:tgtEl>
                                          <p:spTgt spid="115"/>
                                        </p:tgtEl>
                                        <p:attrNameLst>
                                          <p:attrName>style.visibility</p:attrName>
                                        </p:attrNameLst>
                                      </p:cBhvr>
                                      <p:to>
                                        <p:strVal val="visible"/>
                                      </p:to>
                                    </p:set>
                                    <p:animEffect transition="in" filter="fade">
                                      <p:cBhvr>
                                        <p:cTn id="156" dur="500"/>
                                        <p:tgtEl>
                                          <p:spTgt spid="115"/>
                                        </p:tgtEl>
                                      </p:cBhvr>
                                    </p:animEffect>
                                  </p:childTnLst>
                                </p:cTn>
                              </p:par>
                              <p:par>
                                <p:cTn id="157" presetID="10" presetClass="entr" presetSubtype="0" fill="hold" nodeType="withEffect">
                                  <p:stCondLst>
                                    <p:cond delay="0"/>
                                  </p:stCondLst>
                                  <p:childTnLst>
                                    <p:set>
                                      <p:cBhvr>
                                        <p:cTn id="158" dur="1" fill="hold">
                                          <p:stCondLst>
                                            <p:cond delay="0"/>
                                          </p:stCondLst>
                                        </p:cTn>
                                        <p:tgtEl>
                                          <p:spTgt spid="112"/>
                                        </p:tgtEl>
                                        <p:attrNameLst>
                                          <p:attrName>style.visibility</p:attrName>
                                        </p:attrNameLst>
                                      </p:cBhvr>
                                      <p:to>
                                        <p:strVal val="visible"/>
                                      </p:to>
                                    </p:set>
                                    <p:animEffect transition="in" filter="fade">
                                      <p:cBhvr>
                                        <p:cTn id="159" dur="500"/>
                                        <p:tgtEl>
                                          <p:spTgt spid="112"/>
                                        </p:tgtEl>
                                      </p:cBhvr>
                                    </p:animEffect>
                                  </p:childTnLst>
                                </p:cTn>
                              </p:par>
                              <p:par>
                                <p:cTn id="160" presetID="10" presetClass="entr" presetSubtype="0" fill="hold" nodeType="withEffect">
                                  <p:stCondLst>
                                    <p:cond delay="0"/>
                                  </p:stCondLst>
                                  <p:childTnLst>
                                    <p:set>
                                      <p:cBhvr>
                                        <p:cTn id="161" dur="1" fill="hold">
                                          <p:stCondLst>
                                            <p:cond delay="0"/>
                                          </p:stCondLst>
                                        </p:cTn>
                                        <p:tgtEl>
                                          <p:spTgt spid="102"/>
                                        </p:tgtEl>
                                        <p:attrNameLst>
                                          <p:attrName>style.visibility</p:attrName>
                                        </p:attrNameLst>
                                      </p:cBhvr>
                                      <p:to>
                                        <p:strVal val="visible"/>
                                      </p:to>
                                    </p:set>
                                    <p:animEffect transition="in" filter="fade">
                                      <p:cBhvr>
                                        <p:cTn id="162" dur="500"/>
                                        <p:tgtEl>
                                          <p:spTgt spid="102"/>
                                        </p:tgtEl>
                                      </p:cBhvr>
                                    </p:animEffect>
                                  </p:childTnLst>
                                </p:cTn>
                              </p:par>
                              <p:par>
                                <p:cTn id="163" presetID="10" presetClass="entr" presetSubtype="0" fill="hold" nodeType="withEffect">
                                  <p:stCondLst>
                                    <p:cond delay="0"/>
                                  </p:stCondLst>
                                  <p:childTnLst>
                                    <p:set>
                                      <p:cBhvr>
                                        <p:cTn id="164" dur="1" fill="hold">
                                          <p:stCondLst>
                                            <p:cond delay="0"/>
                                          </p:stCondLst>
                                        </p:cTn>
                                        <p:tgtEl>
                                          <p:spTgt spid="105"/>
                                        </p:tgtEl>
                                        <p:attrNameLst>
                                          <p:attrName>style.visibility</p:attrName>
                                        </p:attrNameLst>
                                      </p:cBhvr>
                                      <p:to>
                                        <p:strVal val="visible"/>
                                      </p:to>
                                    </p:set>
                                    <p:animEffect transition="in" filter="fade">
                                      <p:cBhvr>
                                        <p:cTn id="165" dur="500"/>
                                        <p:tgtEl>
                                          <p:spTgt spid="105"/>
                                        </p:tgtEl>
                                      </p:cBhvr>
                                    </p:animEffect>
                                  </p:childTnLst>
                                </p:cTn>
                              </p:par>
                              <p:par>
                                <p:cTn id="166" presetID="10" presetClass="entr" presetSubtype="0" fill="hold" nodeType="withEffect">
                                  <p:stCondLst>
                                    <p:cond delay="0"/>
                                  </p:stCondLst>
                                  <p:childTnLst>
                                    <p:set>
                                      <p:cBhvr>
                                        <p:cTn id="167" dur="1" fill="hold">
                                          <p:stCondLst>
                                            <p:cond delay="0"/>
                                          </p:stCondLst>
                                        </p:cTn>
                                        <p:tgtEl>
                                          <p:spTgt spid="101"/>
                                        </p:tgtEl>
                                        <p:attrNameLst>
                                          <p:attrName>style.visibility</p:attrName>
                                        </p:attrNameLst>
                                      </p:cBhvr>
                                      <p:to>
                                        <p:strVal val="visible"/>
                                      </p:to>
                                    </p:set>
                                    <p:animEffect transition="in" filter="fade">
                                      <p:cBhvr>
                                        <p:cTn id="168" dur="500"/>
                                        <p:tgtEl>
                                          <p:spTgt spid="101"/>
                                        </p:tgtEl>
                                      </p:cBhvr>
                                    </p:animEffect>
                                  </p:childTnLst>
                                </p:cTn>
                              </p:par>
                              <p:par>
                                <p:cTn id="169" presetID="10" presetClass="entr" presetSubtype="0" fill="hold" nodeType="withEffect">
                                  <p:stCondLst>
                                    <p:cond delay="0"/>
                                  </p:stCondLst>
                                  <p:childTnLst>
                                    <p:set>
                                      <p:cBhvr>
                                        <p:cTn id="170" dur="1" fill="hold">
                                          <p:stCondLst>
                                            <p:cond delay="0"/>
                                          </p:stCondLst>
                                        </p:cTn>
                                        <p:tgtEl>
                                          <p:spTgt spid="97"/>
                                        </p:tgtEl>
                                        <p:attrNameLst>
                                          <p:attrName>style.visibility</p:attrName>
                                        </p:attrNameLst>
                                      </p:cBhvr>
                                      <p:to>
                                        <p:strVal val="visible"/>
                                      </p:to>
                                    </p:set>
                                    <p:animEffect transition="in" filter="fade">
                                      <p:cBhvr>
                                        <p:cTn id="171" dur="500"/>
                                        <p:tgtEl>
                                          <p:spTgt spid="97"/>
                                        </p:tgtEl>
                                      </p:cBhvr>
                                    </p:animEffect>
                                  </p:childTnLst>
                                </p:cTn>
                              </p:par>
                              <p:par>
                                <p:cTn id="172" presetID="10" presetClass="entr" presetSubtype="0" fill="hold" nodeType="withEffect">
                                  <p:stCondLst>
                                    <p:cond delay="0"/>
                                  </p:stCondLst>
                                  <p:childTnLst>
                                    <p:set>
                                      <p:cBhvr>
                                        <p:cTn id="173" dur="1" fill="hold">
                                          <p:stCondLst>
                                            <p:cond delay="0"/>
                                          </p:stCondLst>
                                        </p:cTn>
                                        <p:tgtEl>
                                          <p:spTgt spid="99"/>
                                        </p:tgtEl>
                                        <p:attrNameLst>
                                          <p:attrName>style.visibility</p:attrName>
                                        </p:attrNameLst>
                                      </p:cBhvr>
                                      <p:to>
                                        <p:strVal val="visible"/>
                                      </p:to>
                                    </p:set>
                                    <p:animEffect transition="in" filter="fade">
                                      <p:cBhvr>
                                        <p:cTn id="174" dur="500"/>
                                        <p:tgtEl>
                                          <p:spTgt spid="99"/>
                                        </p:tgtEl>
                                      </p:cBhvr>
                                    </p:animEffect>
                                  </p:childTnLst>
                                </p:cTn>
                              </p:par>
                              <p:par>
                                <p:cTn id="175" presetID="10" presetClass="entr" presetSubtype="0" fill="hold" nodeType="withEffect">
                                  <p:stCondLst>
                                    <p:cond delay="0"/>
                                  </p:stCondLst>
                                  <p:childTnLst>
                                    <p:set>
                                      <p:cBhvr>
                                        <p:cTn id="176" dur="1" fill="hold">
                                          <p:stCondLst>
                                            <p:cond delay="0"/>
                                          </p:stCondLst>
                                        </p:cTn>
                                        <p:tgtEl>
                                          <p:spTgt spid="96"/>
                                        </p:tgtEl>
                                        <p:attrNameLst>
                                          <p:attrName>style.visibility</p:attrName>
                                        </p:attrNameLst>
                                      </p:cBhvr>
                                      <p:to>
                                        <p:strVal val="visible"/>
                                      </p:to>
                                    </p:set>
                                    <p:animEffect transition="in" filter="fade">
                                      <p:cBhvr>
                                        <p:cTn id="177" dur="500"/>
                                        <p:tgtEl>
                                          <p:spTgt spid="96"/>
                                        </p:tgtEl>
                                      </p:cBhvr>
                                    </p:animEffect>
                                  </p:childTnLst>
                                </p:cTn>
                              </p:par>
                              <p:par>
                                <p:cTn id="178" presetID="10" presetClass="entr" presetSubtype="0" fill="hold" nodeType="withEffect">
                                  <p:stCondLst>
                                    <p:cond delay="0"/>
                                  </p:stCondLst>
                                  <p:childTnLst>
                                    <p:set>
                                      <p:cBhvr>
                                        <p:cTn id="179" dur="1" fill="hold">
                                          <p:stCondLst>
                                            <p:cond delay="0"/>
                                          </p:stCondLst>
                                        </p:cTn>
                                        <p:tgtEl>
                                          <p:spTgt spid="98"/>
                                        </p:tgtEl>
                                        <p:attrNameLst>
                                          <p:attrName>style.visibility</p:attrName>
                                        </p:attrNameLst>
                                      </p:cBhvr>
                                      <p:to>
                                        <p:strVal val="visible"/>
                                      </p:to>
                                    </p:set>
                                    <p:animEffect transition="in" filter="fade">
                                      <p:cBhvr>
                                        <p:cTn id="180" dur="500"/>
                                        <p:tgtEl>
                                          <p:spTgt spid="98"/>
                                        </p:tgtEl>
                                      </p:cBhvr>
                                    </p:animEffect>
                                  </p:childTnLst>
                                </p:cTn>
                              </p:par>
                              <p:par>
                                <p:cTn id="181" presetID="10" presetClass="entr" presetSubtype="0" fill="hold" nodeType="withEffect">
                                  <p:stCondLst>
                                    <p:cond delay="0"/>
                                  </p:stCondLst>
                                  <p:childTnLst>
                                    <p:set>
                                      <p:cBhvr>
                                        <p:cTn id="182" dur="1" fill="hold">
                                          <p:stCondLst>
                                            <p:cond delay="0"/>
                                          </p:stCondLst>
                                        </p:cTn>
                                        <p:tgtEl>
                                          <p:spTgt spid="103"/>
                                        </p:tgtEl>
                                        <p:attrNameLst>
                                          <p:attrName>style.visibility</p:attrName>
                                        </p:attrNameLst>
                                      </p:cBhvr>
                                      <p:to>
                                        <p:strVal val="visible"/>
                                      </p:to>
                                    </p:set>
                                    <p:animEffect transition="in" filter="fade">
                                      <p:cBhvr>
                                        <p:cTn id="183" dur="500"/>
                                        <p:tgtEl>
                                          <p:spTgt spid="103"/>
                                        </p:tgtEl>
                                      </p:cBhvr>
                                    </p:animEffect>
                                  </p:childTnLst>
                                </p:cTn>
                              </p:par>
                              <p:par>
                                <p:cTn id="184" presetID="10" presetClass="entr" presetSubtype="0" fill="hold" nodeType="withEffect">
                                  <p:stCondLst>
                                    <p:cond delay="0"/>
                                  </p:stCondLst>
                                  <p:childTnLst>
                                    <p:set>
                                      <p:cBhvr>
                                        <p:cTn id="185" dur="1" fill="hold">
                                          <p:stCondLst>
                                            <p:cond delay="0"/>
                                          </p:stCondLst>
                                        </p:cTn>
                                        <p:tgtEl>
                                          <p:spTgt spid="100"/>
                                        </p:tgtEl>
                                        <p:attrNameLst>
                                          <p:attrName>style.visibility</p:attrName>
                                        </p:attrNameLst>
                                      </p:cBhvr>
                                      <p:to>
                                        <p:strVal val="visible"/>
                                      </p:to>
                                    </p:set>
                                    <p:animEffect transition="in" filter="fade">
                                      <p:cBhvr>
                                        <p:cTn id="186" dur="500"/>
                                        <p:tgtEl>
                                          <p:spTgt spid="100"/>
                                        </p:tgtEl>
                                      </p:cBhvr>
                                    </p:animEffect>
                                  </p:childTnLst>
                                </p:cTn>
                              </p:par>
                              <p:par>
                                <p:cTn id="187" presetID="10" presetClass="entr" presetSubtype="0" fill="hold" nodeType="withEffect">
                                  <p:stCondLst>
                                    <p:cond delay="0"/>
                                  </p:stCondLst>
                                  <p:childTnLst>
                                    <p:set>
                                      <p:cBhvr>
                                        <p:cTn id="188" dur="1" fill="hold">
                                          <p:stCondLst>
                                            <p:cond delay="0"/>
                                          </p:stCondLst>
                                        </p:cTn>
                                        <p:tgtEl>
                                          <p:spTgt spid="104"/>
                                        </p:tgtEl>
                                        <p:attrNameLst>
                                          <p:attrName>style.visibility</p:attrName>
                                        </p:attrNameLst>
                                      </p:cBhvr>
                                      <p:to>
                                        <p:strVal val="visible"/>
                                      </p:to>
                                    </p:set>
                                    <p:animEffect transition="in" filter="fade">
                                      <p:cBhvr>
                                        <p:cTn id="189" dur="500"/>
                                        <p:tgtEl>
                                          <p:spTgt spid="104"/>
                                        </p:tgtEl>
                                      </p:cBhvr>
                                    </p:animEffect>
                                  </p:childTnLst>
                                </p:cTn>
                              </p:par>
                              <p:par>
                                <p:cTn id="190" presetID="10" presetClass="entr" presetSubtype="0" fill="hold" nodeType="withEffect">
                                  <p:stCondLst>
                                    <p:cond delay="0"/>
                                  </p:stCondLst>
                                  <p:childTnLst>
                                    <p:set>
                                      <p:cBhvr>
                                        <p:cTn id="191" dur="1" fill="hold">
                                          <p:stCondLst>
                                            <p:cond delay="0"/>
                                          </p:stCondLst>
                                        </p:cTn>
                                        <p:tgtEl>
                                          <p:spTgt spid="79"/>
                                        </p:tgtEl>
                                        <p:attrNameLst>
                                          <p:attrName>style.visibility</p:attrName>
                                        </p:attrNameLst>
                                      </p:cBhvr>
                                      <p:to>
                                        <p:strVal val="visible"/>
                                      </p:to>
                                    </p:set>
                                    <p:animEffect transition="in" filter="fade">
                                      <p:cBhvr>
                                        <p:cTn id="192" dur="500"/>
                                        <p:tgtEl>
                                          <p:spTgt spid="79"/>
                                        </p:tgtEl>
                                      </p:cBhvr>
                                    </p:animEffect>
                                  </p:childTnLst>
                                </p:cTn>
                              </p:par>
                              <p:par>
                                <p:cTn id="193" presetID="10" presetClass="entr" presetSubtype="0" fill="hold" nodeType="withEffect">
                                  <p:stCondLst>
                                    <p:cond delay="0"/>
                                  </p:stCondLst>
                                  <p:childTnLst>
                                    <p:set>
                                      <p:cBhvr>
                                        <p:cTn id="194" dur="1" fill="hold">
                                          <p:stCondLst>
                                            <p:cond delay="0"/>
                                          </p:stCondLst>
                                        </p:cTn>
                                        <p:tgtEl>
                                          <p:spTgt spid="62"/>
                                        </p:tgtEl>
                                        <p:attrNameLst>
                                          <p:attrName>style.visibility</p:attrName>
                                        </p:attrNameLst>
                                      </p:cBhvr>
                                      <p:to>
                                        <p:strVal val="visible"/>
                                      </p:to>
                                    </p:set>
                                    <p:animEffect transition="in" filter="fade">
                                      <p:cBhvr>
                                        <p:cTn id="195" dur="500"/>
                                        <p:tgtEl>
                                          <p:spTgt spid="62"/>
                                        </p:tgtEl>
                                      </p:cBhvr>
                                    </p:animEffect>
                                  </p:childTnLst>
                                </p:cTn>
                              </p:par>
                              <p:par>
                                <p:cTn id="196" presetID="10" presetClass="entr" presetSubtype="0" fill="hold" nodeType="withEffect">
                                  <p:stCondLst>
                                    <p:cond delay="0"/>
                                  </p:stCondLst>
                                  <p:childTnLst>
                                    <p:set>
                                      <p:cBhvr>
                                        <p:cTn id="197" dur="1" fill="hold">
                                          <p:stCondLst>
                                            <p:cond delay="0"/>
                                          </p:stCondLst>
                                        </p:cTn>
                                        <p:tgtEl>
                                          <p:spTgt spid="75"/>
                                        </p:tgtEl>
                                        <p:attrNameLst>
                                          <p:attrName>style.visibility</p:attrName>
                                        </p:attrNameLst>
                                      </p:cBhvr>
                                      <p:to>
                                        <p:strVal val="visible"/>
                                      </p:to>
                                    </p:set>
                                    <p:animEffect transition="in" filter="fade">
                                      <p:cBhvr>
                                        <p:cTn id="198" dur="500"/>
                                        <p:tgtEl>
                                          <p:spTgt spid="75"/>
                                        </p:tgtEl>
                                      </p:cBhvr>
                                    </p:animEffect>
                                  </p:childTnLst>
                                </p:cTn>
                              </p:par>
                              <p:par>
                                <p:cTn id="199" presetID="10" presetClass="entr" presetSubtype="0" fill="hold" nodeType="withEffect">
                                  <p:stCondLst>
                                    <p:cond delay="0"/>
                                  </p:stCondLst>
                                  <p:childTnLst>
                                    <p:set>
                                      <p:cBhvr>
                                        <p:cTn id="200" dur="1" fill="hold">
                                          <p:stCondLst>
                                            <p:cond delay="0"/>
                                          </p:stCondLst>
                                        </p:cTn>
                                        <p:tgtEl>
                                          <p:spTgt spid="66"/>
                                        </p:tgtEl>
                                        <p:attrNameLst>
                                          <p:attrName>style.visibility</p:attrName>
                                        </p:attrNameLst>
                                      </p:cBhvr>
                                      <p:to>
                                        <p:strVal val="visible"/>
                                      </p:to>
                                    </p:set>
                                    <p:animEffect transition="in" filter="fade">
                                      <p:cBhvr>
                                        <p:cTn id="201" dur="500"/>
                                        <p:tgtEl>
                                          <p:spTgt spid="66"/>
                                        </p:tgtEl>
                                      </p:cBhvr>
                                    </p:animEffect>
                                  </p:childTnLst>
                                </p:cTn>
                              </p:par>
                              <p:par>
                                <p:cTn id="202" presetID="10" presetClass="entr" presetSubtype="0" fill="hold" nodeType="withEffect">
                                  <p:stCondLst>
                                    <p:cond delay="0"/>
                                  </p:stCondLst>
                                  <p:childTnLst>
                                    <p:set>
                                      <p:cBhvr>
                                        <p:cTn id="203" dur="1" fill="hold">
                                          <p:stCondLst>
                                            <p:cond delay="0"/>
                                          </p:stCondLst>
                                        </p:cTn>
                                        <p:tgtEl>
                                          <p:spTgt spid="83"/>
                                        </p:tgtEl>
                                        <p:attrNameLst>
                                          <p:attrName>style.visibility</p:attrName>
                                        </p:attrNameLst>
                                      </p:cBhvr>
                                      <p:to>
                                        <p:strVal val="visible"/>
                                      </p:to>
                                    </p:set>
                                    <p:animEffect transition="in" filter="fade">
                                      <p:cBhvr>
                                        <p:cTn id="204" dur="500"/>
                                        <p:tgtEl>
                                          <p:spTgt spid="83"/>
                                        </p:tgtEl>
                                      </p:cBhvr>
                                    </p:animEffect>
                                  </p:childTnLst>
                                </p:cTn>
                              </p:par>
                              <p:par>
                                <p:cTn id="205" presetID="10" presetClass="entr" presetSubtype="0" fill="hold" nodeType="withEffect">
                                  <p:stCondLst>
                                    <p:cond delay="0"/>
                                  </p:stCondLst>
                                  <p:childTnLst>
                                    <p:set>
                                      <p:cBhvr>
                                        <p:cTn id="206" dur="1" fill="hold">
                                          <p:stCondLst>
                                            <p:cond delay="0"/>
                                          </p:stCondLst>
                                        </p:cTn>
                                        <p:tgtEl>
                                          <p:spTgt spid="70"/>
                                        </p:tgtEl>
                                        <p:attrNameLst>
                                          <p:attrName>style.visibility</p:attrName>
                                        </p:attrNameLst>
                                      </p:cBhvr>
                                      <p:to>
                                        <p:strVal val="visible"/>
                                      </p:to>
                                    </p:set>
                                    <p:animEffect transition="in" filter="fade">
                                      <p:cBhvr>
                                        <p:cTn id="207" dur="500"/>
                                        <p:tgtEl>
                                          <p:spTgt spid="70"/>
                                        </p:tgtEl>
                                      </p:cBhvr>
                                    </p:animEffect>
                                  </p:childTnLst>
                                </p:cTn>
                              </p:par>
                              <p:par>
                                <p:cTn id="208" presetID="10" presetClass="entr" presetSubtype="0" fill="hold" nodeType="withEffect">
                                  <p:stCondLst>
                                    <p:cond delay="0"/>
                                  </p:stCondLst>
                                  <p:childTnLst>
                                    <p:set>
                                      <p:cBhvr>
                                        <p:cTn id="209" dur="1" fill="hold">
                                          <p:stCondLst>
                                            <p:cond delay="0"/>
                                          </p:stCondLst>
                                        </p:cTn>
                                        <p:tgtEl>
                                          <p:spTgt spid="71"/>
                                        </p:tgtEl>
                                        <p:attrNameLst>
                                          <p:attrName>style.visibility</p:attrName>
                                        </p:attrNameLst>
                                      </p:cBhvr>
                                      <p:to>
                                        <p:strVal val="visible"/>
                                      </p:to>
                                    </p:set>
                                    <p:animEffect transition="in" filter="fade">
                                      <p:cBhvr>
                                        <p:cTn id="210" dur="500"/>
                                        <p:tgtEl>
                                          <p:spTgt spid="71"/>
                                        </p:tgtEl>
                                      </p:cBhvr>
                                    </p:animEffect>
                                  </p:childTnLst>
                                </p:cTn>
                              </p:par>
                              <p:par>
                                <p:cTn id="211" presetID="10" presetClass="entr" presetSubtype="0" fill="hold" nodeType="withEffect">
                                  <p:stCondLst>
                                    <p:cond delay="0"/>
                                  </p:stCondLst>
                                  <p:childTnLst>
                                    <p:set>
                                      <p:cBhvr>
                                        <p:cTn id="212" dur="1" fill="hold">
                                          <p:stCondLst>
                                            <p:cond delay="0"/>
                                          </p:stCondLst>
                                        </p:cTn>
                                        <p:tgtEl>
                                          <p:spTgt spid="82"/>
                                        </p:tgtEl>
                                        <p:attrNameLst>
                                          <p:attrName>style.visibility</p:attrName>
                                        </p:attrNameLst>
                                      </p:cBhvr>
                                      <p:to>
                                        <p:strVal val="visible"/>
                                      </p:to>
                                    </p:set>
                                    <p:animEffect transition="in" filter="fade">
                                      <p:cBhvr>
                                        <p:cTn id="213" dur="500"/>
                                        <p:tgtEl>
                                          <p:spTgt spid="82"/>
                                        </p:tgtEl>
                                      </p:cBhvr>
                                    </p:animEffect>
                                  </p:childTnLst>
                                </p:cTn>
                              </p:par>
                              <p:par>
                                <p:cTn id="214" presetID="10" presetClass="entr" presetSubtype="0" fill="hold" nodeType="withEffect">
                                  <p:stCondLst>
                                    <p:cond delay="0"/>
                                  </p:stCondLst>
                                  <p:childTnLst>
                                    <p:set>
                                      <p:cBhvr>
                                        <p:cTn id="215" dur="1" fill="hold">
                                          <p:stCondLst>
                                            <p:cond delay="0"/>
                                          </p:stCondLst>
                                        </p:cTn>
                                        <p:tgtEl>
                                          <p:spTgt spid="67"/>
                                        </p:tgtEl>
                                        <p:attrNameLst>
                                          <p:attrName>style.visibility</p:attrName>
                                        </p:attrNameLst>
                                      </p:cBhvr>
                                      <p:to>
                                        <p:strVal val="visible"/>
                                      </p:to>
                                    </p:set>
                                    <p:animEffect transition="in" filter="fade">
                                      <p:cBhvr>
                                        <p:cTn id="216" dur="500"/>
                                        <p:tgtEl>
                                          <p:spTgt spid="67"/>
                                        </p:tgtEl>
                                      </p:cBhvr>
                                    </p:animEffect>
                                  </p:childTnLst>
                                </p:cTn>
                              </p:par>
                              <p:par>
                                <p:cTn id="217" presetID="10" presetClass="entr" presetSubtype="0" fill="hold" nodeType="withEffect">
                                  <p:stCondLst>
                                    <p:cond delay="0"/>
                                  </p:stCondLst>
                                  <p:childTnLst>
                                    <p:set>
                                      <p:cBhvr>
                                        <p:cTn id="218" dur="1" fill="hold">
                                          <p:stCondLst>
                                            <p:cond delay="0"/>
                                          </p:stCondLst>
                                        </p:cTn>
                                        <p:tgtEl>
                                          <p:spTgt spid="74"/>
                                        </p:tgtEl>
                                        <p:attrNameLst>
                                          <p:attrName>style.visibility</p:attrName>
                                        </p:attrNameLst>
                                      </p:cBhvr>
                                      <p:to>
                                        <p:strVal val="visible"/>
                                      </p:to>
                                    </p:set>
                                    <p:animEffect transition="in" filter="fade">
                                      <p:cBhvr>
                                        <p:cTn id="219" dur="500"/>
                                        <p:tgtEl>
                                          <p:spTgt spid="74"/>
                                        </p:tgtEl>
                                      </p:cBhvr>
                                    </p:animEffect>
                                  </p:childTnLst>
                                </p:cTn>
                              </p:par>
                              <p:par>
                                <p:cTn id="220" presetID="10" presetClass="entr" presetSubtype="0" fill="hold" nodeType="withEffect">
                                  <p:stCondLst>
                                    <p:cond delay="0"/>
                                  </p:stCondLst>
                                  <p:childTnLst>
                                    <p:set>
                                      <p:cBhvr>
                                        <p:cTn id="221" dur="1" fill="hold">
                                          <p:stCondLst>
                                            <p:cond delay="0"/>
                                          </p:stCondLst>
                                        </p:cTn>
                                        <p:tgtEl>
                                          <p:spTgt spid="63"/>
                                        </p:tgtEl>
                                        <p:attrNameLst>
                                          <p:attrName>style.visibility</p:attrName>
                                        </p:attrNameLst>
                                      </p:cBhvr>
                                      <p:to>
                                        <p:strVal val="visible"/>
                                      </p:to>
                                    </p:set>
                                    <p:animEffect transition="in" filter="fade">
                                      <p:cBhvr>
                                        <p:cTn id="222" dur="500"/>
                                        <p:tgtEl>
                                          <p:spTgt spid="63"/>
                                        </p:tgtEl>
                                      </p:cBhvr>
                                    </p:animEffect>
                                  </p:childTnLst>
                                </p:cTn>
                              </p:par>
                              <p:par>
                                <p:cTn id="223" presetID="10" presetClass="entr" presetSubtype="0" fill="hold" nodeType="withEffect">
                                  <p:stCondLst>
                                    <p:cond delay="0"/>
                                  </p:stCondLst>
                                  <p:childTnLst>
                                    <p:set>
                                      <p:cBhvr>
                                        <p:cTn id="224" dur="1" fill="hold">
                                          <p:stCondLst>
                                            <p:cond delay="0"/>
                                          </p:stCondLst>
                                        </p:cTn>
                                        <p:tgtEl>
                                          <p:spTgt spid="78"/>
                                        </p:tgtEl>
                                        <p:attrNameLst>
                                          <p:attrName>style.visibility</p:attrName>
                                        </p:attrNameLst>
                                      </p:cBhvr>
                                      <p:to>
                                        <p:strVal val="visible"/>
                                      </p:to>
                                    </p:set>
                                    <p:animEffect transition="in" filter="fade">
                                      <p:cBhvr>
                                        <p:cTn id="225" dur="500"/>
                                        <p:tgtEl>
                                          <p:spTgt spid="78"/>
                                        </p:tgtEl>
                                      </p:cBhvr>
                                    </p:animEffect>
                                  </p:childTnLst>
                                </p:cTn>
                              </p:par>
                              <p:par>
                                <p:cTn id="226" presetID="10" presetClass="entr" presetSubtype="0" fill="hold" nodeType="withEffect">
                                  <p:stCondLst>
                                    <p:cond delay="0"/>
                                  </p:stCondLst>
                                  <p:childTnLst>
                                    <p:set>
                                      <p:cBhvr>
                                        <p:cTn id="227" dur="1" fill="hold">
                                          <p:stCondLst>
                                            <p:cond delay="0"/>
                                          </p:stCondLst>
                                        </p:cTn>
                                        <p:tgtEl>
                                          <p:spTgt spid="81"/>
                                        </p:tgtEl>
                                        <p:attrNameLst>
                                          <p:attrName>style.visibility</p:attrName>
                                        </p:attrNameLst>
                                      </p:cBhvr>
                                      <p:to>
                                        <p:strVal val="visible"/>
                                      </p:to>
                                    </p:set>
                                    <p:animEffect transition="in" filter="fade">
                                      <p:cBhvr>
                                        <p:cTn id="228" dur="500"/>
                                        <p:tgtEl>
                                          <p:spTgt spid="81"/>
                                        </p:tgtEl>
                                      </p:cBhvr>
                                    </p:animEffect>
                                  </p:childTnLst>
                                </p:cTn>
                              </p:par>
                              <p:par>
                                <p:cTn id="229" presetID="10" presetClass="entr" presetSubtype="0" fill="hold" nodeType="withEffect">
                                  <p:stCondLst>
                                    <p:cond delay="0"/>
                                  </p:stCondLst>
                                  <p:childTnLst>
                                    <p:set>
                                      <p:cBhvr>
                                        <p:cTn id="230" dur="1" fill="hold">
                                          <p:stCondLst>
                                            <p:cond delay="0"/>
                                          </p:stCondLst>
                                        </p:cTn>
                                        <p:tgtEl>
                                          <p:spTgt spid="64"/>
                                        </p:tgtEl>
                                        <p:attrNameLst>
                                          <p:attrName>style.visibility</p:attrName>
                                        </p:attrNameLst>
                                      </p:cBhvr>
                                      <p:to>
                                        <p:strVal val="visible"/>
                                      </p:to>
                                    </p:set>
                                    <p:animEffect transition="in" filter="fade">
                                      <p:cBhvr>
                                        <p:cTn id="231" dur="500"/>
                                        <p:tgtEl>
                                          <p:spTgt spid="64"/>
                                        </p:tgtEl>
                                      </p:cBhvr>
                                    </p:animEffect>
                                  </p:childTnLst>
                                </p:cTn>
                              </p:par>
                              <p:par>
                                <p:cTn id="232" presetID="10" presetClass="entr" presetSubtype="0" fill="hold" nodeType="withEffect">
                                  <p:stCondLst>
                                    <p:cond delay="0"/>
                                  </p:stCondLst>
                                  <p:childTnLst>
                                    <p:set>
                                      <p:cBhvr>
                                        <p:cTn id="233" dur="1" fill="hold">
                                          <p:stCondLst>
                                            <p:cond delay="0"/>
                                          </p:stCondLst>
                                        </p:cTn>
                                        <p:tgtEl>
                                          <p:spTgt spid="77"/>
                                        </p:tgtEl>
                                        <p:attrNameLst>
                                          <p:attrName>style.visibility</p:attrName>
                                        </p:attrNameLst>
                                      </p:cBhvr>
                                      <p:to>
                                        <p:strVal val="visible"/>
                                      </p:to>
                                    </p:set>
                                    <p:animEffect transition="in" filter="fade">
                                      <p:cBhvr>
                                        <p:cTn id="234" dur="500"/>
                                        <p:tgtEl>
                                          <p:spTgt spid="77"/>
                                        </p:tgtEl>
                                      </p:cBhvr>
                                    </p:animEffect>
                                  </p:childTnLst>
                                </p:cTn>
                              </p:par>
                              <p:par>
                                <p:cTn id="235" presetID="10" presetClass="entr" presetSubtype="0" fill="hold" nodeType="withEffect">
                                  <p:stCondLst>
                                    <p:cond delay="0"/>
                                  </p:stCondLst>
                                  <p:childTnLst>
                                    <p:set>
                                      <p:cBhvr>
                                        <p:cTn id="236" dur="1" fill="hold">
                                          <p:stCondLst>
                                            <p:cond delay="0"/>
                                          </p:stCondLst>
                                        </p:cTn>
                                        <p:tgtEl>
                                          <p:spTgt spid="68"/>
                                        </p:tgtEl>
                                        <p:attrNameLst>
                                          <p:attrName>style.visibility</p:attrName>
                                        </p:attrNameLst>
                                      </p:cBhvr>
                                      <p:to>
                                        <p:strVal val="visible"/>
                                      </p:to>
                                    </p:set>
                                    <p:animEffect transition="in" filter="fade">
                                      <p:cBhvr>
                                        <p:cTn id="237" dur="500"/>
                                        <p:tgtEl>
                                          <p:spTgt spid="68"/>
                                        </p:tgtEl>
                                      </p:cBhvr>
                                    </p:animEffect>
                                  </p:childTnLst>
                                </p:cTn>
                              </p:par>
                              <p:par>
                                <p:cTn id="238" presetID="10" presetClass="entr" presetSubtype="0" fill="hold" nodeType="withEffect">
                                  <p:stCondLst>
                                    <p:cond delay="0"/>
                                  </p:stCondLst>
                                  <p:childTnLst>
                                    <p:set>
                                      <p:cBhvr>
                                        <p:cTn id="239" dur="1" fill="hold">
                                          <p:stCondLst>
                                            <p:cond delay="0"/>
                                          </p:stCondLst>
                                        </p:cTn>
                                        <p:tgtEl>
                                          <p:spTgt spid="85"/>
                                        </p:tgtEl>
                                        <p:attrNameLst>
                                          <p:attrName>style.visibility</p:attrName>
                                        </p:attrNameLst>
                                      </p:cBhvr>
                                      <p:to>
                                        <p:strVal val="visible"/>
                                      </p:to>
                                    </p:set>
                                    <p:animEffect transition="in" filter="fade">
                                      <p:cBhvr>
                                        <p:cTn id="240" dur="500"/>
                                        <p:tgtEl>
                                          <p:spTgt spid="85"/>
                                        </p:tgtEl>
                                      </p:cBhvr>
                                    </p:animEffect>
                                  </p:childTnLst>
                                </p:cTn>
                              </p:par>
                              <p:par>
                                <p:cTn id="241" presetID="10" presetClass="entr" presetSubtype="0" fill="hold" nodeType="withEffect">
                                  <p:stCondLst>
                                    <p:cond delay="0"/>
                                  </p:stCondLst>
                                  <p:childTnLst>
                                    <p:set>
                                      <p:cBhvr>
                                        <p:cTn id="242" dur="1" fill="hold">
                                          <p:stCondLst>
                                            <p:cond delay="0"/>
                                          </p:stCondLst>
                                        </p:cTn>
                                        <p:tgtEl>
                                          <p:spTgt spid="72"/>
                                        </p:tgtEl>
                                        <p:attrNameLst>
                                          <p:attrName>style.visibility</p:attrName>
                                        </p:attrNameLst>
                                      </p:cBhvr>
                                      <p:to>
                                        <p:strVal val="visible"/>
                                      </p:to>
                                    </p:set>
                                    <p:animEffect transition="in" filter="fade">
                                      <p:cBhvr>
                                        <p:cTn id="243" dur="500"/>
                                        <p:tgtEl>
                                          <p:spTgt spid="72"/>
                                        </p:tgtEl>
                                      </p:cBhvr>
                                    </p:animEffect>
                                  </p:childTnLst>
                                </p:cTn>
                              </p:par>
                              <p:par>
                                <p:cTn id="244" presetID="10" presetClass="entr" presetSubtype="0" fill="hold" nodeType="withEffect">
                                  <p:stCondLst>
                                    <p:cond delay="0"/>
                                  </p:stCondLst>
                                  <p:childTnLst>
                                    <p:set>
                                      <p:cBhvr>
                                        <p:cTn id="245" dur="1" fill="hold">
                                          <p:stCondLst>
                                            <p:cond delay="0"/>
                                          </p:stCondLst>
                                        </p:cTn>
                                        <p:tgtEl>
                                          <p:spTgt spid="73"/>
                                        </p:tgtEl>
                                        <p:attrNameLst>
                                          <p:attrName>style.visibility</p:attrName>
                                        </p:attrNameLst>
                                      </p:cBhvr>
                                      <p:to>
                                        <p:strVal val="visible"/>
                                      </p:to>
                                    </p:set>
                                    <p:animEffect transition="in" filter="fade">
                                      <p:cBhvr>
                                        <p:cTn id="246" dur="500"/>
                                        <p:tgtEl>
                                          <p:spTgt spid="73"/>
                                        </p:tgtEl>
                                      </p:cBhvr>
                                    </p:animEffect>
                                  </p:childTnLst>
                                </p:cTn>
                              </p:par>
                              <p:par>
                                <p:cTn id="247" presetID="10" presetClass="entr" presetSubtype="0" fill="hold" nodeType="withEffect">
                                  <p:stCondLst>
                                    <p:cond delay="0"/>
                                  </p:stCondLst>
                                  <p:childTnLst>
                                    <p:set>
                                      <p:cBhvr>
                                        <p:cTn id="248" dur="1" fill="hold">
                                          <p:stCondLst>
                                            <p:cond delay="0"/>
                                          </p:stCondLst>
                                        </p:cTn>
                                        <p:tgtEl>
                                          <p:spTgt spid="84"/>
                                        </p:tgtEl>
                                        <p:attrNameLst>
                                          <p:attrName>style.visibility</p:attrName>
                                        </p:attrNameLst>
                                      </p:cBhvr>
                                      <p:to>
                                        <p:strVal val="visible"/>
                                      </p:to>
                                    </p:set>
                                    <p:animEffect transition="in" filter="fade">
                                      <p:cBhvr>
                                        <p:cTn id="249" dur="500"/>
                                        <p:tgtEl>
                                          <p:spTgt spid="84"/>
                                        </p:tgtEl>
                                      </p:cBhvr>
                                    </p:animEffect>
                                  </p:childTnLst>
                                </p:cTn>
                              </p:par>
                              <p:par>
                                <p:cTn id="250" presetID="10" presetClass="entr" presetSubtype="0" fill="hold" nodeType="withEffect">
                                  <p:stCondLst>
                                    <p:cond delay="0"/>
                                  </p:stCondLst>
                                  <p:childTnLst>
                                    <p:set>
                                      <p:cBhvr>
                                        <p:cTn id="251" dur="1" fill="hold">
                                          <p:stCondLst>
                                            <p:cond delay="0"/>
                                          </p:stCondLst>
                                        </p:cTn>
                                        <p:tgtEl>
                                          <p:spTgt spid="69"/>
                                        </p:tgtEl>
                                        <p:attrNameLst>
                                          <p:attrName>style.visibility</p:attrName>
                                        </p:attrNameLst>
                                      </p:cBhvr>
                                      <p:to>
                                        <p:strVal val="visible"/>
                                      </p:to>
                                    </p:set>
                                    <p:animEffect transition="in" filter="fade">
                                      <p:cBhvr>
                                        <p:cTn id="252" dur="500"/>
                                        <p:tgtEl>
                                          <p:spTgt spid="69"/>
                                        </p:tgtEl>
                                      </p:cBhvr>
                                    </p:animEffect>
                                  </p:childTnLst>
                                </p:cTn>
                              </p:par>
                              <p:par>
                                <p:cTn id="253" presetID="10" presetClass="entr" presetSubtype="0" fill="hold" nodeType="withEffect">
                                  <p:stCondLst>
                                    <p:cond delay="0"/>
                                  </p:stCondLst>
                                  <p:childTnLst>
                                    <p:set>
                                      <p:cBhvr>
                                        <p:cTn id="254" dur="1" fill="hold">
                                          <p:stCondLst>
                                            <p:cond delay="0"/>
                                          </p:stCondLst>
                                        </p:cTn>
                                        <p:tgtEl>
                                          <p:spTgt spid="76"/>
                                        </p:tgtEl>
                                        <p:attrNameLst>
                                          <p:attrName>style.visibility</p:attrName>
                                        </p:attrNameLst>
                                      </p:cBhvr>
                                      <p:to>
                                        <p:strVal val="visible"/>
                                      </p:to>
                                    </p:set>
                                    <p:animEffect transition="in" filter="fade">
                                      <p:cBhvr>
                                        <p:cTn id="255" dur="500"/>
                                        <p:tgtEl>
                                          <p:spTgt spid="76"/>
                                        </p:tgtEl>
                                      </p:cBhvr>
                                    </p:animEffect>
                                  </p:childTnLst>
                                </p:cTn>
                              </p:par>
                              <p:par>
                                <p:cTn id="256" presetID="10" presetClass="entr" presetSubtype="0" fill="hold" nodeType="withEffect">
                                  <p:stCondLst>
                                    <p:cond delay="0"/>
                                  </p:stCondLst>
                                  <p:childTnLst>
                                    <p:set>
                                      <p:cBhvr>
                                        <p:cTn id="257" dur="1" fill="hold">
                                          <p:stCondLst>
                                            <p:cond delay="0"/>
                                          </p:stCondLst>
                                        </p:cTn>
                                        <p:tgtEl>
                                          <p:spTgt spid="65"/>
                                        </p:tgtEl>
                                        <p:attrNameLst>
                                          <p:attrName>style.visibility</p:attrName>
                                        </p:attrNameLst>
                                      </p:cBhvr>
                                      <p:to>
                                        <p:strVal val="visible"/>
                                      </p:to>
                                    </p:set>
                                    <p:animEffect transition="in" filter="fade">
                                      <p:cBhvr>
                                        <p:cTn id="258" dur="500"/>
                                        <p:tgtEl>
                                          <p:spTgt spid="65"/>
                                        </p:tgtEl>
                                      </p:cBhvr>
                                    </p:animEffect>
                                  </p:childTnLst>
                                </p:cTn>
                              </p:par>
                              <p:par>
                                <p:cTn id="259" presetID="10" presetClass="entr" presetSubtype="0" fill="hold" nodeType="withEffect">
                                  <p:stCondLst>
                                    <p:cond delay="0"/>
                                  </p:stCondLst>
                                  <p:childTnLst>
                                    <p:set>
                                      <p:cBhvr>
                                        <p:cTn id="260" dur="1" fill="hold">
                                          <p:stCondLst>
                                            <p:cond delay="0"/>
                                          </p:stCondLst>
                                        </p:cTn>
                                        <p:tgtEl>
                                          <p:spTgt spid="80"/>
                                        </p:tgtEl>
                                        <p:attrNameLst>
                                          <p:attrName>style.visibility</p:attrName>
                                        </p:attrNameLst>
                                      </p:cBhvr>
                                      <p:to>
                                        <p:strVal val="visible"/>
                                      </p:to>
                                    </p:set>
                                    <p:animEffect transition="in" filter="fade">
                                      <p:cBhvr>
                                        <p:cTn id="261" dur="500"/>
                                        <p:tgtEl>
                                          <p:spTgt spid="80"/>
                                        </p:tgtEl>
                                      </p:cBhvr>
                                    </p:animEffect>
                                  </p:childTnLst>
                                </p:cTn>
                              </p:par>
                              <p:par>
                                <p:cTn id="262" presetID="10" presetClass="entr" presetSubtype="0" fill="hold" nodeType="withEffect">
                                  <p:stCondLst>
                                    <p:cond delay="0"/>
                                  </p:stCondLst>
                                  <p:childTnLst>
                                    <p:set>
                                      <p:cBhvr>
                                        <p:cTn id="263" dur="1" fill="hold">
                                          <p:stCondLst>
                                            <p:cond delay="0"/>
                                          </p:stCondLst>
                                        </p:cTn>
                                        <p:tgtEl>
                                          <p:spTgt spid="94"/>
                                        </p:tgtEl>
                                        <p:attrNameLst>
                                          <p:attrName>style.visibility</p:attrName>
                                        </p:attrNameLst>
                                      </p:cBhvr>
                                      <p:to>
                                        <p:strVal val="visible"/>
                                      </p:to>
                                    </p:set>
                                    <p:animEffect transition="in" filter="fade">
                                      <p:cBhvr>
                                        <p:cTn id="264" dur="500"/>
                                        <p:tgtEl>
                                          <p:spTgt spid="94"/>
                                        </p:tgtEl>
                                      </p:cBhvr>
                                    </p:animEffect>
                                  </p:childTnLst>
                                </p:cTn>
                              </p:par>
                              <p:par>
                                <p:cTn id="265" presetID="10" presetClass="entr" presetSubtype="0" fill="hold" nodeType="withEffect">
                                  <p:stCondLst>
                                    <p:cond delay="0"/>
                                  </p:stCondLst>
                                  <p:childTnLst>
                                    <p:set>
                                      <p:cBhvr>
                                        <p:cTn id="266" dur="1" fill="hold">
                                          <p:stCondLst>
                                            <p:cond delay="0"/>
                                          </p:stCondLst>
                                        </p:cTn>
                                        <p:tgtEl>
                                          <p:spTgt spid="90"/>
                                        </p:tgtEl>
                                        <p:attrNameLst>
                                          <p:attrName>style.visibility</p:attrName>
                                        </p:attrNameLst>
                                      </p:cBhvr>
                                      <p:to>
                                        <p:strVal val="visible"/>
                                      </p:to>
                                    </p:set>
                                    <p:animEffect transition="in" filter="fade">
                                      <p:cBhvr>
                                        <p:cTn id="267" dur="500"/>
                                        <p:tgtEl>
                                          <p:spTgt spid="90"/>
                                        </p:tgtEl>
                                      </p:cBhvr>
                                    </p:animEffect>
                                  </p:childTnLst>
                                </p:cTn>
                              </p:par>
                              <p:par>
                                <p:cTn id="268" presetID="10" presetClass="entr" presetSubtype="0" fill="hold" nodeType="withEffect">
                                  <p:stCondLst>
                                    <p:cond delay="0"/>
                                  </p:stCondLst>
                                  <p:childTnLst>
                                    <p:set>
                                      <p:cBhvr>
                                        <p:cTn id="269" dur="1" fill="hold">
                                          <p:stCondLst>
                                            <p:cond delay="0"/>
                                          </p:stCondLst>
                                        </p:cTn>
                                        <p:tgtEl>
                                          <p:spTgt spid="93"/>
                                        </p:tgtEl>
                                        <p:attrNameLst>
                                          <p:attrName>style.visibility</p:attrName>
                                        </p:attrNameLst>
                                      </p:cBhvr>
                                      <p:to>
                                        <p:strVal val="visible"/>
                                      </p:to>
                                    </p:set>
                                    <p:animEffect transition="in" filter="fade">
                                      <p:cBhvr>
                                        <p:cTn id="270" dur="500"/>
                                        <p:tgtEl>
                                          <p:spTgt spid="93"/>
                                        </p:tgtEl>
                                      </p:cBhvr>
                                    </p:animEffect>
                                  </p:childTnLst>
                                </p:cTn>
                              </p:par>
                              <p:par>
                                <p:cTn id="271" presetID="10" presetClass="entr" presetSubtype="0" fill="hold" nodeType="withEffect">
                                  <p:stCondLst>
                                    <p:cond delay="0"/>
                                  </p:stCondLst>
                                  <p:childTnLst>
                                    <p:set>
                                      <p:cBhvr>
                                        <p:cTn id="272" dur="1" fill="hold">
                                          <p:stCondLst>
                                            <p:cond delay="0"/>
                                          </p:stCondLst>
                                        </p:cTn>
                                        <p:tgtEl>
                                          <p:spTgt spid="88"/>
                                        </p:tgtEl>
                                        <p:attrNameLst>
                                          <p:attrName>style.visibility</p:attrName>
                                        </p:attrNameLst>
                                      </p:cBhvr>
                                      <p:to>
                                        <p:strVal val="visible"/>
                                      </p:to>
                                    </p:set>
                                    <p:animEffect transition="in" filter="fade">
                                      <p:cBhvr>
                                        <p:cTn id="273" dur="500"/>
                                        <p:tgtEl>
                                          <p:spTgt spid="88"/>
                                        </p:tgtEl>
                                      </p:cBhvr>
                                    </p:animEffect>
                                  </p:childTnLst>
                                </p:cTn>
                              </p:par>
                              <p:par>
                                <p:cTn id="274" presetID="10" presetClass="entr" presetSubtype="0" fill="hold" nodeType="withEffect">
                                  <p:stCondLst>
                                    <p:cond delay="0"/>
                                  </p:stCondLst>
                                  <p:childTnLst>
                                    <p:set>
                                      <p:cBhvr>
                                        <p:cTn id="275" dur="1" fill="hold">
                                          <p:stCondLst>
                                            <p:cond delay="0"/>
                                          </p:stCondLst>
                                        </p:cTn>
                                        <p:tgtEl>
                                          <p:spTgt spid="86"/>
                                        </p:tgtEl>
                                        <p:attrNameLst>
                                          <p:attrName>style.visibility</p:attrName>
                                        </p:attrNameLst>
                                      </p:cBhvr>
                                      <p:to>
                                        <p:strVal val="visible"/>
                                      </p:to>
                                    </p:set>
                                    <p:animEffect transition="in" filter="fade">
                                      <p:cBhvr>
                                        <p:cTn id="276" dur="500"/>
                                        <p:tgtEl>
                                          <p:spTgt spid="86"/>
                                        </p:tgtEl>
                                      </p:cBhvr>
                                    </p:animEffect>
                                  </p:childTnLst>
                                </p:cTn>
                              </p:par>
                              <p:par>
                                <p:cTn id="277" presetID="10" presetClass="entr" presetSubtype="0" fill="hold" nodeType="withEffect">
                                  <p:stCondLst>
                                    <p:cond delay="0"/>
                                  </p:stCondLst>
                                  <p:childTnLst>
                                    <p:set>
                                      <p:cBhvr>
                                        <p:cTn id="278" dur="1" fill="hold">
                                          <p:stCondLst>
                                            <p:cond delay="0"/>
                                          </p:stCondLst>
                                        </p:cTn>
                                        <p:tgtEl>
                                          <p:spTgt spid="89"/>
                                        </p:tgtEl>
                                        <p:attrNameLst>
                                          <p:attrName>style.visibility</p:attrName>
                                        </p:attrNameLst>
                                      </p:cBhvr>
                                      <p:to>
                                        <p:strVal val="visible"/>
                                      </p:to>
                                    </p:set>
                                    <p:animEffect transition="in" filter="fade">
                                      <p:cBhvr>
                                        <p:cTn id="279" dur="500"/>
                                        <p:tgtEl>
                                          <p:spTgt spid="89"/>
                                        </p:tgtEl>
                                      </p:cBhvr>
                                    </p:animEffect>
                                  </p:childTnLst>
                                </p:cTn>
                              </p:par>
                              <p:par>
                                <p:cTn id="280" presetID="10" presetClass="entr" presetSubtype="0" fill="hold" nodeType="withEffect">
                                  <p:stCondLst>
                                    <p:cond delay="0"/>
                                  </p:stCondLst>
                                  <p:childTnLst>
                                    <p:set>
                                      <p:cBhvr>
                                        <p:cTn id="281" dur="1" fill="hold">
                                          <p:stCondLst>
                                            <p:cond delay="0"/>
                                          </p:stCondLst>
                                        </p:cTn>
                                        <p:tgtEl>
                                          <p:spTgt spid="87"/>
                                        </p:tgtEl>
                                        <p:attrNameLst>
                                          <p:attrName>style.visibility</p:attrName>
                                        </p:attrNameLst>
                                      </p:cBhvr>
                                      <p:to>
                                        <p:strVal val="visible"/>
                                      </p:to>
                                    </p:set>
                                    <p:animEffect transition="in" filter="fade">
                                      <p:cBhvr>
                                        <p:cTn id="282" dur="500"/>
                                        <p:tgtEl>
                                          <p:spTgt spid="87"/>
                                        </p:tgtEl>
                                      </p:cBhvr>
                                    </p:animEffect>
                                  </p:childTnLst>
                                </p:cTn>
                              </p:par>
                              <p:par>
                                <p:cTn id="283" presetID="10" presetClass="entr" presetSubtype="0" fill="hold" nodeType="withEffect">
                                  <p:stCondLst>
                                    <p:cond delay="0"/>
                                  </p:stCondLst>
                                  <p:childTnLst>
                                    <p:set>
                                      <p:cBhvr>
                                        <p:cTn id="284" dur="1" fill="hold">
                                          <p:stCondLst>
                                            <p:cond delay="0"/>
                                          </p:stCondLst>
                                        </p:cTn>
                                        <p:tgtEl>
                                          <p:spTgt spid="91"/>
                                        </p:tgtEl>
                                        <p:attrNameLst>
                                          <p:attrName>style.visibility</p:attrName>
                                        </p:attrNameLst>
                                      </p:cBhvr>
                                      <p:to>
                                        <p:strVal val="visible"/>
                                      </p:to>
                                    </p:set>
                                    <p:animEffect transition="in" filter="fade">
                                      <p:cBhvr>
                                        <p:cTn id="285" dur="500"/>
                                        <p:tgtEl>
                                          <p:spTgt spid="91"/>
                                        </p:tgtEl>
                                      </p:cBhvr>
                                    </p:animEffect>
                                  </p:childTnLst>
                                </p:cTn>
                              </p:par>
                              <p:par>
                                <p:cTn id="286" presetID="10" presetClass="entr" presetSubtype="0" fill="hold" nodeType="withEffect">
                                  <p:stCondLst>
                                    <p:cond delay="0"/>
                                  </p:stCondLst>
                                  <p:childTnLst>
                                    <p:set>
                                      <p:cBhvr>
                                        <p:cTn id="287" dur="1" fill="hold">
                                          <p:stCondLst>
                                            <p:cond delay="0"/>
                                          </p:stCondLst>
                                        </p:cTn>
                                        <p:tgtEl>
                                          <p:spTgt spid="95"/>
                                        </p:tgtEl>
                                        <p:attrNameLst>
                                          <p:attrName>style.visibility</p:attrName>
                                        </p:attrNameLst>
                                      </p:cBhvr>
                                      <p:to>
                                        <p:strVal val="visible"/>
                                      </p:to>
                                    </p:set>
                                    <p:animEffect transition="in" filter="fade">
                                      <p:cBhvr>
                                        <p:cTn id="288" dur="500"/>
                                        <p:tgtEl>
                                          <p:spTgt spid="95"/>
                                        </p:tgtEl>
                                      </p:cBhvr>
                                    </p:animEffect>
                                  </p:childTnLst>
                                </p:cTn>
                              </p:par>
                              <p:par>
                                <p:cTn id="289" presetID="10" presetClass="entr" presetSubtype="0" fill="hold" nodeType="withEffect">
                                  <p:stCondLst>
                                    <p:cond delay="0"/>
                                  </p:stCondLst>
                                  <p:childTnLst>
                                    <p:set>
                                      <p:cBhvr>
                                        <p:cTn id="290" dur="1" fill="hold">
                                          <p:stCondLst>
                                            <p:cond delay="0"/>
                                          </p:stCondLst>
                                        </p:cTn>
                                        <p:tgtEl>
                                          <p:spTgt spid="92"/>
                                        </p:tgtEl>
                                        <p:attrNameLst>
                                          <p:attrName>style.visibility</p:attrName>
                                        </p:attrNameLst>
                                      </p:cBhvr>
                                      <p:to>
                                        <p:strVal val="visible"/>
                                      </p:to>
                                    </p:set>
                                    <p:animEffect transition="in" filter="fade">
                                      <p:cBhvr>
                                        <p:cTn id="29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3330" y="2682240"/>
            <a:ext cx="1577340" cy="158496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a:off x="609600" y="2682240"/>
            <a:ext cx="1524000" cy="1584960"/>
          </a:xfrm>
          <a:prstGeom prst="rect">
            <a:avLst/>
          </a:prstGeom>
        </p:spPr>
      </p:pic>
      <p:sp>
        <p:nvSpPr>
          <p:cNvPr id="6" name="Rectangle 5"/>
          <p:cNvSpPr/>
          <p:nvPr/>
        </p:nvSpPr>
        <p:spPr>
          <a:xfrm>
            <a:off x="6172200" y="1828800"/>
            <a:ext cx="2971800" cy="335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667000"/>
            <a:ext cx="1577340" cy="1584960"/>
          </a:xfrm>
          <a:prstGeom prst="rect">
            <a:avLst/>
          </a:prstGeom>
        </p:spPr>
      </p:pic>
      <p:sp>
        <p:nvSpPr>
          <p:cNvPr id="5" name="Rectangle 4"/>
          <p:cNvSpPr/>
          <p:nvPr/>
        </p:nvSpPr>
        <p:spPr>
          <a:xfrm>
            <a:off x="0" y="1828800"/>
            <a:ext cx="2895600" cy="335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3330" y="2667000"/>
            <a:ext cx="1577340" cy="1584960"/>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3330" y="6065520"/>
            <a:ext cx="1577340" cy="1584960"/>
          </a:xfrm>
          <a:prstGeom prst="rect">
            <a:avLst/>
          </a:prstGeom>
        </p:spPr>
      </p:pic>
      <p:sp>
        <p:nvSpPr>
          <p:cNvPr id="11" name="Rectangle 10"/>
          <p:cNvSpPr/>
          <p:nvPr/>
        </p:nvSpPr>
        <p:spPr>
          <a:xfrm>
            <a:off x="0" y="5181600"/>
            <a:ext cx="9144000" cy="167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895600" y="1828800"/>
            <a:ext cx="3276600" cy="3352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066800" y="0"/>
            <a:ext cx="7162800" cy="1569660"/>
          </a:xfrm>
          <a:prstGeom prst="rect">
            <a:avLst/>
          </a:prstGeom>
          <a:noFill/>
        </p:spPr>
        <p:txBody>
          <a:bodyPr wrap="square" rtlCol="0">
            <a:spAutoFit/>
          </a:bodyPr>
          <a:lstStyle/>
          <a:p>
            <a:pPr algn="ctr"/>
            <a:r>
              <a:rPr lang="en-US" sz="4800" dirty="0" smtClean="0">
                <a:solidFill>
                  <a:srgbClr val="FFFF00"/>
                </a:solidFill>
                <a:latin typeface="Times New Roman" panose="02020603050405020304" pitchFamily="18" charset="0"/>
                <a:cs typeface="Times New Roman" panose="02020603050405020304" pitchFamily="18" charset="0"/>
              </a:rPr>
              <a:t>Movement in the Fundamental Domain</a:t>
            </a:r>
            <a:endParaRPr lang="en-US" sz="4800" dirty="0">
              <a:solidFill>
                <a:srgbClr val="FFFF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990600" y="5493603"/>
            <a:ext cx="7162800" cy="830997"/>
          </a:xfrm>
          <a:prstGeom prst="rect">
            <a:avLst/>
          </a:prstGeom>
          <a:noFill/>
        </p:spPr>
        <p:txBody>
          <a:bodyPr wrap="square" rtlCol="0">
            <a:spAutoFit/>
          </a:bodyPr>
          <a:lstStyle/>
          <a:p>
            <a:pPr algn="ctr"/>
            <a:r>
              <a:rPr lang="en-US" sz="4800" dirty="0" smtClean="0">
                <a:solidFill>
                  <a:srgbClr val="FFFF00"/>
                </a:solidFill>
                <a:latin typeface="Times New Roman" panose="02020603050405020304" pitchFamily="18" charset="0"/>
                <a:cs typeface="Times New Roman" panose="02020603050405020304" pitchFamily="18" charset="0"/>
              </a:rPr>
              <a:t>The Klein Bottle</a:t>
            </a:r>
            <a:endParaRPr lang="en-US" sz="48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135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0044 L 0.35833 -0.01111 " pathEditMode="relative" rAng="0" ptsTypes="AA">
                                      <p:cBhvr>
                                        <p:cTn id="6" dur="5000" fill="hold"/>
                                        <p:tgtEl>
                                          <p:spTgt spid="2"/>
                                        </p:tgtEl>
                                        <p:attrNameLst>
                                          <p:attrName>ppt_x</p:attrName>
                                          <p:attrName>ppt_y</p:attrName>
                                        </p:attrNameLst>
                                      </p:cBhvr>
                                      <p:rCtr x="17917" y="-347"/>
                                    </p:animMotion>
                                  </p:childTnLst>
                                </p:cTn>
                              </p:par>
                              <p:par>
                                <p:cTn id="7" presetID="42" presetClass="path" presetSubtype="0" accel="50000" decel="50000" fill="hold" nodeType="withEffect">
                                  <p:stCondLst>
                                    <p:cond delay="0"/>
                                  </p:stCondLst>
                                  <p:childTnLst>
                                    <p:animMotion origin="layout" path="M 3.33333E-6 3.33333E-6 L 0.35833 0.00208 " pathEditMode="relative" rAng="0" ptsTypes="AA">
                                      <p:cBhvr>
                                        <p:cTn id="8" dur="5000" fill="hold"/>
                                        <p:tgtEl>
                                          <p:spTgt spid="3"/>
                                        </p:tgtEl>
                                        <p:attrNameLst>
                                          <p:attrName>ppt_x</p:attrName>
                                          <p:attrName>ppt_y</p:attrName>
                                        </p:attrNameLst>
                                      </p:cBhvr>
                                      <p:rCtr x="17917" y="93"/>
                                    </p:animMotion>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0.35833 0.00208 L 0.71666 0.00208 " pathEditMode="relative" rAng="0" ptsTypes="AA">
                                      <p:cBhvr>
                                        <p:cTn id="12" dur="5000" fill="hold"/>
                                        <p:tgtEl>
                                          <p:spTgt spid="3"/>
                                        </p:tgtEl>
                                        <p:attrNameLst>
                                          <p:attrName>ppt_x</p:attrName>
                                          <p:attrName>ppt_y</p:attrName>
                                        </p:attrNameLst>
                                      </p:cBhvr>
                                      <p:rCtr x="17917" y="0"/>
                                    </p:animMotion>
                                  </p:childTnLst>
                                </p:cTn>
                              </p:par>
                              <p:par>
                                <p:cTn id="13" presetID="42" presetClass="path" presetSubtype="0" accel="50000" decel="50000" fill="hold" nodeType="withEffect">
                                  <p:stCondLst>
                                    <p:cond delay="0"/>
                                  </p:stCondLst>
                                  <p:childTnLst>
                                    <p:animMotion origin="layout" path="M 1.94444E-6 0 L 0.35538 0 " pathEditMode="relative" rAng="0" ptsTypes="AA">
                                      <p:cBhvr>
                                        <p:cTn id="14" dur="5000" fill="hold"/>
                                        <p:tgtEl>
                                          <p:spTgt spid="8"/>
                                        </p:tgtEl>
                                        <p:attrNameLst>
                                          <p:attrName>ppt_x</p:attrName>
                                          <p:attrName>ppt_y</p:attrName>
                                        </p:attrNameLst>
                                      </p:cBhvr>
                                      <p:rCtr x="17760" y="0"/>
                                    </p:animMotion>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par>
                          <p:cTn id="23" fill="hold">
                            <p:stCondLst>
                              <p:cond delay="0"/>
                            </p:stCondLst>
                            <p:childTnLst>
                              <p:par>
                                <p:cTn id="24" presetID="42" presetClass="path" presetSubtype="0" accel="50000" decel="50000" fill="hold" nodeType="afterEffect">
                                  <p:stCondLst>
                                    <p:cond delay="0"/>
                                  </p:stCondLst>
                                  <p:childTnLst>
                                    <p:animMotion origin="layout" path="M 0 -2.96296E-6 L 0 -0.50671 " pathEditMode="relative" rAng="0" ptsTypes="AA">
                                      <p:cBhvr>
                                        <p:cTn id="25" dur="5000" fill="hold"/>
                                        <p:tgtEl>
                                          <p:spTgt spid="9"/>
                                        </p:tgtEl>
                                        <p:attrNameLst>
                                          <p:attrName>ppt_x</p:attrName>
                                          <p:attrName>ppt_y</p:attrName>
                                        </p:attrNameLst>
                                      </p:cBhvr>
                                      <p:rCtr x="0" y="-25347"/>
                                    </p:animMotion>
                                  </p:childTnLst>
                                </p:cTn>
                              </p:par>
                              <p:par>
                                <p:cTn id="26" presetID="42" presetClass="path" presetSubtype="0" accel="50000" decel="50000" fill="hold" nodeType="withEffect">
                                  <p:stCondLst>
                                    <p:cond delay="0"/>
                                  </p:stCondLst>
                                  <p:childTnLst>
                                    <p:animMotion origin="layout" path="M 0 0.00671 L 0 -0.49329 " pathEditMode="relative" rAng="0" ptsTypes="AA">
                                      <p:cBhvr>
                                        <p:cTn id="27" dur="5000" fill="hold"/>
                                        <p:tgtEl>
                                          <p:spTgt spid="10"/>
                                        </p:tgtEl>
                                        <p:attrNameLst>
                                          <p:attrName>ppt_x</p:attrName>
                                          <p:attrName>ppt_y</p:attrName>
                                        </p:attrNameLst>
                                      </p:cBhvr>
                                      <p:rCtr x="0" y="-25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52400"/>
            <a:ext cx="7620000" cy="830997"/>
          </a:xfrm>
          <a:prstGeom prst="rect">
            <a:avLst/>
          </a:prstGeom>
          <a:noFill/>
        </p:spPr>
        <p:txBody>
          <a:bodyPr wrap="square" rtlCol="0">
            <a:spAutoFit/>
          </a:bodyPr>
          <a:lstStyle/>
          <a:p>
            <a:pPr algn="ctr"/>
            <a:r>
              <a:rPr lang="en-US" sz="4800" dirty="0" smtClean="0">
                <a:solidFill>
                  <a:srgbClr val="C00000"/>
                </a:solidFill>
                <a:latin typeface="Times New Roman" panose="02020603050405020304" pitchFamily="18" charset="0"/>
                <a:cs typeface="Times New Roman" panose="02020603050405020304" pitchFamily="18" charset="0"/>
              </a:rPr>
              <a:t>The Projective Plane</a:t>
            </a:r>
            <a:endParaRPr lang="en-US" sz="4800"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019801" y="5257800"/>
            <a:ext cx="3047999" cy="523220"/>
          </a:xfrm>
          <a:prstGeom prst="rect">
            <a:avLst/>
          </a:prstGeom>
          <a:noFill/>
        </p:spPr>
        <p:txBody>
          <a:bodyPr wrap="square" rtlCol="0">
            <a:spAutoFit/>
          </a:bodyPr>
          <a:lstStyle/>
          <a:p>
            <a:pPr algn="ctr"/>
            <a:r>
              <a:rPr lang="en-US" sz="1400" dirty="0">
                <a:latin typeface="Courier New" panose="02070309020205020404" pitchFamily="49" charset="0"/>
                <a:cs typeface="Courier New" panose="02070309020205020404" pitchFamily="49" charset="0"/>
              </a:rPr>
              <a:t>http://xahlee.info/surface/cross-cap/cross-cap.html</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0490" y="1905000"/>
            <a:ext cx="2454910" cy="2914102"/>
          </a:xfrm>
          <a:prstGeom prst="rect">
            <a:avLst/>
          </a:prstGeom>
        </p:spPr>
      </p:pic>
      <p:sp>
        <p:nvSpPr>
          <p:cNvPr id="6" name="Rectangle 5"/>
          <p:cNvSpPr/>
          <p:nvPr/>
        </p:nvSpPr>
        <p:spPr>
          <a:xfrm>
            <a:off x="609600" y="2286000"/>
            <a:ext cx="2362200" cy="23622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1600200" y="2286000"/>
            <a:ext cx="304800"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676400" y="4648200"/>
            <a:ext cx="76200"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971800" y="3505200"/>
            <a:ext cx="0" cy="1524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971800" y="3352800"/>
            <a:ext cx="0" cy="1524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09600" y="3505200"/>
            <a:ext cx="0" cy="2286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09600" y="3352800"/>
            <a:ext cx="0" cy="2286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3" name="Down Arrow 12"/>
          <p:cNvSpPr/>
          <p:nvPr/>
        </p:nvSpPr>
        <p:spPr>
          <a:xfrm rot="18605165">
            <a:off x="1605198" y="1957503"/>
            <a:ext cx="381000" cy="3152180"/>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17309017">
            <a:off x="1626983" y="2212411"/>
            <a:ext cx="381000" cy="2543648"/>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15224556">
            <a:off x="1607712" y="2280131"/>
            <a:ext cx="381000" cy="2469367"/>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13839064">
            <a:off x="1599053" y="1859948"/>
            <a:ext cx="381000" cy="3133503"/>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rot="2324879">
            <a:off x="1561965" y="1909121"/>
            <a:ext cx="381000" cy="3123334"/>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rot="1028731">
            <a:off x="1592777" y="2204393"/>
            <a:ext cx="381000" cy="2543648"/>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rot="20544270">
            <a:off x="1564333" y="2212846"/>
            <a:ext cx="381000" cy="2530054"/>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rot="19158778">
            <a:off x="1564847" y="1921617"/>
            <a:ext cx="381000" cy="3133503"/>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657600" y="1828800"/>
            <a:ext cx="2362200" cy="2362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429000" y="1676400"/>
            <a:ext cx="27432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657600" y="2819400"/>
            <a:ext cx="2362200"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943600" y="2971800"/>
            <a:ext cx="76887"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657600" y="3048000"/>
            <a:ext cx="76887"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486400" y="2819400"/>
            <a:ext cx="76887" cy="762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114113" y="3200400"/>
            <a:ext cx="76887" cy="762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180913" y="3200400"/>
            <a:ext cx="76887" cy="762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419600" y="2819400"/>
            <a:ext cx="76887" cy="762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790513" y="3124200"/>
            <a:ext cx="76887" cy="76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810000" y="2895600"/>
            <a:ext cx="76887" cy="76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a:stCxn id="30" idx="2"/>
            <a:endCxn id="29" idx="4"/>
          </p:cNvCxnSpPr>
          <p:nvPr/>
        </p:nvCxnSpPr>
        <p:spPr>
          <a:xfrm>
            <a:off x="4419600" y="2857500"/>
            <a:ext cx="799757" cy="4191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32" idx="2"/>
            <a:endCxn id="31" idx="4"/>
          </p:cNvCxnSpPr>
          <p:nvPr/>
        </p:nvCxnSpPr>
        <p:spPr>
          <a:xfrm>
            <a:off x="3810000" y="2933700"/>
            <a:ext cx="2018957" cy="2667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26" idx="2"/>
            <a:endCxn id="25" idx="5"/>
          </p:cNvCxnSpPr>
          <p:nvPr/>
        </p:nvCxnSpPr>
        <p:spPr>
          <a:xfrm flipV="1">
            <a:off x="3657600" y="3036841"/>
            <a:ext cx="2351627" cy="492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8" idx="3"/>
            <a:endCxn id="27" idx="4"/>
          </p:cNvCxnSpPr>
          <p:nvPr/>
        </p:nvCxnSpPr>
        <p:spPr>
          <a:xfrm flipV="1">
            <a:off x="4125373" y="2895600"/>
            <a:ext cx="1399471" cy="36984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301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10" presetClass="exit" presetSubtype="0" fill="hold" grpId="1" nodeType="afterEffect">
                                  <p:stCondLst>
                                    <p:cond delay="0"/>
                                  </p:stCondLst>
                                  <p:childTnLst>
                                    <p:animEffect transition="out" filter="fade">
                                      <p:cBhvr>
                                        <p:cTn id="10" dur="500"/>
                                        <p:tgtEl>
                                          <p:spTgt spid="13"/>
                                        </p:tgtEl>
                                      </p:cBhvr>
                                    </p:animEffect>
                                    <p:set>
                                      <p:cBhvr>
                                        <p:cTn id="11" dur="1" fill="hold">
                                          <p:stCondLst>
                                            <p:cond delay="499"/>
                                          </p:stCondLst>
                                        </p:cTn>
                                        <p:tgtEl>
                                          <p:spTgt spid="13"/>
                                        </p:tgtEl>
                                        <p:attrNameLst>
                                          <p:attrName>style.visibility</p:attrName>
                                        </p:attrNameLst>
                                      </p:cBhvr>
                                      <p:to>
                                        <p:strVal val="hidden"/>
                                      </p:to>
                                    </p:se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1500"/>
                            </p:stCondLst>
                            <p:childTnLst>
                              <p:par>
                                <p:cTn id="17" presetID="10" presetClass="exit" presetSubtype="0" fill="hold" grpId="1" nodeType="after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2500"/>
                            </p:stCondLst>
                            <p:childTnLst>
                              <p:par>
                                <p:cTn id="25" presetID="10" presetClass="exit" presetSubtype="0" fill="hold" grpId="1" nodeType="afterEffect">
                                  <p:stCondLst>
                                    <p:cond delay="0"/>
                                  </p:stCondLst>
                                  <p:childTnLst>
                                    <p:animEffect transition="out" filter="fade">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10" presetClass="exit" presetSubtype="0" fill="hold" grpId="1" nodeType="afterEffect">
                                  <p:stCondLst>
                                    <p:cond delay="0"/>
                                  </p:stCondLst>
                                  <p:childTnLst>
                                    <p:animEffect transition="out" filter="fade">
                                      <p:cBhvr>
                                        <p:cTn id="34" dur="500"/>
                                        <p:tgtEl>
                                          <p:spTgt spid="16"/>
                                        </p:tgtEl>
                                      </p:cBhvr>
                                    </p:animEffect>
                                    <p:set>
                                      <p:cBhvr>
                                        <p:cTn id="35" dur="1" fill="hold">
                                          <p:stCondLst>
                                            <p:cond delay="499"/>
                                          </p:stCondLst>
                                        </p:cTn>
                                        <p:tgtEl>
                                          <p:spTgt spid="1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up)">
                                      <p:cBhvr>
                                        <p:cTn id="40" dur="500"/>
                                        <p:tgtEl>
                                          <p:spTgt spid="20"/>
                                        </p:tgtEl>
                                      </p:cBhvr>
                                    </p:animEffect>
                                  </p:childTnLst>
                                </p:cTn>
                              </p:par>
                            </p:childTnLst>
                          </p:cTn>
                        </p:par>
                        <p:par>
                          <p:cTn id="41" fill="hold">
                            <p:stCondLst>
                              <p:cond delay="500"/>
                            </p:stCondLst>
                            <p:childTnLst>
                              <p:par>
                                <p:cTn id="42" presetID="10" presetClass="exit" presetSubtype="0" fill="hold" grpId="1" nodeType="afterEffect">
                                  <p:stCondLst>
                                    <p:cond delay="0"/>
                                  </p:stCondLst>
                                  <p:childTnLst>
                                    <p:animEffect transition="out" filter="fade">
                                      <p:cBhvr>
                                        <p:cTn id="43" dur="500"/>
                                        <p:tgtEl>
                                          <p:spTgt spid="20"/>
                                        </p:tgtEl>
                                      </p:cBhvr>
                                    </p:animEffect>
                                    <p:set>
                                      <p:cBhvr>
                                        <p:cTn id="44" dur="1" fill="hold">
                                          <p:stCondLst>
                                            <p:cond delay="499"/>
                                          </p:stCondLst>
                                        </p:cTn>
                                        <p:tgtEl>
                                          <p:spTgt spid="20"/>
                                        </p:tgtEl>
                                        <p:attrNameLst>
                                          <p:attrName>style.visibility</p:attrName>
                                        </p:attrNameLst>
                                      </p:cBhvr>
                                      <p:to>
                                        <p:strVal val="hidden"/>
                                      </p:to>
                                    </p:set>
                                  </p:childTnLst>
                                </p:cTn>
                              </p:par>
                            </p:childTnLst>
                          </p:cTn>
                        </p:par>
                        <p:par>
                          <p:cTn id="45" fill="hold">
                            <p:stCondLst>
                              <p:cond delay="1000"/>
                            </p:stCondLst>
                            <p:childTnLst>
                              <p:par>
                                <p:cTn id="46" presetID="22" presetClass="entr" presetSubtype="1"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up)">
                                      <p:cBhvr>
                                        <p:cTn id="48" dur="500"/>
                                        <p:tgtEl>
                                          <p:spTgt spid="19"/>
                                        </p:tgtEl>
                                      </p:cBhvr>
                                    </p:animEffect>
                                  </p:childTnLst>
                                </p:cTn>
                              </p:par>
                            </p:childTnLst>
                          </p:cTn>
                        </p:par>
                        <p:par>
                          <p:cTn id="49" fill="hold">
                            <p:stCondLst>
                              <p:cond delay="1500"/>
                            </p:stCondLst>
                            <p:childTnLst>
                              <p:par>
                                <p:cTn id="50" presetID="10" presetClass="exit" presetSubtype="0" fill="hold" grpId="1" nodeType="afterEffect">
                                  <p:stCondLst>
                                    <p:cond delay="0"/>
                                  </p:stCondLst>
                                  <p:childTnLst>
                                    <p:animEffect transition="out" filter="fade">
                                      <p:cBhvr>
                                        <p:cTn id="51" dur="500"/>
                                        <p:tgtEl>
                                          <p:spTgt spid="19"/>
                                        </p:tgtEl>
                                      </p:cBhvr>
                                    </p:animEffect>
                                    <p:set>
                                      <p:cBhvr>
                                        <p:cTn id="52" dur="1" fill="hold">
                                          <p:stCondLst>
                                            <p:cond delay="499"/>
                                          </p:stCondLst>
                                        </p:cTn>
                                        <p:tgtEl>
                                          <p:spTgt spid="19"/>
                                        </p:tgtEl>
                                        <p:attrNameLst>
                                          <p:attrName>style.visibility</p:attrName>
                                        </p:attrNameLst>
                                      </p:cBhvr>
                                      <p:to>
                                        <p:strVal val="hidden"/>
                                      </p:to>
                                    </p:set>
                                  </p:childTnLst>
                                </p:cTn>
                              </p:par>
                            </p:childTnLst>
                          </p:cTn>
                        </p:par>
                        <p:par>
                          <p:cTn id="53" fill="hold">
                            <p:stCondLst>
                              <p:cond delay="2000"/>
                            </p:stCondLst>
                            <p:childTnLst>
                              <p:par>
                                <p:cTn id="54" presetID="22" presetClass="entr" presetSubtype="1"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up)">
                                      <p:cBhvr>
                                        <p:cTn id="56" dur="500"/>
                                        <p:tgtEl>
                                          <p:spTgt spid="18"/>
                                        </p:tgtEl>
                                      </p:cBhvr>
                                    </p:animEffect>
                                  </p:childTnLst>
                                </p:cTn>
                              </p:par>
                            </p:childTnLst>
                          </p:cTn>
                        </p:par>
                        <p:par>
                          <p:cTn id="57" fill="hold">
                            <p:stCondLst>
                              <p:cond delay="2500"/>
                            </p:stCondLst>
                            <p:childTnLst>
                              <p:par>
                                <p:cTn id="58" presetID="10" presetClass="exit" presetSubtype="0" fill="hold" grpId="1" nodeType="afterEffect">
                                  <p:stCondLst>
                                    <p:cond delay="0"/>
                                  </p:stCondLst>
                                  <p:childTnLst>
                                    <p:animEffect transition="out" filter="fade">
                                      <p:cBhvr>
                                        <p:cTn id="59" dur="500"/>
                                        <p:tgtEl>
                                          <p:spTgt spid="18"/>
                                        </p:tgtEl>
                                      </p:cBhvr>
                                    </p:animEffect>
                                    <p:set>
                                      <p:cBhvr>
                                        <p:cTn id="60" dur="1" fill="hold">
                                          <p:stCondLst>
                                            <p:cond delay="499"/>
                                          </p:stCondLst>
                                        </p:cTn>
                                        <p:tgtEl>
                                          <p:spTgt spid="18"/>
                                        </p:tgtEl>
                                        <p:attrNameLst>
                                          <p:attrName>style.visibility</p:attrName>
                                        </p:attrNameLst>
                                      </p:cBhvr>
                                      <p:to>
                                        <p:strVal val="hidden"/>
                                      </p:to>
                                    </p:se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3500"/>
                            </p:stCondLst>
                            <p:childTnLst>
                              <p:par>
                                <p:cTn id="66" presetID="10" presetClass="exit" presetSubtype="0" fill="hold" grpId="1" nodeType="afterEffect">
                                  <p:stCondLst>
                                    <p:cond delay="0"/>
                                  </p:stCondLst>
                                  <p:childTnLst>
                                    <p:animEffect transition="out" filter="fade">
                                      <p:cBhvr>
                                        <p:cTn id="67" dur="500"/>
                                        <p:tgtEl>
                                          <p:spTgt spid="17"/>
                                        </p:tgtEl>
                                      </p:cBhvr>
                                    </p:animEffect>
                                    <p:set>
                                      <p:cBhvr>
                                        <p:cTn id="68" dur="1" fill="hold">
                                          <p:stCondLst>
                                            <p:cond delay="499"/>
                                          </p:stCondLst>
                                        </p:cTn>
                                        <p:tgtEl>
                                          <p:spTgt spid="17"/>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500"/>
                                        <p:tgtEl>
                                          <p:spTgt spid="2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500"/>
                                        <p:tgtEl>
                                          <p:spTgt spid="2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500"/>
                                        <p:tgtEl>
                                          <p:spTgt spid="2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500"/>
                                        <p:tgtEl>
                                          <p:spTgt spid="2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500"/>
                                        <p:tgtEl>
                                          <p:spTgt spid="2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fade">
                                      <p:cBhvr>
                                        <p:cTn id="88" dur="500"/>
                                        <p:tgtEl>
                                          <p:spTgt spid="29"/>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500"/>
                                        <p:tgtEl>
                                          <p:spTgt spid="30"/>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fade">
                                      <p:cBhvr>
                                        <p:cTn id="94" dur="500"/>
                                        <p:tgtEl>
                                          <p:spTgt spid="31"/>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500"/>
                                        <p:tgtEl>
                                          <p:spTgt spid="32"/>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fade">
                                      <p:cBhvr>
                                        <p:cTn id="100" dur="500"/>
                                        <p:tgtEl>
                                          <p:spTgt spid="22"/>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nodeType="click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500"/>
                                        <p:tgtEl>
                                          <p:spTgt spid="33"/>
                                        </p:tgtEl>
                                      </p:cBhvr>
                                    </p:animEffect>
                                  </p:childTnLst>
                                </p:cTn>
                              </p:par>
                            </p:childTnLst>
                          </p:cTn>
                        </p:par>
                        <p:par>
                          <p:cTn id="106" fill="hold">
                            <p:stCondLst>
                              <p:cond delay="500"/>
                            </p:stCondLst>
                            <p:childTnLst>
                              <p:par>
                                <p:cTn id="107" presetID="22" presetClass="entr" presetSubtype="4" fill="hold" nodeType="after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wipe(down)">
                                      <p:cBhvr>
                                        <p:cTn id="109" dur="500"/>
                                        <p:tgtEl>
                                          <p:spTgt spid="34"/>
                                        </p:tgtEl>
                                      </p:cBhvr>
                                    </p:animEffect>
                                  </p:childTnLst>
                                </p:cTn>
                              </p:par>
                            </p:childTnLst>
                          </p:cTn>
                        </p:par>
                        <p:par>
                          <p:cTn id="110" fill="hold">
                            <p:stCondLst>
                              <p:cond delay="1000"/>
                            </p:stCondLst>
                            <p:childTnLst>
                              <p:par>
                                <p:cTn id="111" presetID="22" presetClass="entr" presetSubtype="2" fill="hold"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right)">
                                      <p:cBhvr>
                                        <p:cTn id="113" dur="500"/>
                                        <p:tgtEl>
                                          <p:spTgt spid="36"/>
                                        </p:tgtEl>
                                      </p:cBhvr>
                                    </p:animEffect>
                                  </p:childTnLst>
                                </p:cTn>
                              </p:par>
                            </p:childTnLst>
                          </p:cTn>
                        </p:par>
                        <p:par>
                          <p:cTn id="114" fill="hold">
                            <p:stCondLst>
                              <p:cond delay="1500"/>
                            </p:stCondLst>
                            <p:childTnLst>
                              <p:par>
                                <p:cTn id="115" presetID="22" presetClass="entr" presetSubtype="1" fill="hold" nodeType="afterEffect">
                                  <p:stCondLst>
                                    <p:cond delay="0"/>
                                  </p:stCondLst>
                                  <p:childTnLst>
                                    <p:set>
                                      <p:cBhvr>
                                        <p:cTn id="116" dur="1" fill="hold">
                                          <p:stCondLst>
                                            <p:cond delay="0"/>
                                          </p:stCondLst>
                                        </p:cTn>
                                        <p:tgtEl>
                                          <p:spTgt spid="35"/>
                                        </p:tgtEl>
                                        <p:attrNameLst>
                                          <p:attrName>style.visibility</p:attrName>
                                        </p:attrNameLst>
                                      </p:cBhvr>
                                      <p:to>
                                        <p:strVal val="visible"/>
                                      </p:to>
                                    </p:set>
                                    <p:animEffect transition="in" filter="wipe(up)">
                                      <p:cBhvr>
                                        <p:cTn id="117" dur="500"/>
                                        <p:tgtEl>
                                          <p:spTgt spid="35"/>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5"/>
                                        </p:tgtEl>
                                        <p:attrNameLst>
                                          <p:attrName>style.visibility</p:attrName>
                                        </p:attrNameLst>
                                      </p:cBhvr>
                                      <p:to>
                                        <p:strVal val="visible"/>
                                      </p:to>
                                    </p:set>
                                    <p:animEffect transition="in" filter="fade">
                                      <p:cBhvr>
                                        <p:cTn id="122" dur="500"/>
                                        <p:tgtEl>
                                          <p:spTgt spid="5"/>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4"/>
                                        </p:tgtEl>
                                        <p:attrNameLst>
                                          <p:attrName>style.visibility</p:attrName>
                                        </p:attrNameLst>
                                      </p:cBhvr>
                                      <p:to>
                                        <p:strVal val="visible"/>
                                      </p:to>
                                    </p:set>
                                    <p:animEffect transition="in" filter="fade">
                                      <p:cBhvr>
                                        <p:cTn id="1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2"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 name="TextBox 27"/>
              <p:cNvSpPr txBox="1"/>
              <p:nvPr/>
            </p:nvSpPr>
            <p:spPr>
              <a:xfrm>
                <a:off x="304800" y="809923"/>
                <a:ext cx="8686800" cy="292387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Define </a:t>
                </a:r>
                <a:r>
                  <a:rPr lang="en-US" sz="2400" dirty="0">
                    <a:latin typeface="Times New Roman" panose="02020603050405020304" pitchFamily="18" charset="0"/>
                    <a:cs typeface="Times New Roman" panose="02020603050405020304" pitchFamily="18" charset="0"/>
                  </a:rPr>
                  <a:t>an equivalence relation on </a:t>
                </a:r>
                <a14:m>
                  <m:oMath xmlns:m="http://schemas.openxmlformats.org/officeDocument/2006/math">
                    <m:r>
                      <a:rPr lang="en-US" sz="2400" b="0" i="1" smtClean="0">
                        <a:latin typeface="Cambria Math"/>
                        <a:cs typeface="Times New Roman" panose="02020603050405020304" pitchFamily="18" charset="0"/>
                      </a:rPr>
                      <m:t>𝑋</m:t>
                    </m:r>
                    <m:r>
                      <a:rPr lang="en-US" sz="2400" b="0" i="1" smtClean="0">
                        <a:latin typeface="Cambria Math"/>
                        <a:cs typeface="Times New Roman" panose="02020603050405020304" pitchFamily="18" charset="0"/>
                      </a:rPr>
                      <m:t>=</m:t>
                    </m:r>
                    <m:r>
                      <a:rPr lang="en-US" sz="2400" b="0" i="1" smtClean="0">
                        <a:latin typeface="Cambria Math"/>
                        <a:ea typeface="Cambria Math"/>
                        <a:cs typeface="Times New Roman" panose="02020603050405020304" pitchFamily="18" charset="0"/>
                      </a:rPr>
                      <m:t>ℝ</m:t>
                    </m:r>
                    <m:r>
                      <a:rPr lang="en-US" sz="2400" b="0" i="1" smtClean="0">
                        <a:latin typeface="Cambria Math"/>
                        <a:ea typeface="Cambria Math"/>
                        <a:cs typeface="Times New Roman" panose="02020603050405020304" pitchFamily="18" charset="0"/>
                      </a:rPr>
                      <m:t>×</m:t>
                    </m:r>
                    <m:r>
                      <a:rPr lang="en-US" sz="2400" b="0" i="1" smtClean="0">
                        <a:latin typeface="Cambria Math"/>
                        <a:ea typeface="Cambria Math"/>
                        <a:cs typeface="Times New Roman" panose="02020603050405020304" pitchFamily="18" charset="0"/>
                      </a:rPr>
                      <m:t>ℝ</m:t>
                    </m:r>
                  </m:oMath>
                </a14:m>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as </a:t>
                </a:r>
                <a14:m>
                  <m:oMath xmlns:m="http://schemas.openxmlformats.org/officeDocument/2006/math">
                    <m:d>
                      <m:dPr>
                        <m:ctrlPr>
                          <a:rPr lang="en-US" sz="2400" i="1" smtClean="0">
                            <a:latin typeface="Cambria Math"/>
                            <a:cs typeface="Times New Roman" panose="02020603050405020304" pitchFamily="18" charset="0"/>
                          </a:rPr>
                        </m:ctrlPr>
                      </m:dPr>
                      <m:e>
                        <m:sSub>
                          <m:sSubPr>
                            <m:ctrlPr>
                              <a:rPr lang="en-US" sz="2400" i="1" smtClean="0">
                                <a:latin typeface="Cambria Math"/>
                                <a:cs typeface="Times New Roman" panose="02020603050405020304" pitchFamily="18" charset="0"/>
                              </a:rPr>
                            </m:ctrlPr>
                          </m:sSubPr>
                          <m:e>
                            <m:r>
                              <a:rPr lang="en-US" sz="2400" b="0" i="1" smtClean="0">
                                <a:latin typeface="Cambria Math"/>
                                <a:cs typeface="Times New Roman" panose="02020603050405020304" pitchFamily="18" charset="0"/>
                              </a:rPr>
                              <m:t>𝑥</m:t>
                            </m:r>
                          </m:e>
                          <m:sub>
                            <m:r>
                              <a:rPr lang="en-US" sz="2400" b="0" i="1" smtClean="0">
                                <a:latin typeface="Cambria Math"/>
                                <a:cs typeface="Times New Roman" panose="02020603050405020304" pitchFamily="18" charset="0"/>
                              </a:rPr>
                              <m:t>1</m:t>
                            </m:r>
                          </m:sub>
                        </m:sSub>
                        <m:r>
                          <a:rPr lang="en-US" sz="2400" b="0" i="1" smtClean="0">
                            <a:latin typeface="Cambria Math"/>
                            <a:cs typeface="Times New Roman" panose="02020603050405020304" pitchFamily="18" charset="0"/>
                          </a:rPr>
                          <m:t>,</m:t>
                        </m:r>
                        <m:sSub>
                          <m:sSubPr>
                            <m:ctrlPr>
                              <a:rPr lang="en-US" sz="2400" b="0" i="1" smtClean="0">
                                <a:latin typeface="Cambria Math"/>
                                <a:cs typeface="Times New Roman" panose="02020603050405020304" pitchFamily="18" charset="0"/>
                              </a:rPr>
                            </m:ctrlPr>
                          </m:sSubPr>
                          <m:e>
                            <m:r>
                              <a:rPr lang="en-US" sz="2400" b="0" i="1" smtClean="0">
                                <a:latin typeface="Cambria Math"/>
                                <a:cs typeface="Times New Roman" panose="02020603050405020304" pitchFamily="18" charset="0"/>
                              </a:rPr>
                              <m:t>𝑦</m:t>
                            </m:r>
                          </m:e>
                          <m:sub>
                            <m:r>
                              <a:rPr lang="en-US" sz="2400" b="0" i="1" smtClean="0">
                                <a:latin typeface="Cambria Math"/>
                                <a:cs typeface="Times New Roman" panose="02020603050405020304" pitchFamily="18" charset="0"/>
                              </a:rPr>
                              <m:t>1</m:t>
                            </m:r>
                          </m:sub>
                        </m:sSub>
                      </m:e>
                    </m:d>
                    <m:r>
                      <a:rPr lang="en-US" sz="2400" i="1" smtClean="0">
                        <a:latin typeface="Cambria Math"/>
                        <a:ea typeface="Cambria Math"/>
                        <a:cs typeface="Times New Roman" panose="02020603050405020304" pitchFamily="18" charset="0"/>
                      </a:rPr>
                      <m:t>~</m:t>
                    </m:r>
                    <m:d>
                      <m:dPr>
                        <m:ctrlPr>
                          <a:rPr lang="en-US" sz="2400" i="1" smtClean="0">
                            <a:latin typeface="Cambria Math"/>
                            <a:ea typeface="Cambria Math"/>
                            <a:cs typeface="Times New Roman" panose="02020603050405020304" pitchFamily="18" charset="0"/>
                          </a:rPr>
                        </m:ctrlPr>
                      </m:dPr>
                      <m:e>
                        <m:sSub>
                          <m:sSubPr>
                            <m:ctrlPr>
                              <a:rPr lang="en-US" sz="2400" i="1" smtClean="0">
                                <a:latin typeface="Cambria Math"/>
                                <a:ea typeface="Cambria Math"/>
                                <a:cs typeface="Times New Roman" panose="02020603050405020304" pitchFamily="18" charset="0"/>
                              </a:rPr>
                            </m:ctrlPr>
                          </m:sSubPr>
                          <m:e>
                            <m:r>
                              <a:rPr lang="en-US" sz="2400" b="0" i="1" smtClean="0">
                                <a:latin typeface="Cambria Math"/>
                                <a:ea typeface="Cambria Math"/>
                                <a:cs typeface="Times New Roman" panose="02020603050405020304" pitchFamily="18" charset="0"/>
                              </a:rPr>
                              <m:t>𝑥</m:t>
                            </m:r>
                          </m:e>
                          <m:sub>
                            <m:r>
                              <a:rPr lang="en-US" sz="2400" b="0" i="1" smtClean="0">
                                <a:latin typeface="Cambria Math"/>
                                <a:ea typeface="Cambria Math"/>
                                <a:cs typeface="Times New Roman" panose="02020603050405020304" pitchFamily="18" charset="0"/>
                              </a:rPr>
                              <m:t>2</m:t>
                            </m:r>
                          </m:sub>
                        </m:sSub>
                        <m:r>
                          <a:rPr lang="en-US" sz="2400" b="0" i="1" smtClean="0">
                            <a:latin typeface="Cambria Math"/>
                            <a:ea typeface="Cambria Math"/>
                            <a:cs typeface="Times New Roman" panose="02020603050405020304" pitchFamily="18" charset="0"/>
                          </a:rPr>
                          <m:t>,</m:t>
                        </m:r>
                        <m:sSub>
                          <m:sSubPr>
                            <m:ctrlPr>
                              <a:rPr lang="en-US" sz="2400" b="0" i="1" smtClean="0">
                                <a:latin typeface="Cambria Math"/>
                                <a:ea typeface="Cambria Math"/>
                                <a:cs typeface="Times New Roman" panose="02020603050405020304" pitchFamily="18" charset="0"/>
                              </a:rPr>
                            </m:ctrlPr>
                          </m:sSubPr>
                          <m:e>
                            <m:r>
                              <a:rPr lang="en-US" sz="2400" b="0" i="1" smtClean="0">
                                <a:latin typeface="Cambria Math"/>
                                <a:ea typeface="Cambria Math"/>
                                <a:cs typeface="Times New Roman" panose="02020603050405020304" pitchFamily="18" charset="0"/>
                              </a:rPr>
                              <m:t>𝑦</m:t>
                            </m:r>
                          </m:e>
                          <m:sub>
                            <m:r>
                              <a:rPr lang="en-US" sz="2400" b="0" i="1" smtClean="0">
                                <a:latin typeface="Cambria Math"/>
                                <a:ea typeface="Cambria Math"/>
                                <a:cs typeface="Times New Roman" panose="02020603050405020304" pitchFamily="18" charset="0"/>
                              </a:rPr>
                              <m:t>2</m:t>
                            </m:r>
                          </m:sub>
                        </m:sSub>
                      </m:e>
                    </m:d>
                  </m:oMath>
                </a14:m>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if and only if </a:t>
                </a:r>
                <a:endParaRPr lang="en-US" sz="2400" dirty="0" smtClean="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en-US" sz="2200" i="1" smtClean="0">
                            <a:latin typeface="Cambria Math"/>
                            <a:cs typeface="Times New Roman" panose="02020603050405020304" pitchFamily="18" charset="0"/>
                          </a:rPr>
                        </m:ctrlPr>
                      </m:sSubPr>
                      <m:e>
                        <m:r>
                          <a:rPr lang="en-US" sz="2200" b="0" i="1" smtClean="0">
                            <a:latin typeface="Cambria Math"/>
                            <a:cs typeface="Times New Roman" panose="02020603050405020304" pitchFamily="18" charset="0"/>
                          </a:rPr>
                          <m:t>𝑥</m:t>
                        </m:r>
                      </m:e>
                      <m:sub>
                        <m:r>
                          <a:rPr lang="en-US" sz="2200" b="0" i="1" smtClean="0">
                            <a:latin typeface="Cambria Math"/>
                            <a:cs typeface="Times New Roman" panose="02020603050405020304" pitchFamily="18" charset="0"/>
                          </a:rPr>
                          <m:t>1</m:t>
                        </m:r>
                      </m:sub>
                    </m:sSub>
                    <m:r>
                      <a:rPr lang="en-US" sz="2200" b="0" i="1" smtClean="0">
                        <a:latin typeface="Cambria Math"/>
                        <a:cs typeface="Times New Roman" panose="02020603050405020304" pitchFamily="18" charset="0"/>
                      </a:rPr>
                      <m:t>−</m:t>
                    </m:r>
                    <m:sSub>
                      <m:sSubPr>
                        <m:ctrlPr>
                          <a:rPr lang="en-US" sz="2200" b="0" i="1" smtClean="0">
                            <a:latin typeface="Cambria Math"/>
                            <a:cs typeface="Times New Roman" panose="02020603050405020304" pitchFamily="18" charset="0"/>
                          </a:rPr>
                        </m:ctrlPr>
                      </m:sSubPr>
                      <m:e>
                        <m:r>
                          <a:rPr lang="en-US" sz="2200" b="0" i="1" smtClean="0">
                            <a:latin typeface="Cambria Math"/>
                            <a:cs typeface="Times New Roman" panose="02020603050405020304" pitchFamily="18" charset="0"/>
                          </a:rPr>
                          <m:t>𝑥</m:t>
                        </m:r>
                      </m:e>
                      <m:sub>
                        <m:r>
                          <a:rPr lang="en-US" sz="2200" b="0" i="1" smtClean="0">
                            <a:latin typeface="Cambria Math"/>
                            <a:cs typeface="Times New Roman" panose="02020603050405020304" pitchFamily="18" charset="0"/>
                          </a:rPr>
                          <m:t>2</m:t>
                        </m:r>
                      </m:sub>
                    </m:sSub>
                    <m:r>
                      <a:rPr lang="en-US" sz="2200" b="0" i="1" smtClean="0">
                        <a:latin typeface="Cambria Math"/>
                        <a:ea typeface="Cambria Math"/>
                        <a:cs typeface="Times New Roman" panose="02020603050405020304" pitchFamily="18" charset="0"/>
                      </a:rPr>
                      <m:t>∈2</m:t>
                    </m:r>
                    <m:r>
                      <a:rPr lang="en-US" sz="2200" b="0" i="1" smtClean="0">
                        <a:latin typeface="Cambria Math"/>
                        <a:ea typeface="Cambria Math"/>
                        <a:cs typeface="Times New Roman" panose="02020603050405020304" pitchFamily="18" charset="0"/>
                      </a:rPr>
                      <m:t>ℤ</m:t>
                    </m:r>
                  </m:oMath>
                </a14:m>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and </a:t>
                </a:r>
                <a14:m>
                  <m:oMath xmlns:m="http://schemas.openxmlformats.org/officeDocument/2006/math">
                    <m:sSub>
                      <m:sSubPr>
                        <m:ctrlPr>
                          <a:rPr lang="en-US" sz="2200" i="1">
                            <a:latin typeface="Cambria Math"/>
                            <a:cs typeface="Times New Roman" panose="02020603050405020304" pitchFamily="18" charset="0"/>
                          </a:rPr>
                        </m:ctrlPr>
                      </m:sSubPr>
                      <m:e>
                        <m:r>
                          <a:rPr lang="en-US" sz="2200" b="0" i="1" smtClean="0">
                            <a:latin typeface="Cambria Math"/>
                            <a:cs typeface="Times New Roman" panose="02020603050405020304" pitchFamily="18" charset="0"/>
                          </a:rPr>
                          <m:t>𝑦</m:t>
                        </m:r>
                      </m:e>
                      <m:sub>
                        <m:r>
                          <a:rPr lang="en-US" sz="2200" i="1">
                            <a:latin typeface="Cambria Math"/>
                            <a:cs typeface="Times New Roman" panose="02020603050405020304" pitchFamily="18" charset="0"/>
                          </a:rPr>
                          <m:t>1</m:t>
                        </m:r>
                      </m:sub>
                    </m:sSub>
                    <m:r>
                      <a:rPr lang="en-US" sz="2200" i="1">
                        <a:latin typeface="Cambria Math"/>
                        <a:cs typeface="Times New Roman" panose="02020603050405020304" pitchFamily="18" charset="0"/>
                      </a:rPr>
                      <m:t>−</m:t>
                    </m:r>
                    <m:sSub>
                      <m:sSubPr>
                        <m:ctrlPr>
                          <a:rPr lang="en-US" sz="2200" i="1">
                            <a:latin typeface="Cambria Math"/>
                            <a:cs typeface="Times New Roman" panose="02020603050405020304" pitchFamily="18" charset="0"/>
                          </a:rPr>
                        </m:ctrlPr>
                      </m:sSubPr>
                      <m:e>
                        <m:r>
                          <a:rPr lang="en-US" sz="2200" b="0" i="1" smtClean="0">
                            <a:latin typeface="Cambria Math"/>
                            <a:cs typeface="Times New Roman" panose="02020603050405020304" pitchFamily="18" charset="0"/>
                          </a:rPr>
                          <m:t>𝑦</m:t>
                        </m:r>
                      </m:e>
                      <m:sub>
                        <m:r>
                          <a:rPr lang="en-US" sz="2200" i="1">
                            <a:latin typeface="Cambria Math"/>
                            <a:cs typeface="Times New Roman" panose="02020603050405020304" pitchFamily="18" charset="0"/>
                          </a:rPr>
                          <m:t>2</m:t>
                        </m:r>
                      </m:sub>
                    </m:sSub>
                    <m:r>
                      <a:rPr lang="en-US" sz="2200" i="1">
                        <a:latin typeface="Cambria Math"/>
                        <a:ea typeface="Cambria Math"/>
                        <a:cs typeface="Times New Roman" panose="02020603050405020304" pitchFamily="18" charset="0"/>
                      </a:rPr>
                      <m:t>∈</m:t>
                    </m:r>
                    <m:r>
                      <a:rPr lang="en-US" sz="2200" b="0" i="1" smtClean="0">
                        <a:latin typeface="Cambria Math"/>
                        <a:ea typeface="Cambria Math"/>
                        <a:cs typeface="Times New Roman" panose="02020603050405020304" pitchFamily="18" charset="0"/>
                      </a:rPr>
                      <m:t>2</m:t>
                    </m:r>
                    <m:r>
                      <a:rPr lang="en-US" sz="2200" i="1">
                        <a:latin typeface="Cambria Math"/>
                        <a:ea typeface="Cambria Math"/>
                        <a:cs typeface="Times New Roman" panose="02020603050405020304" pitchFamily="18" charset="0"/>
                      </a:rPr>
                      <m:t>ℤ</m:t>
                    </m:r>
                  </m:oMath>
                </a14:m>
                <a:r>
                  <a:rPr lang="en-US" sz="2200" dirty="0" smtClean="0">
                    <a:latin typeface="Times New Roman" panose="02020603050405020304" pitchFamily="18" charset="0"/>
                    <a:cs typeface="Times New Roman" panose="02020603050405020304" pitchFamily="18" charset="0"/>
                  </a:rPr>
                  <a:t>, or</a:t>
                </a:r>
              </a:p>
              <a:p>
                <a:pPr algn="ctr"/>
                <a14:m>
                  <m:oMath xmlns:m="http://schemas.openxmlformats.org/officeDocument/2006/math">
                    <m:sSub>
                      <m:sSubPr>
                        <m:ctrlPr>
                          <a:rPr lang="en-US" sz="2200" i="1">
                            <a:latin typeface="Cambria Math"/>
                            <a:cs typeface="Times New Roman" panose="02020603050405020304" pitchFamily="18" charset="0"/>
                          </a:rPr>
                        </m:ctrlPr>
                      </m:sSubPr>
                      <m:e>
                        <m:r>
                          <a:rPr lang="en-US" sz="2200" i="1">
                            <a:latin typeface="Cambria Math"/>
                            <a:cs typeface="Times New Roman" panose="02020603050405020304" pitchFamily="18" charset="0"/>
                          </a:rPr>
                          <m:t>𝑦</m:t>
                        </m:r>
                      </m:e>
                      <m:sub>
                        <m:r>
                          <a:rPr lang="en-US" sz="2200" i="1">
                            <a:latin typeface="Cambria Math"/>
                            <a:cs typeface="Times New Roman" panose="02020603050405020304" pitchFamily="18" charset="0"/>
                          </a:rPr>
                          <m:t>1</m:t>
                        </m:r>
                      </m:sub>
                    </m:sSub>
                    <m:r>
                      <a:rPr lang="en-US" sz="2200" b="0" i="1" smtClean="0">
                        <a:latin typeface="Cambria Math"/>
                        <a:cs typeface="Times New Roman" panose="02020603050405020304" pitchFamily="18" charset="0"/>
                      </a:rPr>
                      <m:t>+</m:t>
                    </m:r>
                    <m:sSub>
                      <m:sSubPr>
                        <m:ctrlPr>
                          <a:rPr lang="en-US" sz="2200" i="1">
                            <a:latin typeface="Cambria Math"/>
                            <a:cs typeface="Times New Roman" panose="02020603050405020304" pitchFamily="18" charset="0"/>
                          </a:rPr>
                        </m:ctrlPr>
                      </m:sSubPr>
                      <m:e>
                        <m:r>
                          <a:rPr lang="en-US" sz="2200" i="1">
                            <a:latin typeface="Cambria Math"/>
                            <a:cs typeface="Times New Roman" panose="02020603050405020304" pitchFamily="18" charset="0"/>
                          </a:rPr>
                          <m:t>𝑦</m:t>
                        </m:r>
                      </m:e>
                      <m:sub>
                        <m:r>
                          <a:rPr lang="en-US" sz="2200" i="1">
                            <a:latin typeface="Cambria Math"/>
                            <a:cs typeface="Times New Roman" panose="02020603050405020304" pitchFamily="18" charset="0"/>
                          </a:rPr>
                          <m:t>2</m:t>
                        </m:r>
                      </m:sub>
                    </m:sSub>
                    <m:r>
                      <a:rPr lang="en-US" sz="2200" i="1">
                        <a:latin typeface="Cambria Math"/>
                        <a:ea typeface="Cambria Math"/>
                        <a:cs typeface="Times New Roman" panose="02020603050405020304" pitchFamily="18" charset="0"/>
                      </a:rPr>
                      <m:t>∈</m:t>
                    </m:r>
                    <m:r>
                      <a:rPr lang="en-US" sz="2200" i="1">
                        <a:latin typeface="Cambria Math"/>
                        <a:ea typeface="Cambria Math"/>
                        <a:cs typeface="Times New Roman" panose="02020603050405020304" pitchFamily="18" charset="0"/>
                      </a:rPr>
                      <m:t>ℤ</m:t>
                    </m:r>
                  </m:oMath>
                </a14:m>
                <a:r>
                  <a:rPr lang="en-US" sz="2200" dirty="0" smtClean="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200" i="1" smtClean="0">
                            <a:latin typeface="Cambria Math"/>
                            <a:cs typeface="Times New Roman" panose="02020603050405020304" pitchFamily="18" charset="0"/>
                          </a:rPr>
                        </m:ctrlPr>
                      </m:dPr>
                      <m:e>
                        <m:sSub>
                          <m:sSubPr>
                            <m:ctrlPr>
                              <a:rPr lang="en-US" sz="2200" i="1" smtClean="0">
                                <a:latin typeface="Cambria Math"/>
                                <a:cs typeface="Times New Roman" panose="02020603050405020304" pitchFamily="18" charset="0"/>
                              </a:rPr>
                            </m:ctrlPr>
                          </m:sSubPr>
                          <m:e>
                            <m:r>
                              <a:rPr lang="en-US" sz="2200" b="0" i="1" smtClean="0">
                                <a:latin typeface="Cambria Math"/>
                                <a:cs typeface="Times New Roman" panose="02020603050405020304" pitchFamily="18" charset="0"/>
                              </a:rPr>
                              <m:t>𝑦</m:t>
                            </m:r>
                          </m:e>
                          <m:sub>
                            <m:r>
                              <a:rPr lang="en-US" sz="2200" b="0" i="1" smtClean="0">
                                <a:latin typeface="Cambria Math"/>
                                <a:cs typeface="Times New Roman" panose="02020603050405020304" pitchFamily="18" charset="0"/>
                              </a:rPr>
                              <m:t>1</m:t>
                            </m:r>
                          </m:sub>
                        </m:sSub>
                      </m:e>
                    </m:d>
                    <m:r>
                      <a:rPr lang="en-US" sz="2200" b="0" i="1" smtClean="0">
                        <a:latin typeface="Cambria Math"/>
                        <a:cs typeface="Times New Roman" panose="02020603050405020304" pitchFamily="18" charset="0"/>
                      </a:rPr>
                      <m:t>−</m:t>
                    </m:r>
                    <m:d>
                      <m:dPr>
                        <m:begChr m:val="⌊"/>
                        <m:endChr m:val="⌋"/>
                        <m:ctrlPr>
                          <a:rPr lang="en-US" sz="2200" b="0" i="1" smtClean="0">
                            <a:latin typeface="Cambria Math"/>
                            <a:cs typeface="Times New Roman" panose="02020603050405020304" pitchFamily="18" charset="0"/>
                          </a:rPr>
                        </m:ctrlPr>
                      </m:dPr>
                      <m:e>
                        <m:sSub>
                          <m:sSubPr>
                            <m:ctrlPr>
                              <a:rPr lang="en-US" sz="2200" b="0" i="1" smtClean="0">
                                <a:latin typeface="Cambria Math"/>
                                <a:cs typeface="Times New Roman" panose="02020603050405020304" pitchFamily="18" charset="0"/>
                              </a:rPr>
                            </m:ctrlPr>
                          </m:sSubPr>
                          <m:e>
                            <m:r>
                              <a:rPr lang="en-US" sz="2200" b="0" i="1" smtClean="0">
                                <a:latin typeface="Cambria Math"/>
                                <a:cs typeface="Times New Roman" panose="02020603050405020304" pitchFamily="18" charset="0"/>
                              </a:rPr>
                              <m:t>𝑦</m:t>
                            </m:r>
                          </m:e>
                          <m:sub>
                            <m:r>
                              <a:rPr lang="en-US" sz="2200" b="0" i="1" smtClean="0">
                                <a:latin typeface="Cambria Math"/>
                                <a:cs typeface="Times New Roman" panose="02020603050405020304" pitchFamily="18" charset="0"/>
                              </a:rPr>
                              <m:t>2</m:t>
                            </m:r>
                          </m:sub>
                        </m:sSub>
                      </m:e>
                    </m:d>
                    <m:r>
                      <a:rPr lang="en-US" sz="2200" b="0" i="1" smtClean="0">
                        <a:latin typeface="Cambria Math"/>
                        <a:ea typeface="Cambria Math"/>
                        <a:cs typeface="Times New Roman" panose="02020603050405020304" pitchFamily="18" charset="0"/>
                      </a:rPr>
                      <m:t>∈2</m:t>
                    </m:r>
                    <m:r>
                      <a:rPr lang="en-US" sz="2200" b="0" i="1" smtClean="0">
                        <a:latin typeface="Cambria Math"/>
                        <a:ea typeface="Cambria Math"/>
                        <a:cs typeface="Times New Roman" panose="02020603050405020304" pitchFamily="18" charset="0"/>
                      </a:rPr>
                      <m:t>ℤ</m:t>
                    </m:r>
                  </m:oMath>
                </a14:m>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and </a:t>
                </a:r>
                <a14:m>
                  <m:oMath xmlns:m="http://schemas.openxmlformats.org/officeDocument/2006/math">
                    <m:sSub>
                      <m:sSubPr>
                        <m:ctrlPr>
                          <a:rPr lang="en-US" sz="2200" i="1">
                            <a:latin typeface="Cambria Math"/>
                            <a:cs typeface="Times New Roman" panose="02020603050405020304" pitchFamily="18" charset="0"/>
                          </a:rPr>
                        </m:ctrlPr>
                      </m:sSubPr>
                      <m:e>
                        <m:r>
                          <a:rPr lang="en-US" sz="2200" i="1">
                            <a:latin typeface="Cambria Math"/>
                            <a:cs typeface="Times New Roman" panose="02020603050405020304" pitchFamily="18" charset="0"/>
                          </a:rPr>
                          <m:t>𝑥</m:t>
                        </m:r>
                      </m:e>
                      <m:sub>
                        <m:r>
                          <a:rPr lang="en-US" sz="2200" i="1">
                            <a:latin typeface="Cambria Math"/>
                            <a:cs typeface="Times New Roman" panose="02020603050405020304" pitchFamily="18" charset="0"/>
                          </a:rPr>
                          <m:t>1</m:t>
                        </m:r>
                      </m:sub>
                    </m:sSub>
                    <m:r>
                      <a:rPr lang="en-US" sz="2200" i="1">
                        <a:latin typeface="Cambria Math"/>
                        <a:cs typeface="Times New Roman" panose="02020603050405020304" pitchFamily="18" charset="0"/>
                      </a:rPr>
                      <m:t>−</m:t>
                    </m:r>
                    <m:sSub>
                      <m:sSubPr>
                        <m:ctrlPr>
                          <a:rPr lang="en-US" sz="2200" i="1">
                            <a:latin typeface="Cambria Math"/>
                            <a:cs typeface="Times New Roman" panose="02020603050405020304" pitchFamily="18" charset="0"/>
                          </a:rPr>
                        </m:ctrlPr>
                      </m:sSubPr>
                      <m:e>
                        <m:r>
                          <a:rPr lang="en-US" sz="2200" i="1">
                            <a:latin typeface="Cambria Math"/>
                            <a:cs typeface="Times New Roman" panose="02020603050405020304" pitchFamily="18" charset="0"/>
                          </a:rPr>
                          <m:t>𝑥</m:t>
                        </m:r>
                      </m:e>
                      <m:sub>
                        <m:r>
                          <a:rPr lang="en-US" sz="2200" i="1">
                            <a:latin typeface="Cambria Math"/>
                            <a:cs typeface="Times New Roman" panose="02020603050405020304" pitchFamily="18" charset="0"/>
                          </a:rPr>
                          <m:t>2</m:t>
                        </m:r>
                      </m:sub>
                    </m:sSub>
                    <m:r>
                      <a:rPr lang="en-US" sz="2200" i="1">
                        <a:latin typeface="Cambria Math"/>
                        <a:ea typeface="Cambria Math"/>
                        <a:cs typeface="Times New Roman" panose="02020603050405020304" pitchFamily="18" charset="0"/>
                      </a:rPr>
                      <m:t>∈</m:t>
                    </m:r>
                    <m:r>
                      <a:rPr lang="en-US" sz="2200" i="1" smtClean="0">
                        <a:latin typeface="Cambria Math"/>
                        <a:ea typeface="Cambria Math"/>
                        <a:cs typeface="Times New Roman" panose="02020603050405020304" pitchFamily="18" charset="0"/>
                      </a:rPr>
                      <m:t>ℤ</m:t>
                    </m:r>
                    <m:r>
                      <a:rPr lang="en-US" sz="2200" i="1" smtClean="0">
                        <a:latin typeface="Cambria Math"/>
                        <a:ea typeface="Cambria Math"/>
                        <a:cs typeface="Times New Roman" panose="02020603050405020304" pitchFamily="18" charset="0"/>
                      </a:rPr>
                      <m:t>∖2</m:t>
                    </m:r>
                    <m:r>
                      <a:rPr lang="en-US" sz="2200" i="1">
                        <a:latin typeface="Cambria Math"/>
                        <a:ea typeface="Cambria Math"/>
                        <a:cs typeface="Times New Roman" panose="02020603050405020304" pitchFamily="18" charset="0"/>
                      </a:rPr>
                      <m:t>ℤ</m:t>
                    </m:r>
                  </m:oMath>
                </a14:m>
                <a:r>
                  <a:rPr lang="en-US" sz="2200" dirty="0" smtClean="0">
                    <a:latin typeface="Times New Roman" panose="02020603050405020304" pitchFamily="18" charset="0"/>
                    <a:cs typeface="Times New Roman" panose="02020603050405020304" pitchFamily="18" charset="0"/>
                  </a:rPr>
                  <a:t>, or</a:t>
                </a:r>
                <a:endParaRPr lang="en-US" sz="220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en-US" sz="2200" i="1">
                            <a:latin typeface="Cambria Math"/>
                            <a:cs typeface="Times New Roman" panose="02020603050405020304" pitchFamily="18" charset="0"/>
                          </a:rPr>
                        </m:ctrlPr>
                      </m:sSubPr>
                      <m:e>
                        <m:r>
                          <a:rPr lang="en-US" sz="2200" b="0" i="1" smtClean="0">
                            <a:latin typeface="Cambria Math"/>
                            <a:cs typeface="Times New Roman" panose="02020603050405020304" pitchFamily="18" charset="0"/>
                          </a:rPr>
                          <m:t>𝑥</m:t>
                        </m:r>
                      </m:e>
                      <m:sub>
                        <m:r>
                          <a:rPr lang="en-US" sz="2200" i="1">
                            <a:latin typeface="Cambria Math"/>
                            <a:cs typeface="Times New Roman" panose="02020603050405020304" pitchFamily="18" charset="0"/>
                          </a:rPr>
                          <m:t>1</m:t>
                        </m:r>
                      </m:sub>
                    </m:sSub>
                    <m:r>
                      <a:rPr lang="en-US" sz="2200" i="1">
                        <a:latin typeface="Cambria Math"/>
                        <a:cs typeface="Times New Roman" panose="02020603050405020304" pitchFamily="18" charset="0"/>
                      </a:rPr>
                      <m:t>+</m:t>
                    </m:r>
                    <m:sSub>
                      <m:sSubPr>
                        <m:ctrlPr>
                          <a:rPr lang="en-US" sz="2200" i="1">
                            <a:latin typeface="Cambria Math"/>
                            <a:cs typeface="Times New Roman" panose="02020603050405020304" pitchFamily="18" charset="0"/>
                          </a:rPr>
                        </m:ctrlPr>
                      </m:sSubPr>
                      <m:e>
                        <m:r>
                          <a:rPr lang="en-US" sz="2200" b="0" i="1" smtClean="0">
                            <a:latin typeface="Cambria Math"/>
                            <a:cs typeface="Times New Roman" panose="02020603050405020304" pitchFamily="18" charset="0"/>
                          </a:rPr>
                          <m:t>𝑥</m:t>
                        </m:r>
                      </m:e>
                      <m:sub>
                        <m:r>
                          <a:rPr lang="en-US" sz="2200" i="1">
                            <a:latin typeface="Cambria Math"/>
                            <a:cs typeface="Times New Roman" panose="02020603050405020304" pitchFamily="18" charset="0"/>
                          </a:rPr>
                          <m:t>2</m:t>
                        </m:r>
                      </m:sub>
                    </m:sSub>
                    <m:r>
                      <a:rPr lang="en-US" sz="2200" i="1">
                        <a:latin typeface="Cambria Math"/>
                        <a:ea typeface="Cambria Math"/>
                        <a:cs typeface="Times New Roman" panose="02020603050405020304" pitchFamily="18" charset="0"/>
                      </a:rPr>
                      <m:t>∈</m:t>
                    </m:r>
                    <m:r>
                      <a:rPr lang="en-US" sz="2200" i="1">
                        <a:latin typeface="Cambria Math"/>
                        <a:ea typeface="Cambria Math"/>
                        <a:cs typeface="Times New Roman" panose="02020603050405020304" pitchFamily="18" charset="0"/>
                      </a:rPr>
                      <m:t>ℤ</m:t>
                    </m:r>
                  </m:oMath>
                </a14:m>
                <a:r>
                  <a:rPr lang="en-US" sz="2200" dirty="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200" i="1">
                            <a:latin typeface="Cambria Math"/>
                            <a:cs typeface="Times New Roman" panose="02020603050405020304" pitchFamily="18" charset="0"/>
                          </a:rPr>
                        </m:ctrlPr>
                      </m:dPr>
                      <m:e>
                        <m:sSub>
                          <m:sSubPr>
                            <m:ctrlPr>
                              <a:rPr lang="en-US" sz="2200" i="1">
                                <a:latin typeface="Cambria Math"/>
                                <a:cs typeface="Times New Roman" panose="02020603050405020304" pitchFamily="18" charset="0"/>
                              </a:rPr>
                            </m:ctrlPr>
                          </m:sSubPr>
                          <m:e>
                            <m:r>
                              <a:rPr lang="en-US" sz="2200" b="0" i="1" smtClean="0">
                                <a:latin typeface="Cambria Math"/>
                                <a:cs typeface="Times New Roman" panose="02020603050405020304" pitchFamily="18" charset="0"/>
                              </a:rPr>
                              <m:t>𝑥</m:t>
                            </m:r>
                          </m:e>
                          <m:sub>
                            <m:r>
                              <a:rPr lang="en-US" sz="2200" i="1">
                                <a:latin typeface="Cambria Math"/>
                                <a:cs typeface="Times New Roman" panose="02020603050405020304" pitchFamily="18" charset="0"/>
                              </a:rPr>
                              <m:t>1</m:t>
                            </m:r>
                          </m:sub>
                        </m:sSub>
                      </m:e>
                    </m:d>
                    <m:r>
                      <a:rPr lang="en-US" sz="2200" i="1">
                        <a:latin typeface="Cambria Math"/>
                        <a:cs typeface="Times New Roman" panose="02020603050405020304" pitchFamily="18" charset="0"/>
                      </a:rPr>
                      <m:t>−</m:t>
                    </m:r>
                    <m:d>
                      <m:dPr>
                        <m:begChr m:val="⌊"/>
                        <m:endChr m:val="⌋"/>
                        <m:ctrlPr>
                          <a:rPr lang="en-US" sz="2200" i="1">
                            <a:latin typeface="Cambria Math"/>
                            <a:cs typeface="Times New Roman" panose="02020603050405020304" pitchFamily="18" charset="0"/>
                          </a:rPr>
                        </m:ctrlPr>
                      </m:dPr>
                      <m:e>
                        <m:sSub>
                          <m:sSubPr>
                            <m:ctrlPr>
                              <a:rPr lang="en-US" sz="2200" i="1">
                                <a:latin typeface="Cambria Math"/>
                                <a:cs typeface="Times New Roman" panose="02020603050405020304" pitchFamily="18" charset="0"/>
                              </a:rPr>
                            </m:ctrlPr>
                          </m:sSubPr>
                          <m:e>
                            <m:r>
                              <a:rPr lang="en-US" sz="2200" b="0" i="1" smtClean="0">
                                <a:latin typeface="Cambria Math"/>
                                <a:cs typeface="Times New Roman" panose="02020603050405020304" pitchFamily="18" charset="0"/>
                              </a:rPr>
                              <m:t>𝑥</m:t>
                            </m:r>
                          </m:e>
                          <m:sub>
                            <m:r>
                              <a:rPr lang="en-US" sz="2200" i="1">
                                <a:latin typeface="Cambria Math"/>
                                <a:cs typeface="Times New Roman" panose="02020603050405020304" pitchFamily="18" charset="0"/>
                              </a:rPr>
                              <m:t>2</m:t>
                            </m:r>
                          </m:sub>
                        </m:sSub>
                      </m:e>
                    </m:d>
                    <m:r>
                      <a:rPr lang="en-US" sz="2200" i="1">
                        <a:latin typeface="Cambria Math"/>
                        <a:ea typeface="Cambria Math"/>
                        <a:cs typeface="Times New Roman" panose="02020603050405020304" pitchFamily="18" charset="0"/>
                      </a:rPr>
                      <m:t>∈2</m:t>
                    </m:r>
                    <m:r>
                      <a:rPr lang="en-US" sz="2200" i="1">
                        <a:latin typeface="Cambria Math"/>
                        <a:ea typeface="Cambria Math"/>
                        <a:cs typeface="Times New Roman" panose="02020603050405020304" pitchFamily="18" charset="0"/>
                      </a:rPr>
                      <m:t>ℤ</m:t>
                    </m:r>
                  </m:oMath>
                </a14:m>
                <a:r>
                  <a:rPr lang="en-US" sz="22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2200" i="1">
                            <a:latin typeface="Cambria Math"/>
                            <a:cs typeface="Times New Roman" panose="02020603050405020304" pitchFamily="18" charset="0"/>
                          </a:rPr>
                        </m:ctrlPr>
                      </m:sSubPr>
                      <m:e>
                        <m:r>
                          <a:rPr lang="en-US" sz="2200" b="0" i="1" smtClean="0">
                            <a:latin typeface="Cambria Math"/>
                            <a:cs typeface="Times New Roman" panose="02020603050405020304" pitchFamily="18" charset="0"/>
                          </a:rPr>
                          <m:t>𝑦</m:t>
                        </m:r>
                      </m:e>
                      <m:sub>
                        <m:r>
                          <a:rPr lang="en-US" sz="2200" i="1">
                            <a:latin typeface="Cambria Math"/>
                            <a:cs typeface="Times New Roman" panose="02020603050405020304" pitchFamily="18" charset="0"/>
                          </a:rPr>
                          <m:t>1</m:t>
                        </m:r>
                      </m:sub>
                    </m:sSub>
                    <m:r>
                      <a:rPr lang="en-US" sz="2200" i="1">
                        <a:latin typeface="Cambria Math"/>
                        <a:cs typeface="Times New Roman" panose="02020603050405020304" pitchFamily="18" charset="0"/>
                      </a:rPr>
                      <m:t>−</m:t>
                    </m:r>
                    <m:sSub>
                      <m:sSubPr>
                        <m:ctrlPr>
                          <a:rPr lang="en-US" sz="2200" i="1">
                            <a:latin typeface="Cambria Math"/>
                            <a:cs typeface="Times New Roman" panose="02020603050405020304" pitchFamily="18" charset="0"/>
                          </a:rPr>
                        </m:ctrlPr>
                      </m:sSubPr>
                      <m:e>
                        <m:r>
                          <a:rPr lang="en-US" sz="2200" b="0" i="1" smtClean="0">
                            <a:latin typeface="Cambria Math"/>
                            <a:cs typeface="Times New Roman" panose="02020603050405020304" pitchFamily="18" charset="0"/>
                          </a:rPr>
                          <m:t>𝑦</m:t>
                        </m:r>
                      </m:e>
                      <m:sub>
                        <m:r>
                          <a:rPr lang="en-US" sz="2200" i="1">
                            <a:latin typeface="Cambria Math"/>
                            <a:cs typeface="Times New Roman" panose="02020603050405020304" pitchFamily="18" charset="0"/>
                          </a:rPr>
                          <m:t>2</m:t>
                        </m:r>
                      </m:sub>
                    </m:sSub>
                    <m:r>
                      <a:rPr lang="en-US" sz="2200" i="1">
                        <a:latin typeface="Cambria Math"/>
                        <a:ea typeface="Cambria Math"/>
                        <a:cs typeface="Times New Roman" panose="02020603050405020304" pitchFamily="18" charset="0"/>
                      </a:rPr>
                      <m:t>∈</m:t>
                    </m:r>
                    <m:r>
                      <a:rPr lang="en-US" sz="2200" i="1">
                        <a:latin typeface="Cambria Math"/>
                        <a:ea typeface="Cambria Math"/>
                        <a:cs typeface="Times New Roman" panose="02020603050405020304" pitchFamily="18" charset="0"/>
                      </a:rPr>
                      <m:t>ℤ</m:t>
                    </m:r>
                    <m:r>
                      <a:rPr lang="en-US" sz="2200" i="1">
                        <a:latin typeface="Cambria Math"/>
                        <a:ea typeface="Cambria Math"/>
                        <a:cs typeface="Times New Roman" panose="02020603050405020304" pitchFamily="18" charset="0"/>
                      </a:rPr>
                      <m:t>∖2</m:t>
                    </m:r>
                    <m:r>
                      <a:rPr lang="en-US" sz="2200" i="1">
                        <a:latin typeface="Cambria Math"/>
                        <a:ea typeface="Cambria Math"/>
                        <a:cs typeface="Times New Roman" panose="02020603050405020304" pitchFamily="18" charset="0"/>
                      </a:rPr>
                      <m:t>ℤ</m:t>
                    </m:r>
                  </m:oMath>
                </a14:m>
                <a:r>
                  <a:rPr lang="en-US" sz="2200" dirty="0">
                    <a:latin typeface="Times New Roman" panose="02020603050405020304" pitchFamily="18" charset="0"/>
                    <a:cs typeface="Times New Roman" panose="02020603050405020304" pitchFamily="18" charset="0"/>
                  </a:rPr>
                  <a:t>, or</a:t>
                </a:r>
              </a:p>
              <a:p>
                <a:pPr algn="ctr"/>
                <a14:m>
                  <m:oMath xmlns:m="http://schemas.openxmlformats.org/officeDocument/2006/math">
                    <m:sSub>
                      <m:sSubPr>
                        <m:ctrlPr>
                          <a:rPr lang="en-US" sz="2200" i="1">
                            <a:latin typeface="Cambria Math"/>
                            <a:cs typeface="Times New Roman" panose="02020603050405020304" pitchFamily="18" charset="0"/>
                          </a:rPr>
                        </m:ctrlPr>
                      </m:sSubPr>
                      <m:e>
                        <m:r>
                          <a:rPr lang="en-US" sz="2200" i="1">
                            <a:latin typeface="Cambria Math"/>
                            <a:cs typeface="Times New Roman" panose="02020603050405020304" pitchFamily="18" charset="0"/>
                          </a:rPr>
                          <m:t>𝑦</m:t>
                        </m:r>
                      </m:e>
                      <m:sub>
                        <m:r>
                          <a:rPr lang="en-US" sz="2200" i="1">
                            <a:latin typeface="Cambria Math"/>
                            <a:cs typeface="Times New Roman" panose="02020603050405020304" pitchFamily="18" charset="0"/>
                          </a:rPr>
                          <m:t>1</m:t>
                        </m:r>
                      </m:sub>
                    </m:sSub>
                    <m:r>
                      <a:rPr lang="en-US" sz="2200" i="1">
                        <a:latin typeface="Cambria Math"/>
                        <a:cs typeface="Times New Roman" panose="02020603050405020304" pitchFamily="18" charset="0"/>
                      </a:rPr>
                      <m:t>+</m:t>
                    </m:r>
                    <m:sSub>
                      <m:sSubPr>
                        <m:ctrlPr>
                          <a:rPr lang="en-US" sz="2200" i="1">
                            <a:latin typeface="Cambria Math"/>
                            <a:cs typeface="Times New Roman" panose="02020603050405020304" pitchFamily="18" charset="0"/>
                          </a:rPr>
                        </m:ctrlPr>
                      </m:sSubPr>
                      <m:e>
                        <m:r>
                          <a:rPr lang="en-US" sz="2200" i="1">
                            <a:latin typeface="Cambria Math"/>
                            <a:cs typeface="Times New Roman" panose="02020603050405020304" pitchFamily="18" charset="0"/>
                          </a:rPr>
                          <m:t>𝑦</m:t>
                        </m:r>
                      </m:e>
                      <m:sub>
                        <m:r>
                          <a:rPr lang="en-US" sz="2200" i="1">
                            <a:latin typeface="Cambria Math"/>
                            <a:cs typeface="Times New Roman" panose="02020603050405020304" pitchFamily="18" charset="0"/>
                          </a:rPr>
                          <m:t>2</m:t>
                        </m:r>
                      </m:sub>
                    </m:sSub>
                    <m:r>
                      <a:rPr lang="en-US" sz="2200" i="1">
                        <a:latin typeface="Cambria Math"/>
                        <a:ea typeface="Cambria Math"/>
                        <a:cs typeface="Times New Roman" panose="02020603050405020304" pitchFamily="18" charset="0"/>
                      </a:rPr>
                      <m:t>∈</m:t>
                    </m:r>
                    <m:r>
                      <a:rPr lang="en-US" sz="2200" i="1">
                        <a:latin typeface="Cambria Math"/>
                        <a:ea typeface="Cambria Math"/>
                        <a:cs typeface="Times New Roman" panose="02020603050405020304" pitchFamily="18" charset="0"/>
                      </a:rPr>
                      <m:t>ℤ</m:t>
                    </m:r>
                  </m:oMath>
                </a14:m>
                <a:r>
                  <a:rPr lang="en-US" sz="2200" dirty="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200" i="1">
                            <a:latin typeface="Cambria Math"/>
                            <a:cs typeface="Times New Roman" panose="02020603050405020304" pitchFamily="18" charset="0"/>
                          </a:rPr>
                        </m:ctrlPr>
                      </m:dPr>
                      <m:e>
                        <m:sSub>
                          <m:sSubPr>
                            <m:ctrlPr>
                              <a:rPr lang="en-US" sz="2200" i="1">
                                <a:latin typeface="Cambria Math"/>
                                <a:cs typeface="Times New Roman" panose="02020603050405020304" pitchFamily="18" charset="0"/>
                              </a:rPr>
                            </m:ctrlPr>
                          </m:sSubPr>
                          <m:e>
                            <m:r>
                              <a:rPr lang="en-US" sz="2200" i="1">
                                <a:latin typeface="Cambria Math"/>
                                <a:cs typeface="Times New Roman" panose="02020603050405020304" pitchFamily="18" charset="0"/>
                              </a:rPr>
                              <m:t>𝑦</m:t>
                            </m:r>
                          </m:e>
                          <m:sub>
                            <m:r>
                              <a:rPr lang="en-US" sz="2200" i="1">
                                <a:latin typeface="Cambria Math"/>
                                <a:cs typeface="Times New Roman" panose="02020603050405020304" pitchFamily="18" charset="0"/>
                              </a:rPr>
                              <m:t>1</m:t>
                            </m:r>
                          </m:sub>
                        </m:sSub>
                      </m:e>
                    </m:d>
                    <m:r>
                      <a:rPr lang="en-US" sz="2200" i="1">
                        <a:latin typeface="Cambria Math"/>
                        <a:cs typeface="Times New Roman" panose="02020603050405020304" pitchFamily="18" charset="0"/>
                      </a:rPr>
                      <m:t>−</m:t>
                    </m:r>
                    <m:d>
                      <m:dPr>
                        <m:begChr m:val="⌊"/>
                        <m:endChr m:val="⌋"/>
                        <m:ctrlPr>
                          <a:rPr lang="en-US" sz="2200" i="1">
                            <a:latin typeface="Cambria Math"/>
                            <a:cs typeface="Times New Roman" panose="02020603050405020304" pitchFamily="18" charset="0"/>
                          </a:rPr>
                        </m:ctrlPr>
                      </m:dPr>
                      <m:e>
                        <m:sSub>
                          <m:sSubPr>
                            <m:ctrlPr>
                              <a:rPr lang="en-US" sz="2200" i="1">
                                <a:latin typeface="Cambria Math"/>
                                <a:cs typeface="Times New Roman" panose="02020603050405020304" pitchFamily="18" charset="0"/>
                              </a:rPr>
                            </m:ctrlPr>
                          </m:sSubPr>
                          <m:e>
                            <m:r>
                              <a:rPr lang="en-US" sz="2200" i="1">
                                <a:latin typeface="Cambria Math"/>
                                <a:cs typeface="Times New Roman" panose="02020603050405020304" pitchFamily="18" charset="0"/>
                              </a:rPr>
                              <m:t>𝑦</m:t>
                            </m:r>
                          </m:e>
                          <m:sub>
                            <m:r>
                              <a:rPr lang="en-US" sz="2200" i="1">
                                <a:latin typeface="Cambria Math"/>
                                <a:cs typeface="Times New Roman" panose="02020603050405020304" pitchFamily="18" charset="0"/>
                              </a:rPr>
                              <m:t>2</m:t>
                            </m:r>
                          </m:sub>
                        </m:sSub>
                      </m:e>
                    </m:d>
                    <m:r>
                      <a:rPr lang="en-US" sz="2200" i="1">
                        <a:latin typeface="Cambria Math"/>
                        <a:ea typeface="Cambria Math"/>
                        <a:cs typeface="Times New Roman" panose="02020603050405020304" pitchFamily="18" charset="0"/>
                      </a:rPr>
                      <m:t>∈</m:t>
                    </m:r>
                    <m:r>
                      <a:rPr lang="en-US" sz="2200" i="1" smtClean="0">
                        <a:latin typeface="Cambria Math"/>
                        <a:ea typeface="Cambria Math"/>
                        <a:cs typeface="Times New Roman" panose="02020603050405020304" pitchFamily="18" charset="0"/>
                      </a:rPr>
                      <m:t>ℤ</m:t>
                    </m:r>
                    <m:r>
                      <a:rPr lang="en-US" sz="2200" i="1" smtClean="0">
                        <a:latin typeface="Cambria Math"/>
                        <a:ea typeface="Cambria Math"/>
                        <a:cs typeface="Times New Roman" panose="02020603050405020304" pitchFamily="18" charset="0"/>
                      </a:rPr>
                      <m:t>∖2</m:t>
                    </m:r>
                    <m:r>
                      <a:rPr lang="en-US" sz="2200" i="1">
                        <a:latin typeface="Cambria Math"/>
                        <a:ea typeface="Cambria Math"/>
                        <a:cs typeface="Times New Roman" panose="02020603050405020304" pitchFamily="18" charset="0"/>
                      </a:rPr>
                      <m:t>ℤ</m:t>
                    </m:r>
                  </m:oMath>
                </a14:m>
                <a:r>
                  <a:rPr lang="en-US" sz="22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Cambria Math"/>
                            <a:cs typeface="Times New Roman" panose="02020603050405020304" pitchFamily="18" charset="0"/>
                          </a:rPr>
                        </m:ctrlPr>
                      </m:sSubPr>
                      <m:e>
                        <m:r>
                          <a:rPr lang="en-US" sz="2200" i="1">
                            <a:latin typeface="Cambria Math"/>
                            <a:cs typeface="Times New Roman" panose="02020603050405020304" pitchFamily="18" charset="0"/>
                          </a:rPr>
                          <m:t>𝑥</m:t>
                        </m:r>
                      </m:e>
                      <m:sub>
                        <m:r>
                          <a:rPr lang="en-US" sz="2200" i="1">
                            <a:latin typeface="Cambria Math"/>
                            <a:cs typeface="Times New Roman" panose="02020603050405020304" pitchFamily="18" charset="0"/>
                          </a:rPr>
                          <m:t>1</m:t>
                        </m:r>
                      </m:sub>
                    </m:sSub>
                    <m:r>
                      <a:rPr lang="en-US" sz="2200" i="1">
                        <a:latin typeface="Cambria Math"/>
                        <a:cs typeface="Times New Roman" panose="02020603050405020304" pitchFamily="18" charset="0"/>
                      </a:rPr>
                      <m:t>+</m:t>
                    </m:r>
                    <m:sSub>
                      <m:sSubPr>
                        <m:ctrlPr>
                          <a:rPr lang="en-US" sz="2200" i="1">
                            <a:latin typeface="Cambria Math"/>
                            <a:cs typeface="Times New Roman" panose="02020603050405020304" pitchFamily="18" charset="0"/>
                          </a:rPr>
                        </m:ctrlPr>
                      </m:sSubPr>
                      <m:e>
                        <m:r>
                          <a:rPr lang="en-US" sz="2200" i="1">
                            <a:latin typeface="Cambria Math"/>
                            <a:cs typeface="Times New Roman" panose="02020603050405020304" pitchFamily="18" charset="0"/>
                          </a:rPr>
                          <m:t>𝑥</m:t>
                        </m:r>
                      </m:e>
                      <m:sub>
                        <m:r>
                          <a:rPr lang="en-US" sz="2200" i="1">
                            <a:latin typeface="Cambria Math"/>
                            <a:cs typeface="Times New Roman" panose="02020603050405020304" pitchFamily="18" charset="0"/>
                          </a:rPr>
                          <m:t>2</m:t>
                        </m:r>
                      </m:sub>
                    </m:sSub>
                    <m:r>
                      <a:rPr lang="en-US" sz="2200" i="1">
                        <a:latin typeface="Cambria Math"/>
                        <a:ea typeface="Cambria Math"/>
                        <a:cs typeface="Times New Roman" panose="02020603050405020304" pitchFamily="18" charset="0"/>
                      </a:rPr>
                      <m:t>∈</m:t>
                    </m:r>
                    <m:r>
                      <a:rPr lang="en-US" sz="2200" i="1">
                        <a:latin typeface="Cambria Math"/>
                        <a:ea typeface="Cambria Math"/>
                        <a:cs typeface="Times New Roman" panose="02020603050405020304" pitchFamily="18" charset="0"/>
                      </a:rPr>
                      <m:t>ℤ</m:t>
                    </m:r>
                  </m:oMath>
                </a14:m>
                <a:r>
                  <a:rPr lang="en-US" sz="2200" dirty="0">
                    <a:latin typeface="Times New Roman" panose="02020603050405020304" pitchFamily="18" charset="0"/>
                    <a:cs typeface="Times New Roman" panose="02020603050405020304" pitchFamily="18" charset="0"/>
                  </a:rPr>
                  <a:t> and </a:t>
                </a:r>
                <a14:m>
                  <m:oMath xmlns:m="http://schemas.openxmlformats.org/officeDocument/2006/math">
                    <m:d>
                      <m:dPr>
                        <m:begChr m:val="⌊"/>
                        <m:endChr m:val="⌋"/>
                        <m:ctrlPr>
                          <a:rPr lang="en-US" sz="2200" i="1" smtClean="0">
                            <a:latin typeface="Cambria Math"/>
                            <a:ea typeface="Cambria Math"/>
                            <a:cs typeface="Times New Roman" panose="02020603050405020304" pitchFamily="18" charset="0"/>
                          </a:rPr>
                        </m:ctrlPr>
                      </m:dPr>
                      <m:e>
                        <m:sSub>
                          <m:sSubPr>
                            <m:ctrlPr>
                              <a:rPr lang="en-US" sz="2200" i="1" smtClean="0">
                                <a:latin typeface="Cambria Math"/>
                                <a:ea typeface="Cambria Math"/>
                                <a:cs typeface="Times New Roman" panose="02020603050405020304" pitchFamily="18" charset="0"/>
                              </a:rPr>
                            </m:ctrlPr>
                          </m:sSubPr>
                          <m:e>
                            <m:r>
                              <a:rPr lang="en-US" sz="2200" b="0" i="1" smtClean="0">
                                <a:latin typeface="Cambria Math"/>
                                <a:ea typeface="Cambria Math"/>
                                <a:cs typeface="Times New Roman" panose="02020603050405020304" pitchFamily="18" charset="0"/>
                              </a:rPr>
                              <m:t>𝑥</m:t>
                            </m:r>
                          </m:e>
                          <m:sub>
                            <m:r>
                              <a:rPr lang="en-US" sz="2200" b="0" i="1" smtClean="0">
                                <a:latin typeface="Cambria Math"/>
                                <a:ea typeface="Cambria Math"/>
                                <a:cs typeface="Times New Roman" panose="02020603050405020304" pitchFamily="18" charset="0"/>
                              </a:rPr>
                              <m:t>1</m:t>
                            </m:r>
                          </m:sub>
                        </m:sSub>
                      </m:e>
                    </m:d>
                    <m:r>
                      <a:rPr lang="en-US" sz="2200" b="0" i="1" smtClean="0">
                        <a:latin typeface="Cambria Math"/>
                        <a:ea typeface="Cambria Math"/>
                        <a:cs typeface="Times New Roman" panose="02020603050405020304" pitchFamily="18" charset="0"/>
                      </a:rPr>
                      <m:t>−</m:t>
                    </m:r>
                    <m:d>
                      <m:dPr>
                        <m:begChr m:val="⌊"/>
                        <m:endChr m:val="⌋"/>
                        <m:ctrlPr>
                          <a:rPr lang="en-US" sz="2200" b="0" i="1" smtClean="0">
                            <a:latin typeface="Cambria Math"/>
                            <a:ea typeface="Cambria Math"/>
                            <a:cs typeface="Times New Roman" panose="02020603050405020304" pitchFamily="18" charset="0"/>
                          </a:rPr>
                        </m:ctrlPr>
                      </m:dPr>
                      <m:e>
                        <m:sSub>
                          <m:sSubPr>
                            <m:ctrlPr>
                              <a:rPr lang="en-US" sz="2200" b="0" i="1" smtClean="0">
                                <a:latin typeface="Cambria Math"/>
                                <a:ea typeface="Cambria Math"/>
                                <a:cs typeface="Times New Roman" panose="02020603050405020304" pitchFamily="18" charset="0"/>
                              </a:rPr>
                            </m:ctrlPr>
                          </m:sSubPr>
                          <m:e>
                            <m:r>
                              <a:rPr lang="en-US" sz="2200" b="0" i="1" smtClean="0">
                                <a:latin typeface="Cambria Math"/>
                                <a:ea typeface="Cambria Math"/>
                                <a:cs typeface="Times New Roman" panose="02020603050405020304" pitchFamily="18" charset="0"/>
                              </a:rPr>
                              <m:t>𝑥</m:t>
                            </m:r>
                          </m:e>
                          <m:sub>
                            <m:r>
                              <a:rPr lang="en-US" sz="2200" b="0" i="1" smtClean="0">
                                <a:latin typeface="Cambria Math"/>
                                <a:ea typeface="Cambria Math"/>
                                <a:cs typeface="Times New Roman" panose="02020603050405020304" pitchFamily="18" charset="0"/>
                              </a:rPr>
                              <m:t>2</m:t>
                            </m:r>
                          </m:sub>
                        </m:sSub>
                      </m:e>
                    </m:d>
                    <m:r>
                      <a:rPr lang="en-US" sz="2200" i="1">
                        <a:latin typeface="Cambria Math"/>
                        <a:ea typeface="Cambria Math"/>
                        <a:cs typeface="Times New Roman" panose="02020603050405020304" pitchFamily="18" charset="0"/>
                      </a:rPr>
                      <m:t>∈</m:t>
                    </m:r>
                    <m:r>
                      <a:rPr lang="en-US" sz="2200" i="1">
                        <a:latin typeface="Cambria Math"/>
                        <a:ea typeface="Cambria Math"/>
                        <a:cs typeface="Times New Roman" panose="02020603050405020304" pitchFamily="18" charset="0"/>
                      </a:rPr>
                      <m:t>ℤ</m:t>
                    </m:r>
                    <m:r>
                      <a:rPr lang="en-US" sz="2200" i="1">
                        <a:latin typeface="Cambria Math"/>
                        <a:ea typeface="Cambria Math"/>
                        <a:cs typeface="Times New Roman" panose="02020603050405020304" pitchFamily="18" charset="0"/>
                      </a:rPr>
                      <m:t>∖2</m:t>
                    </m:r>
                    <m:r>
                      <a:rPr lang="en-US" sz="2200" i="1">
                        <a:latin typeface="Cambria Math"/>
                        <a:ea typeface="Cambria Math"/>
                        <a:cs typeface="Times New Roman" panose="02020603050405020304" pitchFamily="18" charset="0"/>
                      </a:rPr>
                      <m:t>ℤ</m:t>
                    </m:r>
                  </m:oMath>
                </a14:m>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We </a:t>
                </a:r>
                <a:r>
                  <a:rPr lang="en-US" sz="2400" dirty="0">
                    <a:latin typeface="Times New Roman" panose="02020603050405020304" pitchFamily="18" charset="0"/>
                    <a:cs typeface="Times New Roman" panose="02020603050405020304" pitchFamily="18" charset="0"/>
                  </a:rPr>
                  <a:t>partition </a:t>
                </a:r>
                <a14:m>
                  <m:oMath xmlns:m="http://schemas.openxmlformats.org/officeDocument/2006/math">
                    <m:r>
                      <a:rPr lang="en-US" sz="2400" b="0" i="1" smtClean="0">
                        <a:latin typeface="Cambria Math"/>
                        <a:cs typeface="Times New Roman" panose="02020603050405020304" pitchFamily="18" charset="0"/>
                      </a:rPr>
                      <m:t>𝑋</m:t>
                    </m:r>
                  </m:oMath>
                </a14:m>
                <a:r>
                  <a:rPr lang="en-US" sz="2400" dirty="0" smtClean="0">
                    <a:latin typeface="Times New Roman" panose="02020603050405020304" pitchFamily="18" charset="0"/>
                    <a:cs typeface="Times New Roman" panose="02020603050405020304" pitchFamily="18" charset="0"/>
                  </a:rPr>
                  <a:t> as:</a:t>
                </a:r>
                <a:endParaRPr lang="en-US" sz="2400" dirty="0">
                  <a:latin typeface="Times New Roman" panose="02020603050405020304" pitchFamily="18" charset="0"/>
                  <a:cs typeface="Times New Roman" panose="02020603050405020304" pitchFamily="18"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04800" y="809923"/>
                <a:ext cx="8686800" cy="2923877"/>
              </a:xfrm>
              <a:prstGeom prst="rect">
                <a:avLst/>
              </a:prstGeom>
              <a:blipFill rotWithShape="1">
                <a:blip r:embed="rId2"/>
                <a:stretch>
                  <a:fillRect l="-1053" t="-1667" r="-211" b="-3750"/>
                </a:stretch>
              </a:blipFill>
            </p:spPr>
            <p:txBody>
              <a:bodyPr/>
              <a:lstStyle/>
              <a:p>
                <a:r>
                  <a:rPr lang="en-US">
                    <a:noFill/>
                  </a:rPr>
                  <a:t> </a:t>
                </a:r>
              </a:p>
            </p:txBody>
          </p:sp>
        </mc:Fallback>
      </mc:AlternateContent>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76400" y="3429000"/>
            <a:ext cx="6073140" cy="3160723"/>
          </a:xfrm>
          <a:prstGeom prst="rect">
            <a:avLst/>
          </a:prstGeom>
        </p:spPr>
      </p:pic>
      <p:sp>
        <p:nvSpPr>
          <p:cNvPr id="43" name="TextBox 42"/>
          <p:cNvSpPr txBox="1"/>
          <p:nvPr/>
        </p:nvSpPr>
        <p:spPr>
          <a:xfrm>
            <a:off x="0" y="228600"/>
            <a:ext cx="9144000" cy="707886"/>
          </a:xfrm>
          <a:prstGeom prst="rect">
            <a:avLst/>
          </a:prstGeom>
          <a:noFill/>
        </p:spPr>
        <p:txBody>
          <a:bodyPr wrap="square" rtlCol="0">
            <a:spAutoFit/>
          </a:bodyPr>
          <a:lstStyle/>
          <a:p>
            <a:pPr algn="ctr"/>
            <a:r>
              <a:rPr lang="en-US" sz="4000" dirty="0" smtClean="0">
                <a:solidFill>
                  <a:srgbClr val="C00000"/>
                </a:solidFill>
                <a:latin typeface="Times New Roman" panose="02020603050405020304" pitchFamily="18" charset="0"/>
                <a:cs typeface="Times New Roman" panose="02020603050405020304" pitchFamily="18" charset="0"/>
              </a:rPr>
              <a:t>Equivalence Relation </a:t>
            </a:r>
            <a:r>
              <a:rPr lang="en-US" sz="4000" dirty="0" smtClean="0">
                <a:solidFill>
                  <a:srgbClr val="C00000"/>
                </a:solidFill>
                <a:latin typeface="Times New Roman" panose="02020603050405020304" pitchFamily="18" charset="0"/>
                <a:cs typeface="Times New Roman" panose="02020603050405020304" pitchFamily="18" charset="0"/>
              </a:rPr>
              <a:t>for</a:t>
            </a:r>
            <a:r>
              <a:rPr lang="en-US" sz="4000" dirty="0" smtClean="0">
                <a:solidFill>
                  <a:srgbClr val="C00000"/>
                </a:solidFill>
                <a:latin typeface="Times New Roman" panose="02020603050405020304" pitchFamily="18" charset="0"/>
                <a:cs typeface="Times New Roman" panose="02020603050405020304" pitchFamily="18" charset="0"/>
              </a:rPr>
              <a:t> </a:t>
            </a:r>
            <a:r>
              <a:rPr lang="en-US" sz="4000" dirty="0" smtClean="0">
                <a:solidFill>
                  <a:srgbClr val="C00000"/>
                </a:solidFill>
                <a:latin typeface="Times New Roman" panose="02020603050405020304" pitchFamily="18" charset="0"/>
                <a:cs typeface="Times New Roman" panose="02020603050405020304" pitchFamily="18" charset="0"/>
              </a:rPr>
              <a:t>a Projective Plane</a:t>
            </a:r>
            <a:endParaRPr lang="en-US" sz="4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72847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4495800" y="2286000"/>
            <a:ext cx="0" cy="3962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a:off x="2514600" y="4267200"/>
            <a:ext cx="4038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54247" y="3505200"/>
            <a:ext cx="606669" cy="609600"/>
          </a:xfrm>
          <a:prstGeom prst="rect">
            <a:avLst/>
          </a:prstGeom>
        </p:spPr>
      </p:pic>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4648200" y="2590800"/>
            <a:ext cx="612350" cy="609600"/>
          </a:xfrm>
          <a:prstGeom prst="rect">
            <a:avLst/>
          </a:prstGeom>
        </p:spPr>
      </p:pic>
      <p:cxnSp>
        <p:nvCxnSpPr>
          <p:cNvPr id="23" name="Straight Connector 22"/>
          <p:cNvCxnSpPr/>
          <p:nvPr/>
        </p:nvCxnSpPr>
        <p:spPr>
          <a:xfrm>
            <a:off x="2514600" y="3352800"/>
            <a:ext cx="40386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514600" y="2438400"/>
            <a:ext cx="40386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514600" y="5181600"/>
            <a:ext cx="40386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514600" y="6096000"/>
            <a:ext cx="40386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667000" y="2286000"/>
            <a:ext cx="0" cy="39624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581400" y="2286000"/>
            <a:ext cx="0" cy="39624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410200" y="2286000"/>
            <a:ext cx="0" cy="39624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324600" y="2286000"/>
            <a:ext cx="0" cy="39624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51" name="Picture 5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flipH="1">
            <a:off x="5562600" y="3505200"/>
            <a:ext cx="610700" cy="609600"/>
          </a:xfrm>
          <a:prstGeom prst="rect">
            <a:avLst/>
          </a:prstGeom>
        </p:spPr>
      </p:pic>
      <p:pic>
        <p:nvPicPr>
          <p:cNvPr id="42" name="Picture 4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5565531" y="2590800"/>
            <a:ext cx="606669" cy="609600"/>
          </a:xfrm>
          <a:prstGeom prst="rect">
            <a:avLst/>
          </a:prstGeom>
        </p:spPr>
      </p:pic>
      <p:pic>
        <p:nvPicPr>
          <p:cNvPr id="44" name="Picture 4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56997" y="5334000"/>
            <a:ext cx="606669" cy="609600"/>
          </a:xfrm>
          <a:prstGeom prst="rect">
            <a:avLst/>
          </a:prstGeom>
        </p:spPr>
      </p:pic>
      <p:pic>
        <p:nvPicPr>
          <p:cNvPr id="45" name="Picture 4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4650950" y="4419600"/>
            <a:ext cx="612350" cy="609600"/>
          </a:xfrm>
          <a:prstGeom prst="rect">
            <a:avLst/>
          </a:prstGeom>
        </p:spPr>
      </p:pic>
      <p:pic>
        <p:nvPicPr>
          <p:cNvPr id="46" name="Picture 4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flipH="1">
            <a:off x="5565350" y="5334000"/>
            <a:ext cx="610700" cy="609600"/>
          </a:xfrm>
          <a:prstGeom prst="rect">
            <a:avLst/>
          </a:prstGeom>
        </p:spPr>
      </p:pic>
      <p:pic>
        <p:nvPicPr>
          <p:cNvPr id="47" name="Picture 4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5568281" y="4419600"/>
            <a:ext cx="606669" cy="609600"/>
          </a:xfrm>
          <a:prstGeom prst="rect">
            <a:avLst/>
          </a:prstGeom>
        </p:spPr>
      </p:pic>
      <p:pic>
        <p:nvPicPr>
          <p:cNvPr id="48" name="Picture 4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25447" y="3505200"/>
            <a:ext cx="606669" cy="609600"/>
          </a:xfrm>
          <a:prstGeom prst="rect">
            <a:avLst/>
          </a:prstGeom>
        </p:spPr>
      </p:pic>
      <p:pic>
        <p:nvPicPr>
          <p:cNvPr id="49" name="Picture 4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2819400" y="2590800"/>
            <a:ext cx="612350" cy="609600"/>
          </a:xfrm>
          <a:prstGeom prst="rect">
            <a:avLst/>
          </a:prstGeom>
        </p:spPr>
      </p:pic>
      <p:pic>
        <p:nvPicPr>
          <p:cNvPr id="60" name="Picture 5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flipH="1">
            <a:off x="3736550" y="3505200"/>
            <a:ext cx="610700" cy="609600"/>
          </a:xfrm>
          <a:prstGeom prst="rect">
            <a:avLst/>
          </a:prstGeom>
        </p:spPr>
      </p:pic>
      <p:pic>
        <p:nvPicPr>
          <p:cNvPr id="61" name="Picture 6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3739481" y="2590800"/>
            <a:ext cx="606669" cy="609600"/>
          </a:xfrm>
          <a:prstGeom prst="rect">
            <a:avLst/>
          </a:prstGeom>
        </p:spPr>
      </p:pic>
      <p:pic>
        <p:nvPicPr>
          <p:cNvPr id="62" name="Picture 6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28197" y="5334000"/>
            <a:ext cx="606669" cy="609600"/>
          </a:xfrm>
          <a:prstGeom prst="rect">
            <a:avLst/>
          </a:prstGeom>
        </p:spPr>
      </p:pic>
      <p:pic>
        <p:nvPicPr>
          <p:cNvPr id="63" name="Picture 6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2822150" y="4419600"/>
            <a:ext cx="612350" cy="609600"/>
          </a:xfrm>
          <a:prstGeom prst="rect">
            <a:avLst/>
          </a:prstGeom>
        </p:spPr>
      </p:pic>
      <p:pic>
        <p:nvPicPr>
          <p:cNvPr id="64" name="Picture 6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flipH="1">
            <a:off x="3739300" y="5334000"/>
            <a:ext cx="610700" cy="609600"/>
          </a:xfrm>
          <a:prstGeom prst="rect">
            <a:avLst/>
          </a:prstGeom>
        </p:spPr>
      </p:pic>
      <p:pic>
        <p:nvPicPr>
          <p:cNvPr id="65" name="Picture 6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3742231" y="4419600"/>
            <a:ext cx="606669" cy="609600"/>
          </a:xfrm>
          <a:prstGeom prst="rect">
            <a:avLst/>
          </a:prstGeom>
        </p:spPr>
      </p:pic>
      <p:sp>
        <p:nvSpPr>
          <p:cNvPr id="52" name="TextBox 51"/>
          <p:cNvSpPr txBox="1"/>
          <p:nvPr/>
        </p:nvSpPr>
        <p:spPr>
          <a:xfrm>
            <a:off x="1143000" y="228600"/>
            <a:ext cx="6705600" cy="830997"/>
          </a:xfrm>
          <a:prstGeom prst="rect">
            <a:avLst/>
          </a:prstGeom>
          <a:noFill/>
        </p:spPr>
        <p:txBody>
          <a:bodyPr wrap="square" rtlCol="0">
            <a:spAutoFit/>
          </a:bodyPr>
          <a:lstStyle/>
          <a:p>
            <a:pPr algn="ctr"/>
            <a:r>
              <a:rPr lang="en-US" sz="4800" dirty="0" smtClean="0">
                <a:solidFill>
                  <a:srgbClr val="C00000"/>
                </a:solidFill>
                <a:latin typeface="Times New Roman" panose="02020603050405020304" pitchFamily="18" charset="0"/>
                <a:cs typeface="Times New Roman" panose="02020603050405020304" pitchFamily="18" charset="0"/>
              </a:rPr>
              <a:t>The Fundamental Domain</a:t>
            </a:r>
            <a:endParaRPr lang="en-US" sz="4800" dirty="0">
              <a:solidFill>
                <a:srgbClr val="C00000"/>
              </a:solidFill>
              <a:latin typeface="Times New Roman" panose="02020603050405020304" pitchFamily="18" charset="0"/>
              <a:cs typeface="Times New Roman" panose="02020603050405020304" pitchFamily="18" charset="0"/>
            </a:endParaRPr>
          </a:p>
        </p:txBody>
      </p:sp>
      <p:sp>
        <p:nvSpPr>
          <p:cNvPr id="53" name="TextBox 52"/>
          <p:cNvSpPr txBox="1"/>
          <p:nvPr/>
        </p:nvSpPr>
        <p:spPr>
          <a:xfrm>
            <a:off x="457200" y="1352490"/>
            <a:ext cx="8305800" cy="400110"/>
          </a:xfrm>
          <a:prstGeom prst="rect">
            <a:avLst/>
          </a:prstGeom>
          <a:noFill/>
        </p:spPr>
        <p:txBody>
          <a:bodyPr wrap="square" rtlCol="0">
            <a:spAutoFit/>
          </a:bodyPr>
          <a:lstStyle/>
          <a:p>
            <a:r>
              <a:rPr lang="en-US" sz="2000" dirty="0" smtClean="0"/>
              <a:t>Note. As usual, we start with our winking smiley face friend…</a:t>
            </a:r>
            <a:endParaRPr lang="en-US" sz="2000" dirty="0"/>
          </a:p>
        </p:txBody>
      </p:sp>
      <p:pic>
        <p:nvPicPr>
          <p:cNvPr id="77" name="Picture 7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77181" y="3505200"/>
            <a:ext cx="606669" cy="609600"/>
          </a:xfrm>
          <a:prstGeom prst="rect">
            <a:avLst/>
          </a:prstGeom>
        </p:spPr>
      </p:pic>
      <p:pic>
        <p:nvPicPr>
          <p:cNvPr id="78" name="Picture 7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6471134" y="2590800"/>
            <a:ext cx="612350" cy="609600"/>
          </a:xfrm>
          <a:prstGeom prst="rect">
            <a:avLst/>
          </a:prstGeom>
        </p:spPr>
      </p:pic>
      <p:pic>
        <p:nvPicPr>
          <p:cNvPr id="79" name="Picture 7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79931" y="5334000"/>
            <a:ext cx="606669" cy="609600"/>
          </a:xfrm>
          <a:prstGeom prst="rect">
            <a:avLst/>
          </a:prstGeom>
        </p:spPr>
      </p:pic>
      <p:pic>
        <p:nvPicPr>
          <p:cNvPr id="80" name="Picture 7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6473884" y="4419600"/>
            <a:ext cx="612350" cy="609600"/>
          </a:xfrm>
          <a:prstGeom prst="rect">
            <a:avLst/>
          </a:prstGeom>
        </p:spPr>
      </p:pic>
      <p:pic>
        <p:nvPicPr>
          <p:cNvPr id="81" name="Picture 8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flipH="1">
            <a:off x="7387550" y="3505200"/>
            <a:ext cx="610700" cy="609600"/>
          </a:xfrm>
          <a:prstGeom prst="rect">
            <a:avLst/>
          </a:prstGeom>
        </p:spPr>
      </p:pic>
      <p:pic>
        <p:nvPicPr>
          <p:cNvPr id="82" name="Picture 8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7390481" y="2590800"/>
            <a:ext cx="606669" cy="609600"/>
          </a:xfrm>
          <a:prstGeom prst="rect">
            <a:avLst/>
          </a:prstGeom>
        </p:spPr>
      </p:pic>
      <p:pic>
        <p:nvPicPr>
          <p:cNvPr id="83" name="Picture 8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flipH="1">
            <a:off x="7390300" y="5334000"/>
            <a:ext cx="610700" cy="609600"/>
          </a:xfrm>
          <a:prstGeom prst="rect">
            <a:avLst/>
          </a:prstGeom>
        </p:spPr>
      </p:pic>
      <p:pic>
        <p:nvPicPr>
          <p:cNvPr id="84" name="Picture 8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7393231" y="4419600"/>
            <a:ext cx="606669" cy="609600"/>
          </a:xfrm>
          <a:prstGeom prst="rect">
            <a:avLst/>
          </a:prstGeom>
        </p:spPr>
      </p:pic>
      <p:pic>
        <p:nvPicPr>
          <p:cNvPr id="85" name="Picture 8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flipH="1">
            <a:off x="1905001" y="3505200"/>
            <a:ext cx="610700" cy="609600"/>
          </a:xfrm>
          <a:prstGeom prst="rect">
            <a:avLst/>
          </a:prstGeom>
        </p:spPr>
      </p:pic>
      <p:pic>
        <p:nvPicPr>
          <p:cNvPr id="86" name="Picture 8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1907932" y="2590800"/>
            <a:ext cx="606669" cy="609600"/>
          </a:xfrm>
          <a:prstGeom prst="rect">
            <a:avLst/>
          </a:prstGeom>
        </p:spPr>
      </p:pic>
      <p:pic>
        <p:nvPicPr>
          <p:cNvPr id="87" name="Picture 8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flipH="1">
            <a:off x="1907751" y="5334000"/>
            <a:ext cx="610700" cy="609600"/>
          </a:xfrm>
          <a:prstGeom prst="rect">
            <a:avLst/>
          </a:prstGeom>
        </p:spPr>
      </p:pic>
      <p:pic>
        <p:nvPicPr>
          <p:cNvPr id="88" name="Picture 8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1910682" y="4419600"/>
            <a:ext cx="606669" cy="609600"/>
          </a:xfrm>
          <a:prstGeom prst="rect">
            <a:avLst/>
          </a:prstGeom>
        </p:spPr>
      </p:pic>
      <p:pic>
        <p:nvPicPr>
          <p:cNvPr id="89" name="Picture 8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05981" y="3505200"/>
            <a:ext cx="606669" cy="609600"/>
          </a:xfrm>
          <a:prstGeom prst="rect">
            <a:avLst/>
          </a:prstGeom>
        </p:spPr>
      </p:pic>
      <p:pic>
        <p:nvPicPr>
          <p:cNvPr id="90" name="Picture 8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8299934" y="2590800"/>
            <a:ext cx="612350" cy="609600"/>
          </a:xfrm>
          <a:prstGeom prst="rect">
            <a:avLst/>
          </a:prstGeom>
        </p:spPr>
      </p:pic>
      <p:pic>
        <p:nvPicPr>
          <p:cNvPr id="91" name="Picture 9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08731" y="5334000"/>
            <a:ext cx="606669" cy="609600"/>
          </a:xfrm>
          <a:prstGeom prst="rect">
            <a:avLst/>
          </a:prstGeom>
        </p:spPr>
      </p:pic>
      <p:pic>
        <p:nvPicPr>
          <p:cNvPr id="92" name="Picture 9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8302684" y="4419600"/>
            <a:ext cx="612350" cy="609600"/>
          </a:xfrm>
          <a:prstGeom prst="rect">
            <a:avLst/>
          </a:prstGeom>
        </p:spPr>
      </p:pic>
      <p:pic>
        <p:nvPicPr>
          <p:cNvPr id="93" name="Picture 9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6647" y="3505200"/>
            <a:ext cx="606669" cy="609600"/>
          </a:xfrm>
          <a:prstGeom prst="rect">
            <a:avLst/>
          </a:prstGeom>
        </p:spPr>
      </p:pic>
      <p:pic>
        <p:nvPicPr>
          <p:cNvPr id="94" name="Picture 9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990600" y="2590800"/>
            <a:ext cx="612350" cy="609600"/>
          </a:xfrm>
          <a:prstGeom prst="rect">
            <a:avLst/>
          </a:prstGeom>
        </p:spPr>
      </p:pic>
      <p:pic>
        <p:nvPicPr>
          <p:cNvPr id="95" name="Picture 9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9397" y="5334000"/>
            <a:ext cx="606669" cy="609600"/>
          </a:xfrm>
          <a:prstGeom prst="rect">
            <a:avLst/>
          </a:prstGeom>
        </p:spPr>
      </p:pic>
      <p:pic>
        <p:nvPicPr>
          <p:cNvPr id="96" name="Picture 9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993350" y="4419600"/>
            <a:ext cx="612350" cy="609600"/>
          </a:xfrm>
          <a:prstGeom prst="rect">
            <a:avLst/>
          </a:prstGeom>
        </p:spPr>
      </p:pic>
      <p:pic>
        <p:nvPicPr>
          <p:cNvPr id="97" name="Picture 9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flipH="1">
            <a:off x="76200" y="3505200"/>
            <a:ext cx="610700" cy="609600"/>
          </a:xfrm>
          <a:prstGeom prst="rect">
            <a:avLst/>
          </a:prstGeom>
        </p:spPr>
      </p:pic>
      <p:pic>
        <p:nvPicPr>
          <p:cNvPr id="98" name="Picture 9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79131" y="2590800"/>
            <a:ext cx="606669" cy="609600"/>
          </a:xfrm>
          <a:prstGeom prst="rect">
            <a:avLst/>
          </a:prstGeom>
        </p:spPr>
      </p:pic>
      <p:pic>
        <p:nvPicPr>
          <p:cNvPr id="99" name="Picture 9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flipH="1">
            <a:off x="78950" y="5334000"/>
            <a:ext cx="610700" cy="609600"/>
          </a:xfrm>
          <a:prstGeom prst="rect">
            <a:avLst/>
          </a:prstGeom>
        </p:spPr>
      </p:pic>
      <p:pic>
        <p:nvPicPr>
          <p:cNvPr id="100" name="Picture 9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81881" y="4419600"/>
            <a:ext cx="606669" cy="609600"/>
          </a:xfrm>
          <a:prstGeom prst="rect">
            <a:avLst/>
          </a:prstGeom>
        </p:spPr>
      </p:pic>
      <p:pic>
        <p:nvPicPr>
          <p:cNvPr id="101" name="Picture 10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4645269" y="6248399"/>
            <a:ext cx="612350" cy="609600"/>
          </a:xfrm>
          <a:prstGeom prst="rect">
            <a:avLst/>
          </a:prstGeom>
        </p:spPr>
      </p:pic>
      <p:pic>
        <p:nvPicPr>
          <p:cNvPr id="102" name="Picture 10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5562600" y="6248399"/>
            <a:ext cx="606669" cy="609600"/>
          </a:xfrm>
          <a:prstGeom prst="rect">
            <a:avLst/>
          </a:prstGeom>
        </p:spPr>
      </p:pic>
      <p:pic>
        <p:nvPicPr>
          <p:cNvPr id="103" name="Picture 10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2816469" y="6248399"/>
            <a:ext cx="612350" cy="609600"/>
          </a:xfrm>
          <a:prstGeom prst="rect">
            <a:avLst/>
          </a:prstGeom>
        </p:spPr>
      </p:pic>
      <p:pic>
        <p:nvPicPr>
          <p:cNvPr id="104" name="Picture 10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3736550" y="6248399"/>
            <a:ext cx="606669" cy="609600"/>
          </a:xfrm>
          <a:prstGeom prst="rect">
            <a:avLst/>
          </a:prstGeom>
        </p:spPr>
      </p:pic>
      <p:pic>
        <p:nvPicPr>
          <p:cNvPr id="105" name="Picture 10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6468203" y="6248399"/>
            <a:ext cx="612350" cy="609600"/>
          </a:xfrm>
          <a:prstGeom prst="rect">
            <a:avLst/>
          </a:prstGeom>
        </p:spPr>
      </p:pic>
      <p:pic>
        <p:nvPicPr>
          <p:cNvPr id="106" name="Picture 10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7387550" y="6248399"/>
            <a:ext cx="606669" cy="609600"/>
          </a:xfrm>
          <a:prstGeom prst="rect">
            <a:avLst/>
          </a:prstGeom>
        </p:spPr>
      </p:pic>
      <p:pic>
        <p:nvPicPr>
          <p:cNvPr id="107" name="Picture 10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1905001" y="6248399"/>
            <a:ext cx="606669" cy="609600"/>
          </a:xfrm>
          <a:prstGeom prst="rect">
            <a:avLst/>
          </a:prstGeom>
        </p:spPr>
      </p:pic>
      <p:pic>
        <p:nvPicPr>
          <p:cNvPr id="108" name="Picture 10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8297003" y="6248399"/>
            <a:ext cx="612350" cy="609600"/>
          </a:xfrm>
          <a:prstGeom prst="rect">
            <a:avLst/>
          </a:prstGeom>
        </p:spPr>
      </p:pic>
      <p:pic>
        <p:nvPicPr>
          <p:cNvPr id="109" name="Picture 10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987669" y="6248399"/>
            <a:ext cx="612350" cy="609600"/>
          </a:xfrm>
          <a:prstGeom prst="rect">
            <a:avLst/>
          </a:prstGeom>
        </p:spPr>
      </p:pic>
      <p:pic>
        <p:nvPicPr>
          <p:cNvPr id="110" name="Picture 10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76200" y="6248399"/>
            <a:ext cx="606669" cy="609600"/>
          </a:xfrm>
          <a:prstGeom prst="rect">
            <a:avLst/>
          </a:prstGeom>
        </p:spPr>
      </p:pic>
      <p:pic>
        <p:nvPicPr>
          <p:cNvPr id="111" name="Picture 1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4645270" y="1676401"/>
            <a:ext cx="612350" cy="609600"/>
          </a:xfrm>
          <a:prstGeom prst="rect">
            <a:avLst/>
          </a:prstGeom>
        </p:spPr>
      </p:pic>
      <p:pic>
        <p:nvPicPr>
          <p:cNvPr id="112" name="Picture 11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5562601" y="1676401"/>
            <a:ext cx="606669" cy="609600"/>
          </a:xfrm>
          <a:prstGeom prst="rect">
            <a:avLst/>
          </a:prstGeom>
        </p:spPr>
      </p:pic>
      <p:pic>
        <p:nvPicPr>
          <p:cNvPr id="113" name="Picture 1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2816470" y="1676401"/>
            <a:ext cx="612350" cy="609600"/>
          </a:xfrm>
          <a:prstGeom prst="rect">
            <a:avLst/>
          </a:prstGeom>
        </p:spPr>
      </p:pic>
      <p:pic>
        <p:nvPicPr>
          <p:cNvPr id="114" name="Picture 11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3736551" y="1676401"/>
            <a:ext cx="606669" cy="609600"/>
          </a:xfrm>
          <a:prstGeom prst="rect">
            <a:avLst/>
          </a:prstGeom>
        </p:spPr>
      </p:pic>
      <p:pic>
        <p:nvPicPr>
          <p:cNvPr id="115" name="Picture 11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6468204" y="1676401"/>
            <a:ext cx="612350" cy="609600"/>
          </a:xfrm>
          <a:prstGeom prst="rect">
            <a:avLst/>
          </a:prstGeom>
        </p:spPr>
      </p:pic>
      <p:pic>
        <p:nvPicPr>
          <p:cNvPr id="116" name="Picture 11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7387551" y="1676401"/>
            <a:ext cx="606669" cy="609600"/>
          </a:xfrm>
          <a:prstGeom prst="rect">
            <a:avLst/>
          </a:prstGeom>
        </p:spPr>
      </p:pic>
      <p:pic>
        <p:nvPicPr>
          <p:cNvPr id="117" name="Picture 11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1905002" y="1676401"/>
            <a:ext cx="606669" cy="609600"/>
          </a:xfrm>
          <a:prstGeom prst="rect">
            <a:avLst/>
          </a:prstGeom>
        </p:spPr>
      </p:pic>
      <p:pic>
        <p:nvPicPr>
          <p:cNvPr id="118" name="Picture 11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8297004" y="1676401"/>
            <a:ext cx="612350" cy="609600"/>
          </a:xfrm>
          <a:prstGeom prst="rect">
            <a:avLst/>
          </a:prstGeom>
        </p:spPr>
      </p:pic>
      <p:pic>
        <p:nvPicPr>
          <p:cNvPr id="119" name="Picture 11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987670" y="1676401"/>
            <a:ext cx="612350" cy="609600"/>
          </a:xfrm>
          <a:prstGeom prst="rect">
            <a:avLst/>
          </a:prstGeom>
        </p:spPr>
      </p:pic>
      <p:pic>
        <p:nvPicPr>
          <p:cNvPr id="120" name="Picture 11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76201" y="1676401"/>
            <a:ext cx="606669" cy="609600"/>
          </a:xfrm>
          <a:prstGeom prst="rect">
            <a:avLst/>
          </a:prstGeom>
        </p:spPr>
      </p:pic>
      <p:pic>
        <p:nvPicPr>
          <p:cNvPr id="121" name="Picture 12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4645270" y="-152399"/>
            <a:ext cx="612350" cy="609600"/>
          </a:xfrm>
          <a:prstGeom prst="rect">
            <a:avLst/>
          </a:prstGeom>
        </p:spPr>
      </p:pic>
      <p:pic>
        <p:nvPicPr>
          <p:cNvPr id="122" name="Picture 12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5562601" y="-152399"/>
            <a:ext cx="606669" cy="609600"/>
          </a:xfrm>
          <a:prstGeom prst="rect">
            <a:avLst/>
          </a:prstGeom>
        </p:spPr>
      </p:pic>
      <p:pic>
        <p:nvPicPr>
          <p:cNvPr id="123" name="Picture 12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2816470" y="-152399"/>
            <a:ext cx="612350" cy="609600"/>
          </a:xfrm>
          <a:prstGeom prst="rect">
            <a:avLst/>
          </a:prstGeom>
        </p:spPr>
      </p:pic>
      <p:pic>
        <p:nvPicPr>
          <p:cNvPr id="124" name="Picture 12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3736551" y="-152399"/>
            <a:ext cx="606669" cy="609600"/>
          </a:xfrm>
          <a:prstGeom prst="rect">
            <a:avLst/>
          </a:prstGeom>
        </p:spPr>
      </p:pic>
      <p:pic>
        <p:nvPicPr>
          <p:cNvPr id="125" name="Picture 12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6468204" y="-152399"/>
            <a:ext cx="612350" cy="609600"/>
          </a:xfrm>
          <a:prstGeom prst="rect">
            <a:avLst/>
          </a:prstGeom>
        </p:spPr>
      </p:pic>
      <p:pic>
        <p:nvPicPr>
          <p:cNvPr id="126" name="Picture 12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7387551" y="-152399"/>
            <a:ext cx="606669" cy="609600"/>
          </a:xfrm>
          <a:prstGeom prst="rect">
            <a:avLst/>
          </a:prstGeom>
        </p:spPr>
      </p:pic>
      <p:pic>
        <p:nvPicPr>
          <p:cNvPr id="127" name="Picture 12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1905002" y="-152399"/>
            <a:ext cx="606669" cy="609600"/>
          </a:xfrm>
          <a:prstGeom prst="rect">
            <a:avLst/>
          </a:prstGeom>
        </p:spPr>
      </p:pic>
      <p:pic>
        <p:nvPicPr>
          <p:cNvPr id="128" name="Picture 12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8297004" y="-152399"/>
            <a:ext cx="612350" cy="609600"/>
          </a:xfrm>
          <a:prstGeom prst="rect">
            <a:avLst/>
          </a:prstGeom>
        </p:spPr>
      </p:pic>
      <p:pic>
        <p:nvPicPr>
          <p:cNvPr id="129" name="Picture 12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987670" y="-152399"/>
            <a:ext cx="612350" cy="609600"/>
          </a:xfrm>
          <a:prstGeom prst="rect">
            <a:avLst/>
          </a:prstGeom>
        </p:spPr>
      </p:pic>
      <p:pic>
        <p:nvPicPr>
          <p:cNvPr id="130" name="Picture 12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76201" y="-152399"/>
            <a:ext cx="606669" cy="609600"/>
          </a:xfrm>
          <a:prstGeom prst="rect">
            <a:avLst/>
          </a:prstGeom>
        </p:spPr>
      </p:pic>
      <p:pic>
        <p:nvPicPr>
          <p:cNvPr id="131" name="Picture 13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4645270" y="762001"/>
            <a:ext cx="612350" cy="609600"/>
          </a:xfrm>
          <a:prstGeom prst="rect">
            <a:avLst/>
          </a:prstGeom>
        </p:spPr>
      </p:pic>
      <p:pic>
        <p:nvPicPr>
          <p:cNvPr id="132" name="Picture 13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5562601" y="762001"/>
            <a:ext cx="606669" cy="609600"/>
          </a:xfrm>
          <a:prstGeom prst="rect">
            <a:avLst/>
          </a:prstGeom>
        </p:spPr>
      </p:pic>
      <p:pic>
        <p:nvPicPr>
          <p:cNvPr id="133" name="Picture 13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2816470" y="762001"/>
            <a:ext cx="612350" cy="609600"/>
          </a:xfrm>
          <a:prstGeom prst="rect">
            <a:avLst/>
          </a:prstGeom>
        </p:spPr>
      </p:pic>
      <p:pic>
        <p:nvPicPr>
          <p:cNvPr id="134" name="Picture 13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3736551" y="762001"/>
            <a:ext cx="606669" cy="609600"/>
          </a:xfrm>
          <a:prstGeom prst="rect">
            <a:avLst/>
          </a:prstGeom>
        </p:spPr>
      </p:pic>
      <p:pic>
        <p:nvPicPr>
          <p:cNvPr id="135" name="Picture 13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6468204" y="762001"/>
            <a:ext cx="612350" cy="609600"/>
          </a:xfrm>
          <a:prstGeom prst="rect">
            <a:avLst/>
          </a:prstGeom>
        </p:spPr>
      </p:pic>
      <p:pic>
        <p:nvPicPr>
          <p:cNvPr id="136" name="Picture 13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7387551" y="762001"/>
            <a:ext cx="606669" cy="609600"/>
          </a:xfrm>
          <a:prstGeom prst="rect">
            <a:avLst/>
          </a:prstGeom>
        </p:spPr>
      </p:pic>
      <p:pic>
        <p:nvPicPr>
          <p:cNvPr id="137" name="Picture 13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1905002" y="762001"/>
            <a:ext cx="606669" cy="609600"/>
          </a:xfrm>
          <a:prstGeom prst="rect">
            <a:avLst/>
          </a:prstGeom>
        </p:spPr>
      </p:pic>
      <p:pic>
        <p:nvPicPr>
          <p:cNvPr id="138" name="Picture 13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8297004" y="762001"/>
            <a:ext cx="612350" cy="609600"/>
          </a:xfrm>
          <a:prstGeom prst="rect">
            <a:avLst/>
          </a:prstGeom>
        </p:spPr>
      </p:pic>
      <p:pic>
        <p:nvPicPr>
          <p:cNvPr id="139" name="Picture 13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987670" y="762001"/>
            <a:ext cx="612350" cy="609600"/>
          </a:xfrm>
          <a:prstGeom prst="rect">
            <a:avLst/>
          </a:prstGeom>
        </p:spPr>
      </p:pic>
      <p:pic>
        <p:nvPicPr>
          <p:cNvPr id="140" name="Picture 13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76201" y="762001"/>
            <a:ext cx="606669" cy="609600"/>
          </a:xfrm>
          <a:prstGeom prst="rect">
            <a:avLst/>
          </a:prstGeom>
        </p:spPr>
      </p:pic>
    </p:spTree>
    <p:extLst>
      <p:ext uri="{BB962C8B-B14F-4D97-AF65-F5344CB8AC3E}">
        <p14:creationId xmlns:p14="http://schemas.microsoft.com/office/powerpoint/2010/main" val="377793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up)">
                                      <p:cBhvr>
                                        <p:cTn id="16" dur="500"/>
                                        <p:tgtEl>
                                          <p:spTgt spid="45"/>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wipe(up)">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500"/>
                                        <p:tgtEl>
                                          <p:spTgt spid="42"/>
                                        </p:tgtEl>
                                      </p:cBhvr>
                                    </p:animEffect>
                                  </p:childTnLst>
                                </p:cTn>
                              </p:par>
                              <p:par>
                                <p:cTn id="26" presetID="22" presetClass="entr" presetSubtype="8" fill="hold"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left)">
                                      <p:cBhvr>
                                        <p:cTn id="28" dur="500"/>
                                        <p:tgtEl>
                                          <p:spTgt spid="51"/>
                                        </p:tgtEl>
                                      </p:cBhvr>
                                    </p:animEffect>
                                  </p:childTnLst>
                                </p:cTn>
                              </p:par>
                              <p:par>
                                <p:cTn id="29" presetID="22" presetClass="entr" presetSubtype="8"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left)">
                                      <p:cBhvr>
                                        <p:cTn id="31" dur="500"/>
                                        <p:tgtEl>
                                          <p:spTgt spid="47"/>
                                        </p:tgtEl>
                                      </p:cBhvr>
                                    </p:animEffect>
                                  </p:childTnLst>
                                </p:cTn>
                              </p:par>
                              <p:par>
                                <p:cTn id="32" presetID="2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left)">
                                      <p:cBhvr>
                                        <p:cTn id="34" dur="500"/>
                                        <p:tgtEl>
                                          <p:spTgt spid="46"/>
                                        </p:tgtEl>
                                      </p:cBhvr>
                                    </p:animEffect>
                                  </p:childTnLst>
                                </p:cTn>
                              </p:par>
                            </p:childTnLst>
                          </p:cTn>
                        </p:par>
                        <p:par>
                          <p:cTn id="35" fill="hold">
                            <p:stCondLst>
                              <p:cond delay="500"/>
                            </p:stCondLst>
                            <p:childTnLst>
                              <p:par>
                                <p:cTn id="36" presetID="22" presetClass="entr" presetSubtype="2" fill="hold" nodeType="after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wipe(right)">
                                      <p:cBhvr>
                                        <p:cTn id="38" dur="500"/>
                                        <p:tgtEl>
                                          <p:spTgt spid="61"/>
                                        </p:tgtEl>
                                      </p:cBhvr>
                                    </p:animEffect>
                                  </p:childTnLst>
                                </p:cTn>
                              </p:par>
                              <p:par>
                                <p:cTn id="39" presetID="22" presetClass="entr" presetSubtype="2" fill="hold" nodeType="with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right)">
                                      <p:cBhvr>
                                        <p:cTn id="41" dur="500"/>
                                        <p:tgtEl>
                                          <p:spTgt spid="60"/>
                                        </p:tgtEl>
                                      </p:cBhvr>
                                    </p:animEffect>
                                  </p:childTnLst>
                                </p:cTn>
                              </p:par>
                              <p:par>
                                <p:cTn id="42" presetID="22" presetClass="entr" presetSubtype="2" fill="hold" nodeType="withEffect">
                                  <p:stCondLst>
                                    <p:cond delay="0"/>
                                  </p:stCondLst>
                                  <p:childTnLst>
                                    <p:set>
                                      <p:cBhvr>
                                        <p:cTn id="43" dur="1" fill="hold">
                                          <p:stCondLst>
                                            <p:cond delay="0"/>
                                          </p:stCondLst>
                                        </p:cTn>
                                        <p:tgtEl>
                                          <p:spTgt spid="65"/>
                                        </p:tgtEl>
                                        <p:attrNameLst>
                                          <p:attrName>style.visibility</p:attrName>
                                        </p:attrNameLst>
                                      </p:cBhvr>
                                      <p:to>
                                        <p:strVal val="visible"/>
                                      </p:to>
                                    </p:set>
                                    <p:animEffect transition="in" filter="wipe(right)">
                                      <p:cBhvr>
                                        <p:cTn id="44" dur="500"/>
                                        <p:tgtEl>
                                          <p:spTgt spid="65"/>
                                        </p:tgtEl>
                                      </p:cBhvr>
                                    </p:animEffect>
                                  </p:childTnLst>
                                </p:cTn>
                              </p:par>
                              <p:par>
                                <p:cTn id="45" presetID="22" presetClass="entr" presetSubtype="2" fill="hold" nodeType="with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wipe(right)">
                                      <p:cBhvr>
                                        <p:cTn id="47" dur="500"/>
                                        <p:tgtEl>
                                          <p:spTgt spid="64"/>
                                        </p:tgtEl>
                                      </p:cBhvr>
                                    </p:animEffect>
                                  </p:childTnLst>
                                </p:cTn>
                              </p:par>
                            </p:childTnLst>
                          </p:cTn>
                        </p:par>
                        <p:par>
                          <p:cTn id="48" fill="hold">
                            <p:stCondLst>
                              <p:cond delay="1000"/>
                            </p:stCondLst>
                            <p:childTnLst>
                              <p:par>
                                <p:cTn id="49" presetID="22" presetClass="entr" presetSubtype="2" fill="hold"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right)">
                                      <p:cBhvr>
                                        <p:cTn id="51" dur="500"/>
                                        <p:tgtEl>
                                          <p:spTgt spid="49"/>
                                        </p:tgtEl>
                                      </p:cBhvr>
                                    </p:animEffect>
                                  </p:childTnLst>
                                </p:cTn>
                              </p:par>
                              <p:par>
                                <p:cTn id="52" presetID="22" presetClass="entr" presetSubtype="2" fill="hold" nodeType="with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wipe(right)">
                                      <p:cBhvr>
                                        <p:cTn id="54" dur="500"/>
                                        <p:tgtEl>
                                          <p:spTgt spid="48"/>
                                        </p:tgtEl>
                                      </p:cBhvr>
                                    </p:animEffect>
                                  </p:childTnLst>
                                </p:cTn>
                              </p:par>
                              <p:par>
                                <p:cTn id="55" presetID="22" presetClass="entr" presetSubtype="2" fill="hold" nodeType="with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right)">
                                      <p:cBhvr>
                                        <p:cTn id="57" dur="500"/>
                                        <p:tgtEl>
                                          <p:spTgt spid="63"/>
                                        </p:tgtEl>
                                      </p:cBhvr>
                                    </p:animEffect>
                                  </p:childTnLst>
                                </p:cTn>
                              </p:par>
                              <p:par>
                                <p:cTn id="58" presetID="22" presetClass="entr" presetSubtype="2"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wipe(right)">
                                      <p:cBhvr>
                                        <p:cTn id="60" dur="500"/>
                                        <p:tgtEl>
                                          <p:spTgt spid="6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0" nodeType="clickEffect">
                                  <p:stCondLst>
                                    <p:cond delay="0"/>
                                  </p:stCondLst>
                                  <p:childTnLst>
                                    <p:animEffect transition="out" filter="fade">
                                      <p:cBhvr>
                                        <p:cTn id="64" dur="500"/>
                                        <p:tgtEl>
                                          <p:spTgt spid="52"/>
                                        </p:tgtEl>
                                      </p:cBhvr>
                                    </p:animEffect>
                                    <p:set>
                                      <p:cBhvr>
                                        <p:cTn id="65" dur="1" fill="hold">
                                          <p:stCondLst>
                                            <p:cond delay="499"/>
                                          </p:stCondLst>
                                        </p:cTn>
                                        <p:tgtEl>
                                          <p:spTgt spid="52"/>
                                        </p:tgtEl>
                                        <p:attrNameLst>
                                          <p:attrName>style.visibility</p:attrName>
                                        </p:attrNameLst>
                                      </p:cBhvr>
                                      <p:to>
                                        <p:strVal val="hidden"/>
                                      </p:to>
                                    </p:set>
                                  </p:childTnLst>
                                </p:cTn>
                              </p:par>
                              <p:par>
                                <p:cTn id="66" presetID="10" presetClass="exit" presetSubtype="0" fill="hold" grpId="0" nodeType="withEffect">
                                  <p:stCondLst>
                                    <p:cond delay="0"/>
                                  </p:stCondLst>
                                  <p:childTnLst>
                                    <p:animEffect transition="out" filter="fade">
                                      <p:cBhvr>
                                        <p:cTn id="67" dur="500"/>
                                        <p:tgtEl>
                                          <p:spTgt spid="53"/>
                                        </p:tgtEl>
                                      </p:cBhvr>
                                    </p:animEffect>
                                    <p:set>
                                      <p:cBhvr>
                                        <p:cTn id="68" dur="1" fill="hold">
                                          <p:stCondLst>
                                            <p:cond delay="499"/>
                                          </p:stCondLst>
                                        </p:cTn>
                                        <p:tgtEl>
                                          <p:spTgt spid="53"/>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27"/>
                                        </p:tgtEl>
                                      </p:cBhvr>
                                    </p:animEffect>
                                    <p:set>
                                      <p:cBhvr>
                                        <p:cTn id="71" dur="1" fill="hold">
                                          <p:stCondLst>
                                            <p:cond delay="499"/>
                                          </p:stCondLst>
                                        </p:cTn>
                                        <p:tgtEl>
                                          <p:spTgt spid="27"/>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29"/>
                                        </p:tgtEl>
                                      </p:cBhvr>
                                    </p:animEffect>
                                    <p:set>
                                      <p:cBhvr>
                                        <p:cTn id="74" dur="1" fill="hold">
                                          <p:stCondLst>
                                            <p:cond delay="499"/>
                                          </p:stCondLst>
                                        </p:cTn>
                                        <p:tgtEl>
                                          <p:spTgt spid="29"/>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3"/>
                                        </p:tgtEl>
                                      </p:cBhvr>
                                    </p:animEffect>
                                    <p:set>
                                      <p:cBhvr>
                                        <p:cTn id="77" dur="1" fill="hold">
                                          <p:stCondLst>
                                            <p:cond delay="499"/>
                                          </p:stCondLst>
                                        </p:cTn>
                                        <p:tgtEl>
                                          <p:spTgt spid="3"/>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30"/>
                                        </p:tgtEl>
                                      </p:cBhvr>
                                    </p:animEffect>
                                    <p:set>
                                      <p:cBhvr>
                                        <p:cTn id="80" dur="1" fill="hold">
                                          <p:stCondLst>
                                            <p:cond delay="499"/>
                                          </p:stCondLst>
                                        </p:cTn>
                                        <p:tgtEl>
                                          <p:spTgt spid="30"/>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31"/>
                                        </p:tgtEl>
                                      </p:cBhvr>
                                    </p:animEffect>
                                    <p:set>
                                      <p:cBhvr>
                                        <p:cTn id="83" dur="1" fill="hold">
                                          <p:stCondLst>
                                            <p:cond delay="499"/>
                                          </p:stCondLst>
                                        </p:cTn>
                                        <p:tgtEl>
                                          <p:spTgt spid="31"/>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24"/>
                                        </p:tgtEl>
                                      </p:cBhvr>
                                    </p:animEffect>
                                    <p:set>
                                      <p:cBhvr>
                                        <p:cTn id="86" dur="1" fill="hold">
                                          <p:stCondLst>
                                            <p:cond delay="499"/>
                                          </p:stCondLst>
                                        </p:cTn>
                                        <p:tgtEl>
                                          <p:spTgt spid="24"/>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23"/>
                                        </p:tgtEl>
                                      </p:cBhvr>
                                    </p:animEffect>
                                    <p:set>
                                      <p:cBhvr>
                                        <p:cTn id="89" dur="1" fill="hold">
                                          <p:stCondLst>
                                            <p:cond delay="499"/>
                                          </p:stCondLst>
                                        </p:cTn>
                                        <p:tgtEl>
                                          <p:spTgt spid="23"/>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4"/>
                                        </p:tgtEl>
                                      </p:cBhvr>
                                    </p:animEffect>
                                    <p:set>
                                      <p:cBhvr>
                                        <p:cTn id="92" dur="1" fill="hold">
                                          <p:stCondLst>
                                            <p:cond delay="499"/>
                                          </p:stCondLst>
                                        </p:cTn>
                                        <p:tgtEl>
                                          <p:spTgt spid="4"/>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25"/>
                                        </p:tgtEl>
                                      </p:cBhvr>
                                    </p:animEffect>
                                    <p:set>
                                      <p:cBhvr>
                                        <p:cTn id="95" dur="1" fill="hold">
                                          <p:stCondLst>
                                            <p:cond delay="499"/>
                                          </p:stCondLst>
                                        </p:cTn>
                                        <p:tgtEl>
                                          <p:spTgt spid="25"/>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26"/>
                                        </p:tgtEl>
                                      </p:cBhvr>
                                    </p:animEffect>
                                    <p:set>
                                      <p:cBhvr>
                                        <p:cTn id="98" dur="1" fill="hold">
                                          <p:stCondLst>
                                            <p:cond delay="499"/>
                                          </p:stCondLst>
                                        </p:cTn>
                                        <p:tgtEl>
                                          <p:spTgt spid="26"/>
                                        </p:tgtEl>
                                        <p:attrNameLst>
                                          <p:attrName>style.visibility</p:attrName>
                                        </p:attrNameLst>
                                      </p:cBhvr>
                                      <p:to>
                                        <p:strVal val="hidden"/>
                                      </p:to>
                                    </p:set>
                                  </p:childTnLst>
                                </p:cTn>
                              </p:par>
                            </p:childTnLst>
                          </p:cTn>
                        </p:par>
                        <p:par>
                          <p:cTn id="99" fill="hold">
                            <p:stCondLst>
                              <p:cond delay="500"/>
                            </p:stCondLst>
                            <p:childTnLst>
                              <p:par>
                                <p:cTn id="100" presetID="10" presetClass="entr" presetSubtype="0" fill="hold" nodeType="afterEffect">
                                  <p:stCondLst>
                                    <p:cond delay="0"/>
                                  </p:stCondLst>
                                  <p:childTnLst>
                                    <p:set>
                                      <p:cBhvr>
                                        <p:cTn id="101" dur="1" fill="hold">
                                          <p:stCondLst>
                                            <p:cond delay="0"/>
                                          </p:stCondLst>
                                        </p:cTn>
                                        <p:tgtEl>
                                          <p:spTgt spid="130"/>
                                        </p:tgtEl>
                                        <p:attrNameLst>
                                          <p:attrName>style.visibility</p:attrName>
                                        </p:attrNameLst>
                                      </p:cBhvr>
                                      <p:to>
                                        <p:strVal val="visible"/>
                                      </p:to>
                                    </p:set>
                                    <p:animEffect transition="in" filter="fade">
                                      <p:cBhvr>
                                        <p:cTn id="102" dur="500"/>
                                        <p:tgtEl>
                                          <p:spTgt spid="130"/>
                                        </p:tgtEl>
                                      </p:cBhvr>
                                    </p:animEffect>
                                  </p:childTnLst>
                                </p:cTn>
                              </p:par>
                              <p:par>
                                <p:cTn id="103" presetID="10" presetClass="entr" presetSubtype="0" fill="hold" nodeType="withEffect">
                                  <p:stCondLst>
                                    <p:cond delay="0"/>
                                  </p:stCondLst>
                                  <p:childTnLst>
                                    <p:set>
                                      <p:cBhvr>
                                        <p:cTn id="104" dur="1" fill="hold">
                                          <p:stCondLst>
                                            <p:cond delay="0"/>
                                          </p:stCondLst>
                                        </p:cTn>
                                        <p:tgtEl>
                                          <p:spTgt spid="129"/>
                                        </p:tgtEl>
                                        <p:attrNameLst>
                                          <p:attrName>style.visibility</p:attrName>
                                        </p:attrNameLst>
                                      </p:cBhvr>
                                      <p:to>
                                        <p:strVal val="visible"/>
                                      </p:to>
                                    </p:set>
                                    <p:animEffect transition="in" filter="fade">
                                      <p:cBhvr>
                                        <p:cTn id="105" dur="500"/>
                                        <p:tgtEl>
                                          <p:spTgt spid="129"/>
                                        </p:tgtEl>
                                      </p:cBhvr>
                                    </p:animEffect>
                                  </p:childTnLst>
                                </p:cTn>
                              </p:par>
                              <p:par>
                                <p:cTn id="106" presetID="10" presetClass="entr" presetSubtype="0" fill="hold" nodeType="withEffect">
                                  <p:stCondLst>
                                    <p:cond delay="0"/>
                                  </p:stCondLst>
                                  <p:childTnLst>
                                    <p:set>
                                      <p:cBhvr>
                                        <p:cTn id="107" dur="1" fill="hold">
                                          <p:stCondLst>
                                            <p:cond delay="0"/>
                                          </p:stCondLst>
                                        </p:cTn>
                                        <p:tgtEl>
                                          <p:spTgt spid="127"/>
                                        </p:tgtEl>
                                        <p:attrNameLst>
                                          <p:attrName>style.visibility</p:attrName>
                                        </p:attrNameLst>
                                      </p:cBhvr>
                                      <p:to>
                                        <p:strVal val="visible"/>
                                      </p:to>
                                    </p:set>
                                    <p:animEffect transition="in" filter="fade">
                                      <p:cBhvr>
                                        <p:cTn id="108" dur="500"/>
                                        <p:tgtEl>
                                          <p:spTgt spid="127"/>
                                        </p:tgtEl>
                                      </p:cBhvr>
                                    </p:animEffect>
                                  </p:childTnLst>
                                </p:cTn>
                              </p:par>
                              <p:par>
                                <p:cTn id="109" presetID="10" presetClass="entr" presetSubtype="0" fill="hold" nodeType="withEffect">
                                  <p:stCondLst>
                                    <p:cond delay="0"/>
                                  </p:stCondLst>
                                  <p:childTnLst>
                                    <p:set>
                                      <p:cBhvr>
                                        <p:cTn id="110" dur="1" fill="hold">
                                          <p:stCondLst>
                                            <p:cond delay="0"/>
                                          </p:stCondLst>
                                        </p:cTn>
                                        <p:tgtEl>
                                          <p:spTgt spid="123"/>
                                        </p:tgtEl>
                                        <p:attrNameLst>
                                          <p:attrName>style.visibility</p:attrName>
                                        </p:attrNameLst>
                                      </p:cBhvr>
                                      <p:to>
                                        <p:strVal val="visible"/>
                                      </p:to>
                                    </p:set>
                                    <p:animEffect transition="in" filter="fade">
                                      <p:cBhvr>
                                        <p:cTn id="111" dur="500"/>
                                        <p:tgtEl>
                                          <p:spTgt spid="123"/>
                                        </p:tgtEl>
                                      </p:cBhvr>
                                    </p:animEffect>
                                  </p:childTnLst>
                                </p:cTn>
                              </p:par>
                              <p:par>
                                <p:cTn id="112" presetID="10" presetClass="entr" presetSubtype="0" fill="hold" nodeType="withEffect">
                                  <p:stCondLst>
                                    <p:cond delay="0"/>
                                  </p:stCondLst>
                                  <p:childTnLst>
                                    <p:set>
                                      <p:cBhvr>
                                        <p:cTn id="113" dur="1" fill="hold">
                                          <p:stCondLst>
                                            <p:cond delay="0"/>
                                          </p:stCondLst>
                                        </p:cTn>
                                        <p:tgtEl>
                                          <p:spTgt spid="124"/>
                                        </p:tgtEl>
                                        <p:attrNameLst>
                                          <p:attrName>style.visibility</p:attrName>
                                        </p:attrNameLst>
                                      </p:cBhvr>
                                      <p:to>
                                        <p:strVal val="visible"/>
                                      </p:to>
                                    </p:set>
                                    <p:animEffect transition="in" filter="fade">
                                      <p:cBhvr>
                                        <p:cTn id="114" dur="500"/>
                                        <p:tgtEl>
                                          <p:spTgt spid="124"/>
                                        </p:tgtEl>
                                      </p:cBhvr>
                                    </p:animEffect>
                                  </p:childTnLst>
                                </p:cTn>
                              </p:par>
                              <p:par>
                                <p:cTn id="115" presetID="10" presetClass="entr" presetSubtype="0" fill="hold" nodeType="with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500"/>
                                        <p:tgtEl>
                                          <p:spTgt spid="121"/>
                                        </p:tgtEl>
                                      </p:cBhvr>
                                    </p:animEffect>
                                  </p:childTnLst>
                                </p:cTn>
                              </p:par>
                              <p:par>
                                <p:cTn id="118" presetID="10" presetClass="entr" presetSubtype="0" fill="hold" nodeType="withEffect">
                                  <p:stCondLst>
                                    <p:cond delay="0"/>
                                  </p:stCondLst>
                                  <p:childTnLst>
                                    <p:set>
                                      <p:cBhvr>
                                        <p:cTn id="119" dur="1" fill="hold">
                                          <p:stCondLst>
                                            <p:cond delay="0"/>
                                          </p:stCondLst>
                                        </p:cTn>
                                        <p:tgtEl>
                                          <p:spTgt spid="122"/>
                                        </p:tgtEl>
                                        <p:attrNameLst>
                                          <p:attrName>style.visibility</p:attrName>
                                        </p:attrNameLst>
                                      </p:cBhvr>
                                      <p:to>
                                        <p:strVal val="visible"/>
                                      </p:to>
                                    </p:set>
                                    <p:animEffect transition="in" filter="fade">
                                      <p:cBhvr>
                                        <p:cTn id="120" dur="500"/>
                                        <p:tgtEl>
                                          <p:spTgt spid="122"/>
                                        </p:tgtEl>
                                      </p:cBhvr>
                                    </p:animEffect>
                                  </p:childTnLst>
                                </p:cTn>
                              </p:par>
                              <p:par>
                                <p:cTn id="121" presetID="10" presetClass="entr" presetSubtype="0" fill="hold" nodeType="withEffect">
                                  <p:stCondLst>
                                    <p:cond delay="0"/>
                                  </p:stCondLst>
                                  <p:childTnLst>
                                    <p:set>
                                      <p:cBhvr>
                                        <p:cTn id="122" dur="1" fill="hold">
                                          <p:stCondLst>
                                            <p:cond delay="0"/>
                                          </p:stCondLst>
                                        </p:cTn>
                                        <p:tgtEl>
                                          <p:spTgt spid="125"/>
                                        </p:tgtEl>
                                        <p:attrNameLst>
                                          <p:attrName>style.visibility</p:attrName>
                                        </p:attrNameLst>
                                      </p:cBhvr>
                                      <p:to>
                                        <p:strVal val="visible"/>
                                      </p:to>
                                    </p:set>
                                    <p:animEffect transition="in" filter="fade">
                                      <p:cBhvr>
                                        <p:cTn id="123" dur="500"/>
                                        <p:tgtEl>
                                          <p:spTgt spid="125"/>
                                        </p:tgtEl>
                                      </p:cBhvr>
                                    </p:animEffect>
                                  </p:childTnLst>
                                </p:cTn>
                              </p:par>
                              <p:par>
                                <p:cTn id="124" presetID="10" presetClass="entr" presetSubtype="0" fill="hold" nodeType="withEffect">
                                  <p:stCondLst>
                                    <p:cond delay="0"/>
                                  </p:stCondLst>
                                  <p:childTnLst>
                                    <p:set>
                                      <p:cBhvr>
                                        <p:cTn id="125" dur="1" fill="hold">
                                          <p:stCondLst>
                                            <p:cond delay="0"/>
                                          </p:stCondLst>
                                        </p:cTn>
                                        <p:tgtEl>
                                          <p:spTgt spid="126"/>
                                        </p:tgtEl>
                                        <p:attrNameLst>
                                          <p:attrName>style.visibility</p:attrName>
                                        </p:attrNameLst>
                                      </p:cBhvr>
                                      <p:to>
                                        <p:strVal val="visible"/>
                                      </p:to>
                                    </p:set>
                                    <p:animEffect transition="in" filter="fade">
                                      <p:cBhvr>
                                        <p:cTn id="126" dur="500"/>
                                        <p:tgtEl>
                                          <p:spTgt spid="126"/>
                                        </p:tgtEl>
                                      </p:cBhvr>
                                    </p:animEffect>
                                  </p:childTnLst>
                                </p:cTn>
                              </p:par>
                              <p:par>
                                <p:cTn id="127" presetID="10" presetClass="entr" presetSubtype="0" fill="hold" nodeType="withEffect">
                                  <p:stCondLst>
                                    <p:cond delay="0"/>
                                  </p:stCondLst>
                                  <p:childTnLst>
                                    <p:set>
                                      <p:cBhvr>
                                        <p:cTn id="128" dur="1" fill="hold">
                                          <p:stCondLst>
                                            <p:cond delay="0"/>
                                          </p:stCondLst>
                                        </p:cTn>
                                        <p:tgtEl>
                                          <p:spTgt spid="128"/>
                                        </p:tgtEl>
                                        <p:attrNameLst>
                                          <p:attrName>style.visibility</p:attrName>
                                        </p:attrNameLst>
                                      </p:cBhvr>
                                      <p:to>
                                        <p:strVal val="visible"/>
                                      </p:to>
                                    </p:set>
                                    <p:animEffect transition="in" filter="fade">
                                      <p:cBhvr>
                                        <p:cTn id="129" dur="500"/>
                                        <p:tgtEl>
                                          <p:spTgt spid="128"/>
                                        </p:tgtEl>
                                      </p:cBhvr>
                                    </p:animEffect>
                                  </p:childTnLst>
                                </p:cTn>
                              </p:par>
                              <p:par>
                                <p:cTn id="130" presetID="10" presetClass="entr" presetSubtype="0" fill="hold" nodeType="withEffect">
                                  <p:stCondLst>
                                    <p:cond delay="0"/>
                                  </p:stCondLst>
                                  <p:childTnLst>
                                    <p:set>
                                      <p:cBhvr>
                                        <p:cTn id="131" dur="1" fill="hold">
                                          <p:stCondLst>
                                            <p:cond delay="0"/>
                                          </p:stCondLst>
                                        </p:cTn>
                                        <p:tgtEl>
                                          <p:spTgt spid="140"/>
                                        </p:tgtEl>
                                        <p:attrNameLst>
                                          <p:attrName>style.visibility</p:attrName>
                                        </p:attrNameLst>
                                      </p:cBhvr>
                                      <p:to>
                                        <p:strVal val="visible"/>
                                      </p:to>
                                    </p:set>
                                    <p:animEffect transition="in" filter="fade">
                                      <p:cBhvr>
                                        <p:cTn id="132" dur="500"/>
                                        <p:tgtEl>
                                          <p:spTgt spid="140"/>
                                        </p:tgtEl>
                                      </p:cBhvr>
                                    </p:animEffect>
                                  </p:childTnLst>
                                </p:cTn>
                              </p:par>
                              <p:par>
                                <p:cTn id="133" presetID="10" presetClass="entr" presetSubtype="0" fill="hold" nodeType="withEffect">
                                  <p:stCondLst>
                                    <p:cond delay="0"/>
                                  </p:stCondLst>
                                  <p:childTnLst>
                                    <p:set>
                                      <p:cBhvr>
                                        <p:cTn id="134" dur="1" fill="hold">
                                          <p:stCondLst>
                                            <p:cond delay="0"/>
                                          </p:stCondLst>
                                        </p:cTn>
                                        <p:tgtEl>
                                          <p:spTgt spid="139"/>
                                        </p:tgtEl>
                                        <p:attrNameLst>
                                          <p:attrName>style.visibility</p:attrName>
                                        </p:attrNameLst>
                                      </p:cBhvr>
                                      <p:to>
                                        <p:strVal val="visible"/>
                                      </p:to>
                                    </p:set>
                                    <p:animEffect transition="in" filter="fade">
                                      <p:cBhvr>
                                        <p:cTn id="135" dur="500"/>
                                        <p:tgtEl>
                                          <p:spTgt spid="139"/>
                                        </p:tgtEl>
                                      </p:cBhvr>
                                    </p:animEffect>
                                  </p:childTnLst>
                                </p:cTn>
                              </p:par>
                              <p:par>
                                <p:cTn id="136" presetID="10" presetClass="entr" presetSubtype="0" fill="hold" nodeType="withEffect">
                                  <p:stCondLst>
                                    <p:cond delay="0"/>
                                  </p:stCondLst>
                                  <p:childTnLst>
                                    <p:set>
                                      <p:cBhvr>
                                        <p:cTn id="137" dur="1" fill="hold">
                                          <p:stCondLst>
                                            <p:cond delay="0"/>
                                          </p:stCondLst>
                                        </p:cTn>
                                        <p:tgtEl>
                                          <p:spTgt spid="137"/>
                                        </p:tgtEl>
                                        <p:attrNameLst>
                                          <p:attrName>style.visibility</p:attrName>
                                        </p:attrNameLst>
                                      </p:cBhvr>
                                      <p:to>
                                        <p:strVal val="visible"/>
                                      </p:to>
                                    </p:set>
                                    <p:animEffect transition="in" filter="fade">
                                      <p:cBhvr>
                                        <p:cTn id="138" dur="500"/>
                                        <p:tgtEl>
                                          <p:spTgt spid="137"/>
                                        </p:tgtEl>
                                      </p:cBhvr>
                                    </p:animEffect>
                                  </p:childTnLst>
                                </p:cTn>
                              </p:par>
                              <p:par>
                                <p:cTn id="139" presetID="10" presetClass="entr" presetSubtype="0" fill="hold" nodeType="withEffect">
                                  <p:stCondLst>
                                    <p:cond delay="0"/>
                                  </p:stCondLst>
                                  <p:childTnLst>
                                    <p:set>
                                      <p:cBhvr>
                                        <p:cTn id="140" dur="1" fill="hold">
                                          <p:stCondLst>
                                            <p:cond delay="0"/>
                                          </p:stCondLst>
                                        </p:cTn>
                                        <p:tgtEl>
                                          <p:spTgt spid="133"/>
                                        </p:tgtEl>
                                        <p:attrNameLst>
                                          <p:attrName>style.visibility</p:attrName>
                                        </p:attrNameLst>
                                      </p:cBhvr>
                                      <p:to>
                                        <p:strVal val="visible"/>
                                      </p:to>
                                    </p:set>
                                    <p:animEffect transition="in" filter="fade">
                                      <p:cBhvr>
                                        <p:cTn id="141" dur="500"/>
                                        <p:tgtEl>
                                          <p:spTgt spid="133"/>
                                        </p:tgtEl>
                                      </p:cBhvr>
                                    </p:animEffect>
                                  </p:childTnLst>
                                </p:cTn>
                              </p:par>
                              <p:par>
                                <p:cTn id="142" presetID="10" presetClass="entr" presetSubtype="0" fill="hold" nodeType="withEffect">
                                  <p:stCondLst>
                                    <p:cond delay="0"/>
                                  </p:stCondLst>
                                  <p:childTnLst>
                                    <p:set>
                                      <p:cBhvr>
                                        <p:cTn id="143" dur="1" fill="hold">
                                          <p:stCondLst>
                                            <p:cond delay="0"/>
                                          </p:stCondLst>
                                        </p:cTn>
                                        <p:tgtEl>
                                          <p:spTgt spid="134"/>
                                        </p:tgtEl>
                                        <p:attrNameLst>
                                          <p:attrName>style.visibility</p:attrName>
                                        </p:attrNameLst>
                                      </p:cBhvr>
                                      <p:to>
                                        <p:strVal val="visible"/>
                                      </p:to>
                                    </p:set>
                                    <p:animEffect transition="in" filter="fade">
                                      <p:cBhvr>
                                        <p:cTn id="144" dur="500"/>
                                        <p:tgtEl>
                                          <p:spTgt spid="134"/>
                                        </p:tgtEl>
                                      </p:cBhvr>
                                    </p:animEffect>
                                  </p:childTnLst>
                                </p:cTn>
                              </p:par>
                              <p:par>
                                <p:cTn id="145" presetID="10" presetClass="entr" presetSubtype="0" fill="hold" nodeType="with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500"/>
                                        <p:tgtEl>
                                          <p:spTgt spid="131"/>
                                        </p:tgtEl>
                                      </p:cBhvr>
                                    </p:animEffect>
                                  </p:childTnLst>
                                </p:cTn>
                              </p:par>
                              <p:par>
                                <p:cTn id="148" presetID="10" presetClass="entr" presetSubtype="0" fill="hold" nodeType="withEffect">
                                  <p:stCondLst>
                                    <p:cond delay="0"/>
                                  </p:stCondLst>
                                  <p:childTnLst>
                                    <p:set>
                                      <p:cBhvr>
                                        <p:cTn id="149" dur="1" fill="hold">
                                          <p:stCondLst>
                                            <p:cond delay="0"/>
                                          </p:stCondLst>
                                        </p:cTn>
                                        <p:tgtEl>
                                          <p:spTgt spid="132"/>
                                        </p:tgtEl>
                                        <p:attrNameLst>
                                          <p:attrName>style.visibility</p:attrName>
                                        </p:attrNameLst>
                                      </p:cBhvr>
                                      <p:to>
                                        <p:strVal val="visible"/>
                                      </p:to>
                                    </p:set>
                                    <p:animEffect transition="in" filter="fade">
                                      <p:cBhvr>
                                        <p:cTn id="150" dur="500"/>
                                        <p:tgtEl>
                                          <p:spTgt spid="132"/>
                                        </p:tgtEl>
                                      </p:cBhvr>
                                    </p:animEffect>
                                  </p:childTnLst>
                                </p:cTn>
                              </p:par>
                              <p:par>
                                <p:cTn id="151" presetID="10" presetClass="entr" presetSubtype="0" fill="hold" nodeType="withEffect">
                                  <p:stCondLst>
                                    <p:cond delay="0"/>
                                  </p:stCondLst>
                                  <p:childTnLst>
                                    <p:set>
                                      <p:cBhvr>
                                        <p:cTn id="152" dur="1" fill="hold">
                                          <p:stCondLst>
                                            <p:cond delay="0"/>
                                          </p:stCondLst>
                                        </p:cTn>
                                        <p:tgtEl>
                                          <p:spTgt spid="135"/>
                                        </p:tgtEl>
                                        <p:attrNameLst>
                                          <p:attrName>style.visibility</p:attrName>
                                        </p:attrNameLst>
                                      </p:cBhvr>
                                      <p:to>
                                        <p:strVal val="visible"/>
                                      </p:to>
                                    </p:set>
                                    <p:animEffect transition="in" filter="fade">
                                      <p:cBhvr>
                                        <p:cTn id="153" dur="500"/>
                                        <p:tgtEl>
                                          <p:spTgt spid="135"/>
                                        </p:tgtEl>
                                      </p:cBhvr>
                                    </p:animEffect>
                                  </p:childTnLst>
                                </p:cTn>
                              </p:par>
                              <p:par>
                                <p:cTn id="154" presetID="10" presetClass="entr" presetSubtype="0" fill="hold" nodeType="withEffect">
                                  <p:stCondLst>
                                    <p:cond delay="0"/>
                                  </p:stCondLst>
                                  <p:childTnLst>
                                    <p:set>
                                      <p:cBhvr>
                                        <p:cTn id="155" dur="1" fill="hold">
                                          <p:stCondLst>
                                            <p:cond delay="0"/>
                                          </p:stCondLst>
                                        </p:cTn>
                                        <p:tgtEl>
                                          <p:spTgt spid="136"/>
                                        </p:tgtEl>
                                        <p:attrNameLst>
                                          <p:attrName>style.visibility</p:attrName>
                                        </p:attrNameLst>
                                      </p:cBhvr>
                                      <p:to>
                                        <p:strVal val="visible"/>
                                      </p:to>
                                    </p:set>
                                    <p:animEffect transition="in" filter="fade">
                                      <p:cBhvr>
                                        <p:cTn id="156" dur="500"/>
                                        <p:tgtEl>
                                          <p:spTgt spid="136"/>
                                        </p:tgtEl>
                                      </p:cBhvr>
                                    </p:animEffect>
                                  </p:childTnLst>
                                </p:cTn>
                              </p:par>
                              <p:par>
                                <p:cTn id="157" presetID="10" presetClass="entr" presetSubtype="0" fill="hold" nodeType="withEffect">
                                  <p:stCondLst>
                                    <p:cond delay="0"/>
                                  </p:stCondLst>
                                  <p:childTnLst>
                                    <p:set>
                                      <p:cBhvr>
                                        <p:cTn id="158" dur="1" fill="hold">
                                          <p:stCondLst>
                                            <p:cond delay="0"/>
                                          </p:stCondLst>
                                        </p:cTn>
                                        <p:tgtEl>
                                          <p:spTgt spid="138"/>
                                        </p:tgtEl>
                                        <p:attrNameLst>
                                          <p:attrName>style.visibility</p:attrName>
                                        </p:attrNameLst>
                                      </p:cBhvr>
                                      <p:to>
                                        <p:strVal val="visible"/>
                                      </p:to>
                                    </p:set>
                                    <p:animEffect transition="in" filter="fade">
                                      <p:cBhvr>
                                        <p:cTn id="159" dur="500"/>
                                        <p:tgtEl>
                                          <p:spTgt spid="138"/>
                                        </p:tgtEl>
                                      </p:cBhvr>
                                    </p:animEffect>
                                  </p:childTnLst>
                                </p:cTn>
                              </p:par>
                              <p:par>
                                <p:cTn id="160" presetID="10" presetClass="entr" presetSubtype="0" fill="hold" nodeType="withEffect">
                                  <p:stCondLst>
                                    <p:cond delay="0"/>
                                  </p:stCondLst>
                                  <p:childTnLst>
                                    <p:set>
                                      <p:cBhvr>
                                        <p:cTn id="161" dur="1" fill="hold">
                                          <p:stCondLst>
                                            <p:cond delay="0"/>
                                          </p:stCondLst>
                                        </p:cTn>
                                        <p:tgtEl>
                                          <p:spTgt spid="120"/>
                                        </p:tgtEl>
                                        <p:attrNameLst>
                                          <p:attrName>style.visibility</p:attrName>
                                        </p:attrNameLst>
                                      </p:cBhvr>
                                      <p:to>
                                        <p:strVal val="visible"/>
                                      </p:to>
                                    </p:set>
                                    <p:animEffect transition="in" filter="fade">
                                      <p:cBhvr>
                                        <p:cTn id="162" dur="500"/>
                                        <p:tgtEl>
                                          <p:spTgt spid="120"/>
                                        </p:tgtEl>
                                      </p:cBhvr>
                                    </p:animEffect>
                                  </p:childTnLst>
                                </p:cTn>
                              </p:par>
                              <p:par>
                                <p:cTn id="163" presetID="10" presetClass="entr" presetSubtype="0" fill="hold" nodeType="withEffect">
                                  <p:stCondLst>
                                    <p:cond delay="0"/>
                                  </p:stCondLst>
                                  <p:childTnLst>
                                    <p:set>
                                      <p:cBhvr>
                                        <p:cTn id="164" dur="1" fill="hold">
                                          <p:stCondLst>
                                            <p:cond delay="0"/>
                                          </p:stCondLst>
                                        </p:cTn>
                                        <p:tgtEl>
                                          <p:spTgt spid="119"/>
                                        </p:tgtEl>
                                        <p:attrNameLst>
                                          <p:attrName>style.visibility</p:attrName>
                                        </p:attrNameLst>
                                      </p:cBhvr>
                                      <p:to>
                                        <p:strVal val="visible"/>
                                      </p:to>
                                    </p:set>
                                    <p:animEffect transition="in" filter="fade">
                                      <p:cBhvr>
                                        <p:cTn id="165" dur="500"/>
                                        <p:tgtEl>
                                          <p:spTgt spid="119"/>
                                        </p:tgtEl>
                                      </p:cBhvr>
                                    </p:animEffect>
                                  </p:childTnLst>
                                </p:cTn>
                              </p:par>
                              <p:par>
                                <p:cTn id="166" presetID="10" presetClass="entr" presetSubtype="0" fill="hold" nodeType="withEffect">
                                  <p:stCondLst>
                                    <p:cond delay="0"/>
                                  </p:stCondLst>
                                  <p:childTnLst>
                                    <p:set>
                                      <p:cBhvr>
                                        <p:cTn id="167" dur="1" fill="hold">
                                          <p:stCondLst>
                                            <p:cond delay="0"/>
                                          </p:stCondLst>
                                        </p:cTn>
                                        <p:tgtEl>
                                          <p:spTgt spid="117"/>
                                        </p:tgtEl>
                                        <p:attrNameLst>
                                          <p:attrName>style.visibility</p:attrName>
                                        </p:attrNameLst>
                                      </p:cBhvr>
                                      <p:to>
                                        <p:strVal val="visible"/>
                                      </p:to>
                                    </p:set>
                                    <p:animEffect transition="in" filter="fade">
                                      <p:cBhvr>
                                        <p:cTn id="168" dur="500"/>
                                        <p:tgtEl>
                                          <p:spTgt spid="117"/>
                                        </p:tgtEl>
                                      </p:cBhvr>
                                    </p:animEffect>
                                  </p:childTnLst>
                                </p:cTn>
                              </p:par>
                              <p:par>
                                <p:cTn id="169" presetID="10" presetClass="entr" presetSubtype="0" fill="hold" nodeType="withEffect">
                                  <p:stCondLst>
                                    <p:cond delay="0"/>
                                  </p:stCondLst>
                                  <p:childTnLst>
                                    <p:set>
                                      <p:cBhvr>
                                        <p:cTn id="170" dur="1" fill="hold">
                                          <p:stCondLst>
                                            <p:cond delay="0"/>
                                          </p:stCondLst>
                                        </p:cTn>
                                        <p:tgtEl>
                                          <p:spTgt spid="113"/>
                                        </p:tgtEl>
                                        <p:attrNameLst>
                                          <p:attrName>style.visibility</p:attrName>
                                        </p:attrNameLst>
                                      </p:cBhvr>
                                      <p:to>
                                        <p:strVal val="visible"/>
                                      </p:to>
                                    </p:set>
                                    <p:animEffect transition="in" filter="fade">
                                      <p:cBhvr>
                                        <p:cTn id="171" dur="500"/>
                                        <p:tgtEl>
                                          <p:spTgt spid="113"/>
                                        </p:tgtEl>
                                      </p:cBhvr>
                                    </p:animEffect>
                                  </p:childTnLst>
                                </p:cTn>
                              </p:par>
                              <p:par>
                                <p:cTn id="172" presetID="10" presetClass="entr" presetSubtype="0" fill="hold" nodeType="withEffect">
                                  <p:stCondLst>
                                    <p:cond delay="0"/>
                                  </p:stCondLst>
                                  <p:childTnLst>
                                    <p:set>
                                      <p:cBhvr>
                                        <p:cTn id="173" dur="1" fill="hold">
                                          <p:stCondLst>
                                            <p:cond delay="0"/>
                                          </p:stCondLst>
                                        </p:cTn>
                                        <p:tgtEl>
                                          <p:spTgt spid="114"/>
                                        </p:tgtEl>
                                        <p:attrNameLst>
                                          <p:attrName>style.visibility</p:attrName>
                                        </p:attrNameLst>
                                      </p:cBhvr>
                                      <p:to>
                                        <p:strVal val="visible"/>
                                      </p:to>
                                    </p:set>
                                    <p:animEffect transition="in" filter="fade">
                                      <p:cBhvr>
                                        <p:cTn id="174" dur="500"/>
                                        <p:tgtEl>
                                          <p:spTgt spid="114"/>
                                        </p:tgtEl>
                                      </p:cBhvr>
                                    </p:animEffect>
                                  </p:childTnLst>
                                </p:cTn>
                              </p:par>
                              <p:par>
                                <p:cTn id="175" presetID="10" presetClass="entr" presetSubtype="0" fill="hold" nodeType="withEffect">
                                  <p:stCondLst>
                                    <p:cond delay="0"/>
                                  </p:stCondLst>
                                  <p:childTnLst>
                                    <p:set>
                                      <p:cBhvr>
                                        <p:cTn id="176" dur="1" fill="hold">
                                          <p:stCondLst>
                                            <p:cond delay="0"/>
                                          </p:stCondLst>
                                        </p:cTn>
                                        <p:tgtEl>
                                          <p:spTgt spid="111"/>
                                        </p:tgtEl>
                                        <p:attrNameLst>
                                          <p:attrName>style.visibility</p:attrName>
                                        </p:attrNameLst>
                                      </p:cBhvr>
                                      <p:to>
                                        <p:strVal val="visible"/>
                                      </p:to>
                                    </p:set>
                                    <p:animEffect transition="in" filter="fade">
                                      <p:cBhvr>
                                        <p:cTn id="177" dur="500"/>
                                        <p:tgtEl>
                                          <p:spTgt spid="111"/>
                                        </p:tgtEl>
                                      </p:cBhvr>
                                    </p:animEffect>
                                  </p:childTnLst>
                                </p:cTn>
                              </p:par>
                              <p:par>
                                <p:cTn id="178" presetID="10" presetClass="entr" presetSubtype="0" fill="hold" nodeType="withEffect">
                                  <p:stCondLst>
                                    <p:cond delay="0"/>
                                  </p:stCondLst>
                                  <p:childTnLst>
                                    <p:set>
                                      <p:cBhvr>
                                        <p:cTn id="179" dur="1" fill="hold">
                                          <p:stCondLst>
                                            <p:cond delay="0"/>
                                          </p:stCondLst>
                                        </p:cTn>
                                        <p:tgtEl>
                                          <p:spTgt spid="112"/>
                                        </p:tgtEl>
                                        <p:attrNameLst>
                                          <p:attrName>style.visibility</p:attrName>
                                        </p:attrNameLst>
                                      </p:cBhvr>
                                      <p:to>
                                        <p:strVal val="visible"/>
                                      </p:to>
                                    </p:set>
                                    <p:animEffect transition="in" filter="fade">
                                      <p:cBhvr>
                                        <p:cTn id="180" dur="500"/>
                                        <p:tgtEl>
                                          <p:spTgt spid="112"/>
                                        </p:tgtEl>
                                      </p:cBhvr>
                                    </p:animEffect>
                                  </p:childTnLst>
                                </p:cTn>
                              </p:par>
                              <p:par>
                                <p:cTn id="181" presetID="10" presetClass="entr" presetSubtype="0" fill="hold" nodeType="withEffect">
                                  <p:stCondLst>
                                    <p:cond delay="0"/>
                                  </p:stCondLst>
                                  <p:childTnLst>
                                    <p:set>
                                      <p:cBhvr>
                                        <p:cTn id="182" dur="1" fill="hold">
                                          <p:stCondLst>
                                            <p:cond delay="0"/>
                                          </p:stCondLst>
                                        </p:cTn>
                                        <p:tgtEl>
                                          <p:spTgt spid="115"/>
                                        </p:tgtEl>
                                        <p:attrNameLst>
                                          <p:attrName>style.visibility</p:attrName>
                                        </p:attrNameLst>
                                      </p:cBhvr>
                                      <p:to>
                                        <p:strVal val="visible"/>
                                      </p:to>
                                    </p:set>
                                    <p:animEffect transition="in" filter="fade">
                                      <p:cBhvr>
                                        <p:cTn id="183" dur="500"/>
                                        <p:tgtEl>
                                          <p:spTgt spid="115"/>
                                        </p:tgtEl>
                                      </p:cBhvr>
                                    </p:animEffect>
                                  </p:childTnLst>
                                </p:cTn>
                              </p:par>
                              <p:par>
                                <p:cTn id="184" presetID="10" presetClass="entr" presetSubtype="0" fill="hold" nodeType="withEffect">
                                  <p:stCondLst>
                                    <p:cond delay="0"/>
                                  </p:stCondLst>
                                  <p:childTnLst>
                                    <p:set>
                                      <p:cBhvr>
                                        <p:cTn id="185" dur="1" fill="hold">
                                          <p:stCondLst>
                                            <p:cond delay="0"/>
                                          </p:stCondLst>
                                        </p:cTn>
                                        <p:tgtEl>
                                          <p:spTgt spid="116"/>
                                        </p:tgtEl>
                                        <p:attrNameLst>
                                          <p:attrName>style.visibility</p:attrName>
                                        </p:attrNameLst>
                                      </p:cBhvr>
                                      <p:to>
                                        <p:strVal val="visible"/>
                                      </p:to>
                                    </p:set>
                                    <p:animEffect transition="in" filter="fade">
                                      <p:cBhvr>
                                        <p:cTn id="186" dur="500"/>
                                        <p:tgtEl>
                                          <p:spTgt spid="116"/>
                                        </p:tgtEl>
                                      </p:cBhvr>
                                    </p:animEffect>
                                  </p:childTnLst>
                                </p:cTn>
                              </p:par>
                              <p:par>
                                <p:cTn id="187" presetID="10" presetClass="entr" presetSubtype="0" fill="hold" nodeType="withEffect">
                                  <p:stCondLst>
                                    <p:cond delay="0"/>
                                  </p:stCondLst>
                                  <p:childTnLst>
                                    <p:set>
                                      <p:cBhvr>
                                        <p:cTn id="188" dur="1" fill="hold">
                                          <p:stCondLst>
                                            <p:cond delay="0"/>
                                          </p:stCondLst>
                                        </p:cTn>
                                        <p:tgtEl>
                                          <p:spTgt spid="118"/>
                                        </p:tgtEl>
                                        <p:attrNameLst>
                                          <p:attrName>style.visibility</p:attrName>
                                        </p:attrNameLst>
                                      </p:cBhvr>
                                      <p:to>
                                        <p:strVal val="visible"/>
                                      </p:to>
                                    </p:set>
                                    <p:animEffect transition="in" filter="fade">
                                      <p:cBhvr>
                                        <p:cTn id="189" dur="500"/>
                                        <p:tgtEl>
                                          <p:spTgt spid="118"/>
                                        </p:tgtEl>
                                      </p:cBhvr>
                                    </p:animEffect>
                                  </p:childTnLst>
                                </p:cTn>
                              </p:par>
                              <p:par>
                                <p:cTn id="190" presetID="10" presetClass="entr" presetSubtype="0" fill="hold" nodeType="withEffect">
                                  <p:stCondLst>
                                    <p:cond delay="0"/>
                                  </p:stCondLst>
                                  <p:childTnLst>
                                    <p:set>
                                      <p:cBhvr>
                                        <p:cTn id="191" dur="1" fill="hold">
                                          <p:stCondLst>
                                            <p:cond delay="0"/>
                                          </p:stCondLst>
                                        </p:cTn>
                                        <p:tgtEl>
                                          <p:spTgt spid="98"/>
                                        </p:tgtEl>
                                        <p:attrNameLst>
                                          <p:attrName>style.visibility</p:attrName>
                                        </p:attrNameLst>
                                      </p:cBhvr>
                                      <p:to>
                                        <p:strVal val="visible"/>
                                      </p:to>
                                    </p:set>
                                    <p:animEffect transition="in" filter="fade">
                                      <p:cBhvr>
                                        <p:cTn id="192" dur="500"/>
                                        <p:tgtEl>
                                          <p:spTgt spid="98"/>
                                        </p:tgtEl>
                                      </p:cBhvr>
                                    </p:animEffect>
                                  </p:childTnLst>
                                </p:cTn>
                              </p:par>
                              <p:par>
                                <p:cTn id="193" presetID="10" presetClass="entr" presetSubtype="0" fill="hold" nodeType="withEffect">
                                  <p:stCondLst>
                                    <p:cond delay="0"/>
                                  </p:stCondLst>
                                  <p:childTnLst>
                                    <p:set>
                                      <p:cBhvr>
                                        <p:cTn id="194" dur="1" fill="hold">
                                          <p:stCondLst>
                                            <p:cond delay="0"/>
                                          </p:stCondLst>
                                        </p:cTn>
                                        <p:tgtEl>
                                          <p:spTgt spid="94"/>
                                        </p:tgtEl>
                                        <p:attrNameLst>
                                          <p:attrName>style.visibility</p:attrName>
                                        </p:attrNameLst>
                                      </p:cBhvr>
                                      <p:to>
                                        <p:strVal val="visible"/>
                                      </p:to>
                                    </p:set>
                                    <p:animEffect transition="in" filter="fade">
                                      <p:cBhvr>
                                        <p:cTn id="195" dur="500"/>
                                        <p:tgtEl>
                                          <p:spTgt spid="94"/>
                                        </p:tgtEl>
                                      </p:cBhvr>
                                    </p:animEffect>
                                  </p:childTnLst>
                                </p:cTn>
                              </p:par>
                              <p:par>
                                <p:cTn id="196" presetID="10" presetClass="entr" presetSubtype="0" fill="hold" nodeType="withEffect">
                                  <p:stCondLst>
                                    <p:cond delay="0"/>
                                  </p:stCondLst>
                                  <p:childTnLst>
                                    <p:set>
                                      <p:cBhvr>
                                        <p:cTn id="197" dur="1" fill="hold">
                                          <p:stCondLst>
                                            <p:cond delay="0"/>
                                          </p:stCondLst>
                                        </p:cTn>
                                        <p:tgtEl>
                                          <p:spTgt spid="86"/>
                                        </p:tgtEl>
                                        <p:attrNameLst>
                                          <p:attrName>style.visibility</p:attrName>
                                        </p:attrNameLst>
                                      </p:cBhvr>
                                      <p:to>
                                        <p:strVal val="visible"/>
                                      </p:to>
                                    </p:set>
                                    <p:animEffect transition="in" filter="fade">
                                      <p:cBhvr>
                                        <p:cTn id="198" dur="500"/>
                                        <p:tgtEl>
                                          <p:spTgt spid="86"/>
                                        </p:tgtEl>
                                      </p:cBhvr>
                                    </p:animEffect>
                                  </p:childTnLst>
                                </p:cTn>
                              </p:par>
                              <p:par>
                                <p:cTn id="199" presetID="10" presetClass="entr" presetSubtype="0" fill="hold" nodeType="withEffect">
                                  <p:stCondLst>
                                    <p:cond delay="0"/>
                                  </p:stCondLst>
                                  <p:childTnLst>
                                    <p:set>
                                      <p:cBhvr>
                                        <p:cTn id="200" dur="1" fill="hold">
                                          <p:stCondLst>
                                            <p:cond delay="0"/>
                                          </p:stCondLst>
                                        </p:cTn>
                                        <p:tgtEl>
                                          <p:spTgt spid="78"/>
                                        </p:tgtEl>
                                        <p:attrNameLst>
                                          <p:attrName>style.visibility</p:attrName>
                                        </p:attrNameLst>
                                      </p:cBhvr>
                                      <p:to>
                                        <p:strVal val="visible"/>
                                      </p:to>
                                    </p:set>
                                    <p:animEffect transition="in" filter="fade">
                                      <p:cBhvr>
                                        <p:cTn id="201" dur="500"/>
                                        <p:tgtEl>
                                          <p:spTgt spid="78"/>
                                        </p:tgtEl>
                                      </p:cBhvr>
                                    </p:animEffect>
                                  </p:childTnLst>
                                </p:cTn>
                              </p:par>
                              <p:par>
                                <p:cTn id="202" presetID="10" presetClass="entr" presetSubtype="0" fill="hold" nodeType="withEffect">
                                  <p:stCondLst>
                                    <p:cond delay="0"/>
                                  </p:stCondLst>
                                  <p:childTnLst>
                                    <p:set>
                                      <p:cBhvr>
                                        <p:cTn id="203" dur="1" fill="hold">
                                          <p:stCondLst>
                                            <p:cond delay="0"/>
                                          </p:stCondLst>
                                        </p:cTn>
                                        <p:tgtEl>
                                          <p:spTgt spid="82"/>
                                        </p:tgtEl>
                                        <p:attrNameLst>
                                          <p:attrName>style.visibility</p:attrName>
                                        </p:attrNameLst>
                                      </p:cBhvr>
                                      <p:to>
                                        <p:strVal val="visible"/>
                                      </p:to>
                                    </p:set>
                                    <p:animEffect transition="in" filter="fade">
                                      <p:cBhvr>
                                        <p:cTn id="204" dur="500"/>
                                        <p:tgtEl>
                                          <p:spTgt spid="82"/>
                                        </p:tgtEl>
                                      </p:cBhvr>
                                    </p:animEffect>
                                  </p:childTnLst>
                                </p:cTn>
                              </p:par>
                              <p:par>
                                <p:cTn id="205" presetID="10" presetClass="entr" presetSubtype="0" fill="hold" nodeType="withEffect">
                                  <p:stCondLst>
                                    <p:cond delay="0"/>
                                  </p:stCondLst>
                                  <p:childTnLst>
                                    <p:set>
                                      <p:cBhvr>
                                        <p:cTn id="206" dur="1" fill="hold">
                                          <p:stCondLst>
                                            <p:cond delay="0"/>
                                          </p:stCondLst>
                                        </p:cTn>
                                        <p:tgtEl>
                                          <p:spTgt spid="90"/>
                                        </p:tgtEl>
                                        <p:attrNameLst>
                                          <p:attrName>style.visibility</p:attrName>
                                        </p:attrNameLst>
                                      </p:cBhvr>
                                      <p:to>
                                        <p:strVal val="visible"/>
                                      </p:to>
                                    </p:set>
                                    <p:animEffect transition="in" filter="fade">
                                      <p:cBhvr>
                                        <p:cTn id="207" dur="500"/>
                                        <p:tgtEl>
                                          <p:spTgt spid="90"/>
                                        </p:tgtEl>
                                      </p:cBhvr>
                                    </p:animEffect>
                                  </p:childTnLst>
                                </p:cTn>
                              </p:par>
                              <p:par>
                                <p:cTn id="208" presetID="10" presetClass="entr" presetSubtype="0" fill="hold" nodeType="withEffect">
                                  <p:stCondLst>
                                    <p:cond delay="0"/>
                                  </p:stCondLst>
                                  <p:childTnLst>
                                    <p:set>
                                      <p:cBhvr>
                                        <p:cTn id="209" dur="1" fill="hold">
                                          <p:stCondLst>
                                            <p:cond delay="0"/>
                                          </p:stCondLst>
                                        </p:cTn>
                                        <p:tgtEl>
                                          <p:spTgt spid="89"/>
                                        </p:tgtEl>
                                        <p:attrNameLst>
                                          <p:attrName>style.visibility</p:attrName>
                                        </p:attrNameLst>
                                      </p:cBhvr>
                                      <p:to>
                                        <p:strVal val="visible"/>
                                      </p:to>
                                    </p:set>
                                    <p:animEffect transition="in" filter="fade">
                                      <p:cBhvr>
                                        <p:cTn id="210" dur="500"/>
                                        <p:tgtEl>
                                          <p:spTgt spid="89"/>
                                        </p:tgtEl>
                                      </p:cBhvr>
                                    </p:animEffect>
                                  </p:childTnLst>
                                </p:cTn>
                              </p:par>
                              <p:par>
                                <p:cTn id="211" presetID="10" presetClass="entr" presetSubtype="0" fill="hold" nodeType="withEffect">
                                  <p:stCondLst>
                                    <p:cond delay="0"/>
                                  </p:stCondLst>
                                  <p:childTnLst>
                                    <p:set>
                                      <p:cBhvr>
                                        <p:cTn id="212" dur="1" fill="hold">
                                          <p:stCondLst>
                                            <p:cond delay="0"/>
                                          </p:stCondLst>
                                        </p:cTn>
                                        <p:tgtEl>
                                          <p:spTgt spid="81"/>
                                        </p:tgtEl>
                                        <p:attrNameLst>
                                          <p:attrName>style.visibility</p:attrName>
                                        </p:attrNameLst>
                                      </p:cBhvr>
                                      <p:to>
                                        <p:strVal val="visible"/>
                                      </p:to>
                                    </p:set>
                                    <p:animEffect transition="in" filter="fade">
                                      <p:cBhvr>
                                        <p:cTn id="213" dur="500"/>
                                        <p:tgtEl>
                                          <p:spTgt spid="81"/>
                                        </p:tgtEl>
                                      </p:cBhvr>
                                    </p:animEffect>
                                  </p:childTnLst>
                                </p:cTn>
                              </p:par>
                              <p:par>
                                <p:cTn id="214" presetID="10" presetClass="entr" presetSubtype="0" fill="hold" nodeType="withEffect">
                                  <p:stCondLst>
                                    <p:cond delay="0"/>
                                  </p:stCondLst>
                                  <p:childTnLst>
                                    <p:set>
                                      <p:cBhvr>
                                        <p:cTn id="215" dur="1" fill="hold">
                                          <p:stCondLst>
                                            <p:cond delay="0"/>
                                          </p:stCondLst>
                                        </p:cTn>
                                        <p:tgtEl>
                                          <p:spTgt spid="77"/>
                                        </p:tgtEl>
                                        <p:attrNameLst>
                                          <p:attrName>style.visibility</p:attrName>
                                        </p:attrNameLst>
                                      </p:cBhvr>
                                      <p:to>
                                        <p:strVal val="visible"/>
                                      </p:to>
                                    </p:set>
                                    <p:animEffect transition="in" filter="fade">
                                      <p:cBhvr>
                                        <p:cTn id="216" dur="500"/>
                                        <p:tgtEl>
                                          <p:spTgt spid="77"/>
                                        </p:tgtEl>
                                      </p:cBhvr>
                                    </p:animEffect>
                                  </p:childTnLst>
                                </p:cTn>
                              </p:par>
                              <p:par>
                                <p:cTn id="217" presetID="10" presetClass="entr" presetSubtype="0" fill="hold" nodeType="withEffect">
                                  <p:stCondLst>
                                    <p:cond delay="0"/>
                                  </p:stCondLst>
                                  <p:childTnLst>
                                    <p:set>
                                      <p:cBhvr>
                                        <p:cTn id="218" dur="1" fill="hold">
                                          <p:stCondLst>
                                            <p:cond delay="0"/>
                                          </p:stCondLst>
                                        </p:cTn>
                                        <p:tgtEl>
                                          <p:spTgt spid="85"/>
                                        </p:tgtEl>
                                        <p:attrNameLst>
                                          <p:attrName>style.visibility</p:attrName>
                                        </p:attrNameLst>
                                      </p:cBhvr>
                                      <p:to>
                                        <p:strVal val="visible"/>
                                      </p:to>
                                    </p:set>
                                    <p:animEffect transition="in" filter="fade">
                                      <p:cBhvr>
                                        <p:cTn id="219" dur="500"/>
                                        <p:tgtEl>
                                          <p:spTgt spid="85"/>
                                        </p:tgtEl>
                                      </p:cBhvr>
                                    </p:animEffect>
                                  </p:childTnLst>
                                </p:cTn>
                              </p:par>
                              <p:par>
                                <p:cTn id="220" presetID="10" presetClass="entr" presetSubtype="0" fill="hold" nodeType="withEffect">
                                  <p:stCondLst>
                                    <p:cond delay="0"/>
                                  </p:stCondLst>
                                  <p:childTnLst>
                                    <p:set>
                                      <p:cBhvr>
                                        <p:cTn id="221" dur="1" fill="hold">
                                          <p:stCondLst>
                                            <p:cond delay="0"/>
                                          </p:stCondLst>
                                        </p:cTn>
                                        <p:tgtEl>
                                          <p:spTgt spid="93"/>
                                        </p:tgtEl>
                                        <p:attrNameLst>
                                          <p:attrName>style.visibility</p:attrName>
                                        </p:attrNameLst>
                                      </p:cBhvr>
                                      <p:to>
                                        <p:strVal val="visible"/>
                                      </p:to>
                                    </p:set>
                                    <p:animEffect transition="in" filter="fade">
                                      <p:cBhvr>
                                        <p:cTn id="222" dur="500"/>
                                        <p:tgtEl>
                                          <p:spTgt spid="93"/>
                                        </p:tgtEl>
                                      </p:cBhvr>
                                    </p:animEffect>
                                  </p:childTnLst>
                                </p:cTn>
                              </p:par>
                              <p:par>
                                <p:cTn id="223" presetID="10" presetClass="entr" presetSubtype="0" fill="hold" nodeType="withEffect">
                                  <p:stCondLst>
                                    <p:cond delay="0"/>
                                  </p:stCondLst>
                                  <p:childTnLst>
                                    <p:set>
                                      <p:cBhvr>
                                        <p:cTn id="224" dur="1" fill="hold">
                                          <p:stCondLst>
                                            <p:cond delay="0"/>
                                          </p:stCondLst>
                                        </p:cTn>
                                        <p:tgtEl>
                                          <p:spTgt spid="97"/>
                                        </p:tgtEl>
                                        <p:attrNameLst>
                                          <p:attrName>style.visibility</p:attrName>
                                        </p:attrNameLst>
                                      </p:cBhvr>
                                      <p:to>
                                        <p:strVal val="visible"/>
                                      </p:to>
                                    </p:set>
                                    <p:animEffect transition="in" filter="fade">
                                      <p:cBhvr>
                                        <p:cTn id="225" dur="500"/>
                                        <p:tgtEl>
                                          <p:spTgt spid="97"/>
                                        </p:tgtEl>
                                      </p:cBhvr>
                                    </p:animEffect>
                                  </p:childTnLst>
                                </p:cTn>
                              </p:par>
                              <p:par>
                                <p:cTn id="226" presetID="10" presetClass="entr" presetSubtype="0" fill="hold" nodeType="withEffect">
                                  <p:stCondLst>
                                    <p:cond delay="0"/>
                                  </p:stCondLst>
                                  <p:childTnLst>
                                    <p:set>
                                      <p:cBhvr>
                                        <p:cTn id="227" dur="1" fill="hold">
                                          <p:stCondLst>
                                            <p:cond delay="0"/>
                                          </p:stCondLst>
                                        </p:cTn>
                                        <p:tgtEl>
                                          <p:spTgt spid="100"/>
                                        </p:tgtEl>
                                        <p:attrNameLst>
                                          <p:attrName>style.visibility</p:attrName>
                                        </p:attrNameLst>
                                      </p:cBhvr>
                                      <p:to>
                                        <p:strVal val="visible"/>
                                      </p:to>
                                    </p:set>
                                    <p:animEffect transition="in" filter="fade">
                                      <p:cBhvr>
                                        <p:cTn id="228" dur="500"/>
                                        <p:tgtEl>
                                          <p:spTgt spid="100"/>
                                        </p:tgtEl>
                                      </p:cBhvr>
                                    </p:animEffect>
                                  </p:childTnLst>
                                </p:cTn>
                              </p:par>
                              <p:par>
                                <p:cTn id="229" presetID="10" presetClass="entr" presetSubtype="0" fill="hold" nodeType="withEffect">
                                  <p:stCondLst>
                                    <p:cond delay="0"/>
                                  </p:stCondLst>
                                  <p:childTnLst>
                                    <p:set>
                                      <p:cBhvr>
                                        <p:cTn id="230" dur="1" fill="hold">
                                          <p:stCondLst>
                                            <p:cond delay="0"/>
                                          </p:stCondLst>
                                        </p:cTn>
                                        <p:tgtEl>
                                          <p:spTgt spid="96"/>
                                        </p:tgtEl>
                                        <p:attrNameLst>
                                          <p:attrName>style.visibility</p:attrName>
                                        </p:attrNameLst>
                                      </p:cBhvr>
                                      <p:to>
                                        <p:strVal val="visible"/>
                                      </p:to>
                                    </p:set>
                                    <p:animEffect transition="in" filter="fade">
                                      <p:cBhvr>
                                        <p:cTn id="231" dur="500"/>
                                        <p:tgtEl>
                                          <p:spTgt spid="96"/>
                                        </p:tgtEl>
                                      </p:cBhvr>
                                    </p:animEffect>
                                  </p:childTnLst>
                                </p:cTn>
                              </p:par>
                              <p:par>
                                <p:cTn id="232" presetID="10" presetClass="entr" presetSubtype="0" fill="hold" nodeType="withEffect">
                                  <p:stCondLst>
                                    <p:cond delay="0"/>
                                  </p:stCondLst>
                                  <p:childTnLst>
                                    <p:set>
                                      <p:cBhvr>
                                        <p:cTn id="233" dur="1" fill="hold">
                                          <p:stCondLst>
                                            <p:cond delay="0"/>
                                          </p:stCondLst>
                                        </p:cTn>
                                        <p:tgtEl>
                                          <p:spTgt spid="88"/>
                                        </p:tgtEl>
                                        <p:attrNameLst>
                                          <p:attrName>style.visibility</p:attrName>
                                        </p:attrNameLst>
                                      </p:cBhvr>
                                      <p:to>
                                        <p:strVal val="visible"/>
                                      </p:to>
                                    </p:set>
                                    <p:animEffect transition="in" filter="fade">
                                      <p:cBhvr>
                                        <p:cTn id="234" dur="500"/>
                                        <p:tgtEl>
                                          <p:spTgt spid="88"/>
                                        </p:tgtEl>
                                      </p:cBhvr>
                                    </p:animEffect>
                                  </p:childTnLst>
                                </p:cTn>
                              </p:par>
                              <p:par>
                                <p:cTn id="235" presetID="10" presetClass="entr" presetSubtype="0" fill="hold" nodeType="withEffect">
                                  <p:stCondLst>
                                    <p:cond delay="0"/>
                                  </p:stCondLst>
                                  <p:childTnLst>
                                    <p:set>
                                      <p:cBhvr>
                                        <p:cTn id="236" dur="1" fill="hold">
                                          <p:stCondLst>
                                            <p:cond delay="0"/>
                                          </p:stCondLst>
                                        </p:cTn>
                                        <p:tgtEl>
                                          <p:spTgt spid="80"/>
                                        </p:tgtEl>
                                        <p:attrNameLst>
                                          <p:attrName>style.visibility</p:attrName>
                                        </p:attrNameLst>
                                      </p:cBhvr>
                                      <p:to>
                                        <p:strVal val="visible"/>
                                      </p:to>
                                    </p:set>
                                    <p:animEffect transition="in" filter="fade">
                                      <p:cBhvr>
                                        <p:cTn id="237" dur="500"/>
                                        <p:tgtEl>
                                          <p:spTgt spid="80"/>
                                        </p:tgtEl>
                                      </p:cBhvr>
                                    </p:animEffect>
                                  </p:childTnLst>
                                </p:cTn>
                              </p:par>
                              <p:par>
                                <p:cTn id="238" presetID="10" presetClass="entr" presetSubtype="0" fill="hold" nodeType="withEffect">
                                  <p:stCondLst>
                                    <p:cond delay="0"/>
                                  </p:stCondLst>
                                  <p:childTnLst>
                                    <p:set>
                                      <p:cBhvr>
                                        <p:cTn id="239" dur="1" fill="hold">
                                          <p:stCondLst>
                                            <p:cond delay="0"/>
                                          </p:stCondLst>
                                        </p:cTn>
                                        <p:tgtEl>
                                          <p:spTgt spid="84"/>
                                        </p:tgtEl>
                                        <p:attrNameLst>
                                          <p:attrName>style.visibility</p:attrName>
                                        </p:attrNameLst>
                                      </p:cBhvr>
                                      <p:to>
                                        <p:strVal val="visible"/>
                                      </p:to>
                                    </p:set>
                                    <p:animEffect transition="in" filter="fade">
                                      <p:cBhvr>
                                        <p:cTn id="240" dur="500"/>
                                        <p:tgtEl>
                                          <p:spTgt spid="84"/>
                                        </p:tgtEl>
                                      </p:cBhvr>
                                    </p:animEffect>
                                  </p:childTnLst>
                                </p:cTn>
                              </p:par>
                              <p:par>
                                <p:cTn id="241" presetID="10" presetClass="entr" presetSubtype="0" fill="hold" nodeType="withEffect">
                                  <p:stCondLst>
                                    <p:cond delay="0"/>
                                  </p:stCondLst>
                                  <p:childTnLst>
                                    <p:set>
                                      <p:cBhvr>
                                        <p:cTn id="242" dur="1" fill="hold">
                                          <p:stCondLst>
                                            <p:cond delay="0"/>
                                          </p:stCondLst>
                                        </p:cTn>
                                        <p:tgtEl>
                                          <p:spTgt spid="92"/>
                                        </p:tgtEl>
                                        <p:attrNameLst>
                                          <p:attrName>style.visibility</p:attrName>
                                        </p:attrNameLst>
                                      </p:cBhvr>
                                      <p:to>
                                        <p:strVal val="visible"/>
                                      </p:to>
                                    </p:set>
                                    <p:animEffect transition="in" filter="fade">
                                      <p:cBhvr>
                                        <p:cTn id="243" dur="500"/>
                                        <p:tgtEl>
                                          <p:spTgt spid="92"/>
                                        </p:tgtEl>
                                      </p:cBhvr>
                                    </p:animEffect>
                                  </p:childTnLst>
                                </p:cTn>
                              </p:par>
                              <p:par>
                                <p:cTn id="244" presetID="10" presetClass="entr" presetSubtype="0" fill="hold" nodeType="withEffect">
                                  <p:stCondLst>
                                    <p:cond delay="0"/>
                                  </p:stCondLst>
                                  <p:childTnLst>
                                    <p:set>
                                      <p:cBhvr>
                                        <p:cTn id="245" dur="1" fill="hold">
                                          <p:stCondLst>
                                            <p:cond delay="0"/>
                                          </p:stCondLst>
                                        </p:cTn>
                                        <p:tgtEl>
                                          <p:spTgt spid="91"/>
                                        </p:tgtEl>
                                        <p:attrNameLst>
                                          <p:attrName>style.visibility</p:attrName>
                                        </p:attrNameLst>
                                      </p:cBhvr>
                                      <p:to>
                                        <p:strVal val="visible"/>
                                      </p:to>
                                    </p:set>
                                    <p:animEffect transition="in" filter="fade">
                                      <p:cBhvr>
                                        <p:cTn id="246" dur="500"/>
                                        <p:tgtEl>
                                          <p:spTgt spid="91"/>
                                        </p:tgtEl>
                                      </p:cBhvr>
                                    </p:animEffect>
                                  </p:childTnLst>
                                </p:cTn>
                              </p:par>
                              <p:par>
                                <p:cTn id="247" presetID="10" presetClass="entr" presetSubtype="0" fill="hold" nodeType="withEffect">
                                  <p:stCondLst>
                                    <p:cond delay="0"/>
                                  </p:stCondLst>
                                  <p:childTnLst>
                                    <p:set>
                                      <p:cBhvr>
                                        <p:cTn id="248" dur="1" fill="hold">
                                          <p:stCondLst>
                                            <p:cond delay="0"/>
                                          </p:stCondLst>
                                        </p:cTn>
                                        <p:tgtEl>
                                          <p:spTgt spid="83"/>
                                        </p:tgtEl>
                                        <p:attrNameLst>
                                          <p:attrName>style.visibility</p:attrName>
                                        </p:attrNameLst>
                                      </p:cBhvr>
                                      <p:to>
                                        <p:strVal val="visible"/>
                                      </p:to>
                                    </p:set>
                                    <p:animEffect transition="in" filter="fade">
                                      <p:cBhvr>
                                        <p:cTn id="249" dur="500"/>
                                        <p:tgtEl>
                                          <p:spTgt spid="83"/>
                                        </p:tgtEl>
                                      </p:cBhvr>
                                    </p:animEffect>
                                  </p:childTnLst>
                                </p:cTn>
                              </p:par>
                              <p:par>
                                <p:cTn id="250" presetID="10" presetClass="entr" presetSubtype="0" fill="hold" nodeType="withEffect">
                                  <p:stCondLst>
                                    <p:cond delay="0"/>
                                  </p:stCondLst>
                                  <p:childTnLst>
                                    <p:set>
                                      <p:cBhvr>
                                        <p:cTn id="251" dur="1" fill="hold">
                                          <p:stCondLst>
                                            <p:cond delay="0"/>
                                          </p:stCondLst>
                                        </p:cTn>
                                        <p:tgtEl>
                                          <p:spTgt spid="79"/>
                                        </p:tgtEl>
                                        <p:attrNameLst>
                                          <p:attrName>style.visibility</p:attrName>
                                        </p:attrNameLst>
                                      </p:cBhvr>
                                      <p:to>
                                        <p:strVal val="visible"/>
                                      </p:to>
                                    </p:set>
                                    <p:animEffect transition="in" filter="fade">
                                      <p:cBhvr>
                                        <p:cTn id="252" dur="500"/>
                                        <p:tgtEl>
                                          <p:spTgt spid="79"/>
                                        </p:tgtEl>
                                      </p:cBhvr>
                                    </p:animEffect>
                                  </p:childTnLst>
                                </p:cTn>
                              </p:par>
                              <p:par>
                                <p:cTn id="253" presetID="10" presetClass="entr" presetSubtype="0" fill="hold" nodeType="withEffect">
                                  <p:stCondLst>
                                    <p:cond delay="0"/>
                                  </p:stCondLst>
                                  <p:childTnLst>
                                    <p:set>
                                      <p:cBhvr>
                                        <p:cTn id="254" dur="1" fill="hold">
                                          <p:stCondLst>
                                            <p:cond delay="0"/>
                                          </p:stCondLst>
                                        </p:cTn>
                                        <p:tgtEl>
                                          <p:spTgt spid="87"/>
                                        </p:tgtEl>
                                        <p:attrNameLst>
                                          <p:attrName>style.visibility</p:attrName>
                                        </p:attrNameLst>
                                      </p:cBhvr>
                                      <p:to>
                                        <p:strVal val="visible"/>
                                      </p:to>
                                    </p:set>
                                    <p:animEffect transition="in" filter="fade">
                                      <p:cBhvr>
                                        <p:cTn id="255" dur="500"/>
                                        <p:tgtEl>
                                          <p:spTgt spid="87"/>
                                        </p:tgtEl>
                                      </p:cBhvr>
                                    </p:animEffect>
                                  </p:childTnLst>
                                </p:cTn>
                              </p:par>
                              <p:par>
                                <p:cTn id="256" presetID="10" presetClass="entr" presetSubtype="0" fill="hold" nodeType="withEffect">
                                  <p:stCondLst>
                                    <p:cond delay="0"/>
                                  </p:stCondLst>
                                  <p:childTnLst>
                                    <p:set>
                                      <p:cBhvr>
                                        <p:cTn id="257" dur="1" fill="hold">
                                          <p:stCondLst>
                                            <p:cond delay="0"/>
                                          </p:stCondLst>
                                        </p:cTn>
                                        <p:tgtEl>
                                          <p:spTgt spid="95"/>
                                        </p:tgtEl>
                                        <p:attrNameLst>
                                          <p:attrName>style.visibility</p:attrName>
                                        </p:attrNameLst>
                                      </p:cBhvr>
                                      <p:to>
                                        <p:strVal val="visible"/>
                                      </p:to>
                                    </p:set>
                                    <p:animEffect transition="in" filter="fade">
                                      <p:cBhvr>
                                        <p:cTn id="258" dur="500"/>
                                        <p:tgtEl>
                                          <p:spTgt spid="95"/>
                                        </p:tgtEl>
                                      </p:cBhvr>
                                    </p:animEffect>
                                  </p:childTnLst>
                                </p:cTn>
                              </p:par>
                              <p:par>
                                <p:cTn id="259" presetID="10" presetClass="entr" presetSubtype="0" fill="hold" nodeType="withEffect">
                                  <p:stCondLst>
                                    <p:cond delay="0"/>
                                  </p:stCondLst>
                                  <p:childTnLst>
                                    <p:set>
                                      <p:cBhvr>
                                        <p:cTn id="260" dur="1" fill="hold">
                                          <p:stCondLst>
                                            <p:cond delay="0"/>
                                          </p:stCondLst>
                                        </p:cTn>
                                        <p:tgtEl>
                                          <p:spTgt spid="99"/>
                                        </p:tgtEl>
                                        <p:attrNameLst>
                                          <p:attrName>style.visibility</p:attrName>
                                        </p:attrNameLst>
                                      </p:cBhvr>
                                      <p:to>
                                        <p:strVal val="visible"/>
                                      </p:to>
                                    </p:set>
                                    <p:animEffect transition="in" filter="fade">
                                      <p:cBhvr>
                                        <p:cTn id="261" dur="500"/>
                                        <p:tgtEl>
                                          <p:spTgt spid="99"/>
                                        </p:tgtEl>
                                      </p:cBhvr>
                                    </p:animEffect>
                                  </p:childTnLst>
                                </p:cTn>
                              </p:par>
                              <p:par>
                                <p:cTn id="262" presetID="10" presetClass="entr" presetSubtype="0" fill="hold" nodeType="withEffect">
                                  <p:stCondLst>
                                    <p:cond delay="0"/>
                                  </p:stCondLst>
                                  <p:childTnLst>
                                    <p:set>
                                      <p:cBhvr>
                                        <p:cTn id="263" dur="1" fill="hold">
                                          <p:stCondLst>
                                            <p:cond delay="0"/>
                                          </p:stCondLst>
                                        </p:cTn>
                                        <p:tgtEl>
                                          <p:spTgt spid="110"/>
                                        </p:tgtEl>
                                        <p:attrNameLst>
                                          <p:attrName>style.visibility</p:attrName>
                                        </p:attrNameLst>
                                      </p:cBhvr>
                                      <p:to>
                                        <p:strVal val="visible"/>
                                      </p:to>
                                    </p:set>
                                    <p:animEffect transition="in" filter="fade">
                                      <p:cBhvr>
                                        <p:cTn id="264" dur="500"/>
                                        <p:tgtEl>
                                          <p:spTgt spid="110"/>
                                        </p:tgtEl>
                                      </p:cBhvr>
                                    </p:animEffect>
                                  </p:childTnLst>
                                </p:cTn>
                              </p:par>
                              <p:par>
                                <p:cTn id="265" presetID="10" presetClass="entr" presetSubtype="0" fill="hold" nodeType="withEffect">
                                  <p:stCondLst>
                                    <p:cond delay="0"/>
                                  </p:stCondLst>
                                  <p:childTnLst>
                                    <p:set>
                                      <p:cBhvr>
                                        <p:cTn id="266" dur="1" fill="hold">
                                          <p:stCondLst>
                                            <p:cond delay="0"/>
                                          </p:stCondLst>
                                        </p:cTn>
                                        <p:tgtEl>
                                          <p:spTgt spid="109"/>
                                        </p:tgtEl>
                                        <p:attrNameLst>
                                          <p:attrName>style.visibility</p:attrName>
                                        </p:attrNameLst>
                                      </p:cBhvr>
                                      <p:to>
                                        <p:strVal val="visible"/>
                                      </p:to>
                                    </p:set>
                                    <p:animEffect transition="in" filter="fade">
                                      <p:cBhvr>
                                        <p:cTn id="267" dur="500"/>
                                        <p:tgtEl>
                                          <p:spTgt spid="109"/>
                                        </p:tgtEl>
                                      </p:cBhvr>
                                    </p:animEffect>
                                  </p:childTnLst>
                                </p:cTn>
                              </p:par>
                              <p:par>
                                <p:cTn id="268" presetID="10" presetClass="entr" presetSubtype="0" fill="hold" nodeType="withEffect">
                                  <p:stCondLst>
                                    <p:cond delay="0"/>
                                  </p:stCondLst>
                                  <p:childTnLst>
                                    <p:set>
                                      <p:cBhvr>
                                        <p:cTn id="269" dur="1" fill="hold">
                                          <p:stCondLst>
                                            <p:cond delay="0"/>
                                          </p:stCondLst>
                                        </p:cTn>
                                        <p:tgtEl>
                                          <p:spTgt spid="107"/>
                                        </p:tgtEl>
                                        <p:attrNameLst>
                                          <p:attrName>style.visibility</p:attrName>
                                        </p:attrNameLst>
                                      </p:cBhvr>
                                      <p:to>
                                        <p:strVal val="visible"/>
                                      </p:to>
                                    </p:set>
                                    <p:animEffect transition="in" filter="fade">
                                      <p:cBhvr>
                                        <p:cTn id="270" dur="500"/>
                                        <p:tgtEl>
                                          <p:spTgt spid="107"/>
                                        </p:tgtEl>
                                      </p:cBhvr>
                                    </p:animEffect>
                                  </p:childTnLst>
                                </p:cTn>
                              </p:par>
                              <p:par>
                                <p:cTn id="271" presetID="10" presetClass="entr" presetSubtype="0" fill="hold" nodeType="withEffect">
                                  <p:stCondLst>
                                    <p:cond delay="0"/>
                                  </p:stCondLst>
                                  <p:childTnLst>
                                    <p:set>
                                      <p:cBhvr>
                                        <p:cTn id="272" dur="1" fill="hold">
                                          <p:stCondLst>
                                            <p:cond delay="0"/>
                                          </p:stCondLst>
                                        </p:cTn>
                                        <p:tgtEl>
                                          <p:spTgt spid="103"/>
                                        </p:tgtEl>
                                        <p:attrNameLst>
                                          <p:attrName>style.visibility</p:attrName>
                                        </p:attrNameLst>
                                      </p:cBhvr>
                                      <p:to>
                                        <p:strVal val="visible"/>
                                      </p:to>
                                    </p:set>
                                    <p:animEffect transition="in" filter="fade">
                                      <p:cBhvr>
                                        <p:cTn id="273" dur="500"/>
                                        <p:tgtEl>
                                          <p:spTgt spid="103"/>
                                        </p:tgtEl>
                                      </p:cBhvr>
                                    </p:animEffect>
                                  </p:childTnLst>
                                </p:cTn>
                              </p:par>
                              <p:par>
                                <p:cTn id="274" presetID="10" presetClass="entr" presetSubtype="0" fill="hold" nodeType="withEffect">
                                  <p:stCondLst>
                                    <p:cond delay="0"/>
                                  </p:stCondLst>
                                  <p:childTnLst>
                                    <p:set>
                                      <p:cBhvr>
                                        <p:cTn id="275" dur="1" fill="hold">
                                          <p:stCondLst>
                                            <p:cond delay="0"/>
                                          </p:stCondLst>
                                        </p:cTn>
                                        <p:tgtEl>
                                          <p:spTgt spid="104"/>
                                        </p:tgtEl>
                                        <p:attrNameLst>
                                          <p:attrName>style.visibility</p:attrName>
                                        </p:attrNameLst>
                                      </p:cBhvr>
                                      <p:to>
                                        <p:strVal val="visible"/>
                                      </p:to>
                                    </p:set>
                                    <p:animEffect transition="in" filter="fade">
                                      <p:cBhvr>
                                        <p:cTn id="276" dur="500"/>
                                        <p:tgtEl>
                                          <p:spTgt spid="104"/>
                                        </p:tgtEl>
                                      </p:cBhvr>
                                    </p:animEffect>
                                  </p:childTnLst>
                                </p:cTn>
                              </p:par>
                              <p:par>
                                <p:cTn id="277" presetID="10" presetClass="entr" presetSubtype="0" fill="hold" nodeType="withEffect">
                                  <p:stCondLst>
                                    <p:cond delay="0"/>
                                  </p:stCondLst>
                                  <p:childTnLst>
                                    <p:set>
                                      <p:cBhvr>
                                        <p:cTn id="278" dur="1" fill="hold">
                                          <p:stCondLst>
                                            <p:cond delay="0"/>
                                          </p:stCondLst>
                                        </p:cTn>
                                        <p:tgtEl>
                                          <p:spTgt spid="101"/>
                                        </p:tgtEl>
                                        <p:attrNameLst>
                                          <p:attrName>style.visibility</p:attrName>
                                        </p:attrNameLst>
                                      </p:cBhvr>
                                      <p:to>
                                        <p:strVal val="visible"/>
                                      </p:to>
                                    </p:set>
                                    <p:animEffect transition="in" filter="fade">
                                      <p:cBhvr>
                                        <p:cTn id="279" dur="500"/>
                                        <p:tgtEl>
                                          <p:spTgt spid="101"/>
                                        </p:tgtEl>
                                      </p:cBhvr>
                                    </p:animEffect>
                                  </p:childTnLst>
                                </p:cTn>
                              </p:par>
                              <p:par>
                                <p:cTn id="280" presetID="10" presetClass="entr" presetSubtype="0" fill="hold" nodeType="withEffect">
                                  <p:stCondLst>
                                    <p:cond delay="0"/>
                                  </p:stCondLst>
                                  <p:childTnLst>
                                    <p:set>
                                      <p:cBhvr>
                                        <p:cTn id="281" dur="1" fill="hold">
                                          <p:stCondLst>
                                            <p:cond delay="0"/>
                                          </p:stCondLst>
                                        </p:cTn>
                                        <p:tgtEl>
                                          <p:spTgt spid="102"/>
                                        </p:tgtEl>
                                        <p:attrNameLst>
                                          <p:attrName>style.visibility</p:attrName>
                                        </p:attrNameLst>
                                      </p:cBhvr>
                                      <p:to>
                                        <p:strVal val="visible"/>
                                      </p:to>
                                    </p:set>
                                    <p:animEffect transition="in" filter="fade">
                                      <p:cBhvr>
                                        <p:cTn id="282" dur="500"/>
                                        <p:tgtEl>
                                          <p:spTgt spid="102"/>
                                        </p:tgtEl>
                                      </p:cBhvr>
                                    </p:animEffect>
                                  </p:childTnLst>
                                </p:cTn>
                              </p:par>
                              <p:par>
                                <p:cTn id="283" presetID="10" presetClass="entr" presetSubtype="0" fill="hold" nodeType="withEffect">
                                  <p:stCondLst>
                                    <p:cond delay="0"/>
                                  </p:stCondLst>
                                  <p:childTnLst>
                                    <p:set>
                                      <p:cBhvr>
                                        <p:cTn id="284" dur="1" fill="hold">
                                          <p:stCondLst>
                                            <p:cond delay="0"/>
                                          </p:stCondLst>
                                        </p:cTn>
                                        <p:tgtEl>
                                          <p:spTgt spid="105"/>
                                        </p:tgtEl>
                                        <p:attrNameLst>
                                          <p:attrName>style.visibility</p:attrName>
                                        </p:attrNameLst>
                                      </p:cBhvr>
                                      <p:to>
                                        <p:strVal val="visible"/>
                                      </p:to>
                                    </p:set>
                                    <p:animEffect transition="in" filter="fade">
                                      <p:cBhvr>
                                        <p:cTn id="285" dur="500"/>
                                        <p:tgtEl>
                                          <p:spTgt spid="105"/>
                                        </p:tgtEl>
                                      </p:cBhvr>
                                    </p:animEffect>
                                  </p:childTnLst>
                                </p:cTn>
                              </p:par>
                              <p:par>
                                <p:cTn id="286" presetID="10" presetClass="entr" presetSubtype="0" fill="hold" nodeType="withEffect">
                                  <p:stCondLst>
                                    <p:cond delay="0"/>
                                  </p:stCondLst>
                                  <p:childTnLst>
                                    <p:set>
                                      <p:cBhvr>
                                        <p:cTn id="287" dur="1" fill="hold">
                                          <p:stCondLst>
                                            <p:cond delay="0"/>
                                          </p:stCondLst>
                                        </p:cTn>
                                        <p:tgtEl>
                                          <p:spTgt spid="106"/>
                                        </p:tgtEl>
                                        <p:attrNameLst>
                                          <p:attrName>style.visibility</p:attrName>
                                        </p:attrNameLst>
                                      </p:cBhvr>
                                      <p:to>
                                        <p:strVal val="visible"/>
                                      </p:to>
                                    </p:set>
                                    <p:animEffect transition="in" filter="fade">
                                      <p:cBhvr>
                                        <p:cTn id="288" dur="500"/>
                                        <p:tgtEl>
                                          <p:spTgt spid="106"/>
                                        </p:tgtEl>
                                      </p:cBhvr>
                                    </p:animEffect>
                                  </p:childTnLst>
                                </p:cTn>
                              </p:par>
                              <p:par>
                                <p:cTn id="289" presetID="10" presetClass="entr" presetSubtype="0" fill="hold" nodeType="withEffect">
                                  <p:stCondLst>
                                    <p:cond delay="0"/>
                                  </p:stCondLst>
                                  <p:childTnLst>
                                    <p:set>
                                      <p:cBhvr>
                                        <p:cTn id="290" dur="1" fill="hold">
                                          <p:stCondLst>
                                            <p:cond delay="0"/>
                                          </p:stCondLst>
                                        </p:cTn>
                                        <p:tgtEl>
                                          <p:spTgt spid="108"/>
                                        </p:tgtEl>
                                        <p:attrNameLst>
                                          <p:attrName>style.visibility</p:attrName>
                                        </p:attrNameLst>
                                      </p:cBhvr>
                                      <p:to>
                                        <p:strVal val="visible"/>
                                      </p:to>
                                    </p:set>
                                    <p:animEffect transition="in" filter="fade">
                                      <p:cBhvr>
                                        <p:cTn id="2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9296400" cy="1446550"/>
          </a:xfrm>
          <a:prstGeom prst="rect">
            <a:avLst/>
          </a:prstGeom>
          <a:noFill/>
        </p:spPr>
        <p:txBody>
          <a:bodyPr wrap="square" rtlCol="0">
            <a:spAutoFit/>
          </a:bodyPr>
          <a:lstStyle/>
          <a:p>
            <a:pPr algn="ctr"/>
            <a:r>
              <a:rPr lang="en-US" sz="4400" dirty="0" smtClean="0">
                <a:solidFill>
                  <a:srgbClr val="C00000"/>
                </a:solidFill>
                <a:latin typeface="Times New Roman" panose="02020603050405020304" pitchFamily="18" charset="0"/>
                <a:cs typeface="Times New Roman" panose="02020603050405020304" pitchFamily="18" charset="0"/>
              </a:rPr>
              <a:t>Jeffrey R. Weeks'</a:t>
            </a:r>
            <a:r>
              <a:rPr lang="en-US" sz="4400" dirty="0">
                <a:solidFill>
                  <a:srgbClr val="C00000"/>
                </a:solidFill>
                <a:latin typeface="Times New Roman" panose="02020603050405020304" pitchFamily="18" charset="0"/>
                <a:cs typeface="Times New Roman" panose="02020603050405020304" pitchFamily="18" charset="0"/>
              </a:rPr>
              <a:t> </a:t>
            </a:r>
            <a:r>
              <a:rPr lang="en-US" sz="4400" i="1" dirty="0" smtClean="0">
                <a:solidFill>
                  <a:srgbClr val="C00000"/>
                </a:solidFill>
                <a:latin typeface="Times New Roman" panose="02020603050405020304" pitchFamily="18" charset="0"/>
                <a:cs typeface="Times New Roman" panose="02020603050405020304" pitchFamily="18" charset="0"/>
              </a:rPr>
              <a:t>The Shape of Space</a:t>
            </a:r>
            <a:r>
              <a:rPr lang="en-US" sz="4400" dirty="0" smtClean="0">
                <a:solidFill>
                  <a:srgbClr val="C00000"/>
                </a:solidFill>
                <a:latin typeface="Times New Roman" panose="02020603050405020304" pitchFamily="18" charset="0"/>
                <a:cs typeface="Times New Roman" panose="02020603050405020304" pitchFamily="18" charset="0"/>
              </a:rPr>
              <a:t>, </a:t>
            </a:r>
            <a:r>
              <a:rPr lang="en-US" sz="4400" dirty="0" smtClean="0">
                <a:solidFill>
                  <a:srgbClr val="C00000"/>
                </a:solidFill>
                <a:latin typeface="Times New Roman" panose="02020603050405020304" pitchFamily="18" charset="0"/>
                <a:cs typeface="Times New Roman" panose="02020603050405020304" pitchFamily="18" charset="0"/>
              </a:rPr>
              <a:t>2</a:t>
            </a:r>
            <a:r>
              <a:rPr lang="en-US" sz="4400" baseline="30000" dirty="0" smtClean="0">
                <a:solidFill>
                  <a:srgbClr val="C00000"/>
                </a:solidFill>
                <a:latin typeface="Times New Roman" panose="02020603050405020304" pitchFamily="18" charset="0"/>
                <a:cs typeface="Times New Roman" panose="02020603050405020304" pitchFamily="18" charset="0"/>
              </a:rPr>
              <a:t>nd</a:t>
            </a:r>
            <a:r>
              <a:rPr lang="en-US" sz="4400" dirty="0" smtClean="0">
                <a:solidFill>
                  <a:srgbClr val="C00000"/>
                </a:solidFill>
                <a:latin typeface="Times New Roman" panose="02020603050405020304" pitchFamily="18" charset="0"/>
                <a:cs typeface="Times New Roman" panose="02020603050405020304" pitchFamily="18" charset="0"/>
              </a:rPr>
              <a:t> edition</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smtClean="0">
                <a:solidFill>
                  <a:srgbClr val="C00000"/>
                </a:solidFill>
                <a:latin typeface="Times New Roman" panose="02020603050405020304" pitchFamily="18" charset="0"/>
                <a:cs typeface="Times New Roman" panose="02020603050405020304" pitchFamily="18" charset="0"/>
              </a:rPr>
              <a:t>CRC Press </a:t>
            </a:r>
            <a:r>
              <a:rPr lang="en-US" sz="4400" dirty="0">
                <a:solidFill>
                  <a:srgbClr val="C00000"/>
                </a:solidFill>
                <a:latin typeface="Times New Roman" panose="02020603050405020304" pitchFamily="18" charset="0"/>
                <a:cs typeface="Times New Roman" panose="02020603050405020304" pitchFamily="18" charset="0"/>
              </a:rPr>
              <a:t>(</a:t>
            </a:r>
            <a:r>
              <a:rPr lang="en-US" sz="4400" dirty="0" smtClean="0">
                <a:solidFill>
                  <a:srgbClr val="C00000"/>
                </a:solidFill>
                <a:latin typeface="Times New Roman" panose="02020603050405020304" pitchFamily="18" charset="0"/>
                <a:cs typeface="Times New Roman" panose="02020603050405020304" pitchFamily="18" charset="0"/>
              </a:rPr>
              <a:t>2001).</a:t>
            </a:r>
            <a:endParaRPr lang="en-US" sz="4400" dirty="0">
              <a:solidFill>
                <a:srgbClr val="C0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6519" y="1676400"/>
            <a:ext cx="2935835" cy="4700954"/>
          </a:xfrm>
          <a:prstGeom prst="rect">
            <a:avLst/>
          </a:prstGeom>
        </p:spPr>
      </p:pic>
      <p:sp>
        <p:nvSpPr>
          <p:cNvPr id="5" name="TextBox 4"/>
          <p:cNvSpPr txBox="1"/>
          <p:nvPr/>
        </p:nvSpPr>
        <p:spPr>
          <a:xfrm>
            <a:off x="5105400" y="3143071"/>
            <a:ext cx="3352800" cy="1938992"/>
          </a:xfrm>
          <a:prstGeom prst="rect">
            <a:avLst/>
          </a:prstGeom>
          <a:noFill/>
        </p:spPr>
        <p:txBody>
          <a:bodyPr wrap="square" rtlCol="0">
            <a:spAutoFit/>
          </a:bodyPr>
          <a:lstStyle/>
          <a:p>
            <a:pPr algn="ctr"/>
            <a:r>
              <a:rPr lang="en-US" sz="2400" dirty="0" smtClean="0"/>
              <a:t>Line drawings of solid objects in this presentation are either due to the speaker or are from Weeks’ book.</a:t>
            </a:r>
            <a:endParaRPr lang="en-US" sz="2400" dirty="0"/>
          </a:p>
        </p:txBody>
      </p:sp>
    </p:spTree>
    <p:extLst>
      <p:ext uri="{BB962C8B-B14F-4D97-AF65-F5344CB8AC3E}">
        <p14:creationId xmlns:p14="http://schemas.microsoft.com/office/powerpoint/2010/main" val="37730838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3330" y="2682240"/>
            <a:ext cx="1577340" cy="158496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a:off x="609600" y="2682240"/>
            <a:ext cx="1524000" cy="1584960"/>
          </a:xfrm>
          <a:prstGeom prst="rect">
            <a:avLst/>
          </a:prstGeom>
        </p:spPr>
      </p:pic>
      <p:sp>
        <p:nvSpPr>
          <p:cNvPr id="6" name="Rectangle 5"/>
          <p:cNvSpPr/>
          <p:nvPr/>
        </p:nvSpPr>
        <p:spPr>
          <a:xfrm>
            <a:off x="6172200" y="1828800"/>
            <a:ext cx="2971800" cy="335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667000"/>
            <a:ext cx="1577340" cy="1584960"/>
          </a:xfrm>
          <a:prstGeom prst="rect">
            <a:avLst/>
          </a:prstGeom>
        </p:spPr>
      </p:pic>
      <p:sp>
        <p:nvSpPr>
          <p:cNvPr id="5" name="Rectangle 4"/>
          <p:cNvSpPr/>
          <p:nvPr/>
        </p:nvSpPr>
        <p:spPr>
          <a:xfrm>
            <a:off x="0" y="1828800"/>
            <a:ext cx="2895600" cy="335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3330" y="2667000"/>
            <a:ext cx="1577340" cy="1584960"/>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810000" y="6065520"/>
            <a:ext cx="1550670" cy="1584960"/>
          </a:xfrm>
          <a:prstGeom prst="rect">
            <a:avLst/>
          </a:prstGeom>
        </p:spPr>
      </p:pic>
      <p:sp>
        <p:nvSpPr>
          <p:cNvPr id="11" name="Rectangle 10"/>
          <p:cNvSpPr/>
          <p:nvPr/>
        </p:nvSpPr>
        <p:spPr>
          <a:xfrm>
            <a:off x="0" y="5181600"/>
            <a:ext cx="9144000" cy="167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895600" y="1828800"/>
            <a:ext cx="3276600" cy="3352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066800" y="0"/>
            <a:ext cx="7162800" cy="1569660"/>
          </a:xfrm>
          <a:prstGeom prst="rect">
            <a:avLst/>
          </a:prstGeom>
          <a:noFill/>
        </p:spPr>
        <p:txBody>
          <a:bodyPr wrap="square" rtlCol="0">
            <a:spAutoFit/>
          </a:bodyPr>
          <a:lstStyle/>
          <a:p>
            <a:pPr algn="ctr"/>
            <a:r>
              <a:rPr lang="en-US" sz="4800" dirty="0" smtClean="0">
                <a:solidFill>
                  <a:srgbClr val="FFFF00"/>
                </a:solidFill>
                <a:latin typeface="Times New Roman" panose="02020603050405020304" pitchFamily="18" charset="0"/>
                <a:cs typeface="Times New Roman" panose="02020603050405020304" pitchFamily="18" charset="0"/>
              </a:rPr>
              <a:t>Movement in the Fundamental Domain</a:t>
            </a:r>
            <a:endParaRPr lang="en-US" sz="4800" dirty="0">
              <a:solidFill>
                <a:srgbClr val="FFFF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990600" y="5493603"/>
            <a:ext cx="7162800" cy="830997"/>
          </a:xfrm>
          <a:prstGeom prst="rect">
            <a:avLst/>
          </a:prstGeom>
          <a:noFill/>
        </p:spPr>
        <p:txBody>
          <a:bodyPr wrap="square" rtlCol="0">
            <a:spAutoFit/>
          </a:bodyPr>
          <a:lstStyle/>
          <a:p>
            <a:pPr algn="ctr"/>
            <a:r>
              <a:rPr lang="en-US" sz="4800" dirty="0" smtClean="0">
                <a:solidFill>
                  <a:srgbClr val="FFFF00"/>
                </a:solidFill>
                <a:latin typeface="Times New Roman" panose="02020603050405020304" pitchFamily="18" charset="0"/>
                <a:cs typeface="Times New Roman" panose="02020603050405020304" pitchFamily="18" charset="0"/>
              </a:rPr>
              <a:t>The Projective Plane</a:t>
            </a:r>
            <a:endParaRPr lang="en-US" sz="48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465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375 0.00208 " pathEditMode="relative" rAng="0" ptsTypes="AA">
                                      <p:cBhvr>
                                        <p:cTn id="6" dur="5000" fill="hold"/>
                                        <p:tgtEl>
                                          <p:spTgt spid="2"/>
                                        </p:tgtEl>
                                        <p:attrNameLst>
                                          <p:attrName>ppt_x</p:attrName>
                                          <p:attrName>ppt_y</p:attrName>
                                        </p:attrNameLst>
                                      </p:cBhvr>
                                      <p:rCtr x="18750" y="93"/>
                                    </p:animMotion>
                                  </p:childTnLst>
                                </p:cTn>
                              </p:par>
                              <p:par>
                                <p:cTn id="7" presetID="42" presetClass="path" presetSubtype="0" accel="50000" decel="50000" fill="hold" nodeType="withEffect">
                                  <p:stCondLst>
                                    <p:cond delay="0"/>
                                  </p:stCondLst>
                                  <p:childTnLst>
                                    <p:animMotion origin="layout" path="M 3.33333E-6 3.33333E-6 L 0.35833 0.00208 " pathEditMode="relative" rAng="0" ptsTypes="AA">
                                      <p:cBhvr>
                                        <p:cTn id="8" dur="5000" fill="hold"/>
                                        <p:tgtEl>
                                          <p:spTgt spid="3"/>
                                        </p:tgtEl>
                                        <p:attrNameLst>
                                          <p:attrName>ppt_x</p:attrName>
                                          <p:attrName>ppt_y</p:attrName>
                                        </p:attrNameLst>
                                      </p:cBhvr>
                                      <p:rCtr x="17917" y="93"/>
                                    </p:animMotion>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0.35833 0.00208 L 0.71666 0.00208 " pathEditMode="relative" rAng="0" ptsTypes="AA">
                                      <p:cBhvr>
                                        <p:cTn id="12" dur="5000" fill="hold"/>
                                        <p:tgtEl>
                                          <p:spTgt spid="3"/>
                                        </p:tgtEl>
                                        <p:attrNameLst>
                                          <p:attrName>ppt_x</p:attrName>
                                          <p:attrName>ppt_y</p:attrName>
                                        </p:attrNameLst>
                                      </p:cBhvr>
                                      <p:rCtr x="17917" y="0"/>
                                    </p:animMotion>
                                  </p:childTnLst>
                                </p:cTn>
                              </p:par>
                              <p:par>
                                <p:cTn id="13" presetID="42" presetClass="path" presetSubtype="0" accel="50000" decel="50000" fill="hold" nodeType="withEffect">
                                  <p:stCondLst>
                                    <p:cond delay="0"/>
                                  </p:stCondLst>
                                  <p:childTnLst>
                                    <p:animMotion origin="layout" path="M 1.94444E-6 0 L 0.35538 0 " pathEditMode="relative" rAng="0" ptsTypes="AA">
                                      <p:cBhvr>
                                        <p:cTn id="14" dur="5000" fill="hold"/>
                                        <p:tgtEl>
                                          <p:spTgt spid="8"/>
                                        </p:tgtEl>
                                        <p:attrNameLst>
                                          <p:attrName>ppt_x</p:attrName>
                                          <p:attrName>ppt_y</p:attrName>
                                        </p:attrNameLst>
                                      </p:cBhvr>
                                      <p:rCtr x="17760" y="0"/>
                                    </p:animMotion>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par>
                          <p:cTn id="23" fill="hold">
                            <p:stCondLst>
                              <p:cond delay="0"/>
                            </p:stCondLst>
                            <p:childTnLst>
                              <p:par>
                                <p:cTn id="24" presetID="42" presetClass="path" presetSubtype="0" accel="50000" decel="50000" fill="hold" nodeType="afterEffect">
                                  <p:stCondLst>
                                    <p:cond delay="0"/>
                                  </p:stCondLst>
                                  <p:childTnLst>
                                    <p:animMotion origin="layout" path="M 0 -2.96296E-6 L 0 -0.50671 " pathEditMode="relative" rAng="0" ptsTypes="AA">
                                      <p:cBhvr>
                                        <p:cTn id="25" dur="5000" fill="hold"/>
                                        <p:tgtEl>
                                          <p:spTgt spid="9"/>
                                        </p:tgtEl>
                                        <p:attrNameLst>
                                          <p:attrName>ppt_x</p:attrName>
                                          <p:attrName>ppt_y</p:attrName>
                                        </p:attrNameLst>
                                      </p:cBhvr>
                                      <p:rCtr x="0" y="-25347"/>
                                    </p:animMotion>
                                  </p:childTnLst>
                                </p:cTn>
                              </p:par>
                              <p:par>
                                <p:cTn id="26" presetID="42" presetClass="path" presetSubtype="0" accel="50000" decel="50000" fill="hold" nodeType="withEffect">
                                  <p:stCondLst>
                                    <p:cond delay="0"/>
                                  </p:stCondLst>
                                  <p:childTnLst>
                                    <p:animMotion origin="layout" path="M 0 0.00671 L 0 -0.49329 " pathEditMode="relative" rAng="0" ptsTypes="AA">
                                      <p:cBhvr>
                                        <p:cTn id="27" dur="5000" fill="hold"/>
                                        <p:tgtEl>
                                          <p:spTgt spid="10"/>
                                        </p:tgtEl>
                                        <p:attrNameLst>
                                          <p:attrName>ppt_x</p:attrName>
                                          <p:attrName>ppt_y</p:attrName>
                                        </p:attrNameLst>
                                      </p:cBhvr>
                                      <p:rCtr x="0" y="-25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5560" y="2667000"/>
            <a:ext cx="4206240" cy="3154680"/>
          </a:xfrm>
          <a:prstGeom prst="rect">
            <a:avLst/>
          </a:prstGeom>
        </p:spPr>
      </p:pic>
      <p:sp>
        <p:nvSpPr>
          <p:cNvPr id="2" name="TextBox 1"/>
          <p:cNvSpPr txBox="1"/>
          <p:nvPr/>
        </p:nvSpPr>
        <p:spPr>
          <a:xfrm>
            <a:off x="0" y="152400"/>
            <a:ext cx="9144000" cy="830997"/>
          </a:xfrm>
          <a:prstGeom prst="rect">
            <a:avLst/>
          </a:prstGeom>
          <a:noFill/>
        </p:spPr>
        <p:txBody>
          <a:bodyPr wrap="square" rtlCol="0">
            <a:spAutoFit/>
          </a:bodyPr>
          <a:lstStyle/>
          <a:p>
            <a:pPr algn="ctr"/>
            <a:r>
              <a:rPr lang="en-US" sz="4800" dirty="0" smtClean="0">
                <a:solidFill>
                  <a:srgbClr val="C00000"/>
                </a:solidFill>
                <a:latin typeface="Times New Roman" panose="02020603050405020304" pitchFamily="18" charset="0"/>
                <a:cs typeface="Times New Roman" panose="02020603050405020304" pitchFamily="18" charset="0"/>
              </a:rPr>
              <a:t>The 3-Torus and a 3-D Klein Bottle</a:t>
            </a:r>
            <a:endParaRPr lang="en-US" sz="4800"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57200" y="1143000"/>
            <a:ext cx="8153400" cy="2308324"/>
          </a:xfrm>
          <a:prstGeom prst="rect">
            <a:avLst/>
          </a:prstGeom>
          <a:noFill/>
        </p:spPr>
        <p:txBody>
          <a:bodyPr wrap="square" rtlCol="0">
            <a:spAutoFit/>
          </a:bodyPr>
          <a:lstStyle/>
          <a:p>
            <a:r>
              <a:rPr lang="en-US" b="1" dirty="0" smtClean="0"/>
              <a:t>Note. </a:t>
            </a:r>
            <a:r>
              <a:rPr lang="en-US" dirty="0"/>
              <a:t>Now let's construct a flat 3-torus.  We start with a cube.  Conceptually join the front and back of the cube, the left and the right sides of the cube, and the top and the bottom of the cube.  In this room, that corresponds to joining the front wall and the back wall, the left wall and the right wall, and the floor and the ceiling.  Again, the connections are conceptual.  This means that if we throw a ball out the back of the room, it will reappear at the front of the room.  This reflects the path that a photon would follow.  </a:t>
            </a:r>
            <a:r>
              <a:rPr lang="en-US" dirty="0" smtClean="0"/>
              <a:t>Therefore</a:t>
            </a:r>
            <a:r>
              <a:rPr lang="en-US" dirty="0"/>
              <a:t>, if you look straight out the </a:t>
            </a:r>
            <a:r>
              <a:rPr lang="en-US" dirty="0" smtClean="0"/>
              <a:t>back </a:t>
            </a:r>
            <a:r>
              <a:rPr lang="en-US" dirty="0"/>
              <a:t>of the room, you see the back of your own head!</a:t>
            </a:r>
          </a:p>
        </p:txBody>
      </p:sp>
      <p:sp>
        <p:nvSpPr>
          <p:cNvPr id="5" name="Rectangle 4"/>
          <p:cNvSpPr/>
          <p:nvPr/>
        </p:nvSpPr>
        <p:spPr>
          <a:xfrm>
            <a:off x="2346960" y="5029200"/>
            <a:ext cx="405384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7200" y="5248870"/>
            <a:ext cx="8153400" cy="923330"/>
          </a:xfrm>
          <a:prstGeom prst="rect">
            <a:avLst/>
          </a:prstGeom>
          <a:noFill/>
        </p:spPr>
        <p:txBody>
          <a:bodyPr wrap="square" rtlCol="0">
            <a:spAutoFit/>
          </a:bodyPr>
          <a:lstStyle/>
          <a:p>
            <a:r>
              <a:rPr lang="en-US" b="1" dirty="0" smtClean="0"/>
              <a:t>Note. </a:t>
            </a:r>
            <a:r>
              <a:rPr lang="en-US" dirty="0" smtClean="0"/>
              <a:t>We can similarly construct a “</a:t>
            </a:r>
            <a:r>
              <a:rPr lang="en-US" dirty="0" err="1" smtClean="0"/>
              <a:t>nonorientable</a:t>
            </a:r>
            <a:r>
              <a:rPr lang="en-US" dirty="0" smtClean="0"/>
              <a:t>” 3-manifold by conceptually connecting the left wall to the right wall, but by connecting the front left wall to the rear right wall.  </a:t>
            </a:r>
            <a:endParaRPr lang="en-US" dirty="0"/>
          </a:p>
        </p:txBody>
      </p:sp>
    </p:spTree>
    <p:extLst>
      <p:ext uri="{BB962C8B-B14F-4D97-AF65-F5344CB8AC3E}">
        <p14:creationId xmlns:p14="http://schemas.microsoft.com/office/powerpoint/2010/main" val="27614371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830997"/>
          </a:xfrm>
          <a:prstGeom prst="rect">
            <a:avLst/>
          </a:prstGeom>
          <a:noFill/>
        </p:spPr>
        <p:txBody>
          <a:bodyPr wrap="square" rtlCol="0">
            <a:spAutoFit/>
          </a:bodyPr>
          <a:lstStyle/>
          <a:p>
            <a:pPr algn="ctr"/>
            <a:r>
              <a:rPr lang="en-US" sz="4800" dirty="0" smtClean="0">
                <a:solidFill>
                  <a:srgbClr val="C00000"/>
                </a:solidFill>
                <a:latin typeface="Times New Roman" panose="02020603050405020304" pitchFamily="18" charset="0"/>
                <a:cs typeface="Times New Roman" panose="02020603050405020304" pitchFamily="18" charset="0"/>
              </a:rPr>
              <a:t>The 3-Sphere</a:t>
            </a:r>
            <a:endParaRPr lang="en-US" sz="4800"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57200" y="1143000"/>
            <a:ext cx="8153400" cy="2585323"/>
          </a:xfrm>
          <a:prstGeom prst="rect">
            <a:avLst/>
          </a:prstGeom>
          <a:noFill/>
        </p:spPr>
        <p:txBody>
          <a:bodyPr wrap="square" rtlCol="0">
            <a:spAutoFit/>
          </a:bodyPr>
          <a:lstStyle/>
          <a:p>
            <a:r>
              <a:rPr lang="en-US" b="1" dirty="0" smtClean="0"/>
              <a:t>Note. </a:t>
            </a:r>
            <a:r>
              <a:rPr lang="en-US" dirty="0" smtClean="0"/>
              <a:t> </a:t>
            </a:r>
            <a:r>
              <a:rPr lang="en-US" dirty="0"/>
              <a:t>Another interesting </a:t>
            </a:r>
            <a:r>
              <a:rPr lang="en-US" dirty="0" smtClean="0"/>
              <a:t>3-manifold </a:t>
            </a:r>
            <a:r>
              <a:rPr lang="en-US" dirty="0"/>
              <a:t>is the 3-sphere. It is best thought of by making analogies with the 2-sphere.  Here's the story of what we would see in a 3-sphere. If you are the sole inhabitant of such a space, then you would see yourself in </a:t>
            </a:r>
            <a:r>
              <a:rPr lang="en-US" dirty="0" smtClean="0"/>
              <a:t>every direction </a:t>
            </a:r>
            <a:r>
              <a:rPr lang="en-US" dirty="0"/>
              <a:t>you look. Suppose the circumference of this 3-sphere is </a:t>
            </a:r>
            <a:r>
              <a:rPr lang="en-US" i="1" dirty="0" smtClean="0"/>
              <a:t>C </a:t>
            </a:r>
            <a:r>
              <a:rPr lang="en-US" dirty="0"/>
              <a:t>and suppose I am in this space with you.  If I start to fly away from you, then you see my image get smaller and </a:t>
            </a:r>
            <a:r>
              <a:rPr lang="en-US" dirty="0" smtClean="0"/>
              <a:t>smaller </a:t>
            </a:r>
            <a:r>
              <a:rPr lang="en-US" dirty="0"/>
              <a:t>until I am a distance of </a:t>
            </a:r>
            <a:r>
              <a:rPr lang="en-US" i="1" dirty="0" smtClean="0"/>
              <a:t>C</a:t>
            </a:r>
            <a:r>
              <a:rPr lang="en-US" dirty="0" smtClean="0"/>
              <a:t>/4 </a:t>
            </a:r>
            <a:r>
              <a:rPr lang="en-US" dirty="0"/>
              <a:t>from you.  Then my image starts to get larger.  When I am only 3 feet from the point antipodal to you (which lies a distance of </a:t>
            </a:r>
            <a:r>
              <a:rPr lang="en-US" i="1" dirty="0" smtClean="0"/>
              <a:t>C</a:t>
            </a:r>
            <a:r>
              <a:rPr lang="en-US" dirty="0" smtClean="0"/>
              <a:t>/2 </a:t>
            </a:r>
            <a:r>
              <a:rPr lang="en-US" dirty="0"/>
              <a:t>from you), then I appear the same as I would when I am only 3 feet from you. </a:t>
            </a:r>
            <a:r>
              <a:rPr lang="en-US" dirty="0" smtClean="0"/>
              <a:t> When </a:t>
            </a:r>
            <a:r>
              <a:rPr lang="en-US" dirty="0"/>
              <a:t>I arrive at the antipodal point, you see my image fill the entire sky!</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733800"/>
            <a:ext cx="2286000" cy="2270911"/>
          </a:xfrm>
          <a:prstGeom prst="rect">
            <a:avLst/>
          </a:prstGeom>
        </p:spPr>
      </p:pic>
      <p:sp>
        <p:nvSpPr>
          <p:cNvPr id="8" name="TextBox 7"/>
          <p:cNvSpPr txBox="1"/>
          <p:nvPr/>
        </p:nvSpPr>
        <p:spPr>
          <a:xfrm>
            <a:off x="152400" y="6043136"/>
            <a:ext cx="3581400" cy="738664"/>
          </a:xfrm>
          <a:prstGeom prst="rect">
            <a:avLst/>
          </a:prstGeom>
          <a:noFill/>
        </p:spPr>
        <p:txBody>
          <a:bodyPr wrap="square" rtlCol="0">
            <a:spAutoFit/>
          </a:bodyPr>
          <a:lstStyle/>
          <a:p>
            <a:pPr algn="ctr"/>
            <a:r>
              <a:rPr lang="en-US" sz="1400" dirty="0">
                <a:latin typeface="Courier New" panose="02070309020205020404" pitchFamily="49" charset="0"/>
                <a:cs typeface="Courier New" panose="02070309020205020404" pitchFamily="49" charset="0"/>
              </a:rPr>
              <a:t>http://facweb.bhc.edu/academics/science/harwoodr/geog101/study/longlat.htm</a:t>
            </a:r>
          </a:p>
        </p:txBody>
      </p:sp>
      <p:pic>
        <p:nvPicPr>
          <p:cNvPr id="9" name="Picture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38600" y="3124200"/>
            <a:ext cx="3962400" cy="3962400"/>
          </a:xfrm>
          <a:prstGeom prst="rect">
            <a:avLst/>
          </a:prstGeom>
        </p:spPr>
      </p:pic>
      <p:pic>
        <p:nvPicPr>
          <p:cNvPr id="10"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38600" y="3124200"/>
            <a:ext cx="3962400" cy="3962400"/>
          </a:xfrm>
          <a:prstGeom prst="rect">
            <a:avLst/>
          </a:prstGeom>
        </p:spPr>
      </p:pic>
      <p:sp>
        <p:nvSpPr>
          <p:cNvPr id="11" name="Oval 10"/>
          <p:cNvSpPr/>
          <p:nvPr/>
        </p:nvSpPr>
        <p:spPr>
          <a:xfrm>
            <a:off x="1981200" y="4191000"/>
            <a:ext cx="152400" cy="11790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8943711">
            <a:off x="2627174" y="4917975"/>
            <a:ext cx="161980" cy="15254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132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53" presetClass="exit" presetSubtype="32" fill="hold" nodeType="withEffect">
                                  <p:stCondLst>
                                    <p:cond delay="0"/>
                                  </p:stCondLst>
                                  <p:childTnLst>
                                    <p:anim calcmode="lin" valueType="num">
                                      <p:cBhvr>
                                        <p:cTn id="17" dur="5000"/>
                                        <p:tgtEl>
                                          <p:spTgt spid="9"/>
                                        </p:tgtEl>
                                        <p:attrNameLst>
                                          <p:attrName>ppt_w</p:attrName>
                                        </p:attrNameLst>
                                      </p:cBhvr>
                                      <p:tavLst>
                                        <p:tav tm="0">
                                          <p:val>
                                            <p:strVal val="ppt_w"/>
                                          </p:val>
                                        </p:tav>
                                        <p:tav tm="100000">
                                          <p:val>
                                            <p:fltVal val="0"/>
                                          </p:val>
                                        </p:tav>
                                      </p:tavLst>
                                    </p:anim>
                                    <p:anim calcmode="lin" valueType="num">
                                      <p:cBhvr>
                                        <p:cTn id="18" dur="5000"/>
                                        <p:tgtEl>
                                          <p:spTgt spid="9"/>
                                        </p:tgtEl>
                                        <p:attrNameLst>
                                          <p:attrName>ppt_h</p:attrName>
                                        </p:attrNameLst>
                                      </p:cBhvr>
                                      <p:tavLst>
                                        <p:tav tm="0">
                                          <p:val>
                                            <p:strVal val="ppt_h"/>
                                          </p:val>
                                        </p:tav>
                                        <p:tav tm="100000">
                                          <p:val>
                                            <p:fltVal val="0"/>
                                          </p:val>
                                        </p:tav>
                                      </p:tavLst>
                                    </p:anim>
                                    <p:animEffect transition="out" filter="fade">
                                      <p:cBhvr>
                                        <p:cTn id="19" dur="5000"/>
                                        <p:tgtEl>
                                          <p:spTgt spid="9"/>
                                        </p:tgtEl>
                                      </p:cBhvr>
                                    </p:animEffect>
                                    <p:set>
                                      <p:cBhvr>
                                        <p:cTn id="20" dur="1" fill="hold">
                                          <p:stCondLst>
                                            <p:cond delay="4999"/>
                                          </p:stCondLst>
                                        </p:cTn>
                                        <p:tgtEl>
                                          <p:spTgt spid="9"/>
                                        </p:tgtEl>
                                        <p:attrNameLst>
                                          <p:attrName>style.visibility</p:attrName>
                                        </p:attrNameLst>
                                      </p:cBhvr>
                                      <p:to>
                                        <p:strVal val="hidden"/>
                                      </p:to>
                                    </p:set>
                                  </p:childTnLst>
                                </p:cTn>
                              </p:par>
                            </p:childTnLst>
                          </p:cTn>
                        </p:par>
                        <p:par>
                          <p:cTn id="21" fill="hold">
                            <p:stCondLst>
                              <p:cond delay="5000"/>
                            </p:stCondLst>
                            <p:childTnLst>
                              <p:par>
                                <p:cTn id="22" presetID="10"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par>
                                <p:cTn id="30" presetID="53" presetClass="entr" presetSubtype="16"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0" fill="hold"/>
                                        <p:tgtEl>
                                          <p:spTgt spid="9"/>
                                        </p:tgtEl>
                                        <p:attrNameLst>
                                          <p:attrName>ppt_w</p:attrName>
                                        </p:attrNameLst>
                                      </p:cBhvr>
                                      <p:tavLst>
                                        <p:tav tm="0">
                                          <p:val>
                                            <p:fltVal val="0"/>
                                          </p:val>
                                        </p:tav>
                                        <p:tav tm="100000">
                                          <p:val>
                                            <p:strVal val="#ppt_w"/>
                                          </p:val>
                                        </p:tav>
                                      </p:tavLst>
                                    </p:anim>
                                    <p:anim calcmode="lin" valueType="num">
                                      <p:cBhvr>
                                        <p:cTn id="33" dur="5000" fill="hold"/>
                                        <p:tgtEl>
                                          <p:spTgt spid="9"/>
                                        </p:tgtEl>
                                        <p:attrNameLst>
                                          <p:attrName>ppt_h</p:attrName>
                                        </p:attrNameLst>
                                      </p:cBhvr>
                                      <p:tavLst>
                                        <p:tav tm="0">
                                          <p:val>
                                            <p:fltVal val="0"/>
                                          </p:val>
                                        </p:tav>
                                        <p:tav tm="100000">
                                          <p:val>
                                            <p:strVal val="#ppt_h"/>
                                          </p:val>
                                        </p:tav>
                                      </p:tavLst>
                                    </p:anim>
                                    <p:animEffect transition="in" filter="fade">
                                      <p:cBhvr>
                                        <p:cTn id="34" dur="5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par>
                          <p:cTn id="39" fill="hold">
                            <p:stCondLst>
                              <p:cond delay="0"/>
                            </p:stCondLst>
                            <p:childTnLst>
                              <p:par>
                                <p:cTn id="40" presetID="1" presetClass="entr" presetSubtype="0"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childTnLst>
                          </p:cTn>
                        </p:par>
                        <p:par>
                          <p:cTn id="42" fill="hold">
                            <p:stCondLst>
                              <p:cond delay="0"/>
                            </p:stCondLst>
                            <p:childTnLst>
                              <p:par>
                                <p:cTn id="43" presetID="6" presetClass="emph" presetSubtype="0" fill="hold" nodeType="afterEffect">
                                  <p:stCondLst>
                                    <p:cond delay="0"/>
                                  </p:stCondLst>
                                  <p:childTnLst>
                                    <p:animScale>
                                      <p:cBhvr>
                                        <p:cTn id="44" dur="2000" fill="hold"/>
                                        <p:tgtEl>
                                          <p:spTgt spid="10"/>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52400"/>
            <a:ext cx="8458200" cy="830997"/>
          </a:xfrm>
          <a:prstGeom prst="rect">
            <a:avLst/>
          </a:prstGeom>
          <a:noFill/>
        </p:spPr>
        <p:txBody>
          <a:bodyPr wrap="square" rtlCol="0">
            <a:spAutoFit/>
          </a:bodyPr>
          <a:lstStyle/>
          <a:p>
            <a:pPr algn="ctr"/>
            <a:r>
              <a:rPr lang="en-US" sz="4800" dirty="0" smtClean="0">
                <a:solidFill>
                  <a:srgbClr val="C00000"/>
                </a:solidFill>
                <a:latin typeface="Times New Roman" panose="02020603050405020304" pitchFamily="18" charset="0"/>
                <a:cs typeface="Times New Roman" panose="02020603050405020304" pitchFamily="18" charset="0"/>
              </a:rPr>
              <a:t>Closed versus Open Manifolds</a:t>
            </a:r>
            <a:endParaRPr lang="en-US" sz="4800"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57200" y="1349514"/>
            <a:ext cx="8305800" cy="707886"/>
          </a:xfrm>
          <a:prstGeom prst="rect">
            <a:avLst/>
          </a:prstGeom>
          <a:noFill/>
        </p:spPr>
        <p:txBody>
          <a:bodyPr wrap="square" rtlCol="0">
            <a:spAutoFit/>
          </a:bodyPr>
          <a:lstStyle/>
          <a:p>
            <a:r>
              <a:rPr lang="en-US" sz="2000" b="1" dirty="0" smtClean="0"/>
              <a:t>Definition.  </a:t>
            </a:r>
            <a:r>
              <a:rPr lang="en-US" sz="2000" dirty="0"/>
              <a:t>A manifold is </a:t>
            </a:r>
            <a:r>
              <a:rPr lang="en-US" sz="2000" i="1" dirty="0" smtClean="0"/>
              <a:t>closed</a:t>
            </a:r>
            <a:r>
              <a:rPr lang="en-US" sz="2000" dirty="0" smtClean="0"/>
              <a:t> </a:t>
            </a:r>
            <a:r>
              <a:rPr lang="en-US" sz="2000" dirty="0"/>
              <a:t>if it is finite (or more accurately, if it </a:t>
            </a:r>
            <a:r>
              <a:rPr lang="en-US" sz="2000" dirty="0" smtClean="0"/>
              <a:t>is </a:t>
            </a:r>
            <a:r>
              <a:rPr lang="en-US" sz="2000" i="1" dirty="0" smtClean="0"/>
              <a:t>bounded</a:t>
            </a:r>
            <a:r>
              <a:rPr lang="en-US" sz="2000" dirty="0" smtClean="0"/>
              <a:t>).  </a:t>
            </a:r>
            <a:r>
              <a:rPr lang="en-US" sz="2000" dirty="0"/>
              <a:t>A manifold </a:t>
            </a:r>
            <a:r>
              <a:rPr lang="en-US" sz="2000" dirty="0" smtClean="0"/>
              <a:t>is </a:t>
            </a:r>
            <a:r>
              <a:rPr lang="en-US" sz="2000" i="1" dirty="0" smtClean="0"/>
              <a:t>open</a:t>
            </a:r>
            <a:r>
              <a:rPr lang="en-US" sz="2000" dirty="0" smtClean="0"/>
              <a:t> </a:t>
            </a:r>
            <a:r>
              <a:rPr lang="en-US" sz="2000" dirty="0"/>
              <a:t>if it is infinite (or </a:t>
            </a:r>
            <a:r>
              <a:rPr lang="en-US" sz="2000" i="1" dirty="0" smtClean="0"/>
              <a:t>unbounded</a:t>
            </a:r>
            <a:r>
              <a:rPr lang="en-US" sz="2000" dirty="0" smtClean="0"/>
              <a:t>).</a:t>
            </a:r>
            <a:endParaRPr lang="en-US" sz="2000" dirty="0"/>
          </a:p>
        </p:txBody>
      </p:sp>
      <p:sp>
        <p:nvSpPr>
          <p:cNvPr id="5" name="TextBox 4"/>
          <p:cNvSpPr txBox="1"/>
          <p:nvPr/>
        </p:nvSpPr>
        <p:spPr>
          <a:xfrm>
            <a:off x="457200" y="5385137"/>
            <a:ext cx="8305800" cy="1015663"/>
          </a:xfrm>
          <a:prstGeom prst="rect">
            <a:avLst/>
          </a:prstGeom>
          <a:noFill/>
        </p:spPr>
        <p:txBody>
          <a:bodyPr wrap="square" rtlCol="0">
            <a:spAutoFit/>
          </a:bodyPr>
          <a:lstStyle/>
          <a:p>
            <a:r>
              <a:rPr lang="en-US" sz="2000" b="1" dirty="0" smtClean="0"/>
              <a:t>Note.  </a:t>
            </a:r>
            <a:r>
              <a:rPr lang="en-US" sz="2000" dirty="0" smtClean="0"/>
              <a:t>When </a:t>
            </a:r>
            <a:r>
              <a:rPr lang="en-US" sz="2000" dirty="0"/>
              <a:t>we use the term </a:t>
            </a:r>
            <a:r>
              <a:rPr lang="en-US" sz="2000" dirty="0" smtClean="0"/>
              <a:t>“manifold,” </a:t>
            </a:r>
            <a:r>
              <a:rPr lang="en-US" sz="2000" dirty="0"/>
              <a:t>we refer to objects without boundaries.  For example, a circle is a manifold (locally 1-dimensional) but a disk (which is locally 2-dimensional) is not.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6785" y="2438400"/>
            <a:ext cx="3581400" cy="2456557"/>
          </a:xfrm>
          <a:prstGeom prst="rect">
            <a:avLst/>
          </a:prstGeom>
        </p:spPr>
      </p:pic>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0323" y="1685192"/>
            <a:ext cx="4560277" cy="3420208"/>
          </a:xfrm>
          <a:prstGeom prst="rect">
            <a:avLst/>
          </a:prstGeom>
        </p:spPr>
      </p:pic>
    </p:spTree>
    <p:extLst>
      <p:ext uri="{BB962C8B-B14F-4D97-AF65-F5344CB8AC3E}">
        <p14:creationId xmlns:p14="http://schemas.microsoft.com/office/powerpoint/2010/main" val="24622175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204" y="5271516"/>
            <a:ext cx="3396996" cy="900684"/>
          </a:xfrm>
          <a:prstGeom prst="rect">
            <a:avLst/>
          </a:prstGeom>
        </p:spPr>
      </p:pic>
      <p:sp>
        <p:nvSpPr>
          <p:cNvPr id="3" name="TextBox 2"/>
          <p:cNvSpPr txBox="1"/>
          <p:nvPr/>
        </p:nvSpPr>
        <p:spPr>
          <a:xfrm>
            <a:off x="304800" y="152400"/>
            <a:ext cx="8458200" cy="830997"/>
          </a:xfrm>
          <a:prstGeom prst="rect">
            <a:avLst/>
          </a:prstGeom>
          <a:noFill/>
        </p:spPr>
        <p:txBody>
          <a:bodyPr wrap="square" rtlCol="0">
            <a:spAutoFit/>
          </a:bodyPr>
          <a:lstStyle/>
          <a:p>
            <a:pPr algn="ctr"/>
            <a:r>
              <a:rPr lang="en-US" sz="4800" dirty="0" smtClean="0">
                <a:solidFill>
                  <a:srgbClr val="C00000"/>
                </a:solidFill>
                <a:latin typeface="Times New Roman" panose="02020603050405020304" pitchFamily="18" charset="0"/>
                <a:cs typeface="Times New Roman" panose="02020603050405020304" pitchFamily="18" charset="0"/>
              </a:rPr>
              <a:t>Curvature</a:t>
            </a:r>
            <a:endParaRPr lang="en-US" sz="4800"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57200" y="1349514"/>
            <a:ext cx="8305800" cy="707886"/>
          </a:xfrm>
          <a:prstGeom prst="rect">
            <a:avLst/>
          </a:prstGeom>
          <a:noFill/>
        </p:spPr>
        <p:txBody>
          <a:bodyPr wrap="square" rtlCol="0">
            <a:spAutoFit/>
          </a:bodyPr>
          <a:lstStyle/>
          <a:p>
            <a:r>
              <a:rPr lang="en-US" sz="2000" b="1" dirty="0" smtClean="0"/>
              <a:t>Note.  </a:t>
            </a:r>
            <a:r>
              <a:rPr lang="en-US" sz="2000" dirty="0"/>
              <a:t>We illustrate curvature very informally with three examples (each a 2-manifold).</a:t>
            </a:r>
          </a:p>
        </p:txBody>
      </p:sp>
      <p:sp>
        <p:nvSpPr>
          <p:cNvPr id="5" name="TextBox 4"/>
          <p:cNvSpPr txBox="1"/>
          <p:nvPr/>
        </p:nvSpPr>
        <p:spPr>
          <a:xfrm>
            <a:off x="457200" y="2362200"/>
            <a:ext cx="8305800" cy="400110"/>
          </a:xfrm>
          <a:prstGeom prst="rect">
            <a:avLst/>
          </a:prstGeom>
          <a:noFill/>
        </p:spPr>
        <p:txBody>
          <a:bodyPr wrap="square" rtlCol="0">
            <a:spAutoFit/>
          </a:bodyPr>
          <a:lstStyle/>
          <a:p>
            <a:r>
              <a:rPr lang="en-US" sz="2000" b="1" dirty="0" smtClean="0"/>
              <a:t>1. </a:t>
            </a:r>
            <a:r>
              <a:rPr lang="en-US" sz="2000" dirty="0"/>
              <a:t>A sphere has positive curvature:</a:t>
            </a:r>
          </a:p>
        </p:txBody>
      </p:sp>
      <p:sp>
        <p:nvSpPr>
          <p:cNvPr id="6" name="TextBox 5"/>
          <p:cNvSpPr txBox="1"/>
          <p:nvPr/>
        </p:nvSpPr>
        <p:spPr>
          <a:xfrm>
            <a:off x="457200" y="5010090"/>
            <a:ext cx="5486400" cy="400110"/>
          </a:xfrm>
          <a:prstGeom prst="rect">
            <a:avLst/>
          </a:prstGeom>
          <a:noFill/>
        </p:spPr>
        <p:txBody>
          <a:bodyPr wrap="square" rtlCol="0">
            <a:spAutoFit/>
          </a:bodyPr>
          <a:lstStyle/>
          <a:p>
            <a:r>
              <a:rPr lang="en-US" sz="2000" b="1" dirty="0" smtClean="0"/>
              <a:t>2(a). </a:t>
            </a:r>
            <a:r>
              <a:rPr lang="en-US" sz="2000" dirty="0"/>
              <a:t>A plane and a cylinder have zero curvature: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6669" y="2209800"/>
            <a:ext cx="3558131" cy="2438400"/>
          </a:xfrm>
          <a:prstGeom prst="rect">
            <a:avLst/>
          </a:prstGeom>
        </p:spPr>
      </p:pic>
    </p:spTree>
    <p:extLst>
      <p:ext uri="{BB962C8B-B14F-4D97-AF65-F5344CB8AC3E}">
        <p14:creationId xmlns:p14="http://schemas.microsoft.com/office/powerpoint/2010/main" val="21336929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52400"/>
            <a:ext cx="8458200" cy="830997"/>
          </a:xfrm>
          <a:prstGeom prst="rect">
            <a:avLst/>
          </a:prstGeom>
          <a:noFill/>
        </p:spPr>
        <p:txBody>
          <a:bodyPr wrap="square" rtlCol="0">
            <a:spAutoFit/>
          </a:bodyPr>
          <a:lstStyle/>
          <a:p>
            <a:pPr algn="ctr"/>
            <a:r>
              <a:rPr lang="en-US" sz="4800" dirty="0" smtClean="0">
                <a:solidFill>
                  <a:srgbClr val="C00000"/>
                </a:solidFill>
                <a:latin typeface="Times New Roman" panose="02020603050405020304" pitchFamily="18" charset="0"/>
                <a:cs typeface="Times New Roman" panose="02020603050405020304" pitchFamily="18" charset="0"/>
              </a:rPr>
              <a:t>Curvature (cont.)</a:t>
            </a:r>
            <a:endParaRPr lang="en-US" sz="4800"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57200" y="1066800"/>
            <a:ext cx="8305800" cy="400110"/>
          </a:xfrm>
          <a:prstGeom prst="rect">
            <a:avLst/>
          </a:prstGeom>
          <a:noFill/>
        </p:spPr>
        <p:txBody>
          <a:bodyPr wrap="square" rtlCol="0">
            <a:spAutoFit/>
          </a:bodyPr>
          <a:lstStyle/>
          <a:p>
            <a:r>
              <a:rPr lang="en-US" sz="2000" b="1" dirty="0" smtClean="0"/>
              <a:t>2(b). </a:t>
            </a:r>
            <a:r>
              <a:rPr lang="en-US" sz="2000" dirty="0" smtClean="0"/>
              <a:t>In fact, a cylinder also has zero curvature:</a:t>
            </a:r>
            <a:endParaRPr lang="en-US" sz="20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6734" y="1905000"/>
            <a:ext cx="5032466" cy="3505200"/>
          </a:xfrm>
          <a:prstGeom prst="rect">
            <a:avLst/>
          </a:prstGeom>
        </p:spPr>
      </p:pic>
      <p:sp>
        <p:nvSpPr>
          <p:cNvPr id="9" name="TextBox 8"/>
          <p:cNvSpPr txBox="1"/>
          <p:nvPr/>
        </p:nvSpPr>
        <p:spPr>
          <a:xfrm>
            <a:off x="3962400" y="6029980"/>
            <a:ext cx="4724400" cy="738664"/>
          </a:xfrm>
          <a:prstGeom prst="rect">
            <a:avLst/>
          </a:prstGeom>
          <a:noFill/>
        </p:spPr>
        <p:txBody>
          <a:bodyPr wrap="square" rtlCol="0">
            <a:spAutoFit/>
          </a:bodyPr>
          <a:lstStyle/>
          <a:p>
            <a:pPr algn="ctr"/>
            <a:r>
              <a:rPr lang="en-US" sz="1400" dirty="0">
                <a:latin typeface="Courier New" panose="02070309020205020404" pitchFamily="49" charset="0"/>
                <a:cs typeface="Courier New" panose="02070309020205020404" pitchFamily="49" charset="0"/>
              </a:rPr>
              <a:t>http://qa.pwnthesat.com/post/60458023231/hey-mike-if-a-right-circular-cylinder-is-made-of</a:t>
            </a:r>
          </a:p>
        </p:txBody>
      </p:sp>
      <p:sp>
        <p:nvSpPr>
          <p:cNvPr id="10" name="Oval 9"/>
          <p:cNvSpPr/>
          <p:nvPr/>
        </p:nvSpPr>
        <p:spPr>
          <a:xfrm>
            <a:off x="990600" y="4495800"/>
            <a:ext cx="17526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14400" y="3352800"/>
            <a:ext cx="17526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90600" y="1981200"/>
            <a:ext cx="17526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09600" y="4419600"/>
            <a:ext cx="27432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90600" y="4495800"/>
            <a:ext cx="1752600" cy="6858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438400" y="3065249"/>
            <a:ext cx="685800" cy="1108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62000" y="3103349"/>
            <a:ext cx="914400" cy="1108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524000" y="3200400"/>
            <a:ext cx="952500" cy="401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a:stCxn id="14" idx="6"/>
            <a:endCxn id="12" idx="6"/>
          </p:cNvCxnSpPr>
          <p:nvPr/>
        </p:nvCxnSpPr>
        <p:spPr>
          <a:xfrm flipV="1">
            <a:off x="2743200" y="2324100"/>
            <a:ext cx="0" cy="2514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990600" y="2362200"/>
            <a:ext cx="0" cy="2514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23" idx="2"/>
          </p:cNvCxnSpPr>
          <p:nvPr/>
        </p:nvCxnSpPr>
        <p:spPr>
          <a:xfrm flipV="1">
            <a:off x="2438400" y="3192054"/>
            <a:ext cx="772" cy="7530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Arc 22"/>
          <p:cNvSpPr/>
          <p:nvPr/>
        </p:nvSpPr>
        <p:spPr>
          <a:xfrm rot="17744778">
            <a:off x="1522314" y="3325258"/>
            <a:ext cx="1963675" cy="1567742"/>
          </a:xfrm>
          <a:prstGeom prst="arc">
            <a:avLst>
              <a:gd name="adj1" fmla="val 15012374"/>
              <a:gd name="adj2" fmla="val 1981204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075756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52400"/>
            <a:ext cx="8458200" cy="830997"/>
          </a:xfrm>
          <a:prstGeom prst="rect">
            <a:avLst/>
          </a:prstGeom>
          <a:noFill/>
        </p:spPr>
        <p:txBody>
          <a:bodyPr wrap="square" rtlCol="0">
            <a:spAutoFit/>
          </a:bodyPr>
          <a:lstStyle/>
          <a:p>
            <a:pPr algn="ctr"/>
            <a:r>
              <a:rPr lang="en-US" sz="4800" dirty="0" smtClean="0">
                <a:solidFill>
                  <a:srgbClr val="C00000"/>
                </a:solidFill>
                <a:latin typeface="Times New Roman" panose="02020603050405020304" pitchFamily="18" charset="0"/>
                <a:cs typeface="Times New Roman" panose="02020603050405020304" pitchFamily="18" charset="0"/>
              </a:rPr>
              <a:t>Curvature (cont.)</a:t>
            </a:r>
            <a:endParaRPr lang="en-US" sz="4800"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57200" y="1066800"/>
            <a:ext cx="8305800" cy="400110"/>
          </a:xfrm>
          <a:prstGeom prst="rect">
            <a:avLst/>
          </a:prstGeom>
          <a:noFill/>
        </p:spPr>
        <p:txBody>
          <a:bodyPr wrap="square" rtlCol="0">
            <a:spAutoFit/>
          </a:bodyPr>
          <a:lstStyle/>
          <a:p>
            <a:r>
              <a:rPr lang="en-US" sz="2000" b="1" dirty="0"/>
              <a:t>3</a:t>
            </a:r>
            <a:r>
              <a:rPr lang="en-US" sz="2000" b="1" dirty="0" smtClean="0"/>
              <a:t>. </a:t>
            </a:r>
            <a:r>
              <a:rPr lang="en-US" sz="2000" dirty="0"/>
              <a:t>A</a:t>
            </a:r>
            <a:r>
              <a:rPr lang="en-US" sz="2000" dirty="0" smtClean="0"/>
              <a:t> “saddle” (i.e., hyperbolic </a:t>
            </a:r>
            <a:r>
              <a:rPr lang="en-US" sz="2000" dirty="0" err="1" smtClean="0"/>
              <a:t>paraboloid</a:t>
            </a:r>
            <a:r>
              <a:rPr lang="en-US" sz="2000" dirty="0" smtClean="0"/>
              <a:t>) has negative curvature:</a:t>
            </a:r>
            <a:endParaRPr lang="en-US"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133600"/>
            <a:ext cx="3361765" cy="2743200"/>
          </a:xfrm>
          <a:prstGeom prst="rect">
            <a:avLst/>
          </a:prstGeom>
        </p:spPr>
      </p:pic>
      <p:sp>
        <p:nvSpPr>
          <p:cNvPr id="5" name="TextBox 4"/>
          <p:cNvSpPr txBox="1"/>
          <p:nvPr/>
        </p:nvSpPr>
        <p:spPr>
          <a:xfrm>
            <a:off x="5562600" y="5572780"/>
            <a:ext cx="2438400" cy="830997"/>
          </a:xfrm>
          <a:prstGeom prst="rect">
            <a:avLst/>
          </a:prstGeom>
          <a:noFill/>
        </p:spPr>
        <p:txBody>
          <a:bodyPr wrap="square" rtlCol="0">
            <a:spAutoFit/>
          </a:bodyPr>
          <a:lstStyle/>
          <a:p>
            <a:pPr algn="ctr"/>
            <a:r>
              <a:rPr lang="en-US" sz="1600" dirty="0">
                <a:latin typeface="Courier New" panose="02070309020205020404" pitchFamily="49" charset="0"/>
                <a:cs typeface="Courier New" panose="02070309020205020404" pitchFamily="49" charset="0"/>
              </a:rPr>
              <a:t>https://en.wikipedia.org/wiki/Hyperbolic_geometry</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133600"/>
            <a:ext cx="4419600" cy="2945663"/>
          </a:xfrm>
          <a:prstGeom prst="rect">
            <a:avLst/>
          </a:prstGeom>
        </p:spPr>
      </p:pic>
    </p:spTree>
    <p:extLst>
      <p:ext uri="{BB962C8B-B14F-4D97-AF65-F5344CB8AC3E}">
        <p14:creationId xmlns:p14="http://schemas.microsoft.com/office/powerpoint/2010/main" val="26531959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3501" y="-29430"/>
            <a:ext cx="12257501" cy="6899787"/>
          </a:xfrm>
          <a:prstGeom prst="rect">
            <a:avLst/>
          </a:prstGeom>
        </p:spPr>
      </p:pic>
      <p:sp>
        <p:nvSpPr>
          <p:cNvPr id="2" name="TextBox 1"/>
          <p:cNvSpPr txBox="1"/>
          <p:nvPr/>
        </p:nvSpPr>
        <p:spPr>
          <a:xfrm>
            <a:off x="381000" y="1752600"/>
            <a:ext cx="8382000" cy="1754326"/>
          </a:xfrm>
          <a:prstGeom prst="rect">
            <a:avLst/>
          </a:prstGeom>
          <a:noFill/>
        </p:spPr>
        <p:txBody>
          <a:bodyPr wrap="square" rtlCol="0">
            <a:spAutoFit/>
          </a:bodyPr>
          <a:lstStyle/>
          <a:p>
            <a:r>
              <a:rPr lang="en-US" b="1" dirty="0" smtClean="0">
                <a:solidFill>
                  <a:schemeClr val="bg1"/>
                </a:solidFill>
              </a:rPr>
              <a:t>Definition. </a:t>
            </a:r>
            <a:r>
              <a:rPr lang="en-US" dirty="0" smtClean="0">
                <a:solidFill>
                  <a:schemeClr val="bg1"/>
                </a:solidFill>
              </a:rPr>
              <a:t> A </a:t>
            </a:r>
            <a:r>
              <a:rPr lang="en-US" dirty="0">
                <a:solidFill>
                  <a:schemeClr val="bg1"/>
                </a:solidFill>
              </a:rPr>
              <a:t>surface with positive curvature is said to have </a:t>
            </a:r>
            <a:r>
              <a:rPr lang="en-US" i="1" dirty="0" smtClean="0">
                <a:solidFill>
                  <a:schemeClr val="bg1"/>
                </a:solidFill>
              </a:rPr>
              <a:t>elliptic geometry</a:t>
            </a:r>
            <a:r>
              <a:rPr lang="en-US" dirty="0" smtClean="0">
                <a:solidFill>
                  <a:schemeClr val="bg1"/>
                </a:solidFill>
              </a:rPr>
              <a:t>.  </a:t>
            </a:r>
            <a:r>
              <a:rPr lang="en-US" dirty="0">
                <a:solidFill>
                  <a:schemeClr val="bg1"/>
                </a:solidFill>
              </a:rPr>
              <a:t>A surface with zero curvature is said to have </a:t>
            </a:r>
            <a:r>
              <a:rPr lang="en-US" i="1" dirty="0" smtClean="0">
                <a:solidFill>
                  <a:schemeClr val="bg1"/>
                </a:solidFill>
              </a:rPr>
              <a:t>Euclidean geometry</a:t>
            </a:r>
            <a:r>
              <a:rPr lang="en-US" dirty="0" smtClean="0">
                <a:solidFill>
                  <a:schemeClr val="bg1"/>
                </a:solidFill>
              </a:rPr>
              <a:t>.  </a:t>
            </a:r>
            <a:r>
              <a:rPr lang="en-US" dirty="0">
                <a:solidFill>
                  <a:schemeClr val="bg1"/>
                </a:solidFill>
              </a:rPr>
              <a:t>A surface with negative curvature is said to have </a:t>
            </a:r>
            <a:r>
              <a:rPr lang="en-US" i="1" dirty="0" smtClean="0">
                <a:solidFill>
                  <a:schemeClr val="bg1"/>
                </a:solidFill>
              </a:rPr>
              <a:t>hyperbolic geometry.  </a:t>
            </a:r>
            <a:r>
              <a:rPr lang="en-US" dirty="0">
                <a:solidFill>
                  <a:schemeClr val="bg1"/>
                </a:solidFill>
              </a:rPr>
              <a:t>(However, the term </a:t>
            </a:r>
            <a:r>
              <a:rPr lang="en-US" dirty="0" smtClean="0">
                <a:solidFill>
                  <a:schemeClr val="bg1"/>
                </a:solidFill>
              </a:rPr>
              <a:t>“geometry” </a:t>
            </a:r>
            <a:r>
              <a:rPr lang="en-US" dirty="0">
                <a:solidFill>
                  <a:schemeClr val="bg1"/>
                </a:solidFill>
              </a:rPr>
              <a:t>implies a certain homogeneity of a surface </a:t>
            </a:r>
            <a:r>
              <a:rPr lang="en-US" dirty="0" smtClean="0">
                <a:solidFill>
                  <a:schemeClr val="bg1"/>
                </a:solidFill>
              </a:rPr>
              <a:t>- </a:t>
            </a:r>
            <a:r>
              <a:rPr lang="en-US" dirty="0">
                <a:solidFill>
                  <a:schemeClr val="bg1"/>
                </a:solidFill>
              </a:rPr>
              <a:t>namely, that the surface must be of constant curvature.  The sphere, plane, and cylinder are of constant curvature, but the saddle surface is not.)</a:t>
            </a:r>
          </a:p>
        </p:txBody>
      </p:sp>
      <p:sp>
        <p:nvSpPr>
          <p:cNvPr id="3" name="TextBox 2"/>
          <p:cNvSpPr txBox="1"/>
          <p:nvPr/>
        </p:nvSpPr>
        <p:spPr>
          <a:xfrm>
            <a:off x="381000" y="4255294"/>
            <a:ext cx="7924800" cy="1231106"/>
          </a:xfrm>
          <a:prstGeom prst="rect">
            <a:avLst/>
          </a:prstGeom>
          <a:noFill/>
        </p:spPr>
        <p:txBody>
          <a:bodyPr wrap="square" rtlCol="0">
            <a:spAutoFit/>
          </a:bodyPr>
          <a:lstStyle/>
          <a:p>
            <a:r>
              <a:rPr lang="en-US" b="1" dirty="0" smtClean="0">
                <a:solidFill>
                  <a:schemeClr val="bg1"/>
                </a:solidFill>
              </a:rPr>
              <a:t>Note. </a:t>
            </a:r>
            <a:r>
              <a:rPr lang="en-US" dirty="0" smtClean="0">
                <a:solidFill>
                  <a:schemeClr val="bg1"/>
                </a:solidFill>
              </a:rPr>
              <a:t> So we are now faced with two parameters for a manifold: </a:t>
            </a:r>
          </a:p>
          <a:p>
            <a:pPr marL="342900" indent="-342900">
              <a:buAutoNum type="arabicParenBoth"/>
            </a:pPr>
            <a:r>
              <a:rPr lang="en-US" sz="2800" dirty="0" smtClean="0">
                <a:solidFill>
                  <a:schemeClr val="bg1"/>
                </a:solidFill>
              </a:rPr>
              <a:t> the global topology, and </a:t>
            </a:r>
          </a:p>
          <a:p>
            <a:pPr marL="342900" indent="-342900">
              <a:buAutoNum type="arabicParenBoth"/>
            </a:pPr>
            <a:r>
              <a:rPr lang="en-US" sz="2800" dirty="0" smtClean="0">
                <a:solidFill>
                  <a:schemeClr val="bg1"/>
                </a:solidFill>
              </a:rPr>
              <a:t> the local geometry. </a:t>
            </a:r>
            <a:endParaRPr lang="en-US" sz="2800" b="1" dirty="0">
              <a:solidFill>
                <a:schemeClr val="bg1"/>
              </a:solidFill>
            </a:endParaRPr>
          </a:p>
        </p:txBody>
      </p:sp>
      <p:sp>
        <p:nvSpPr>
          <p:cNvPr id="4" name="TextBox 3"/>
          <p:cNvSpPr txBox="1"/>
          <p:nvPr/>
        </p:nvSpPr>
        <p:spPr>
          <a:xfrm>
            <a:off x="304800" y="152400"/>
            <a:ext cx="8458200" cy="830997"/>
          </a:xfrm>
          <a:prstGeom prst="rect">
            <a:avLst/>
          </a:prstGeom>
          <a:noFill/>
        </p:spPr>
        <p:txBody>
          <a:bodyPr wrap="square" rtlCol="0">
            <a:spAutoFit/>
          </a:bodyPr>
          <a:lstStyle/>
          <a:p>
            <a:pPr algn="ctr"/>
            <a:r>
              <a:rPr lang="en-US" sz="4800" dirty="0" smtClean="0">
                <a:solidFill>
                  <a:srgbClr val="FF0000"/>
                </a:solidFill>
                <a:latin typeface="Times New Roman" panose="02020603050405020304" pitchFamily="18" charset="0"/>
                <a:cs typeface="Times New Roman" panose="02020603050405020304" pitchFamily="18" charset="0"/>
              </a:rPr>
              <a:t>Applications to the Universe</a:t>
            </a:r>
            <a:endParaRPr lang="en-US" sz="4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18183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143000"/>
            <a:ext cx="8382000" cy="646331"/>
          </a:xfrm>
          <a:prstGeom prst="rect">
            <a:avLst/>
          </a:prstGeom>
          <a:noFill/>
        </p:spPr>
        <p:txBody>
          <a:bodyPr wrap="square" rtlCol="0">
            <a:spAutoFit/>
          </a:bodyPr>
          <a:lstStyle/>
          <a:p>
            <a:r>
              <a:rPr lang="en-US" b="1" dirty="0" smtClean="0"/>
              <a:t>Note. </a:t>
            </a:r>
            <a:r>
              <a:rPr lang="en-US" dirty="0"/>
              <a:t> </a:t>
            </a:r>
            <a:r>
              <a:rPr lang="en-US" dirty="0" smtClean="0"/>
              <a:t>The </a:t>
            </a:r>
            <a:r>
              <a:rPr lang="en-US" dirty="0"/>
              <a:t>universe may have any of the three above geometries, </a:t>
            </a:r>
            <a:r>
              <a:rPr lang="en-US" dirty="0" smtClean="0"/>
              <a:t>depending </a:t>
            </a:r>
            <a:r>
              <a:rPr lang="en-US" dirty="0"/>
              <a:t>on its density:</a:t>
            </a:r>
            <a:endParaRPr lang="en-US" b="1" dirty="0"/>
          </a:p>
        </p:txBody>
      </p:sp>
      <p:sp>
        <p:nvSpPr>
          <p:cNvPr id="4" name="TextBox 3"/>
          <p:cNvSpPr txBox="1"/>
          <p:nvPr/>
        </p:nvSpPr>
        <p:spPr>
          <a:xfrm>
            <a:off x="304800" y="152400"/>
            <a:ext cx="8458200" cy="830997"/>
          </a:xfrm>
          <a:prstGeom prst="rect">
            <a:avLst/>
          </a:prstGeom>
          <a:noFill/>
        </p:spPr>
        <p:txBody>
          <a:bodyPr wrap="square" rtlCol="0">
            <a:spAutoFit/>
          </a:bodyPr>
          <a:lstStyle/>
          <a:p>
            <a:pPr algn="ctr"/>
            <a:r>
              <a:rPr lang="en-US" sz="4800" dirty="0" smtClean="0">
                <a:solidFill>
                  <a:srgbClr val="C00000"/>
                </a:solidFill>
                <a:latin typeface="Times New Roman" panose="02020603050405020304" pitchFamily="18" charset="0"/>
                <a:cs typeface="Times New Roman" panose="02020603050405020304" pitchFamily="18" charset="0"/>
              </a:rPr>
              <a:t>Local Geometry of the Universe</a:t>
            </a:r>
            <a:endParaRPr lang="en-US" sz="4800" dirty="0">
              <a:solidFill>
                <a:srgbClr val="C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graphicFrame>
            <p:nvGraphicFramePr>
              <p:cNvPr id="5" name="Table 4"/>
              <p:cNvGraphicFramePr>
                <a:graphicFrameLocks noGrp="1"/>
              </p:cNvGraphicFramePr>
              <p:nvPr>
                <p:extLst>
                  <p:ext uri="{D42A27DB-BD31-4B8C-83A1-F6EECF244321}">
                    <p14:modId xmlns:p14="http://schemas.microsoft.com/office/powerpoint/2010/main" val="1293341901"/>
                  </p:ext>
                </p:extLst>
              </p:nvPr>
            </p:nvGraphicFramePr>
            <p:xfrm>
              <a:off x="1447800" y="2057400"/>
              <a:ext cx="6248400" cy="1752600"/>
            </p:xfrm>
            <a:graphic>
              <a:graphicData uri="http://schemas.openxmlformats.org/drawingml/2006/table">
                <a:tbl>
                  <a:tblPr firstRow="1" bandRow="1">
                    <a:tableStyleId>{F5AB1C69-6EDB-4FF4-983F-18BD219EF322}</a:tableStyleId>
                  </a:tblPr>
                  <a:tblGrid>
                    <a:gridCol w="2186940"/>
                    <a:gridCol w="1978660"/>
                    <a:gridCol w="2082800"/>
                  </a:tblGrid>
                  <a:tr h="370840">
                    <a:tc>
                      <a:txBody>
                        <a:bodyPr/>
                        <a:lstStyle/>
                        <a:p>
                          <a:pPr algn="ctr"/>
                          <a:r>
                            <a:rPr lang="en-US" b="1" dirty="0" smtClean="0"/>
                            <a:t>Geometry/Curvature</a:t>
                          </a:r>
                          <a:endParaRPr lang="en-US" b="1" dirty="0"/>
                        </a:p>
                      </a:txBody>
                      <a:tcPr/>
                    </a:tc>
                    <a:tc>
                      <a:txBody>
                        <a:bodyPr/>
                        <a:lstStyle/>
                        <a:p>
                          <a:pPr algn="ctr"/>
                          <a:r>
                            <a:rPr lang="en-US" dirty="0" smtClean="0"/>
                            <a:t>Fate</a:t>
                          </a:r>
                          <a:endParaRPr lang="en-US" dirty="0"/>
                        </a:p>
                      </a:txBody>
                      <a:tcPr/>
                    </a:tc>
                    <a:tc>
                      <a:txBody>
                        <a:bodyPr/>
                        <a:lstStyle/>
                        <a:p>
                          <a:pPr algn="ctr"/>
                          <a:r>
                            <a:rPr lang="en-US" dirty="0" smtClean="0"/>
                            <a:t>Density</a:t>
                          </a:r>
                          <a:endParaRPr lang="en-US" dirty="0"/>
                        </a:p>
                      </a:txBody>
                      <a:tcPr/>
                    </a:tc>
                  </a:tr>
                  <a:tr h="370840">
                    <a:tc>
                      <a:txBody>
                        <a:bodyPr/>
                        <a:lstStyle/>
                        <a:p>
                          <a:pPr algn="ctr"/>
                          <a:r>
                            <a:rPr lang="en-US" dirty="0" smtClean="0"/>
                            <a:t>Elliptic/+</a:t>
                          </a:r>
                          <a:endParaRPr lang="en-US" dirty="0"/>
                        </a:p>
                      </a:txBody>
                      <a:tcPr/>
                    </a:tc>
                    <a:tc>
                      <a:txBody>
                        <a:bodyPr/>
                        <a:lstStyle/>
                        <a:p>
                          <a:pPr algn="ctr"/>
                          <a:r>
                            <a:rPr lang="en-US" dirty="0" err="1" smtClean="0"/>
                            <a:t>Recollapse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𝜌</m:t>
                                </m:r>
                                <m:r>
                                  <a:rPr lang="en-US" b="0" i="1" smtClean="0">
                                    <a:latin typeface="Cambria Math"/>
                                    <a:ea typeface="Cambria Math"/>
                                  </a:rPr>
                                  <m:t>&gt;</m:t>
                                </m:r>
                                <m:r>
                                  <a:rPr lang="en-US" b="0" i="1" smtClean="0">
                                    <a:latin typeface="Cambria Math"/>
                                    <a:ea typeface="Cambria Math"/>
                                  </a:rPr>
                                  <m:t>3</m:t>
                                </m:r>
                                <m:r>
                                  <a:rPr lang="en-US" b="0" i="1" smtClean="0">
                                    <a:latin typeface="Cambria Math"/>
                                    <a:ea typeface="Cambria Math"/>
                                  </a:rPr>
                                  <m:t>𝐻</m:t>
                                </m:r>
                                <m:r>
                                  <a:rPr lang="en-US" b="0" i="1" smtClean="0">
                                    <a:latin typeface="Cambria Math"/>
                                    <a:ea typeface="Cambria Math"/>
                                  </a:rPr>
                                  <m:t>/(8</m:t>
                                </m:r>
                                <m:r>
                                  <a:rPr lang="en-US" b="0" i="1" smtClean="0">
                                    <a:latin typeface="Cambria Math"/>
                                    <a:ea typeface="Cambria Math"/>
                                  </a:rPr>
                                  <m:t>𝜋</m:t>
                                </m:r>
                                <m:r>
                                  <a:rPr lang="en-US" b="0" i="1" smtClean="0">
                                    <a:latin typeface="Cambria Math"/>
                                    <a:ea typeface="Cambria Math"/>
                                  </a:rPr>
                                  <m:t>𝐺</m:t>
                                </m:r>
                                <m:r>
                                  <a:rPr lang="en-US" b="0" i="1" smtClean="0">
                                    <a:latin typeface="Cambria Math"/>
                                    <a:ea typeface="Cambria Math"/>
                                  </a:rPr>
                                  <m:t>)</m:t>
                                </m:r>
                              </m:oMath>
                            </m:oMathPara>
                          </a14:m>
                          <a:endParaRPr lang="en-US" dirty="0"/>
                        </a:p>
                      </a:txBody>
                      <a:tcPr/>
                    </a:tc>
                  </a:tr>
                  <a:tr h="370840">
                    <a:tc>
                      <a:txBody>
                        <a:bodyPr/>
                        <a:lstStyle/>
                        <a:p>
                          <a:pPr algn="ctr"/>
                          <a:r>
                            <a:rPr lang="en-US" dirty="0" smtClean="0"/>
                            <a:t>Euclidean/0</a:t>
                          </a:r>
                          <a:endParaRPr lang="en-US" dirty="0"/>
                        </a:p>
                      </a:txBody>
                      <a:tcPr/>
                    </a:tc>
                    <a:tc>
                      <a:txBody>
                        <a:bodyPr/>
                        <a:lstStyle/>
                        <a:p>
                          <a:pPr algn="ctr"/>
                          <a:r>
                            <a:rPr lang="en-US" dirty="0" smtClean="0"/>
                            <a:t>Eternal Expansion (barely)</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i="1" smtClean="0">
                                    <a:latin typeface="Cambria Math"/>
                                    <a:ea typeface="Cambria Math"/>
                                  </a:rPr>
                                  <m:t>𝜌</m:t>
                                </m:r>
                                <m:r>
                                  <a:rPr lang="en-US" b="0" i="1" smtClean="0">
                                    <a:latin typeface="Cambria Math"/>
                                    <a:ea typeface="Cambria Math"/>
                                  </a:rPr>
                                  <m:t>=3</m:t>
                                </m:r>
                                <m:r>
                                  <a:rPr lang="en-US" b="0" i="1" smtClean="0">
                                    <a:latin typeface="Cambria Math"/>
                                    <a:ea typeface="Cambria Math"/>
                                  </a:rPr>
                                  <m:t>𝐻</m:t>
                                </m:r>
                                <m:r>
                                  <a:rPr lang="en-US" b="0" i="1" smtClean="0">
                                    <a:latin typeface="Cambria Math"/>
                                    <a:ea typeface="Cambria Math"/>
                                  </a:rPr>
                                  <m:t>/(8</m:t>
                                </m:r>
                                <m:r>
                                  <a:rPr lang="en-US" b="0" i="1" smtClean="0">
                                    <a:latin typeface="Cambria Math"/>
                                    <a:ea typeface="Cambria Math"/>
                                  </a:rPr>
                                  <m:t>𝜋</m:t>
                                </m:r>
                                <m:r>
                                  <a:rPr lang="en-US" b="0" i="1" smtClean="0">
                                    <a:latin typeface="Cambria Math"/>
                                    <a:ea typeface="Cambria Math"/>
                                  </a:rPr>
                                  <m:t>𝐺</m:t>
                                </m:r>
                                <m:r>
                                  <a:rPr lang="en-US" b="0" i="1" smtClean="0">
                                    <a:latin typeface="Cambria Math"/>
                                    <a:ea typeface="Cambria Math"/>
                                  </a:rPr>
                                  <m:t>)</m:t>
                                </m:r>
                              </m:oMath>
                            </m:oMathPara>
                          </a14:m>
                          <a:endParaRPr lang="en-US" dirty="0"/>
                        </a:p>
                      </a:txBody>
                      <a:tcPr/>
                    </a:tc>
                  </a:tr>
                  <a:tr h="370840">
                    <a:tc>
                      <a:txBody>
                        <a:bodyPr/>
                        <a:lstStyle/>
                        <a:p>
                          <a:pPr algn="ctr"/>
                          <a:r>
                            <a:rPr lang="en-US" dirty="0" smtClean="0"/>
                            <a:t>Hyperbolic/</a:t>
                          </a:r>
                          <a14:m>
                            <m:oMath xmlns:m="http://schemas.openxmlformats.org/officeDocument/2006/math">
                              <m:r>
                                <a:rPr lang="en-US" b="0" i="1" smtClean="0">
                                  <a:latin typeface="Cambria Math"/>
                                </a:rPr>
                                <m:t>−</m:t>
                              </m:r>
                            </m:oMath>
                          </a14:m>
                          <a:endParaRPr lang="en-US" dirty="0"/>
                        </a:p>
                      </a:txBody>
                      <a:tcPr/>
                    </a:tc>
                    <a:tc>
                      <a:txBody>
                        <a:bodyPr/>
                        <a:lstStyle/>
                        <a:p>
                          <a:pPr algn="ctr"/>
                          <a:r>
                            <a:rPr lang="en-US" dirty="0" smtClean="0"/>
                            <a:t>Eternal Expansion</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𝜌</m:t>
                                </m:r>
                                <m:r>
                                  <a:rPr lang="en-US" b="0" i="1" smtClean="0">
                                    <a:latin typeface="Cambria Math"/>
                                    <a:ea typeface="Cambria Math"/>
                                  </a:rPr>
                                  <m:t>&lt;</m:t>
                                </m:r>
                                <m:r>
                                  <a:rPr lang="en-US" b="0" i="1" smtClean="0">
                                    <a:latin typeface="Cambria Math"/>
                                    <a:ea typeface="Cambria Math"/>
                                  </a:rPr>
                                  <m:t>3</m:t>
                                </m:r>
                                <m:r>
                                  <a:rPr lang="en-US" b="0" i="1" smtClean="0">
                                    <a:latin typeface="Cambria Math"/>
                                    <a:ea typeface="Cambria Math"/>
                                  </a:rPr>
                                  <m:t>𝐻</m:t>
                                </m:r>
                                <m:r>
                                  <a:rPr lang="en-US" b="0" i="1" smtClean="0">
                                    <a:latin typeface="Cambria Math"/>
                                    <a:ea typeface="Cambria Math"/>
                                  </a:rPr>
                                  <m:t>/(8</m:t>
                                </m:r>
                                <m:r>
                                  <a:rPr lang="en-US" b="0" i="1" smtClean="0">
                                    <a:latin typeface="Cambria Math"/>
                                    <a:ea typeface="Cambria Math"/>
                                  </a:rPr>
                                  <m:t>𝜋</m:t>
                                </m:r>
                                <m:r>
                                  <a:rPr lang="en-US" b="0" i="1" smtClean="0">
                                    <a:latin typeface="Cambria Math"/>
                                    <a:ea typeface="Cambria Math"/>
                                  </a:rPr>
                                  <m:t>𝐺</m:t>
                                </m:r>
                                <m:r>
                                  <a:rPr lang="en-US" b="0" i="1" smtClean="0">
                                    <a:latin typeface="Cambria Math"/>
                                    <a:ea typeface="Cambria Math"/>
                                  </a:rPr>
                                  <m:t>)</m:t>
                                </m:r>
                              </m:oMath>
                            </m:oMathPara>
                          </a14:m>
                          <a:endParaRPr lang="en-US" dirty="0"/>
                        </a:p>
                      </a:txBody>
                      <a:tcPr/>
                    </a:tc>
                  </a:tr>
                </a:tbl>
              </a:graphicData>
            </a:graphic>
          </p:graphicFrame>
        </mc:Choice>
        <mc:Fallback>
          <p:graphicFrame>
            <p:nvGraphicFramePr>
              <p:cNvPr id="5" name="Table 4"/>
              <p:cNvGraphicFramePr>
                <a:graphicFrameLocks noGrp="1"/>
              </p:cNvGraphicFramePr>
              <p:nvPr>
                <p:extLst>
                  <p:ext uri="{D42A27DB-BD31-4B8C-83A1-F6EECF244321}">
                    <p14:modId xmlns:p14="http://schemas.microsoft.com/office/powerpoint/2010/main" val="1293341901"/>
                  </p:ext>
                </p:extLst>
              </p:nvPr>
            </p:nvGraphicFramePr>
            <p:xfrm>
              <a:off x="1447800" y="2057400"/>
              <a:ext cx="6248400" cy="1752600"/>
            </p:xfrm>
            <a:graphic>
              <a:graphicData uri="http://schemas.openxmlformats.org/drawingml/2006/table">
                <a:tbl>
                  <a:tblPr firstRow="1" bandRow="1">
                    <a:tableStyleId>{F5AB1C69-6EDB-4FF4-983F-18BD219EF322}</a:tableStyleId>
                  </a:tblPr>
                  <a:tblGrid>
                    <a:gridCol w="2186940"/>
                    <a:gridCol w="1978660"/>
                    <a:gridCol w="2082800"/>
                  </a:tblGrid>
                  <a:tr h="370840">
                    <a:tc>
                      <a:txBody>
                        <a:bodyPr/>
                        <a:lstStyle/>
                        <a:p>
                          <a:pPr algn="ctr"/>
                          <a:r>
                            <a:rPr lang="en-US" b="1" dirty="0" smtClean="0"/>
                            <a:t>Geometry/Curvature</a:t>
                          </a:r>
                          <a:endParaRPr lang="en-US" b="1" dirty="0"/>
                        </a:p>
                      </a:txBody>
                      <a:tcPr/>
                    </a:tc>
                    <a:tc>
                      <a:txBody>
                        <a:bodyPr/>
                        <a:lstStyle/>
                        <a:p>
                          <a:pPr algn="ctr"/>
                          <a:r>
                            <a:rPr lang="en-US" dirty="0" smtClean="0"/>
                            <a:t>Fate</a:t>
                          </a:r>
                          <a:endParaRPr lang="en-US" dirty="0"/>
                        </a:p>
                      </a:txBody>
                      <a:tcPr/>
                    </a:tc>
                    <a:tc>
                      <a:txBody>
                        <a:bodyPr/>
                        <a:lstStyle/>
                        <a:p>
                          <a:pPr algn="ctr"/>
                          <a:r>
                            <a:rPr lang="en-US" dirty="0" smtClean="0"/>
                            <a:t>Density</a:t>
                          </a:r>
                          <a:endParaRPr lang="en-US" dirty="0"/>
                        </a:p>
                      </a:txBody>
                      <a:tcPr/>
                    </a:tc>
                  </a:tr>
                  <a:tr h="370840">
                    <a:tc>
                      <a:txBody>
                        <a:bodyPr/>
                        <a:lstStyle/>
                        <a:p>
                          <a:pPr algn="ctr"/>
                          <a:r>
                            <a:rPr lang="en-US" dirty="0" smtClean="0"/>
                            <a:t>Elliptic/+</a:t>
                          </a:r>
                          <a:endParaRPr lang="en-US" dirty="0"/>
                        </a:p>
                      </a:txBody>
                      <a:tcPr/>
                    </a:tc>
                    <a:tc>
                      <a:txBody>
                        <a:bodyPr/>
                        <a:lstStyle/>
                        <a:p>
                          <a:pPr algn="ctr"/>
                          <a:r>
                            <a:rPr lang="en-US" dirty="0" err="1" smtClean="0"/>
                            <a:t>Recollapse</a:t>
                          </a:r>
                          <a:endParaRPr lang="en-US" dirty="0"/>
                        </a:p>
                      </a:txBody>
                      <a:tcPr/>
                    </a:tc>
                    <a:tc>
                      <a:txBody>
                        <a:bodyPr/>
                        <a:lstStyle/>
                        <a:p>
                          <a:endParaRPr lang="en-US"/>
                        </a:p>
                      </a:txBody>
                      <a:tcPr>
                        <a:blipFill rotWithShape="1">
                          <a:blip r:embed="rId2"/>
                          <a:stretch>
                            <a:fillRect l="-200000" t="-110000" b="-301667"/>
                          </a:stretch>
                        </a:blipFill>
                      </a:tcPr>
                    </a:tc>
                  </a:tr>
                  <a:tr h="640080">
                    <a:tc>
                      <a:txBody>
                        <a:bodyPr/>
                        <a:lstStyle/>
                        <a:p>
                          <a:pPr algn="ctr"/>
                          <a:r>
                            <a:rPr lang="en-US" dirty="0" smtClean="0"/>
                            <a:t>Euclidean/0</a:t>
                          </a:r>
                          <a:endParaRPr lang="en-US" dirty="0"/>
                        </a:p>
                      </a:txBody>
                      <a:tcPr/>
                    </a:tc>
                    <a:tc>
                      <a:txBody>
                        <a:bodyPr/>
                        <a:lstStyle/>
                        <a:p>
                          <a:pPr algn="ctr"/>
                          <a:r>
                            <a:rPr lang="en-US" dirty="0" smtClean="0"/>
                            <a:t>Eternal Expansion (barely)</a:t>
                          </a:r>
                          <a:endParaRPr lang="en-US" dirty="0"/>
                        </a:p>
                      </a:txBody>
                      <a:tcPr/>
                    </a:tc>
                    <a:tc>
                      <a:txBody>
                        <a:bodyPr/>
                        <a:lstStyle/>
                        <a:p>
                          <a:endParaRPr lang="en-US"/>
                        </a:p>
                      </a:txBody>
                      <a:tcPr>
                        <a:blipFill rotWithShape="1">
                          <a:blip r:embed="rId2"/>
                          <a:stretch>
                            <a:fillRect l="-200000" t="-120000" b="-72381"/>
                          </a:stretch>
                        </a:blipFill>
                      </a:tcPr>
                    </a:tc>
                  </a:tr>
                  <a:tr h="370840">
                    <a:tc>
                      <a:txBody>
                        <a:bodyPr/>
                        <a:lstStyle/>
                        <a:p>
                          <a:endParaRPr lang="en-US"/>
                        </a:p>
                      </a:txBody>
                      <a:tcPr>
                        <a:blipFill rotWithShape="1">
                          <a:blip r:embed="rId2"/>
                          <a:stretch>
                            <a:fillRect l="-279" t="-378689" r="-185515" b="-24590"/>
                          </a:stretch>
                        </a:blipFill>
                      </a:tcPr>
                    </a:tc>
                    <a:tc>
                      <a:txBody>
                        <a:bodyPr/>
                        <a:lstStyle/>
                        <a:p>
                          <a:pPr algn="ctr"/>
                          <a:r>
                            <a:rPr lang="en-US" dirty="0" smtClean="0"/>
                            <a:t>Eternal Expansion</a:t>
                          </a:r>
                          <a:endParaRPr lang="en-US" dirty="0"/>
                        </a:p>
                      </a:txBody>
                      <a:tcPr/>
                    </a:tc>
                    <a:tc>
                      <a:txBody>
                        <a:bodyPr/>
                        <a:lstStyle/>
                        <a:p>
                          <a:endParaRPr lang="en-US"/>
                        </a:p>
                      </a:txBody>
                      <a:tcPr>
                        <a:blipFill rotWithShape="1">
                          <a:blip r:embed="rId2"/>
                          <a:stretch>
                            <a:fillRect l="-200000" t="-378689" b="-24590"/>
                          </a:stretch>
                        </a:blipFill>
                      </a:tcPr>
                    </a:tc>
                  </a:tr>
                </a:tbl>
              </a:graphicData>
            </a:graphic>
          </p:graphicFrame>
        </mc:Fallback>
      </mc:AlternateContent>
      <p:sp>
        <p:nvSpPr>
          <p:cNvPr id="6" name="TextBox 5"/>
          <p:cNvSpPr txBox="1"/>
          <p:nvPr/>
        </p:nvSpPr>
        <p:spPr>
          <a:xfrm>
            <a:off x="381000" y="4343400"/>
            <a:ext cx="8229600" cy="2031325"/>
          </a:xfrm>
          <a:prstGeom prst="rect">
            <a:avLst/>
          </a:prstGeom>
          <a:noFill/>
        </p:spPr>
        <p:txBody>
          <a:bodyPr wrap="square" rtlCol="0">
            <a:spAutoFit/>
          </a:bodyPr>
          <a:lstStyle/>
          <a:p>
            <a:r>
              <a:rPr lang="en-US" b="1" dirty="0" smtClean="0"/>
              <a:t>Note. </a:t>
            </a:r>
            <a:r>
              <a:rPr lang="en-US" dirty="0"/>
              <a:t> </a:t>
            </a:r>
            <a:r>
              <a:rPr lang="en-US" dirty="0" smtClean="0"/>
              <a:t>An </a:t>
            </a:r>
            <a:r>
              <a:rPr lang="en-US" dirty="0"/>
              <a:t>elliptic universe must have finite volume and therefore deserves the term </a:t>
            </a:r>
            <a:r>
              <a:rPr lang="en-US" dirty="0" smtClean="0"/>
              <a:t>“closed.”  </a:t>
            </a:r>
            <a:r>
              <a:rPr lang="en-US" dirty="0"/>
              <a:t>However, a common </a:t>
            </a:r>
            <a:r>
              <a:rPr lang="en-US" dirty="0" smtClean="0"/>
              <a:t>misconception </a:t>
            </a:r>
            <a:r>
              <a:rPr lang="en-US" dirty="0"/>
              <a:t>is to describe a Euclidean or hyperbolic universe as necessarily </a:t>
            </a:r>
            <a:r>
              <a:rPr lang="en-US" dirty="0" smtClean="0"/>
              <a:t>“open” (i.e</a:t>
            </a:r>
            <a:r>
              <a:rPr lang="en-US" dirty="0"/>
              <a:t>., infinite).  This is NOT THE CASE!  The proper terms to use are (geometrically): elliptic, Euclidean, hyperbolic, OR (curvature): positive, zero, negative (respectively).  As we shall see, there are possible (even, in a sense, </a:t>
            </a:r>
            <a:r>
              <a:rPr lang="en-US" i="1" dirty="0" smtClean="0"/>
              <a:t>probable</a:t>
            </a:r>
            <a:r>
              <a:rPr lang="en-US" dirty="0" smtClean="0"/>
              <a:t>) Euclidean </a:t>
            </a:r>
            <a:r>
              <a:rPr lang="en-US" dirty="0"/>
              <a:t>and hyperbolic geometries on </a:t>
            </a:r>
            <a:r>
              <a:rPr lang="en-US" dirty="0" smtClean="0"/>
              <a:t>closed 3-manifolds</a:t>
            </a:r>
            <a:r>
              <a:rPr lang="en-US" dirty="0"/>
              <a:t>.  This leads us to questions of global topology for the </a:t>
            </a:r>
            <a:r>
              <a:rPr lang="en-US" dirty="0" smtClean="0"/>
              <a:t>3-manifold </a:t>
            </a:r>
            <a:r>
              <a:rPr lang="en-US" dirty="0"/>
              <a:t>which is our universe.</a:t>
            </a:r>
            <a:endParaRPr lang="en-US" b="1" dirty="0"/>
          </a:p>
        </p:txBody>
      </p:sp>
      <p:sp>
        <p:nvSpPr>
          <p:cNvPr id="7" name="Rectangle 6"/>
          <p:cNvSpPr/>
          <p:nvPr/>
        </p:nvSpPr>
        <p:spPr>
          <a:xfrm>
            <a:off x="1447800" y="2057400"/>
            <a:ext cx="6248400" cy="17526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85404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381000" y="1143000"/>
                <a:ext cx="8382000" cy="1477328"/>
              </a:xfrm>
              <a:prstGeom prst="rect">
                <a:avLst/>
              </a:prstGeom>
              <a:noFill/>
            </p:spPr>
            <p:txBody>
              <a:bodyPr wrap="square" rtlCol="0">
                <a:spAutoFit/>
              </a:bodyPr>
              <a:lstStyle/>
              <a:p>
                <a:r>
                  <a:rPr lang="en-US" b="1" dirty="0" smtClean="0"/>
                  <a:t>Note.  </a:t>
                </a:r>
                <a:r>
                  <a:rPr lang="en-US" dirty="0"/>
                  <a:t>We can best visualize certain 3-manifolds by throwing out a dimension and imagining ourselves as flatlanders.  An example of a closed </a:t>
                </a:r>
                <a:r>
                  <a:rPr lang="en-US" dirty="0" smtClean="0"/>
                  <a:t>2-manifold </a:t>
                </a:r>
                <a:r>
                  <a:rPr lang="en-US" dirty="0"/>
                  <a:t>with positive curvature is then a sphere (denoted </a:t>
                </a:r>
                <a:r>
                  <a:rPr lang="en-US" dirty="0" smtClean="0"/>
                  <a:t> </a:t>
                </a:r>
                <a14:m>
                  <m:oMath xmlns:m="http://schemas.openxmlformats.org/officeDocument/2006/math">
                    <m:sSup>
                      <m:sSupPr>
                        <m:ctrlPr>
                          <a:rPr lang="en-US" i="1" smtClean="0">
                            <a:latin typeface="Cambria Math"/>
                          </a:rPr>
                        </m:ctrlPr>
                      </m:sSupPr>
                      <m:e>
                        <m:r>
                          <a:rPr lang="en-US" b="0" i="1" smtClean="0">
                            <a:latin typeface="Cambria Math"/>
                          </a:rPr>
                          <m:t>𝑆</m:t>
                        </m:r>
                      </m:e>
                      <m:sup>
                        <m:r>
                          <a:rPr lang="en-US" b="0" i="1" smtClean="0">
                            <a:latin typeface="Cambria Math"/>
                          </a:rPr>
                          <m:t>2</m:t>
                        </m:r>
                      </m:sup>
                    </m:sSup>
                  </m:oMath>
                </a14:m>
                <a:r>
                  <a:rPr lang="en-US" dirty="0"/>
                  <a:t>).  An example of an open 2-manifold with hyperbolic geometry is the saddle (denoted </a:t>
                </a:r>
                <a:r>
                  <a:rPr lang="en-US" dirty="0" smtClean="0"/>
                  <a:t> </a:t>
                </a:r>
                <a14:m>
                  <m:oMath xmlns:m="http://schemas.openxmlformats.org/officeDocument/2006/math">
                    <m:sSup>
                      <m:sSupPr>
                        <m:ctrlPr>
                          <a:rPr lang="en-US" i="1" smtClean="0">
                            <a:latin typeface="Cambria Math"/>
                          </a:rPr>
                        </m:ctrlPr>
                      </m:sSupPr>
                      <m:e>
                        <m:r>
                          <a:rPr lang="en-US" b="0" i="1" smtClean="0">
                            <a:latin typeface="Cambria Math"/>
                          </a:rPr>
                          <m:t>𝐻</m:t>
                        </m:r>
                      </m:e>
                      <m:sup>
                        <m:r>
                          <a:rPr lang="en-US" b="0" i="1" smtClean="0">
                            <a:latin typeface="Cambria Math"/>
                          </a:rPr>
                          <m:t>2</m:t>
                        </m:r>
                      </m:sup>
                    </m:sSup>
                  </m:oMath>
                </a14:m>
                <a:r>
                  <a:rPr lang="en-US" dirty="0" smtClean="0"/>
                  <a:t>).  </a:t>
                </a:r>
                <a:r>
                  <a:rPr lang="en-US" dirty="0"/>
                  <a:t>Just add a dimension and you have two possible models for the universe (denoted </a:t>
                </a:r>
                <a:r>
                  <a:rPr lang="en-US" dirty="0" smtClean="0"/>
                  <a:t> </a:t>
                </a:r>
                <a14:m>
                  <m:oMath xmlns:m="http://schemas.openxmlformats.org/officeDocument/2006/math">
                    <m:sSup>
                      <m:sSupPr>
                        <m:ctrlPr>
                          <a:rPr lang="en-US" i="1" smtClean="0">
                            <a:latin typeface="Cambria Math"/>
                          </a:rPr>
                        </m:ctrlPr>
                      </m:sSupPr>
                      <m:e>
                        <m:r>
                          <a:rPr lang="en-US" b="0" i="1" smtClean="0">
                            <a:latin typeface="Cambria Math"/>
                          </a:rPr>
                          <m:t>𝑆</m:t>
                        </m:r>
                      </m:e>
                      <m:sup>
                        <m:r>
                          <a:rPr lang="en-US" b="0" i="1" smtClean="0">
                            <a:latin typeface="Cambria Math"/>
                          </a:rPr>
                          <m:t>3</m:t>
                        </m:r>
                      </m:sup>
                    </m:sSup>
                  </m:oMath>
                </a14:m>
                <a:r>
                  <a:rPr lang="en-US" dirty="0" smtClean="0"/>
                  <a:t> </a:t>
                </a:r>
                <a:r>
                  <a:rPr lang="en-US" dirty="0"/>
                  <a:t>and </a:t>
                </a:r>
                <a:r>
                  <a:rPr lang="en-US" dirty="0" smtClean="0"/>
                  <a:t> </a:t>
                </a:r>
                <a14:m>
                  <m:oMath xmlns:m="http://schemas.openxmlformats.org/officeDocument/2006/math">
                    <m:sSup>
                      <m:sSupPr>
                        <m:ctrlPr>
                          <a:rPr lang="en-US" i="1" smtClean="0">
                            <a:latin typeface="Cambria Math"/>
                          </a:rPr>
                        </m:ctrlPr>
                      </m:sSupPr>
                      <m:e>
                        <m:r>
                          <a:rPr lang="en-US" b="0" i="1" smtClean="0">
                            <a:latin typeface="Cambria Math"/>
                          </a:rPr>
                          <m:t>𝐻</m:t>
                        </m:r>
                      </m:e>
                      <m:sup>
                        <m:r>
                          <a:rPr lang="en-US" b="0" i="1" smtClean="0">
                            <a:latin typeface="Cambria Math"/>
                          </a:rPr>
                          <m:t>3</m:t>
                        </m:r>
                      </m:sup>
                    </m:sSup>
                  </m:oMath>
                </a14:m>
                <a:r>
                  <a:rPr lang="en-US" dirty="0" smtClean="0"/>
                  <a:t>, </a:t>
                </a:r>
                <a:r>
                  <a:rPr lang="en-US" dirty="0"/>
                  <a:t>respectively).</a:t>
                </a:r>
              </a:p>
            </p:txBody>
          </p:sp>
        </mc:Choice>
        <mc:Fallback>
          <p:sp>
            <p:nvSpPr>
              <p:cNvPr id="2" name="TextBox 1"/>
              <p:cNvSpPr txBox="1">
                <a:spLocks noRot="1" noChangeAspect="1" noMove="1" noResize="1" noEditPoints="1" noAdjustHandles="1" noChangeArrowheads="1" noChangeShapeType="1" noTextEdit="1"/>
              </p:cNvSpPr>
              <p:nvPr/>
            </p:nvSpPr>
            <p:spPr>
              <a:xfrm>
                <a:off x="381000" y="1143000"/>
                <a:ext cx="8382000" cy="1477328"/>
              </a:xfrm>
              <a:prstGeom prst="rect">
                <a:avLst/>
              </a:prstGeom>
              <a:blipFill rotWithShape="1">
                <a:blip r:embed="rId2"/>
                <a:stretch>
                  <a:fillRect l="-655" t="-2066" b="-5372"/>
                </a:stretch>
              </a:blipFill>
            </p:spPr>
            <p:txBody>
              <a:bodyPr/>
              <a:lstStyle/>
              <a:p>
                <a:r>
                  <a:rPr lang="en-US">
                    <a:noFill/>
                  </a:rPr>
                  <a:t> </a:t>
                </a:r>
              </a:p>
            </p:txBody>
          </p:sp>
        </mc:Fallback>
      </mc:AlternateContent>
      <p:sp>
        <p:nvSpPr>
          <p:cNvPr id="4" name="TextBox 3"/>
          <p:cNvSpPr txBox="1"/>
          <p:nvPr/>
        </p:nvSpPr>
        <p:spPr>
          <a:xfrm>
            <a:off x="304800" y="152400"/>
            <a:ext cx="8458200" cy="830997"/>
          </a:xfrm>
          <a:prstGeom prst="rect">
            <a:avLst/>
          </a:prstGeom>
          <a:noFill/>
        </p:spPr>
        <p:txBody>
          <a:bodyPr wrap="square" rtlCol="0">
            <a:spAutoFit/>
          </a:bodyPr>
          <a:lstStyle/>
          <a:p>
            <a:pPr algn="ctr"/>
            <a:r>
              <a:rPr lang="en-US" sz="4800" dirty="0" smtClean="0">
                <a:solidFill>
                  <a:srgbClr val="C00000"/>
                </a:solidFill>
                <a:latin typeface="Times New Roman" panose="02020603050405020304" pitchFamily="18" charset="0"/>
                <a:cs typeface="Times New Roman" panose="02020603050405020304" pitchFamily="18" charset="0"/>
              </a:rPr>
              <a:t>Global Topology of the Universe</a:t>
            </a:r>
            <a:endParaRPr lang="en-US" sz="4800" dirty="0">
              <a:solidFill>
                <a:srgbClr val="C0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743200"/>
            <a:ext cx="4714240" cy="3535680"/>
          </a:xfrm>
          <a:prstGeom prst="rect">
            <a:avLst/>
          </a:prstGeom>
        </p:spPr>
      </p:pic>
      <mc:AlternateContent xmlns:mc="http://schemas.openxmlformats.org/markup-compatibility/2006">
        <mc:Choice xmlns:a14="http://schemas.microsoft.com/office/drawing/2010/main" Requires="a14">
          <p:sp>
            <p:nvSpPr>
              <p:cNvPr id="3" name="TextBox 2"/>
              <p:cNvSpPr txBox="1"/>
              <p:nvPr/>
            </p:nvSpPr>
            <p:spPr>
              <a:xfrm>
                <a:off x="381000" y="2819400"/>
                <a:ext cx="7924800" cy="646331"/>
              </a:xfrm>
              <a:prstGeom prst="rect">
                <a:avLst/>
              </a:prstGeom>
              <a:noFill/>
            </p:spPr>
            <p:txBody>
              <a:bodyPr wrap="square" rtlCol="0">
                <a:spAutoFit/>
              </a:bodyPr>
              <a:lstStyle/>
              <a:p>
                <a:r>
                  <a:rPr lang="en-US" b="1" dirty="0" smtClean="0"/>
                  <a:t>Note. </a:t>
                </a:r>
                <a:r>
                  <a:rPr lang="en-US" dirty="0" smtClean="0"/>
                  <a:t>The </a:t>
                </a:r>
                <a:r>
                  <a:rPr lang="en-US" dirty="0"/>
                  <a:t>flat 3-torus is constructed by conceptually joining opposite faces of a cube.  This is denoted </a:t>
                </a:r>
                <a:r>
                  <a:rPr lang="en-US" dirty="0" smtClean="0"/>
                  <a:t> </a:t>
                </a:r>
                <a14:m>
                  <m:oMath xmlns:m="http://schemas.openxmlformats.org/officeDocument/2006/math">
                    <m:sSup>
                      <m:sSupPr>
                        <m:ctrlPr>
                          <a:rPr lang="en-US" i="1" smtClean="0">
                            <a:latin typeface="Cambria Math"/>
                          </a:rPr>
                        </m:ctrlPr>
                      </m:sSupPr>
                      <m:e>
                        <m:r>
                          <a:rPr lang="en-US" b="0" i="1" smtClean="0">
                            <a:latin typeface="Cambria Math"/>
                          </a:rPr>
                          <m:t>𝑇</m:t>
                        </m:r>
                      </m:e>
                      <m:sup>
                        <m:r>
                          <a:rPr lang="en-US" b="0" i="1" smtClean="0">
                            <a:latin typeface="Cambria Math"/>
                          </a:rPr>
                          <m:t>3</m:t>
                        </m:r>
                      </m:sup>
                    </m:sSup>
                  </m:oMath>
                </a14:m>
                <a:r>
                  <a:rPr lang="en-US" dirty="0" smtClean="0"/>
                  <a:t> </a:t>
                </a:r>
                <a:r>
                  <a:rPr lang="en-US" dirty="0"/>
                  <a:t>and is an example of a closed Euclidean 3-manifold.</a:t>
                </a:r>
                <a:endParaRPr lang="en-US" b="1" dirty="0"/>
              </a:p>
            </p:txBody>
          </p:sp>
        </mc:Choice>
        <mc:Fallback>
          <p:sp>
            <p:nvSpPr>
              <p:cNvPr id="3" name="TextBox 2"/>
              <p:cNvSpPr txBox="1">
                <a:spLocks noRot="1" noChangeAspect="1" noMove="1" noResize="1" noEditPoints="1" noAdjustHandles="1" noChangeArrowheads="1" noChangeShapeType="1" noTextEdit="1"/>
              </p:cNvSpPr>
              <p:nvPr/>
            </p:nvSpPr>
            <p:spPr>
              <a:xfrm>
                <a:off x="381000" y="2819400"/>
                <a:ext cx="7924800" cy="646331"/>
              </a:xfrm>
              <a:prstGeom prst="rect">
                <a:avLst/>
              </a:prstGeom>
              <a:blipFill rotWithShape="1">
                <a:blip r:embed="rId4"/>
                <a:stretch>
                  <a:fillRect l="-692" t="-4717" b="-13208"/>
                </a:stretch>
              </a:blipFill>
            </p:spPr>
            <p:txBody>
              <a:bodyPr/>
              <a:lstStyle/>
              <a:p>
                <a:r>
                  <a:rPr lang="en-US">
                    <a:noFill/>
                  </a:rPr>
                  <a:t> </a:t>
                </a:r>
              </a:p>
            </p:txBody>
          </p:sp>
        </mc:Fallback>
      </mc:AlternateContent>
      <p:sp>
        <p:nvSpPr>
          <p:cNvPr id="6" name="Rectangle 5"/>
          <p:cNvSpPr/>
          <p:nvPr/>
        </p:nvSpPr>
        <p:spPr>
          <a:xfrm>
            <a:off x="2209800" y="5486400"/>
            <a:ext cx="471424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7" name="TextBox 6"/>
              <p:cNvSpPr txBox="1"/>
              <p:nvPr/>
            </p:nvSpPr>
            <p:spPr>
              <a:xfrm>
                <a:off x="381000" y="5802868"/>
                <a:ext cx="7924800" cy="369332"/>
              </a:xfrm>
              <a:prstGeom prst="rect">
                <a:avLst/>
              </a:prstGeom>
              <a:noFill/>
            </p:spPr>
            <p:txBody>
              <a:bodyPr wrap="square" rtlCol="0">
                <a:spAutoFit/>
              </a:bodyPr>
              <a:lstStyle/>
              <a:p>
                <a:r>
                  <a:rPr lang="en-US" b="1" dirty="0" smtClean="0"/>
                  <a:t>Note</a:t>
                </a:r>
                <a:r>
                  <a:rPr lang="en-US" b="1" dirty="0"/>
                  <a:t>. </a:t>
                </a:r>
                <a:r>
                  <a:rPr lang="en-US" b="1" dirty="0" smtClean="0"/>
                  <a:t> </a:t>
                </a:r>
                <a14:m>
                  <m:oMath xmlns:m="http://schemas.openxmlformats.org/officeDocument/2006/math">
                    <m:sSup>
                      <m:sSupPr>
                        <m:ctrlPr>
                          <a:rPr lang="en-US" i="1" smtClean="0">
                            <a:latin typeface="Cambria Math"/>
                          </a:rPr>
                        </m:ctrlPr>
                      </m:sSupPr>
                      <m:e>
                        <m:r>
                          <a:rPr lang="en-US" b="0" i="1" smtClean="0">
                            <a:latin typeface="Cambria Math"/>
                          </a:rPr>
                          <m:t>𝑆</m:t>
                        </m:r>
                      </m:e>
                      <m:sup>
                        <m:r>
                          <a:rPr lang="en-US" b="0" i="1" smtClean="0">
                            <a:latin typeface="Cambria Math"/>
                          </a:rPr>
                          <m:t>3</m:t>
                        </m:r>
                      </m:sup>
                    </m:sSup>
                  </m:oMath>
                </a14:m>
                <a:r>
                  <a:rPr lang="en-US" dirty="0" smtClean="0"/>
                  <a:t>,  </a:t>
                </a:r>
                <a14:m>
                  <m:oMath xmlns:m="http://schemas.openxmlformats.org/officeDocument/2006/math">
                    <m:sSup>
                      <m:sSupPr>
                        <m:ctrlPr>
                          <a:rPr lang="en-US" i="1" dirty="0" smtClean="0">
                            <a:latin typeface="Cambria Math"/>
                          </a:rPr>
                        </m:ctrlPr>
                      </m:sSupPr>
                      <m:e>
                        <m:r>
                          <a:rPr lang="en-US" b="0" i="1" dirty="0" smtClean="0">
                            <a:latin typeface="Cambria Math"/>
                          </a:rPr>
                          <m:t>𝐻</m:t>
                        </m:r>
                      </m:e>
                      <m:sup>
                        <m:r>
                          <a:rPr lang="en-US" b="0" i="1" dirty="0" smtClean="0">
                            <a:latin typeface="Cambria Math"/>
                          </a:rPr>
                          <m:t>3</m:t>
                        </m:r>
                      </m:sup>
                    </m:sSup>
                  </m:oMath>
                </a14:m>
                <a:r>
                  <a:rPr lang="en-US" dirty="0" smtClean="0"/>
                  <a:t>, and </a:t>
                </a:r>
                <a14:m>
                  <m:oMath xmlns:m="http://schemas.openxmlformats.org/officeDocument/2006/math">
                    <m:sSup>
                      <m:sSupPr>
                        <m:ctrlPr>
                          <a:rPr lang="en-US" i="1" smtClean="0">
                            <a:latin typeface="Cambria Math"/>
                          </a:rPr>
                        </m:ctrlPr>
                      </m:sSupPr>
                      <m:e>
                        <m:r>
                          <a:rPr lang="en-US" b="0" i="1" smtClean="0">
                            <a:latin typeface="Cambria Math"/>
                          </a:rPr>
                          <m:t>𝐸</m:t>
                        </m:r>
                      </m:e>
                      <m:sup>
                        <m:r>
                          <a:rPr lang="en-US" b="0" i="1" smtClean="0">
                            <a:latin typeface="Cambria Math"/>
                          </a:rPr>
                          <m:t>3</m:t>
                        </m:r>
                      </m:sup>
                    </m:sSup>
                    <m:r>
                      <a:rPr lang="en-US" b="0" i="1" smtClean="0">
                        <a:latin typeface="Cambria Math"/>
                      </a:rPr>
                      <m:t>=</m:t>
                    </m:r>
                    <m:sSup>
                      <m:sSupPr>
                        <m:ctrlPr>
                          <a:rPr lang="en-US" b="0" i="1" smtClean="0">
                            <a:latin typeface="Cambria Math"/>
                          </a:rPr>
                        </m:ctrlPr>
                      </m:sSupPr>
                      <m:e>
                        <m:r>
                          <a:rPr lang="en-US" b="0" i="1" smtClean="0">
                            <a:latin typeface="Cambria Math"/>
                            <a:ea typeface="Cambria Math"/>
                          </a:rPr>
                          <m:t>ℝ</m:t>
                        </m:r>
                      </m:e>
                      <m:sup>
                        <m:r>
                          <a:rPr lang="en-US" b="0" i="1" smtClean="0">
                            <a:latin typeface="Cambria Math"/>
                          </a:rPr>
                          <m:t>3</m:t>
                        </m:r>
                      </m:sup>
                    </m:sSup>
                  </m:oMath>
                </a14:m>
                <a:r>
                  <a:rPr lang="en-US" dirty="0"/>
                  <a:t> are the only homogeneous and isotropic </a:t>
                </a:r>
                <a:r>
                  <a:rPr lang="en-US" dirty="0" smtClean="0"/>
                  <a:t>3-manifolds</a:t>
                </a:r>
                <a:r>
                  <a:rPr lang="en-US" dirty="0"/>
                  <a:t>.</a:t>
                </a:r>
              </a:p>
            </p:txBody>
          </p:sp>
        </mc:Choice>
        <mc:Fallback>
          <p:sp>
            <p:nvSpPr>
              <p:cNvPr id="7" name="TextBox 6"/>
              <p:cNvSpPr txBox="1">
                <a:spLocks noRot="1" noChangeAspect="1" noMove="1" noResize="1" noEditPoints="1" noAdjustHandles="1" noChangeArrowheads="1" noChangeShapeType="1" noTextEdit="1"/>
              </p:cNvSpPr>
              <p:nvPr/>
            </p:nvSpPr>
            <p:spPr>
              <a:xfrm>
                <a:off x="381000" y="5802868"/>
                <a:ext cx="7924800" cy="369332"/>
              </a:xfrm>
              <a:prstGeom prst="rect">
                <a:avLst/>
              </a:prstGeom>
              <a:blipFill rotWithShape="1">
                <a:blip r:embed="rId5"/>
                <a:stretch>
                  <a:fillRect l="-692"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3687973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0376" y="197312"/>
            <a:ext cx="4677424" cy="6736888"/>
          </a:xfrm>
          <a:prstGeom prst="rect">
            <a:avLst/>
          </a:prstGeom>
        </p:spPr>
      </p:pic>
      <p:sp>
        <p:nvSpPr>
          <p:cNvPr id="4" name="TextBox 3"/>
          <p:cNvSpPr txBox="1"/>
          <p:nvPr/>
        </p:nvSpPr>
        <p:spPr>
          <a:xfrm>
            <a:off x="76200" y="434876"/>
            <a:ext cx="4267200" cy="3908762"/>
          </a:xfrm>
          <a:prstGeom prst="rect">
            <a:avLst/>
          </a:prstGeom>
          <a:noFill/>
        </p:spPr>
        <p:txBody>
          <a:bodyPr wrap="square" rtlCol="0">
            <a:spAutoFit/>
          </a:bodyPr>
          <a:lstStyle/>
          <a:p>
            <a:pPr algn="ctr"/>
            <a:r>
              <a:rPr lang="en-US" sz="4800" dirty="0" smtClean="0">
                <a:solidFill>
                  <a:srgbClr val="C00000"/>
                </a:solidFill>
                <a:latin typeface="Times New Roman" panose="02020603050405020304" pitchFamily="18" charset="0"/>
                <a:cs typeface="Times New Roman" panose="02020603050405020304" pitchFamily="18" charset="0"/>
              </a:rPr>
              <a:t>An incorrect way to visualize the Big Bang:</a:t>
            </a:r>
          </a:p>
          <a:p>
            <a:pPr algn="ctr"/>
            <a:endParaRPr lang="en-US" sz="4800" dirty="0">
              <a:solidFill>
                <a:srgbClr val="C00000"/>
              </a:solidFill>
              <a:latin typeface="Times New Roman" panose="02020603050405020304" pitchFamily="18" charset="0"/>
              <a:cs typeface="Times New Roman" panose="02020603050405020304" pitchFamily="18" charset="0"/>
            </a:endParaRPr>
          </a:p>
          <a:p>
            <a:pPr algn="ctr"/>
            <a:r>
              <a:rPr lang="en-US" sz="2800" dirty="0" smtClean="0">
                <a:solidFill>
                  <a:srgbClr val="002060"/>
                </a:solidFill>
                <a:latin typeface="Times New Roman" panose="02020603050405020304" pitchFamily="18" charset="0"/>
                <a:cs typeface="Times New Roman" panose="02020603050405020304" pitchFamily="18" charset="0"/>
              </a:rPr>
              <a:t>(from </a:t>
            </a:r>
            <a:r>
              <a:rPr lang="en-US" sz="2800" i="1" dirty="0" smtClean="0">
                <a:solidFill>
                  <a:srgbClr val="002060"/>
                </a:solidFill>
                <a:latin typeface="Times New Roman" panose="02020603050405020304" pitchFamily="18" charset="0"/>
                <a:cs typeface="Times New Roman" panose="02020603050405020304" pitchFamily="18" charset="0"/>
              </a:rPr>
              <a:t>The Shape of Space</a:t>
            </a:r>
            <a:r>
              <a:rPr lang="en-US" sz="2800" dirty="0" smtClean="0">
                <a:solidFill>
                  <a:srgbClr val="002060"/>
                </a:solidFill>
                <a:latin typeface="Times New Roman" panose="02020603050405020304" pitchFamily="18" charset="0"/>
                <a:cs typeface="Times New Roman" panose="02020603050405020304" pitchFamily="18" charset="0"/>
              </a:rPr>
              <a:t>, page 266)</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04800" y="5004137"/>
            <a:ext cx="4038600" cy="1231106"/>
          </a:xfrm>
          <a:prstGeom prst="rect">
            <a:avLst/>
          </a:prstGeom>
          <a:noFill/>
        </p:spPr>
        <p:txBody>
          <a:bodyPr wrap="square" rtlCol="0">
            <a:spAutoFit/>
          </a:bodyPr>
          <a:lstStyle/>
          <a:p>
            <a:pPr algn="ctr"/>
            <a:r>
              <a:rPr lang="en-US" sz="3200" dirty="0" smtClean="0">
                <a:solidFill>
                  <a:srgbClr val="00B050"/>
                </a:solidFill>
              </a:rPr>
              <a:t>Now a </a:t>
            </a:r>
            <a:r>
              <a:rPr lang="en-US" sz="3200" dirty="0">
                <a:solidFill>
                  <a:srgbClr val="00B050"/>
                </a:solidFill>
              </a:rPr>
              <a:t>video from: </a:t>
            </a:r>
            <a:r>
              <a:rPr lang="en-US" sz="1400" dirty="0">
                <a:solidFill>
                  <a:srgbClr val="00B050"/>
                </a:solidFill>
                <a:latin typeface="Courier New" panose="02070309020205020404" pitchFamily="49" charset="0"/>
                <a:cs typeface="Courier New" panose="02070309020205020404" pitchFamily="49" charset="0"/>
              </a:rPr>
              <a:t>http://yourtubetheme.com/2014/09/after-effects-big-bang-explosion-video-download/</a:t>
            </a:r>
          </a:p>
        </p:txBody>
      </p:sp>
    </p:spTree>
    <p:extLst>
      <p:ext uri="{BB962C8B-B14F-4D97-AF65-F5344CB8AC3E}">
        <p14:creationId xmlns:p14="http://schemas.microsoft.com/office/powerpoint/2010/main" val="124327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458200" cy="830997"/>
          </a:xfrm>
          <a:prstGeom prst="rect">
            <a:avLst/>
          </a:prstGeom>
          <a:noFill/>
        </p:spPr>
        <p:txBody>
          <a:bodyPr wrap="square" rtlCol="0">
            <a:spAutoFit/>
          </a:bodyPr>
          <a:lstStyle/>
          <a:p>
            <a:pPr algn="ctr"/>
            <a:r>
              <a:rPr lang="en-US" sz="4800" dirty="0" smtClean="0">
                <a:solidFill>
                  <a:srgbClr val="C00000"/>
                </a:solidFill>
                <a:latin typeface="Times New Roman" panose="02020603050405020304" pitchFamily="18" charset="0"/>
                <a:cs typeface="Times New Roman" panose="02020603050405020304" pitchFamily="18" charset="0"/>
              </a:rPr>
              <a:t>The Seifert-Weber Space</a:t>
            </a:r>
            <a:endParaRPr lang="en-US" sz="4800" dirty="0">
              <a:solidFill>
                <a:srgbClr val="C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TextBox 2"/>
              <p:cNvSpPr txBox="1"/>
              <p:nvPr/>
            </p:nvSpPr>
            <p:spPr>
              <a:xfrm>
                <a:off x="457200" y="1143000"/>
                <a:ext cx="8305800" cy="1200329"/>
              </a:xfrm>
              <a:prstGeom prst="rect">
                <a:avLst/>
              </a:prstGeom>
              <a:noFill/>
            </p:spPr>
            <p:txBody>
              <a:bodyPr wrap="square" rtlCol="0">
                <a:spAutoFit/>
              </a:bodyPr>
              <a:lstStyle/>
              <a:p>
                <a:r>
                  <a:rPr lang="en-US" b="1" dirty="0" smtClean="0"/>
                  <a:t>Note.  </a:t>
                </a:r>
                <a:r>
                  <a:rPr lang="en-US" dirty="0"/>
                  <a:t>The Seifert-Weber space is constructed by conceptually adhering opposite faces of a dodecahedron, after giving them a </a:t>
                </a:r>
                <a:r>
                  <a:rPr lang="en-US" dirty="0" smtClean="0"/>
                  <a:t>3/10 </a:t>
                </a:r>
                <a:r>
                  <a:rPr lang="en-US" dirty="0"/>
                  <a:t>clockwise turn. </a:t>
                </a:r>
                <a:r>
                  <a:rPr lang="en-US" dirty="0" smtClean="0"/>
                  <a:t> To make the angles “fit together,” the dodecahedron must be embedded in </a:t>
                </a:r>
                <a14:m>
                  <m:oMath xmlns:m="http://schemas.openxmlformats.org/officeDocument/2006/math">
                    <m:sSup>
                      <m:sSupPr>
                        <m:ctrlPr>
                          <a:rPr lang="en-US" i="1" smtClean="0">
                            <a:latin typeface="Cambria Math"/>
                          </a:rPr>
                        </m:ctrlPr>
                      </m:sSupPr>
                      <m:e>
                        <m:r>
                          <a:rPr lang="en-US" b="0" i="1" smtClean="0">
                            <a:latin typeface="Cambria Math"/>
                          </a:rPr>
                          <m:t>𝐻</m:t>
                        </m:r>
                      </m:e>
                      <m:sup>
                        <m:r>
                          <a:rPr lang="en-US" b="0" i="1" smtClean="0">
                            <a:latin typeface="Cambria Math"/>
                          </a:rPr>
                          <m:t>3</m:t>
                        </m:r>
                      </m:sup>
                    </m:sSup>
                  </m:oMath>
                </a14:m>
                <a:r>
                  <a:rPr lang="en-US" dirty="0" smtClean="0"/>
                  <a:t>.  </a:t>
                </a:r>
                <a:r>
                  <a:rPr lang="en-US" dirty="0"/>
                  <a:t>This </a:t>
                </a:r>
                <a:r>
                  <a:rPr lang="en-US" dirty="0" smtClean="0"/>
                  <a:t>space </a:t>
                </a:r>
                <a:r>
                  <a:rPr lang="en-US" dirty="0"/>
                  <a:t>is an example of a closed hyperbolic 3-manifold</a:t>
                </a:r>
                <a:r>
                  <a:rPr lang="en-US" dirty="0" smtClean="0"/>
                  <a:t>. </a:t>
                </a:r>
                <a:endParaRPr lang="en-US" dirty="0"/>
              </a:p>
            </p:txBody>
          </p:sp>
        </mc:Choice>
        <mc:Fallback>
          <p:sp>
            <p:nvSpPr>
              <p:cNvPr id="3" name="TextBox 2"/>
              <p:cNvSpPr txBox="1">
                <a:spLocks noRot="1" noChangeAspect="1" noMove="1" noResize="1" noEditPoints="1" noAdjustHandles="1" noChangeArrowheads="1" noChangeShapeType="1" noTextEdit="1"/>
              </p:cNvSpPr>
              <p:nvPr/>
            </p:nvSpPr>
            <p:spPr>
              <a:xfrm>
                <a:off x="457200" y="1143000"/>
                <a:ext cx="8305800" cy="1200329"/>
              </a:xfrm>
              <a:prstGeom prst="rect">
                <a:avLst/>
              </a:prstGeom>
              <a:blipFill rotWithShape="1">
                <a:blip r:embed="rId2"/>
                <a:stretch>
                  <a:fillRect l="-587" t="-2551" r="-147" b="-7143"/>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950" y="2663307"/>
            <a:ext cx="3652742" cy="3508893"/>
          </a:xfrm>
          <a:prstGeom prst="rect">
            <a:avLst/>
          </a:prstGeom>
        </p:spPr>
      </p:pic>
      <p:sp>
        <p:nvSpPr>
          <p:cNvPr id="5" name="TextBox 4"/>
          <p:cNvSpPr txBox="1"/>
          <p:nvPr/>
        </p:nvSpPr>
        <p:spPr>
          <a:xfrm>
            <a:off x="4419600" y="6135469"/>
            <a:ext cx="4572000" cy="523220"/>
          </a:xfrm>
          <a:prstGeom prst="rect">
            <a:avLst/>
          </a:prstGeom>
          <a:noFill/>
        </p:spPr>
        <p:txBody>
          <a:bodyPr wrap="square" rtlCol="0">
            <a:spAutoFit/>
          </a:bodyPr>
          <a:lstStyle/>
          <a:p>
            <a:pPr algn="ctr"/>
            <a:r>
              <a:rPr lang="en-US" sz="1400" dirty="0">
                <a:latin typeface="Courier New" panose="02070309020205020404" pitchFamily="49" charset="0"/>
                <a:cs typeface="Courier New" panose="02070309020205020404" pitchFamily="49" charset="0"/>
              </a:rPr>
              <a:t>http://www.math.univ-toulouse.fr/~cheritat/GalIII/SW-dod.png</a:t>
            </a:r>
          </a:p>
        </p:txBody>
      </p:sp>
      <p:pic>
        <p:nvPicPr>
          <p:cNvPr id="6" name="Picture 5"/>
          <p:cNvPicPr>
            <a:picLocks noChangeAspect="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4610100" y="2386075"/>
            <a:ext cx="4014725" cy="4014725"/>
          </a:xfrm>
          <a:prstGeom prst="rect">
            <a:avLst/>
          </a:prstGeom>
        </p:spPr>
      </p:pic>
    </p:spTree>
    <p:extLst>
      <p:ext uri="{BB962C8B-B14F-4D97-AF65-F5344CB8AC3E}">
        <p14:creationId xmlns:p14="http://schemas.microsoft.com/office/powerpoint/2010/main" val="29491826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52400"/>
            <a:ext cx="8458200" cy="830997"/>
          </a:xfrm>
          <a:prstGeom prst="rect">
            <a:avLst/>
          </a:prstGeom>
          <a:noFill/>
        </p:spPr>
        <p:txBody>
          <a:bodyPr wrap="square" rtlCol="0">
            <a:spAutoFit/>
          </a:bodyPr>
          <a:lstStyle/>
          <a:p>
            <a:pPr algn="ctr"/>
            <a:r>
              <a:rPr lang="en-US" sz="4800" dirty="0" smtClean="0">
                <a:solidFill>
                  <a:srgbClr val="C00000"/>
                </a:solidFill>
                <a:latin typeface="Times New Roman" panose="02020603050405020304" pitchFamily="18" charset="0"/>
                <a:cs typeface="Times New Roman" panose="02020603050405020304" pitchFamily="18" charset="0"/>
              </a:rPr>
              <a:t>Global Topology of the Universe</a:t>
            </a:r>
            <a:endParaRPr lang="en-US" sz="4800"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57200" y="1143000"/>
            <a:ext cx="8305800" cy="923330"/>
          </a:xfrm>
          <a:prstGeom prst="rect">
            <a:avLst/>
          </a:prstGeom>
          <a:noFill/>
        </p:spPr>
        <p:txBody>
          <a:bodyPr wrap="square" rtlCol="0">
            <a:spAutoFit/>
          </a:bodyPr>
          <a:lstStyle/>
          <a:p>
            <a:r>
              <a:rPr lang="en-US" b="1" dirty="0" smtClean="0"/>
              <a:t>Note.  </a:t>
            </a:r>
            <a:r>
              <a:rPr lang="en-US" dirty="0" smtClean="0"/>
              <a:t>Five of the six combinations of open/closed and geometry are possible.  A manifold with elliptic geometry (and, as a consequence, positive curvature) must “curve back on itself” and be closed.  </a:t>
            </a:r>
            <a:endParaRPr lang="en-US" dirty="0"/>
          </a:p>
        </p:txBody>
      </p:sp>
      <mc:AlternateContent xmlns:mc="http://schemas.openxmlformats.org/markup-compatibility/2006">
        <mc:Choice xmlns:a14="http://schemas.microsoft.com/office/drawing/2010/main" Requires="a14">
          <p:graphicFrame>
            <p:nvGraphicFramePr>
              <p:cNvPr id="5" name="Table 4"/>
              <p:cNvGraphicFramePr>
                <a:graphicFrameLocks noGrp="1"/>
              </p:cNvGraphicFramePr>
              <p:nvPr>
                <p:extLst>
                  <p:ext uri="{D42A27DB-BD31-4B8C-83A1-F6EECF244321}">
                    <p14:modId xmlns:p14="http://schemas.microsoft.com/office/powerpoint/2010/main" val="1627678615"/>
                  </p:ext>
                </p:extLst>
              </p:nvPr>
            </p:nvGraphicFramePr>
            <p:xfrm>
              <a:off x="1524000" y="2692400"/>
              <a:ext cx="6096000" cy="1651000"/>
            </p:xfrm>
            <a:graphic>
              <a:graphicData uri="http://schemas.openxmlformats.org/drawingml/2006/table">
                <a:tbl>
                  <a:tblPr firstRow="1" bandRow="1">
                    <a:tableStyleId>{F5AB1C69-6EDB-4FF4-983F-18BD219EF322}</a:tableStyleId>
                  </a:tblPr>
                  <a:tblGrid>
                    <a:gridCol w="1524000"/>
                    <a:gridCol w="1524000"/>
                    <a:gridCol w="1524000"/>
                    <a:gridCol w="1524000"/>
                  </a:tblGrid>
                  <a:tr h="370840">
                    <a:tc>
                      <a:txBody>
                        <a:bodyPr/>
                        <a:lstStyle/>
                        <a:p>
                          <a:endParaRPr lang="en-US" dirty="0"/>
                        </a:p>
                      </a:txBody>
                      <a:tcPr/>
                    </a:tc>
                    <a:tc>
                      <a:txBody>
                        <a:bodyPr/>
                        <a:lstStyle/>
                        <a:p>
                          <a:pPr algn="ctr"/>
                          <a:r>
                            <a:rPr lang="en-US" dirty="0" smtClean="0"/>
                            <a:t>Elliptic/+</a:t>
                          </a:r>
                          <a:endParaRPr lang="en-US" dirty="0"/>
                        </a:p>
                      </a:txBody>
                      <a:tcPr/>
                    </a:tc>
                    <a:tc>
                      <a:txBody>
                        <a:bodyPr/>
                        <a:lstStyle/>
                        <a:p>
                          <a:pPr algn="ctr"/>
                          <a:r>
                            <a:rPr lang="en-US" dirty="0" smtClean="0"/>
                            <a:t>Euclidean/0</a:t>
                          </a:r>
                          <a:endParaRPr lang="en-US" dirty="0"/>
                        </a:p>
                      </a:txBody>
                      <a:tcPr/>
                    </a:tc>
                    <a:tc>
                      <a:txBody>
                        <a:bodyPr/>
                        <a:lstStyle/>
                        <a:p>
                          <a:pPr algn="ctr"/>
                          <a:r>
                            <a:rPr lang="en-US" dirty="0" smtClean="0"/>
                            <a:t>Hyperbolic/</a:t>
                          </a:r>
                          <a14:m>
                            <m:oMath xmlns:m="http://schemas.openxmlformats.org/officeDocument/2006/math">
                              <m:r>
                                <a:rPr lang="en-US" b="1" i="1" smtClean="0">
                                  <a:latin typeface="Cambria Math"/>
                                </a:rPr>
                                <m:t>−</m:t>
                              </m:r>
                            </m:oMath>
                          </a14:m>
                          <a:endParaRPr lang="en-US" dirty="0"/>
                        </a:p>
                      </a:txBody>
                      <a:tcPr/>
                    </a:tc>
                  </a:tr>
                  <a:tr h="370840">
                    <a:tc>
                      <a:txBody>
                        <a:bodyPr/>
                        <a:lstStyle/>
                        <a:p>
                          <a:pPr algn="ctr"/>
                          <a:r>
                            <a:rPr lang="en-US" b="1" dirty="0" smtClean="0"/>
                            <a:t>Closed</a:t>
                          </a:r>
                          <a:endParaRPr lang="en-US" b="1"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en-US" b="0" i="1" smtClean="0">
                                        <a:latin typeface="Cambria Math"/>
                                      </a:rPr>
                                      <m:t>𝑆</m:t>
                                    </m:r>
                                  </m:e>
                                  <m:sup>
                                    <m:r>
                                      <a:rPr lang="en-US" b="0" i="1" smtClean="0">
                                        <a:latin typeface="Cambria Math"/>
                                      </a:rPr>
                                      <m:t>3</m:t>
                                    </m:r>
                                  </m:sup>
                                </m:sSup>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en-US" b="0" i="1" smtClean="0">
                                        <a:latin typeface="Cambria Math"/>
                                      </a:rPr>
                                      <m:t>𝑇</m:t>
                                    </m:r>
                                  </m:e>
                                  <m:sup>
                                    <m:r>
                                      <a:rPr lang="en-US" b="0" i="1" smtClean="0">
                                        <a:latin typeface="Cambria Math"/>
                                      </a:rPr>
                                      <m:t>3</m:t>
                                    </m:r>
                                  </m:sup>
                                </m:sSup>
                              </m:oMath>
                            </m:oMathPara>
                          </a14:m>
                          <a:endParaRPr lang="en-US" dirty="0"/>
                        </a:p>
                      </a:txBody>
                      <a:tcPr/>
                    </a:tc>
                    <a:tc>
                      <a:txBody>
                        <a:bodyPr/>
                        <a:lstStyle/>
                        <a:p>
                          <a:pPr algn="ctr"/>
                          <a:r>
                            <a:rPr lang="en-US" dirty="0" smtClean="0"/>
                            <a:t>Seifert-Weber space</a:t>
                          </a:r>
                          <a:endParaRPr lang="en-US" dirty="0"/>
                        </a:p>
                      </a:txBody>
                      <a:tcPr/>
                    </a:tc>
                  </a:tr>
                  <a:tr h="370840">
                    <a:tc>
                      <a:txBody>
                        <a:bodyPr/>
                        <a:lstStyle/>
                        <a:p>
                          <a:pPr algn="ctr"/>
                          <a:r>
                            <a:rPr lang="en-US" b="1" dirty="0" smtClean="0"/>
                            <a:t>Open</a:t>
                          </a:r>
                          <a:endParaRPr lang="en-US" b="1" dirty="0"/>
                        </a:p>
                      </a:txBody>
                      <a:tcPr/>
                    </a:tc>
                    <a:tc>
                      <a:txBody>
                        <a:bodyPr/>
                        <a:lstStyle/>
                        <a:p>
                          <a:pPr algn="ctr"/>
                          <a:r>
                            <a:rPr lang="en-US" dirty="0" smtClean="0"/>
                            <a:t>none</a:t>
                          </a:r>
                          <a:endParaRPr lang="en-US" dirty="0"/>
                        </a:p>
                      </a:txBody>
                      <a:tcPr/>
                    </a:tc>
                    <a:tc>
                      <a:txBody>
                        <a:bodyPr/>
                        <a:lstStyle/>
                        <a:p>
                          <a:pPr algn="ctr"/>
                          <a:r>
                            <a:rPr lang="en-US" dirty="0" smtClean="0"/>
                            <a:t>Euclidean 3-space, </a:t>
                          </a:r>
                          <a14:m>
                            <m:oMath xmlns:m="http://schemas.openxmlformats.org/officeDocument/2006/math">
                              <m:sSup>
                                <m:sSupPr>
                                  <m:ctrlPr>
                                    <a:rPr lang="en-US" i="1" smtClean="0">
                                      <a:latin typeface="Cambria Math"/>
                                    </a:rPr>
                                  </m:ctrlPr>
                                </m:sSupPr>
                                <m:e>
                                  <m:r>
                                    <a:rPr lang="en-US" b="0" i="1" smtClean="0">
                                      <a:latin typeface="Cambria Math"/>
                                    </a:rPr>
                                    <m:t>𝐸</m:t>
                                  </m:r>
                                </m:e>
                                <m:sup>
                                  <m:r>
                                    <a:rPr lang="en-US" b="0" i="1" smtClean="0">
                                      <a:latin typeface="Cambria Math"/>
                                    </a:rPr>
                                    <m:t>3</m:t>
                                  </m:r>
                                </m:sup>
                              </m:sSup>
                            </m:oMath>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en-US" b="0" i="1" smtClean="0">
                                        <a:latin typeface="Cambria Math"/>
                                      </a:rPr>
                                      <m:t>𝐻</m:t>
                                    </m:r>
                                  </m:e>
                                  <m:sup>
                                    <m:r>
                                      <a:rPr lang="en-US" b="0" i="1" smtClean="0">
                                        <a:latin typeface="Cambria Math"/>
                                      </a:rPr>
                                      <m:t>3</m:t>
                                    </m:r>
                                  </m:sup>
                                </m:sSup>
                              </m:oMath>
                            </m:oMathPara>
                          </a14:m>
                          <a:endParaRPr lang="en-US" dirty="0"/>
                        </a:p>
                      </a:txBody>
                      <a:tcPr/>
                    </a:tc>
                  </a:tr>
                </a:tbl>
              </a:graphicData>
            </a:graphic>
          </p:graphicFrame>
        </mc:Choice>
        <mc:Fallback>
          <p:graphicFrame>
            <p:nvGraphicFramePr>
              <p:cNvPr id="5" name="Table 4"/>
              <p:cNvGraphicFramePr>
                <a:graphicFrameLocks noGrp="1"/>
              </p:cNvGraphicFramePr>
              <p:nvPr>
                <p:extLst>
                  <p:ext uri="{D42A27DB-BD31-4B8C-83A1-F6EECF244321}">
                    <p14:modId xmlns:p14="http://schemas.microsoft.com/office/powerpoint/2010/main" val="1627678615"/>
                  </p:ext>
                </p:extLst>
              </p:nvPr>
            </p:nvGraphicFramePr>
            <p:xfrm>
              <a:off x="1524000" y="2692400"/>
              <a:ext cx="6096000" cy="1651000"/>
            </p:xfrm>
            <a:graphic>
              <a:graphicData uri="http://schemas.openxmlformats.org/drawingml/2006/table">
                <a:tbl>
                  <a:tblPr firstRow="1" bandRow="1">
                    <a:tableStyleId>{F5AB1C69-6EDB-4FF4-983F-18BD219EF322}</a:tableStyleId>
                  </a:tblPr>
                  <a:tblGrid>
                    <a:gridCol w="1524000"/>
                    <a:gridCol w="1524000"/>
                    <a:gridCol w="1524000"/>
                    <a:gridCol w="1524000"/>
                  </a:tblGrid>
                  <a:tr h="370840">
                    <a:tc>
                      <a:txBody>
                        <a:bodyPr/>
                        <a:lstStyle/>
                        <a:p>
                          <a:endParaRPr lang="en-US" dirty="0"/>
                        </a:p>
                      </a:txBody>
                      <a:tcPr/>
                    </a:tc>
                    <a:tc>
                      <a:txBody>
                        <a:bodyPr/>
                        <a:lstStyle/>
                        <a:p>
                          <a:pPr algn="ctr"/>
                          <a:r>
                            <a:rPr lang="en-US" dirty="0" smtClean="0"/>
                            <a:t>Elliptic/+</a:t>
                          </a:r>
                          <a:endParaRPr lang="en-US" dirty="0"/>
                        </a:p>
                      </a:txBody>
                      <a:tcPr/>
                    </a:tc>
                    <a:tc>
                      <a:txBody>
                        <a:bodyPr/>
                        <a:lstStyle/>
                        <a:p>
                          <a:pPr algn="ctr"/>
                          <a:r>
                            <a:rPr lang="en-US" dirty="0" smtClean="0"/>
                            <a:t>Euclidean/0</a:t>
                          </a:r>
                          <a:endParaRPr lang="en-US" dirty="0"/>
                        </a:p>
                      </a:txBody>
                      <a:tcPr/>
                    </a:tc>
                    <a:tc>
                      <a:txBody>
                        <a:bodyPr/>
                        <a:lstStyle/>
                        <a:p>
                          <a:endParaRPr lang="en-US"/>
                        </a:p>
                      </a:txBody>
                      <a:tcPr>
                        <a:blipFill rotWithShape="1">
                          <a:blip r:embed="rId2"/>
                          <a:stretch>
                            <a:fillRect l="-300000" t="-8197" b="-368852"/>
                          </a:stretch>
                        </a:blipFill>
                      </a:tcPr>
                    </a:tc>
                  </a:tr>
                  <a:tr h="640080">
                    <a:tc>
                      <a:txBody>
                        <a:bodyPr/>
                        <a:lstStyle/>
                        <a:p>
                          <a:pPr algn="ctr"/>
                          <a:r>
                            <a:rPr lang="en-US" b="1" dirty="0" smtClean="0"/>
                            <a:t>Closed</a:t>
                          </a:r>
                          <a:endParaRPr lang="en-US" b="1" dirty="0"/>
                        </a:p>
                      </a:txBody>
                      <a:tcPr/>
                    </a:tc>
                    <a:tc>
                      <a:txBody>
                        <a:bodyPr/>
                        <a:lstStyle/>
                        <a:p>
                          <a:endParaRPr lang="en-US"/>
                        </a:p>
                      </a:txBody>
                      <a:tcPr>
                        <a:blipFill rotWithShape="1">
                          <a:blip r:embed="rId2"/>
                          <a:stretch>
                            <a:fillRect l="-100000" t="-62857" r="-200000" b="-114286"/>
                          </a:stretch>
                        </a:blipFill>
                      </a:tcPr>
                    </a:tc>
                    <a:tc>
                      <a:txBody>
                        <a:bodyPr/>
                        <a:lstStyle/>
                        <a:p>
                          <a:endParaRPr lang="en-US"/>
                        </a:p>
                      </a:txBody>
                      <a:tcPr>
                        <a:blipFill rotWithShape="1">
                          <a:blip r:embed="rId2"/>
                          <a:stretch>
                            <a:fillRect l="-200000" t="-62857" r="-100000" b="-114286"/>
                          </a:stretch>
                        </a:blipFill>
                      </a:tcPr>
                    </a:tc>
                    <a:tc>
                      <a:txBody>
                        <a:bodyPr/>
                        <a:lstStyle/>
                        <a:p>
                          <a:pPr algn="ctr"/>
                          <a:r>
                            <a:rPr lang="en-US" dirty="0" smtClean="0"/>
                            <a:t>Seifert-Weber space</a:t>
                          </a:r>
                          <a:endParaRPr lang="en-US" dirty="0"/>
                        </a:p>
                      </a:txBody>
                      <a:tcPr/>
                    </a:tc>
                  </a:tr>
                  <a:tr h="640080">
                    <a:tc>
                      <a:txBody>
                        <a:bodyPr/>
                        <a:lstStyle/>
                        <a:p>
                          <a:pPr algn="ctr"/>
                          <a:r>
                            <a:rPr lang="en-US" b="1" dirty="0" smtClean="0"/>
                            <a:t>Open</a:t>
                          </a:r>
                          <a:endParaRPr lang="en-US" b="1" dirty="0"/>
                        </a:p>
                      </a:txBody>
                      <a:tcPr/>
                    </a:tc>
                    <a:tc>
                      <a:txBody>
                        <a:bodyPr/>
                        <a:lstStyle/>
                        <a:p>
                          <a:pPr algn="ctr"/>
                          <a:r>
                            <a:rPr lang="en-US" dirty="0" smtClean="0"/>
                            <a:t>none</a:t>
                          </a:r>
                          <a:endParaRPr lang="en-US" dirty="0"/>
                        </a:p>
                      </a:txBody>
                      <a:tcPr/>
                    </a:tc>
                    <a:tc>
                      <a:txBody>
                        <a:bodyPr/>
                        <a:lstStyle/>
                        <a:p>
                          <a:endParaRPr lang="en-US"/>
                        </a:p>
                      </a:txBody>
                      <a:tcPr>
                        <a:blipFill rotWithShape="1">
                          <a:blip r:embed="rId2"/>
                          <a:stretch>
                            <a:fillRect l="-200000" t="-162857" r="-100000" b="-14286"/>
                          </a:stretch>
                        </a:blipFill>
                      </a:tcPr>
                    </a:tc>
                    <a:tc>
                      <a:txBody>
                        <a:bodyPr/>
                        <a:lstStyle/>
                        <a:p>
                          <a:endParaRPr lang="en-US"/>
                        </a:p>
                      </a:txBody>
                      <a:tcPr>
                        <a:blipFill rotWithShape="1">
                          <a:blip r:embed="rId2"/>
                          <a:stretch>
                            <a:fillRect l="-300000" t="-162857" b="-14286"/>
                          </a:stretch>
                        </a:blipFill>
                      </a:tcPr>
                    </a:tc>
                  </a:tr>
                </a:tbl>
              </a:graphicData>
            </a:graphic>
          </p:graphicFrame>
        </mc:Fallback>
      </mc:AlternateContent>
      <p:sp>
        <p:nvSpPr>
          <p:cNvPr id="6" name="TextBox 5"/>
          <p:cNvSpPr txBox="1"/>
          <p:nvPr/>
        </p:nvSpPr>
        <p:spPr>
          <a:xfrm>
            <a:off x="533400" y="5221069"/>
            <a:ext cx="8305800" cy="646331"/>
          </a:xfrm>
          <a:prstGeom prst="rect">
            <a:avLst/>
          </a:prstGeom>
          <a:noFill/>
        </p:spPr>
        <p:txBody>
          <a:bodyPr wrap="square" rtlCol="0">
            <a:spAutoFit/>
          </a:bodyPr>
          <a:lstStyle/>
          <a:p>
            <a:r>
              <a:rPr lang="en-US" b="1" dirty="0" smtClean="0"/>
              <a:t>Note</a:t>
            </a:r>
            <a:r>
              <a:rPr lang="en-US" b="1" dirty="0"/>
              <a:t>. </a:t>
            </a:r>
            <a:r>
              <a:rPr lang="en-US" b="1" dirty="0" smtClean="0"/>
              <a:t> </a:t>
            </a:r>
            <a:r>
              <a:rPr lang="en-US" dirty="0"/>
              <a:t>William Thurston has shown (</a:t>
            </a:r>
            <a:r>
              <a:rPr lang="en-US" dirty="0" smtClean="0"/>
              <a:t>1970s-80s</a:t>
            </a:r>
            <a:r>
              <a:rPr lang="en-US" dirty="0"/>
              <a:t>) that </a:t>
            </a:r>
            <a:r>
              <a:rPr lang="en-US" dirty="0" smtClean="0"/>
              <a:t>“most” </a:t>
            </a:r>
            <a:r>
              <a:rPr lang="en-US" dirty="0"/>
              <a:t>3-manifolds admit a hyperbolic geometry.</a:t>
            </a:r>
          </a:p>
        </p:txBody>
      </p:sp>
      <p:sp>
        <p:nvSpPr>
          <p:cNvPr id="7" name="Rectangle 6"/>
          <p:cNvSpPr/>
          <p:nvPr/>
        </p:nvSpPr>
        <p:spPr>
          <a:xfrm>
            <a:off x="1524000" y="2667000"/>
            <a:ext cx="6096000" cy="16764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73178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548" y="331470"/>
            <a:ext cx="4530852" cy="6195060"/>
          </a:xfrm>
          <a:prstGeom prst="rect">
            <a:avLst/>
          </a:prstGeom>
        </p:spPr>
      </p:pic>
      <p:sp>
        <p:nvSpPr>
          <p:cNvPr id="3" name="TextBox 2"/>
          <p:cNvSpPr txBox="1"/>
          <p:nvPr/>
        </p:nvSpPr>
        <p:spPr>
          <a:xfrm>
            <a:off x="76200" y="434876"/>
            <a:ext cx="4267200" cy="3908762"/>
          </a:xfrm>
          <a:prstGeom prst="rect">
            <a:avLst/>
          </a:prstGeom>
          <a:noFill/>
        </p:spPr>
        <p:txBody>
          <a:bodyPr wrap="square" rtlCol="0">
            <a:spAutoFit/>
          </a:bodyPr>
          <a:lstStyle/>
          <a:p>
            <a:pPr algn="ctr"/>
            <a:r>
              <a:rPr lang="en-US" sz="4800" dirty="0" smtClean="0">
                <a:solidFill>
                  <a:srgbClr val="C00000"/>
                </a:solidFill>
                <a:latin typeface="Times New Roman" panose="02020603050405020304" pitchFamily="18" charset="0"/>
                <a:cs typeface="Times New Roman" panose="02020603050405020304" pitchFamily="18" charset="0"/>
              </a:rPr>
              <a:t>A </a:t>
            </a:r>
            <a:r>
              <a:rPr lang="en-US" sz="4800" b="1" dirty="0" smtClean="0">
                <a:solidFill>
                  <a:srgbClr val="C00000"/>
                </a:solidFill>
                <a:latin typeface="Times New Roman" panose="02020603050405020304" pitchFamily="18" charset="0"/>
                <a:cs typeface="Times New Roman" panose="02020603050405020304" pitchFamily="18" charset="0"/>
              </a:rPr>
              <a:t>correct</a:t>
            </a:r>
            <a:r>
              <a:rPr lang="en-US" sz="4800" dirty="0" smtClean="0">
                <a:solidFill>
                  <a:srgbClr val="C00000"/>
                </a:solidFill>
                <a:latin typeface="Times New Roman" panose="02020603050405020304" pitchFamily="18" charset="0"/>
                <a:cs typeface="Times New Roman" panose="02020603050405020304" pitchFamily="18" charset="0"/>
              </a:rPr>
              <a:t> way to visualize the Big Bang:</a:t>
            </a:r>
          </a:p>
          <a:p>
            <a:pPr algn="ctr"/>
            <a:endParaRPr lang="en-US" sz="4800" dirty="0">
              <a:solidFill>
                <a:srgbClr val="C00000"/>
              </a:solidFill>
              <a:latin typeface="Times New Roman" panose="02020603050405020304" pitchFamily="18" charset="0"/>
              <a:cs typeface="Times New Roman" panose="02020603050405020304" pitchFamily="18" charset="0"/>
            </a:endParaRPr>
          </a:p>
          <a:p>
            <a:pPr algn="ctr"/>
            <a:r>
              <a:rPr lang="en-US" sz="2800" dirty="0" smtClean="0">
                <a:solidFill>
                  <a:srgbClr val="002060"/>
                </a:solidFill>
                <a:latin typeface="Times New Roman" panose="02020603050405020304" pitchFamily="18" charset="0"/>
                <a:cs typeface="Times New Roman" panose="02020603050405020304" pitchFamily="18" charset="0"/>
              </a:rPr>
              <a:t>(from </a:t>
            </a:r>
            <a:r>
              <a:rPr lang="en-US" sz="2800" i="1" dirty="0" smtClean="0">
                <a:solidFill>
                  <a:srgbClr val="002060"/>
                </a:solidFill>
                <a:latin typeface="Times New Roman" panose="02020603050405020304" pitchFamily="18" charset="0"/>
                <a:cs typeface="Times New Roman" panose="02020603050405020304" pitchFamily="18" charset="0"/>
              </a:rPr>
              <a:t>The Shape of Space</a:t>
            </a:r>
            <a:r>
              <a:rPr lang="en-US" sz="2800" dirty="0" smtClean="0">
                <a:solidFill>
                  <a:srgbClr val="002060"/>
                </a:solidFill>
                <a:latin typeface="Times New Roman" panose="02020603050405020304" pitchFamily="18" charset="0"/>
                <a:cs typeface="Times New Roman" panose="02020603050405020304" pitchFamily="18" charset="0"/>
              </a:rPr>
              <a:t>, page 267)</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28600" y="4983540"/>
            <a:ext cx="4267200" cy="1569660"/>
          </a:xfrm>
          <a:prstGeom prst="rect">
            <a:avLst/>
          </a:prstGeom>
          <a:noFill/>
        </p:spPr>
        <p:txBody>
          <a:bodyPr wrap="square" rtlCol="0">
            <a:spAutoFit/>
          </a:bodyPr>
          <a:lstStyle/>
          <a:p>
            <a:pPr algn="ctr"/>
            <a:r>
              <a:rPr lang="en-US" sz="3200" dirty="0" smtClean="0">
                <a:solidFill>
                  <a:srgbClr val="00B050"/>
                </a:solidFill>
                <a:latin typeface="Times New Roman" panose="02020603050405020304" pitchFamily="18" charset="0"/>
                <a:cs typeface="Times New Roman" panose="02020603050405020304" pitchFamily="18" charset="0"/>
              </a:rPr>
              <a:t>So what is the 3-manifold for the spatial part of our universe?</a:t>
            </a:r>
            <a:endParaRPr lang="en-US" sz="3200" dirty="0" smtClean="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365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762000"/>
            <a:ext cx="8382000" cy="1754326"/>
          </a:xfrm>
          <a:prstGeom prst="rect">
            <a:avLst/>
          </a:prstGeom>
          <a:noFill/>
        </p:spPr>
        <p:txBody>
          <a:bodyPr wrap="square" rtlCol="0">
            <a:spAutoFit/>
          </a:bodyPr>
          <a:lstStyle/>
          <a:p>
            <a:r>
              <a:rPr lang="en-US" b="1" dirty="0" smtClean="0"/>
              <a:t>Note</a:t>
            </a:r>
            <a:r>
              <a:rPr lang="en-US" b="1" dirty="0"/>
              <a:t>. </a:t>
            </a:r>
            <a:r>
              <a:rPr lang="en-US" dirty="0"/>
              <a:t>Einstein's general theory of relativity </a:t>
            </a:r>
            <a:r>
              <a:rPr lang="en-US" dirty="0" smtClean="0"/>
              <a:t>tells </a:t>
            </a:r>
            <a:r>
              <a:rPr lang="en-US" dirty="0"/>
              <a:t>us how matter and space interact.  This theory only deals with the </a:t>
            </a:r>
            <a:r>
              <a:rPr lang="en-US" dirty="0" smtClean="0"/>
              <a:t>universe's </a:t>
            </a:r>
            <a:r>
              <a:rPr lang="en-US" i="1" dirty="0" smtClean="0"/>
              <a:t>local geometry</a:t>
            </a:r>
            <a:r>
              <a:rPr lang="en-US" dirty="0" smtClean="0"/>
              <a:t> </a:t>
            </a:r>
            <a:r>
              <a:rPr lang="en-US" dirty="0"/>
              <a:t>(and it is the field equations which lead us to the </a:t>
            </a:r>
            <a:r>
              <a:rPr lang="en-US" dirty="0" smtClean="0"/>
              <a:t>“fate </a:t>
            </a:r>
            <a:r>
              <a:rPr lang="en-US" dirty="0"/>
              <a:t>of the </a:t>
            </a:r>
            <a:r>
              <a:rPr lang="en-US" dirty="0" smtClean="0"/>
              <a:t>universe” </a:t>
            </a:r>
            <a:r>
              <a:rPr lang="en-US" dirty="0"/>
              <a:t>under the different local geometries given above).  If we can </a:t>
            </a:r>
            <a:r>
              <a:rPr lang="en-US" dirty="0" smtClean="0"/>
              <a:t>calculate </a:t>
            </a:r>
            <a:r>
              <a:rPr lang="en-US" dirty="0"/>
              <a:t>the universe's density, then we can determine its curvature, local geometry, and ultimate fate.  However, this still leaves the question of the universe's global topology.</a:t>
            </a:r>
          </a:p>
        </p:txBody>
      </p:sp>
      <p:sp>
        <p:nvSpPr>
          <p:cNvPr id="4" name="TextBox 3"/>
          <p:cNvSpPr txBox="1"/>
          <p:nvPr/>
        </p:nvSpPr>
        <p:spPr>
          <a:xfrm>
            <a:off x="304800" y="0"/>
            <a:ext cx="8458200" cy="830997"/>
          </a:xfrm>
          <a:prstGeom prst="rect">
            <a:avLst/>
          </a:prstGeom>
          <a:noFill/>
        </p:spPr>
        <p:txBody>
          <a:bodyPr wrap="square" rtlCol="0">
            <a:spAutoFit/>
          </a:bodyPr>
          <a:lstStyle/>
          <a:p>
            <a:pPr algn="ctr"/>
            <a:r>
              <a:rPr lang="en-US" sz="4800" dirty="0" smtClean="0">
                <a:solidFill>
                  <a:srgbClr val="C00000"/>
                </a:solidFill>
                <a:latin typeface="Times New Roman" panose="02020603050405020304" pitchFamily="18" charset="0"/>
                <a:cs typeface="Times New Roman" panose="02020603050405020304" pitchFamily="18" charset="0"/>
              </a:rPr>
              <a:t>Empirical Evidence</a:t>
            </a:r>
            <a:endParaRPr lang="en-US" sz="4800" dirty="0">
              <a:solidFill>
                <a:srgbClr val="C0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81000" y="2514600"/>
            <a:ext cx="7924800" cy="1754326"/>
          </a:xfrm>
          <a:prstGeom prst="rect">
            <a:avLst/>
          </a:prstGeom>
          <a:noFill/>
        </p:spPr>
        <p:txBody>
          <a:bodyPr wrap="square" rtlCol="0">
            <a:spAutoFit/>
          </a:bodyPr>
          <a:lstStyle/>
          <a:p>
            <a:r>
              <a:rPr lang="en-US" b="1" dirty="0" smtClean="0"/>
              <a:t>Note</a:t>
            </a:r>
            <a:r>
              <a:rPr lang="en-US" dirty="0"/>
              <a:t>. </a:t>
            </a:r>
            <a:r>
              <a:rPr lang="en-US" dirty="0" smtClean="0"/>
              <a:t> </a:t>
            </a:r>
            <a:r>
              <a:rPr lang="en-US" dirty="0"/>
              <a:t>One could detect that he lives in a </a:t>
            </a:r>
            <a:r>
              <a:rPr lang="en-US" dirty="0" smtClean="0"/>
              <a:t>closed </a:t>
            </a:r>
            <a:r>
              <a:rPr lang="en-US" dirty="0"/>
              <a:t>(i.e., finite) universe by looking for images of himself! That is, we could look for, say, an image of the Virgo cluster appearing far off in the universe.  Or, we could look for two images of a given quasar in opposite directions of the sky.  However, given the distance scale, these objects simply evolve too quickly for us to recognize them as they were billions of years ago</a:t>
            </a:r>
            <a:r>
              <a:rPr lang="en-US" dirty="0" smtClean="0"/>
              <a:t>.</a:t>
            </a:r>
            <a:endParaRPr lang="en-US" dirty="0"/>
          </a:p>
        </p:txBody>
      </p:sp>
      <p:sp>
        <p:nvSpPr>
          <p:cNvPr id="9" name="TextBox 8"/>
          <p:cNvSpPr txBox="1"/>
          <p:nvPr/>
        </p:nvSpPr>
        <p:spPr>
          <a:xfrm>
            <a:off x="3276600" y="4343400"/>
            <a:ext cx="1981200" cy="954107"/>
          </a:xfrm>
          <a:prstGeom prst="rect">
            <a:avLst/>
          </a:prstGeom>
          <a:noFill/>
        </p:spPr>
        <p:txBody>
          <a:bodyPr wrap="square" rtlCol="0">
            <a:spAutoFit/>
          </a:bodyPr>
          <a:lstStyle/>
          <a:p>
            <a:r>
              <a:rPr lang="en-US" sz="1400" dirty="0">
                <a:latin typeface="Courier New" panose="02070309020205020404" pitchFamily="49" charset="0"/>
                <a:cs typeface="Courier New" panose="02070309020205020404" pitchFamily="49" charset="0"/>
              </a:rPr>
              <a:t>https://en.wikipedia.org/wiki/Cosmic_Background_Explorer</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4343400"/>
            <a:ext cx="2819802" cy="2290136"/>
          </a:xfrm>
          <a:prstGeom prst="rect">
            <a:avLst/>
          </a:prstGeom>
        </p:spPr>
      </p:pic>
      <p:sp>
        <p:nvSpPr>
          <p:cNvPr id="11" name="TextBox 10"/>
          <p:cNvSpPr txBox="1"/>
          <p:nvPr/>
        </p:nvSpPr>
        <p:spPr>
          <a:xfrm>
            <a:off x="3810000" y="5486400"/>
            <a:ext cx="1676400" cy="954107"/>
          </a:xfrm>
          <a:prstGeom prst="rect">
            <a:avLst/>
          </a:prstGeom>
          <a:noFill/>
        </p:spPr>
        <p:txBody>
          <a:bodyPr wrap="square" rtlCol="0">
            <a:spAutoFit/>
          </a:bodyPr>
          <a:lstStyle/>
          <a:p>
            <a:r>
              <a:rPr lang="en-US" sz="1400" dirty="0">
                <a:latin typeface="Courier New" panose="02070309020205020404" pitchFamily="49" charset="0"/>
                <a:cs typeface="Courier New" panose="02070309020205020404" pitchFamily="49" charset="0"/>
              </a:rPr>
              <a:t>http://wmap.gsfc.nasa.gov/media/990387/index.html</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4345126"/>
            <a:ext cx="3426411" cy="2284274"/>
          </a:xfrm>
          <a:prstGeom prst="rect">
            <a:avLst/>
          </a:prstGeom>
        </p:spPr>
      </p:pic>
    </p:spTree>
    <p:extLst>
      <p:ext uri="{BB962C8B-B14F-4D97-AF65-F5344CB8AC3E}">
        <p14:creationId xmlns:p14="http://schemas.microsoft.com/office/powerpoint/2010/main" val="41249110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990600"/>
            <a:ext cx="8382000" cy="2308324"/>
          </a:xfrm>
          <a:prstGeom prst="rect">
            <a:avLst/>
          </a:prstGeom>
          <a:noFill/>
        </p:spPr>
        <p:txBody>
          <a:bodyPr wrap="square" rtlCol="0">
            <a:spAutoFit/>
          </a:bodyPr>
          <a:lstStyle/>
          <a:p>
            <a:r>
              <a:rPr lang="en-US" b="1" dirty="0" smtClean="0"/>
              <a:t>Note</a:t>
            </a:r>
            <a:r>
              <a:rPr lang="en-US" b="1" dirty="0"/>
              <a:t>. </a:t>
            </a:r>
            <a:r>
              <a:rPr lang="en-US" dirty="0" smtClean="0"/>
              <a:t>Consider </a:t>
            </a:r>
            <a:r>
              <a:rPr lang="en-US" dirty="0"/>
              <a:t>the cosmic microwave background (CMB).  As we see it, it represents a sphere of radiation (called the </a:t>
            </a:r>
            <a:r>
              <a:rPr lang="en-US" dirty="0" smtClean="0"/>
              <a:t>“surface </a:t>
            </a:r>
            <a:r>
              <a:rPr lang="en-US" dirty="0"/>
              <a:t>of last </a:t>
            </a:r>
            <a:r>
              <a:rPr lang="en-US" dirty="0" smtClean="0"/>
              <a:t>scattering”) </a:t>
            </a:r>
            <a:r>
              <a:rPr lang="en-US" dirty="0"/>
              <a:t>with us at the center.  In a closed universe, this sphere could intersect itself ad the intersection would result in a circle.  It might be possible, then, to see the same circles of intersection in two different areas of the sky.  There are tiny fluctuations in the CMB, and these circles could be detected by looking for similar patterns in the fluctuations.  With the circles in hand, a precise model of the universe could be EMPIRICALLY constructed which reflects not only </a:t>
            </a:r>
            <a:r>
              <a:rPr lang="en-US" dirty="0" smtClean="0"/>
              <a:t>the local </a:t>
            </a:r>
            <a:r>
              <a:rPr lang="en-US" dirty="0"/>
              <a:t>geometry, but also the global topology.</a:t>
            </a:r>
          </a:p>
        </p:txBody>
      </p:sp>
      <p:sp>
        <p:nvSpPr>
          <p:cNvPr id="4" name="TextBox 3"/>
          <p:cNvSpPr txBox="1"/>
          <p:nvPr/>
        </p:nvSpPr>
        <p:spPr>
          <a:xfrm>
            <a:off x="304800" y="152400"/>
            <a:ext cx="8458200" cy="830997"/>
          </a:xfrm>
          <a:prstGeom prst="rect">
            <a:avLst/>
          </a:prstGeom>
          <a:noFill/>
        </p:spPr>
        <p:txBody>
          <a:bodyPr wrap="square" rtlCol="0">
            <a:spAutoFit/>
          </a:bodyPr>
          <a:lstStyle/>
          <a:p>
            <a:pPr algn="ctr"/>
            <a:r>
              <a:rPr lang="en-US" sz="4800" dirty="0" smtClean="0">
                <a:solidFill>
                  <a:srgbClr val="C00000"/>
                </a:solidFill>
                <a:latin typeface="Times New Roman" panose="02020603050405020304" pitchFamily="18" charset="0"/>
                <a:cs typeface="Times New Roman" panose="02020603050405020304" pitchFamily="18" charset="0"/>
              </a:rPr>
              <a:t>CMB</a:t>
            </a:r>
            <a:endParaRPr lang="en-US" sz="4800" dirty="0">
              <a:solidFill>
                <a:srgbClr val="C0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676400" y="3505200"/>
            <a:ext cx="6031522" cy="301576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3505200"/>
            <a:ext cx="6031522" cy="3048000"/>
          </a:xfrm>
          <a:prstGeom prst="rect">
            <a:avLst/>
          </a:prstGeom>
        </p:spPr>
      </p:pic>
      <p:sp>
        <p:nvSpPr>
          <p:cNvPr id="7" name="TextBox 6"/>
          <p:cNvSpPr txBox="1"/>
          <p:nvPr/>
        </p:nvSpPr>
        <p:spPr>
          <a:xfrm>
            <a:off x="152400" y="4611469"/>
            <a:ext cx="1219200" cy="646331"/>
          </a:xfrm>
          <a:prstGeom prst="rect">
            <a:avLst/>
          </a:prstGeom>
          <a:noFill/>
        </p:spPr>
        <p:txBody>
          <a:bodyPr wrap="square" rtlCol="0">
            <a:spAutoFit/>
          </a:bodyPr>
          <a:lstStyle/>
          <a:p>
            <a:pPr algn="ctr"/>
            <a:r>
              <a:rPr lang="en-US" sz="3600" dirty="0" smtClean="0">
                <a:solidFill>
                  <a:srgbClr val="C00000"/>
                </a:solidFill>
              </a:rPr>
              <a:t>COBE</a:t>
            </a:r>
            <a:endParaRPr lang="en-US" sz="3600" dirty="0">
              <a:solidFill>
                <a:srgbClr val="C00000"/>
              </a:solidFill>
            </a:endParaRPr>
          </a:p>
        </p:txBody>
      </p:sp>
      <p:sp>
        <p:nvSpPr>
          <p:cNvPr id="8" name="TextBox 7"/>
          <p:cNvSpPr txBox="1"/>
          <p:nvPr/>
        </p:nvSpPr>
        <p:spPr>
          <a:xfrm>
            <a:off x="76200" y="4611469"/>
            <a:ext cx="1524000" cy="646331"/>
          </a:xfrm>
          <a:prstGeom prst="rect">
            <a:avLst/>
          </a:prstGeom>
          <a:noFill/>
        </p:spPr>
        <p:txBody>
          <a:bodyPr wrap="square" rtlCol="0">
            <a:spAutoFit/>
          </a:bodyPr>
          <a:lstStyle/>
          <a:p>
            <a:pPr algn="ctr"/>
            <a:r>
              <a:rPr lang="en-US" sz="3600" dirty="0" smtClean="0">
                <a:solidFill>
                  <a:srgbClr val="002060"/>
                </a:solidFill>
              </a:rPr>
              <a:t>WMAP</a:t>
            </a:r>
            <a:endParaRPr lang="en-US" sz="3600" dirty="0">
              <a:solidFill>
                <a:srgbClr val="002060"/>
              </a:solidFill>
            </a:endParaRPr>
          </a:p>
        </p:txBody>
      </p:sp>
    </p:spTree>
    <p:extLst>
      <p:ext uri="{BB962C8B-B14F-4D97-AF65-F5344CB8AC3E}">
        <p14:creationId xmlns:p14="http://schemas.microsoft.com/office/powerpoint/2010/main" val="119610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3298" y="990600"/>
            <a:ext cx="4440702" cy="5500740"/>
          </a:xfrm>
          <a:prstGeom prst="rect">
            <a:avLst/>
          </a:prstGeom>
        </p:spPr>
      </p:pic>
      <p:sp>
        <p:nvSpPr>
          <p:cNvPr id="2" name="TextBox 1"/>
          <p:cNvSpPr txBox="1"/>
          <p:nvPr/>
        </p:nvSpPr>
        <p:spPr>
          <a:xfrm>
            <a:off x="381000" y="990600"/>
            <a:ext cx="4800600" cy="1200329"/>
          </a:xfrm>
          <a:prstGeom prst="rect">
            <a:avLst/>
          </a:prstGeom>
          <a:noFill/>
        </p:spPr>
        <p:txBody>
          <a:bodyPr wrap="square" rtlCol="0">
            <a:spAutoFit/>
          </a:bodyPr>
          <a:lstStyle/>
          <a:p>
            <a:r>
              <a:rPr lang="en-US" b="1" dirty="0" smtClean="0"/>
              <a:t>Note</a:t>
            </a:r>
            <a:r>
              <a:rPr lang="en-US" b="1" dirty="0"/>
              <a:t>. </a:t>
            </a:r>
            <a:r>
              <a:rPr lang="en-US" dirty="0" smtClean="0"/>
              <a:t>If our universe is a 3-torus, then we would see the CMB intersect itself in certain directions in the sky, producing circles of hot and dark patterns which are the same. </a:t>
            </a:r>
            <a:endParaRPr lang="en-US" dirty="0"/>
          </a:p>
        </p:txBody>
      </p:sp>
      <p:sp>
        <p:nvSpPr>
          <p:cNvPr id="4" name="TextBox 3"/>
          <p:cNvSpPr txBox="1"/>
          <p:nvPr/>
        </p:nvSpPr>
        <p:spPr>
          <a:xfrm>
            <a:off x="304800" y="152400"/>
            <a:ext cx="8458200" cy="830997"/>
          </a:xfrm>
          <a:prstGeom prst="rect">
            <a:avLst/>
          </a:prstGeom>
          <a:noFill/>
        </p:spPr>
        <p:txBody>
          <a:bodyPr wrap="square" rtlCol="0">
            <a:spAutoFit/>
          </a:bodyPr>
          <a:lstStyle/>
          <a:p>
            <a:pPr algn="ctr"/>
            <a:r>
              <a:rPr lang="en-US" sz="4800" dirty="0" smtClean="0">
                <a:solidFill>
                  <a:srgbClr val="C00000"/>
                </a:solidFill>
                <a:latin typeface="Times New Roman" panose="02020603050405020304" pitchFamily="18" charset="0"/>
                <a:cs typeface="Times New Roman" panose="02020603050405020304" pitchFamily="18" charset="0"/>
              </a:rPr>
              <a:t>Circles in the Sky</a:t>
            </a:r>
            <a:endParaRPr lang="en-US" sz="4800" dirty="0">
              <a:solidFill>
                <a:srgbClr val="C0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762000" y="5953780"/>
            <a:ext cx="3657600" cy="523220"/>
          </a:xfrm>
          <a:prstGeom prst="rect">
            <a:avLst/>
          </a:prstGeom>
          <a:noFill/>
        </p:spPr>
        <p:txBody>
          <a:bodyPr wrap="square" rtlCol="0">
            <a:spAutoFit/>
          </a:bodyPr>
          <a:lstStyle/>
          <a:p>
            <a:pPr algn="ctr"/>
            <a:r>
              <a:rPr lang="en-US" sz="1400" dirty="0">
                <a:latin typeface="Courier New" panose="02070309020205020404" pitchFamily="49" charset="0"/>
                <a:cs typeface="Courier New" panose="02070309020205020404" pitchFamily="49" charset="0"/>
              </a:rPr>
              <a:t>http://www.math.cornell.edu/~dwh/books/eg99/Ch20/Ch20.html</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552700"/>
            <a:ext cx="4001115" cy="3238500"/>
          </a:xfrm>
          <a:prstGeom prst="rect">
            <a:avLst/>
          </a:prstGeom>
        </p:spPr>
      </p:pic>
    </p:spTree>
    <p:extLst>
      <p:ext uri="{BB962C8B-B14F-4D97-AF65-F5344CB8AC3E}">
        <p14:creationId xmlns:p14="http://schemas.microsoft.com/office/powerpoint/2010/main" val="32406602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143000"/>
            <a:ext cx="8382000" cy="923330"/>
          </a:xfrm>
          <a:prstGeom prst="rect">
            <a:avLst/>
          </a:prstGeom>
          <a:noFill/>
        </p:spPr>
        <p:txBody>
          <a:bodyPr wrap="square" rtlCol="0">
            <a:spAutoFit/>
          </a:bodyPr>
          <a:lstStyle/>
          <a:p>
            <a:r>
              <a:rPr lang="en-US" b="1" dirty="0" smtClean="0"/>
              <a:t>Note</a:t>
            </a:r>
            <a:r>
              <a:rPr lang="en-US" b="1" dirty="0"/>
              <a:t>. </a:t>
            </a:r>
            <a:r>
              <a:rPr lang="en-US" dirty="0" smtClean="0"/>
              <a:t>The hot and cold patterns do not look the same, but if we trace around the two circles, one clockwise and the other counterclockwise, then we see the same patterns of colors.</a:t>
            </a:r>
            <a:endParaRPr lang="en-US" dirty="0"/>
          </a:p>
        </p:txBody>
      </p:sp>
      <p:sp>
        <p:nvSpPr>
          <p:cNvPr id="4" name="TextBox 3"/>
          <p:cNvSpPr txBox="1"/>
          <p:nvPr/>
        </p:nvSpPr>
        <p:spPr>
          <a:xfrm>
            <a:off x="304800" y="152400"/>
            <a:ext cx="8458200" cy="830997"/>
          </a:xfrm>
          <a:prstGeom prst="rect">
            <a:avLst/>
          </a:prstGeom>
          <a:noFill/>
        </p:spPr>
        <p:txBody>
          <a:bodyPr wrap="square" rtlCol="0">
            <a:spAutoFit/>
          </a:bodyPr>
          <a:lstStyle/>
          <a:p>
            <a:pPr algn="ctr"/>
            <a:r>
              <a:rPr lang="en-US" sz="4800" dirty="0" smtClean="0">
                <a:solidFill>
                  <a:srgbClr val="C00000"/>
                </a:solidFill>
                <a:latin typeface="Times New Roman" panose="02020603050405020304" pitchFamily="18" charset="0"/>
                <a:cs typeface="Times New Roman" panose="02020603050405020304" pitchFamily="18" charset="0"/>
              </a:rPr>
              <a:t>Circles in the Sky (cont.)</a:t>
            </a:r>
            <a:endParaRPr lang="en-US" sz="4800" dirty="0">
              <a:solidFill>
                <a:srgbClr val="C0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600200"/>
            <a:ext cx="5257800" cy="5257800"/>
          </a:xfrm>
          <a:prstGeom prst="rect">
            <a:avLst/>
          </a:prstGeom>
        </p:spPr>
      </p:pic>
      <p:pic>
        <p:nvPicPr>
          <p:cNvPr id="10" name="Picture 9"/>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43000" y="2339340"/>
            <a:ext cx="3863340" cy="3832860"/>
          </a:xfrm>
          <a:prstGeom prst="rect">
            <a:avLst/>
          </a:prstGeom>
        </p:spPr>
      </p:pic>
      <p:pic>
        <p:nvPicPr>
          <p:cNvPr id="11" name="Picture 1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0" y="2339340"/>
            <a:ext cx="3863340" cy="3832860"/>
          </a:xfrm>
          <a:prstGeom prst="rect">
            <a:avLst/>
          </a:prstGeom>
        </p:spPr>
      </p:pic>
    </p:spTree>
    <p:extLst>
      <p:ext uri="{BB962C8B-B14F-4D97-AF65-F5344CB8AC3E}">
        <p14:creationId xmlns:p14="http://schemas.microsoft.com/office/powerpoint/2010/main" val="6164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0" fill="hold"/>
                                        <p:tgtEl>
                                          <p:spTgt spid="10"/>
                                        </p:tgtEl>
                                        <p:attrNameLst>
                                          <p:attrName>r</p:attrName>
                                        </p:attrNameLst>
                                      </p:cBhvr>
                                    </p:animRot>
                                  </p:childTnLst>
                                </p:cTn>
                              </p:par>
                              <p:par>
                                <p:cTn id="7" presetID="8" presetClass="emph" presetSubtype="0" fill="hold" nodeType="withEffect">
                                  <p:stCondLst>
                                    <p:cond delay="0"/>
                                  </p:stCondLst>
                                  <p:childTnLst>
                                    <p:animRot by="21600000">
                                      <p:cBhvr>
                                        <p:cTn id="8" dur="5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990600"/>
            <a:ext cx="8686800" cy="2585323"/>
          </a:xfrm>
          <a:prstGeom prst="rect">
            <a:avLst/>
          </a:prstGeom>
          <a:noFill/>
        </p:spPr>
        <p:txBody>
          <a:bodyPr wrap="square" rtlCol="0">
            <a:spAutoFit/>
          </a:bodyPr>
          <a:lstStyle/>
          <a:p>
            <a:pPr fontAlgn="base"/>
            <a:r>
              <a:rPr lang="en-US" b="1" dirty="0" smtClean="0"/>
              <a:t>Note</a:t>
            </a:r>
            <a:r>
              <a:rPr lang="en-US" b="1" dirty="0"/>
              <a:t>. </a:t>
            </a:r>
            <a:r>
              <a:rPr lang="en-US" dirty="0"/>
              <a:t> </a:t>
            </a:r>
            <a:r>
              <a:rPr lang="en-US" dirty="0" smtClean="0"/>
              <a:t>“After </a:t>
            </a:r>
            <a:r>
              <a:rPr lang="en-US" dirty="0"/>
              <a:t>a difficult start, the overall topology of the universe has become an important concern in astronomy and cosmology. Even if particularly simple and elegant models such as the </a:t>
            </a:r>
            <a:r>
              <a:rPr lang="en-US" dirty="0" smtClean="0"/>
              <a:t>PDS [Poincare Dodecahedral Space] </a:t>
            </a:r>
            <a:r>
              <a:rPr lang="en-US" dirty="0"/>
              <a:t>and the </a:t>
            </a:r>
            <a:r>
              <a:rPr lang="en-US" dirty="0" err="1"/>
              <a:t>hypertorus</a:t>
            </a:r>
            <a:r>
              <a:rPr lang="en-US" dirty="0"/>
              <a:t> seem now to be ruled out at a </a:t>
            </a:r>
            <a:r>
              <a:rPr lang="en-US" dirty="0" err="1"/>
              <a:t>subhorizon</a:t>
            </a:r>
            <a:r>
              <a:rPr lang="en-US" dirty="0"/>
              <a:t> scale, many more complex models of multi-connected space cannot be eliminated as such. In addition, even if the size of a multi-connected space is larger (but not too much) than that of the observable universe, we could still discover an imprint in the fossil radiation, even while no pair of circles, much less ghost galaxy images, would remain. The topology of the universe could therefore provide information on what happens outside of the cosmological </a:t>
            </a:r>
            <a:r>
              <a:rPr lang="en-US" dirty="0"/>
              <a:t>horizon.” </a:t>
            </a:r>
            <a:r>
              <a:rPr lang="en-US" dirty="0" smtClean="0"/>
              <a:t>[</a:t>
            </a:r>
            <a:r>
              <a:rPr lang="en-US" sz="1400" dirty="0" smtClean="0">
                <a:latin typeface="Courier New" panose="02070309020205020404" pitchFamily="49" charset="0"/>
                <a:cs typeface="Courier New" panose="02070309020205020404" pitchFamily="49" charset="0"/>
              </a:rPr>
              <a:t>http</a:t>
            </a:r>
            <a:r>
              <a:rPr lang="en-US" sz="1400" dirty="0">
                <a:latin typeface="Courier New" panose="02070309020205020404" pitchFamily="49" charset="0"/>
                <a:cs typeface="Courier New" panose="02070309020205020404" pitchFamily="49" charset="0"/>
              </a:rPr>
              <a:t>://</a:t>
            </a:r>
            <a:r>
              <a:rPr lang="en-US" sz="1400" dirty="0" smtClean="0">
                <a:latin typeface="Courier New" panose="02070309020205020404" pitchFamily="49" charset="0"/>
                <a:cs typeface="Courier New" panose="02070309020205020404" pitchFamily="49" charset="0"/>
              </a:rPr>
              <a:t>www.scholarpedia.org/article/Cosmic_Topology</a:t>
            </a:r>
            <a:r>
              <a:rPr lang="en-US" dirty="0" smtClean="0"/>
              <a:t>]</a:t>
            </a:r>
          </a:p>
        </p:txBody>
      </p:sp>
      <p:sp>
        <p:nvSpPr>
          <p:cNvPr id="4" name="TextBox 3"/>
          <p:cNvSpPr txBox="1"/>
          <p:nvPr/>
        </p:nvSpPr>
        <p:spPr>
          <a:xfrm>
            <a:off x="304800" y="152400"/>
            <a:ext cx="8458200" cy="830997"/>
          </a:xfrm>
          <a:prstGeom prst="rect">
            <a:avLst/>
          </a:prstGeom>
          <a:noFill/>
        </p:spPr>
        <p:txBody>
          <a:bodyPr wrap="square" rtlCol="0">
            <a:spAutoFit/>
          </a:bodyPr>
          <a:lstStyle/>
          <a:p>
            <a:pPr algn="ctr"/>
            <a:r>
              <a:rPr lang="en-US" sz="4800" dirty="0" smtClean="0">
                <a:solidFill>
                  <a:srgbClr val="C00000"/>
                </a:solidFill>
                <a:latin typeface="Times New Roman" panose="02020603050405020304" pitchFamily="18" charset="0"/>
                <a:cs typeface="Times New Roman" panose="02020603050405020304" pitchFamily="18" charset="0"/>
              </a:rPr>
              <a:t>Conclusion</a:t>
            </a:r>
            <a:endParaRPr lang="en-US" sz="4800" dirty="0">
              <a:solidFill>
                <a:srgbClr val="C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81000" y="3810000"/>
            <a:ext cx="6248401" cy="2769989"/>
          </a:xfrm>
          <a:prstGeom prst="rect">
            <a:avLst/>
          </a:prstGeom>
          <a:noFill/>
        </p:spPr>
        <p:txBody>
          <a:bodyPr wrap="square" rtlCol="0">
            <a:spAutoFit/>
          </a:bodyPr>
          <a:lstStyle/>
          <a:p>
            <a:pPr fontAlgn="base"/>
            <a:r>
              <a:rPr lang="en-US" b="1" dirty="0" smtClean="0"/>
              <a:t>Note.</a:t>
            </a:r>
            <a:r>
              <a:rPr lang="en-US" dirty="0" smtClean="0"/>
              <a:t>  A recent paper on this is “Nine-Year Wilkinson Microwave Anisotropy Probe (WMAP) Observations: Cosmological Parameter Results,” G. </a:t>
            </a:r>
            <a:r>
              <a:rPr lang="en-US" dirty="0" err="1" smtClean="0"/>
              <a:t>Hinshaw</a:t>
            </a:r>
            <a:r>
              <a:rPr lang="en-US" dirty="0" smtClean="0"/>
              <a:t>, D. Larson, E. Komatsu, D. N. </a:t>
            </a:r>
            <a:r>
              <a:rPr lang="en-US" dirty="0" err="1" smtClean="0"/>
              <a:t>Spergel</a:t>
            </a:r>
            <a:r>
              <a:rPr lang="en-US" dirty="0" smtClean="0"/>
              <a:t>, et al., </a:t>
            </a:r>
            <a:r>
              <a:rPr lang="en-US" i="1" dirty="0" smtClean="0"/>
              <a:t>The Astrophysical Journal Supplement Series</a:t>
            </a:r>
            <a:r>
              <a:rPr lang="en-US" dirty="0" smtClean="0"/>
              <a:t>, </a:t>
            </a:r>
            <a:r>
              <a:rPr lang="en-US" b="1" dirty="0" smtClean="0"/>
              <a:t>208</a:t>
            </a:r>
            <a:r>
              <a:rPr lang="en-US" dirty="0" smtClean="0"/>
              <a:t>:19 (25pp), 2013 October.  This is available online at: </a:t>
            </a:r>
          </a:p>
          <a:p>
            <a:pPr fontAlgn="base"/>
            <a:endParaRPr lang="en-US" dirty="0"/>
          </a:p>
          <a:p>
            <a:pPr algn="ctr"/>
            <a:r>
              <a:rPr lang="en-US" sz="1600" dirty="0">
                <a:latin typeface="Courier New" panose="02070309020205020404" pitchFamily="49" charset="0"/>
                <a:cs typeface="Courier New" panose="02070309020205020404" pitchFamily="49" charset="0"/>
              </a:rPr>
              <a:t>http://iopscience.iop.org/article/10.1088/0067-0049/208/2/19/meta;jsessionid=2E44D864CB06ABA0F62A0CF4B7B55BAD.c6.iopscience.cld.iop.org</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1" y="3825164"/>
            <a:ext cx="2133600" cy="2756611"/>
          </a:xfrm>
          <a:prstGeom prst="rect">
            <a:avLst/>
          </a:prstGeom>
        </p:spPr>
      </p:pic>
    </p:spTree>
    <p:extLst>
      <p:ext uri="{BB962C8B-B14F-4D97-AF65-F5344CB8AC3E}">
        <p14:creationId xmlns:p14="http://schemas.microsoft.com/office/powerpoint/2010/main" val="15406597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5638800"/>
            <a:ext cx="7620000" cy="830997"/>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For software related to </a:t>
            </a:r>
            <a:r>
              <a:rPr lang="en-US" sz="2400" i="1" dirty="0" smtClean="0">
                <a:latin typeface="Times New Roman" panose="02020603050405020304" pitchFamily="18" charset="0"/>
                <a:cs typeface="Times New Roman" panose="02020603050405020304" pitchFamily="18" charset="0"/>
              </a:rPr>
              <a:t>The Shape of Space</a:t>
            </a:r>
            <a:r>
              <a:rPr lang="en-US" sz="2400" dirty="0" smtClean="0">
                <a:latin typeface="Times New Roman" panose="02020603050405020304" pitchFamily="18" charset="0"/>
                <a:cs typeface="Times New Roman" panose="02020603050405020304" pitchFamily="18" charset="0"/>
              </a:rPr>
              <a:t>, see:  </a:t>
            </a:r>
            <a:r>
              <a:rPr lang="en-US" sz="2400" dirty="0" smtClean="0">
                <a:latin typeface="Courier New" panose="02070309020205020404" pitchFamily="49" charset="0"/>
                <a:cs typeface="Courier New" panose="02070309020205020404" pitchFamily="49" charset="0"/>
              </a:rPr>
              <a:t>www.geometrygames.org/SoS</a:t>
            </a:r>
            <a:r>
              <a:rPr lang="en-US" sz="2400" dirty="0">
                <a:latin typeface="Courier New" panose="02070309020205020404" pitchFamily="49" charset="0"/>
                <a:cs typeface="Courier New" panose="02070309020205020404" pitchFamily="49"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600200"/>
            <a:ext cx="4030980" cy="283871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1368425"/>
            <a:ext cx="2489200" cy="3889375"/>
          </a:xfrm>
          <a:prstGeom prst="rect">
            <a:avLst/>
          </a:prstGeom>
        </p:spPr>
      </p:pic>
      <p:sp>
        <p:nvSpPr>
          <p:cNvPr id="6" name="TextBox 5"/>
          <p:cNvSpPr txBox="1"/>
          <p:nvPr/>
        </p:nvSpPr>
        <p:spPr>
          <a:xfrm>
            <a:off x="228600" y="4572000"/>
            <a:ext cx="5562600" cy="707886"/>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The video is online on YouTube at: </a:t>
            </a:r>
            <a:endParaRPr lang="en-US" sz="2000" dirty="0">
              <a:latin typeface="Times New Roman" panose="02020603050405020304" pitchFamily="18" charset="0"/>
              <a:cs typeface="Times New Roman" panose="02020603050405020304" pitchFamily="18" charset="0"/>
            </a:endParaRPr>
          </a:p>
          <a:p>
            <a:pPr algn="ctr"/>
            <a:r>
              <a:rPr lang="en-US" sz="2000" dirty="0" smtClean="0">
                <a:latin typeface="Courier New" panose="02070309020205020404" pitchFamily="49" charset="0"/>
                <a:cs typeface="Courier New" panose="02070309020205020404" pitchFamily="49" charset="0"/>
              </a:rPr>
              <a:t>www.youtube.com/watch?v</a:t>
            </a:r>
            <a:r>
              <a:rPr lang="en-US" sz="2000" dirty="0">
                <a:latin typeface="Courier New" panose="02070309020205020404" pitchFamily="49" charset="0"/>
                <a:cs typeface="Courier New" panose="02070309020205020404" pitchFamily="49" charset="0"/>
              </a:rPr>
              <a:t>=-gLNlC_hQ3M</a:t>
            </a:r>
          </a:p>
        </p:txBody>
      </p:sp>
      <p:sp>
        <p:nvSpPr>
          <p:cNvPr id="7" name="TextBox 6"/>
          <p:cNvSpPr txBox="1"/>
          <p:nvPr/>
        </p:nvSpPr>
        <p:spPr>
          <a:xfrm>
            <a:off x="304800" y="152400"/>
            <a:ext cx="8458200" cy="830997"/>
          </a:xfrm>
          <a:prstGeom prst="rect">
            <a:avLst/>
          </a:prstGeom>
          <a:noFill/>
        </p:spPr>
        <p:txBody>
          <a:bodyPr wrap="square" rtlCol="0">
            <a:spAutoFit/>
          </a:bodyPr>
          <a:lstStyle/>
          <a:p>
            <a:pPr algn="ctr"/>
            <a:r>
              <a:rPr lang="en-US" sz="4800" dirty="0" smtClean="0">
                <a:solidFill>
                  <a:srgbClr val="C00000"/>
                </a:solidFill>
                <a:latin typeface="Times New Roman" panose="02020603050405020304" pitchFamily="18" charset="0"/>
                <a:cs typeface="Times New Roman" panose="02020603050405020304" pitchFamily="18" charset="0"/>
              </a:rPr>
              <a:t>“Read More About It”</a:t>
            </a:r>
            <a:endParaRPr lang="en-US" sz="4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44868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7382"/>
            <a:ext cx="13235655" cy="7450393"/>
          </a:xfrm>
          <a:prstGeom prst="rect">
            <a:avLst/>
          </a:prstGeom>
        </p:spPr>
      </p:pic>
      <p:sp>
        <p:nvSpPr>
          <p:cNvPr id="3" name="TextBox 2"/>
          <p:cNvSpPr txBox="1"/>
          <p:nvPr/>
        </p:nvSpPr>
        <p:spPr>
          <a:xfrm>
            <a:off x="1752600" y="1600200"/>
            <a:ext cx="5410200" cy="4647426"/>
          </a:xfrm>
          <a:prstGeom prst="rect">
            <a:avLst/>
          </a:prstGeom>
          <a:noFill/>
        </p:spPr>
        <p:txBody>
          <a:bodyPr wrap="square" rtlCol="0">
            <a:spAutoFit/>
          </a:bodyPr>
          <a:lstStyle/>
          <a:p>
            <a:pPr algn="ctr"/>
            <a:r>
              <a:rPr lang="en-US" sz="9600" dirty="0" smtClean="0">
                <a:solidFill>
                  <a:schemeClr val="bg1"/>
                </a:solidFill>
              </a:rPr>
              <a:t>Questions</a:t>
            </a:r>
          </a:p>
          <a:p>
            <a:pPr algn="ctr"/>
            <a:r>
              <a:rPr lang="en-US" sz="20000" dirty="0">
                <a:solidFill>
                  <a:schemeClr val="bg1"/>
                </a:solidFill>
              </a:rPr>
              <a:t>?</a:t>
            </a:r>
          </a:p>
        </p:txBody>
      </p:sp>
    </p:spTree>
    <p:extLst>
      <p:ext uri="{BB962C8B-B14F-4D97-AF65-F5344CB8AC3E}">
        <p14:creationId xmlns:p14="http://schemas.microsoft.com/office/powerpoint/2010/main" val="1327159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Big Bang Explosion.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133600" y="2057400"/>
            <a:ext cx="4876800" cy="2743200"/>
          </a:xfrm>
          <a:prstGeom prst="rect">
            <a:avLst/>
          </a:prstGeom>
        </p:spPr>
      </p:pic>
    </p:spTree>
    <p:extLst>
      <p:ext uri="{BB962C8B-B14F-4D97-AF65-F5344CB8AC3E}">
        <p14:creationId xmlns:p14="http://schemas.microsoft.com/office/powerpoint/2010/main" val="209106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5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2514600"/>
            <a:ext cx="4724400" cy="2739240"/>
          </a:xfrm>
          <a:prstGeom prst="rect">
            <a:avLst/>
          </a:prstGeom>
        </p:spPr>
      </p:pic>
      <p:sp>
        <p:nvSpPr>
          <p:cNvPr id="3" name="TextBox 2"/>
          <p:cNvSpPr txBox="1"/>
          <p:nvPr/>
        </p:nvSpPr>
        <p:spPr>
          <a:xfrm>
            <a:off x="685800" y="152400"/>
            <a:ext cx="7467600" cy="830997"/>
          </a:xfrm>
          <a:prstGeom prst="rect">
            <a:avLst/>
          </a:prstGeom>
          <a:noFill/>
        </p:spPr>
        <p:txBody>
          <a:bodyPr wrap="square" rtlCol="0">
            <a:spAutoFit/>
          </a:bodyPr>
          <a:lstStyle/>
          <a:p>
            <a:pPr algn="ctr"/>
            <a:r>
              <a:rPr lang="en-US" sz="4800" dirty="0" smtClean="0">
                <a:solidFill>
                  <a:srgbClr val="C00000"/>
                </a:solidFill>
                <a:latin typeface="Times New Roman" panose="02020603050405020304" pitchFamily="18" charset="0"/>
                <a:cs typeface="Times New Roman" panose="02020603050405020304" pitchFamily="18" charset="0"/>
              </a:rPr>
              <a:t>Geometry versus Topology</a:t>
            </a:r>
            <a:endParaRPr lang="en-US" sz="4800"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57200" y="1066800"/>
            <a:ext cx="8305800" cy="1323439"/>
          </a:xfrm>
          <a:prstGeom prst="rect">
            <a:avLst/>
          </a:prstGeom>
          <a:noFill/>
        </p:spPr>
        <p:txBody>
          <a:bodyPr wrap="square" rtlCol="0">
            <a:spAutoFit/>
          </a:bodyPr>
          <a:lstStyle/>
          <a:p>
            <a:r>
              <a:rPr lang="en-US" sz="2000" b="1" dirty="0" smtClean="0"/>
              <a:t>Definition. </a:t>
            </a:r>
            <a:r>
              <a:rPr lang="en-US" sz="2000" dirty="0" smtClean="0"/>
              <a:t>The </a:t>
            </a:r>
            <a:r>
              <a:rPr lang="en-US" sz="2000" dirty="0"/>
              <a:t>aspects of </a:t>
            </a:r>
            <a:r>
              <a:rPr lang="en-US" sz="2000" dirty="0" smtClean="0"/>
              <a:t>a surface’s </a:t>
            </a:r>
            <a:r>
              <a:rPr lang="en-US" sz="2000" dirty="0"/>
              <a:t>(or any geometric object's) nature which are unaffected by deformation make up the </a:t>
            </a:r>
            <a:r>
              <a:rPr lang="en-US" sz="2000" i="1" dirty="0" smtClean="0"/>
              <a:t>topology </a:t>
            </a:r>
            <a:r>
              <a:rPr lang="en-US" sz="2000" dirty="0" smtClean="0"/>
              <a:t>of </a:t>
            </a:r>
            <a:r>
              <a:rPr lang="en-US" sz="2000" dirty="0"/>
              <a:t>the surface (or object).  For example, connectedness and </a:t>
            </a:r>
            <a:r>
              <a:rPr lang="en-US" sz="2000" dirty="0" smtClean="0"/>
              <a:t>simple-connectedness </a:t>
            </a:r>
            <a:r>
              <a:rPr lang="en-US" sz="2000" dirty="0"/>
              <a:t>are topological properties:</a:t>
            </a:r>
          </a:p>
        </p:txBody>
      </p:sp>
      <p:sp>
        <p:nvSpPr>
          <p:cNvPr id="5" name="TextBox 4"/>
          <p:cNvSpPr txBox="1"/>
          <p:nvPr/>
        </p:nvSpPr>
        <p:spPr>
          <a:xfrm>
            <a:off x="457200" y="5461337"/>
            <a:ext cx="8305800" cy="1015663"/>
          </a:xfrm>
          <a:prstGeom prst="rect">
            <a:avLst/>
          </a:prstGeom>
          <a:noFill/>
        </p:spPr>
        <p:txBody>
          <a:bodyPr wrap="square" rtlCol="0">
            <a:spAutoFit/>
          </a:bodyPr>
          <a:lstStyle/>
          <a:p>
            <a:r>
              <a:rPr lang="en-US" sz="2000" b="1" dirty="0" smtClean="0"/>
              <a:t>Definition. </a:t>
            </a:r>
            <a:r>
              <a:rPr lang="en-US" sz="2000" dirty="0"/>
              <a:t>A </a:t>
            </a:r>
            <a:r>
              <a:rPr lang="en-US" sz="2000" dirty="0" smtClean="0"/>
              <a:t>surface's </a:t>
            </a:r>
            <a:r>
              <a:rPr lang="en-US" sz="2000" i="1" dirty="0" smtClean="0"/>
              <a:t>geometry</a:t>
            </a:r>
            <a:r>
              <a:rPr lang="en-US" sz="2000" dirty="0" smtClean="0"/>
              <a:t> </a:t>
            </a:r>
            <a:r>
              <a:rPr lang="en-US" sz="2000" dirty="0"/>
              <a:t>consists of those properties </a:t>
            </a:r>
            <a:r>
              <a:rPr lang="en-US" sz="2000" dirty="0" smtClean="0"/>
              <a:t>which </a:t>
            </a:r>
            <a:r>
              <a:rPr lang="en-US" sz="2000" i="1" dirty="0" smtClean="0"/>
              <a:t>do</a:t>
            </a:r>
            <a:r>
              <a:rPr lang="en-US" sz="2000" dirty="0" smtClean="0"/>
              <a:t> </a:t>
            </a:r>
            <a:r>
              <a:rPr lang="en-US" sz="2000" dirty="0"/>
              <a:t>change when the surface is deformed.  For example, curvature, area, distances, and </a:t>
            </a:r>
            <a:r>
              <a:rPr lang="en-US" sz="2000" dirty="0" smtClean="0"/>
              <a:t>angles </a:t>
            </a:r>
            <a:r>
              <a:rPr lang="en-US" sz="2000" dirty="0"/>
              <a:t>are geometric properties.</a:t>
            </a:r>
          </a:p>
        </p:txBody>
      </p:sp>
    </p:spTree>
    <p:extLst>
      <p:ext uri="{BB962C8B-B14F-4D97-AF65-F5344CB8AC3E}">
        <p14:creationId xmlns:p14="http://schemas.microsoft.com/office/powerpoint/2010/main" val="4171592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52400"/>
            <a:ext cx="8763000" cy="830997"/>
          </a:xfrm>
          <a:prstGeom prst="rect">
            <a:avLst/>
          </a:prstGeom>
          <a:noFill/>
        </p:spPr>
        <p:txBody>
          <a:bodyPr wrap="square" rtlCol="0">
            <a:spAutoFit/>
          </a:bodyPr>
          <a:lstStyle/>
          <a:p>
            <a:pPr algn="ctr"/>
            <a:r>
              <a:rPr lang="en-US" sz="4800" dirty="0" smtClean="0">
                <a:solidFill>
                  <a:srgbClr val="C00000"/>
                </a:solidFill>
                <a:latin typeface="Times New Roman" panose="02020603050405020304" pitchFamily="18" charset="0"/>
                <a:cs typeface="Times New Roman" panose="02020603050405020304" pitchFamily="18" charset="0"/>
              </a:rPr>
              <a:t>Local versus Global Properties</a:t>
            </a:r>
            <a:endParaRPr lang="en-US" sz="4800"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57200" y="1143000"/>
            <a:ext cx="8305800" cy="1015663"/>
          </a:xfrm>
          <a:prstGeom prst="rect">
            <a:avLst/>
          </a:prstGeom>
          <a:noFill/>
        </p:spPr>
        <p:txBody>
          <a:bodyPr wrap="square" rtlCol="0">
            <a:spAutoFit/>
          </a:bodyPr>
          <a:lstStyle/>
          <a:p>
            <a:r>
              <a:rPr lang="en-US" sz="2000" b="1" dirty="0" smtClean="0"/>
              <a:t>Definition.</a:t>
            </a:r>
            <a:r>
              <a:rPr lang="en-US" sz="2000" dirty="0"/>
              <a:t>  </a:t>
            </a:r>
            <a:r>
              <a:rPr lang="en-US" sz="2000" i="1" dirty="0" smtClean="0"/>
              <a:t>Local properties </a:t>
            </a:r>
            <a:r>
              <a:rPr lang="en-US" sz="2000" dirty="0"/>
              <a:t>of a manifold are those which are observable within a small region of the manifold.  </a:t>
            </a:r>
            <a:r>
              <a:rPr lang="en-US" sz="2000" i="1" dirty="0" smtClean="0"/>
              <a:t>Global properties</a:t>
            </a:r>
            <a:r>
              <a:rPr lang="en-US" sz="2000" dirty="0" smtClean="0"/>
              <a:t> </a:t>
            </a:r>
            <a:r>
              <a:rPr lang="en-US" sz="2000" dirty="0"/>
              <a:t>require consideration of the manifold as a whole.</a:t>
            </a:r>
          </a:p>
        </p:txBody>
      </p:sp>
      <p:sp>
        <p:nvSpPr>
          <p:cNvPr id="5" name="TextBox 4"/>
          <p:cNvSpPr txBox="1"/>
          <p:nvPr/>
        </p:nvSpPr>
        <p:spPr>
          <a:xfrm>
            <a:off x="457200" y="3200400"/>
            <a:ext cx="8305800" cy="1015663"/>
          </a:xfrm>
          <a:prstGeom prst="rect">
            <a:avLst/>
          </a:prstGeom>
          <a:noFill/>
        </p:spPr>
        <p:txBody>
          <a:bodyPr wrap="square" rtlCol="0">
            <a:spAutoFit/>
          </a:bodyPr>
          <a:lstStyle/>
          <a:p>
            <a:r>
              <a:rPr lang="en-US" sz="2000" b="1" dirty="0" smtClean="0"/>
              <a:t>Note.  </a:t>
            </a:r>
            <a:r>
              <a:rPr lang="en-US" sz="2000" dirty="0"/>
              <a:t>When discussing properties of surfaces, we often take </a:t>
            </a:r>
            <a:r>
              <a:rPr lang="en-US" sz="2000" dirty="0" smtClean="0"/>
              <a:t>the </a:t>
            </a:r>
            <a:r>
              <a:rPr lang="en-US" sz="2000" dirty="0"/>
              <a:t>perspective of a 2-dimensional creature living within the surface (a </a:t>
            </a:r>
            <a:r>
              <a:rPr lang="en-US" sz="2000" dirty="0" smtClean="0"/>
              <a:t>“Flatlander”).</a:t>
            </a:r>
            <a:endParaRPr lang="en-US" sz="2000" dirty="0"/>
          </a:p>
          <a:p>
            <a:endParaRPr lang="en-US" sz="2000" dirty="0"/>
          </a:p>
        </p:txBody>
      </p:sp>
      <p:sp>
        <p:nvSpPr>
          <p:cNvPr id="6" name="TextBox 5"/>
          <p:cNvSpPr txBox="1"/>
          <p:nvPr/>
        </p:nvSpPr>
        <p:spPr>
          <a:xfrm>
            <a:off x="457200" y="2286000"/>
            <a:ext cx="8305800" cy="707886"/>
          </a:xfrm>
          <a:prstGeom prst="rect">
            <a:avLst/>
          </a:prstGeom>
          <a:noFill/>
        </p:spPr>
        <p:txBody>
          <a:bodyPr wrap="square" rtlCol="0">
            <a:spAutoFit/>
          </a:bodyPr>
          <a:lstStyle/>
          <a:p>
            <a:r>
              <a:rPr lang="en-US" sz="2000" b="1" dirty="0" smtClean="0"/>
              <a:t>Note.</a:t>
            </a:r>
            <a:r>
              <a:rPr lang="en-US" sz="2000" dirty="0"/>
              <a:t> A surface is </a:t>
            </a:r>
            <a:r>
              <a:rPr lang="en-US" sz="2000" dirty="0" smtClean="0"/>
              <a:t>“locally </a:t>
            </a:r>
            <a:r>
              <a:rPr lang="en-US" sz="2000" dirty="0"/>
              <a:t>2-dimensional</a:t>
            </a:r>
            <a:r>
              <a:rPr lang="en-US" sz="2000" dirty="0" smtClean="0"/>
              <a:t>.”  </a:t>
            </a:r>
            <a:r>
              <a:rPr lang="en-US" sz="2000" dirty="0"/>
              <a:t>We live in a universe that is </a:t>
            </a:r>
            <a:r>
              <a:rPr lang="en-US" sz="2000" dirty="0" smtClean="0"/>
              <a:t>locally </a:t>
            </a:r>
            <a:r>
              <a:rPr lang="en-US" sz="2000" dirty="0"/>
              <a:t>3-dimensional.  That is, our universe is a </a:t>
            </a:r>
            <a:r>
              <a:rPr lang="en-US" sz="2000" dirty="0" smtClean="0"/>
              <a:t>3-</a:t>
            </a:r>
            <a:r>
              <a:rPr lang="en-US" sz="2000" i="1" dirty="0" smtClean="0"/>
              <a:t>manifold.</a:t>
            </a:r>
            <a:endParaRPr lang="en-US" sz="2000" i="1" dirty="0"/>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299210" y="3848248"/>
            <a:ext cx="6015990" cy="2857352"/>
          </a:xfrm>
          <a:prstGeom prst="rect">
            <a:avLst/>
          </a:prstGeom>
        </p:spPr>
      </p:pic>
    </p:spTree>
    <p:extLst>
      <p:ext uri="{BB962C8B-B14F-4D97-AF65-F5344CB8AC3E}">
        <p14:creationId xmlns:p14="http://schemas.microsoft.com/office/powerpoint/2010/main" val="17222004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52400"/>
            <a:ext cx="7620000" cy="830997"/>
          </a:xfrm>
          <a:prstGeom prst="rect">
            <a:avLst/>
          </a:prstGeom>
          <a:noFill/>
        </p:spPr>
        <p:txBody>
          <a:bodyPr wrap="square" rtlCol="0">
            <a:spAutoFit/>
          </a:bodyPr>
          <a:lstStyle/>
          <a:p>
            <a:pPr algn="ctr"/>
            <a:r>
              <a:rPr lang="en-US" sz="4800" dirty="0" smtClean="0">
                <a:solidFill>
                  <a:srgbClr val="C00000"/>
                </a:solidFill>
                <a:latin typeface="Times New Roman" panose="02020603050405020304" pitchFamily="18" charset="0"/>
                <a:cs typeface="Times New Roman" panose="02020603050405020304" pitchFamily="18" charset="0"/>
              </a:rPr>
              <a:t>The 2-Torus</a:t>
            </a:r>
            <a:endParaRPr lang="en-US" sz="4800" dirty="0">
              <a:solidFill>
                <a:srgbClr val="C0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419600" y="2438400"/>
            <a:ext cx="4495800" cy="3733800"/>
          </a:xfrm>
          <a:prstGeom prst="rect">
            <a:avLst/>
          </a:prstGeom>
        </p:spPr>
      </p:pic>
      <p:sp>
        <p:nvSpPr>
          <p:cNvPr id="4" name="TextBox 3"/>
          <p:cNvSpPr txBox="1"/>
          <p:nvPr/>
        </p:nvSpPr>
        <p:spPr>
          <a:xfrm>
            <a:off x="3733800" y="6172200"/>
            <a:ext cx="5943600" cy="307777"/>
          </a:xfrm>
          <a:prstGeom prst="rect">
            <a:avLst/>
          </a:prstGeom>
          <a:noFill/>
        </p:spPr>
        <p:txBody>
          <a:bodyPr wrap="square" rtlCol="0">
            <a:spAutoFit/>
          </a:bodyPr>
          <a:lstStyle/>
          <a:p>
            <a:pPr algn="ctr"/>
            <a:r>
              <a:rPr lang="en-US" sz="1400" dirty="0">
                <a:latin typeface="Courier New" panose="02070309020205020404" pitchFamily="49" charset="0"/>
                <a:cs typeface="Courier New" panose="02070309020205020404" pitchFamily="49" charset="0"/>
              </a:rPr>
              <a:t>http://koc.wikia.com/wiki/File:Torus.jpg</a:t>
            </a:r>
          </a:p>
        </p:txBody>
      </p:sp>
      <p:sp>
        <p:nvSpPr>
          <p:cNvPr id="5" name="Rectangle 4"/>
          <p:cNvSpPr/>
          <p:nvPr/>
        </p:nvSpPr>
        <p:spPr>
          <a:xfrm>
            <a:off x="914400" y="3124200"/>
            <a:ext cx="2362200" cy="23622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1905000" y="3124200"/>
            <a:ext cx="304800"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905000" y="5486400"/>
            <a:ext cx="304800"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276600" y="4267200"/>
            <a:ext cx="0" cy="2286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276600" y="4114800"/>
            <a:ext cx="0" cy="2286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914400" y="4267200"/>
            <a:ext cx="0" cy="2286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914400" y="4114800"/>
            <a:ext cx="0" cy="2286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2" name="Circular Arrow 11"/>
          <p:cNvSpPr/>
          <p:nvPr/>
        </p:nvSpPr>
        <p:spPr>
          <a:xfrm>
            <a:off x="762000" y="3200400"/>
            <a:ext cx="2743200" cy="2438400"/>
          </a:xfrm>
          <a:prstGeom prst="circularArrow">
            <a:avLst>
              <a:gd name="adj1" fmla="val 6565"/>
              <a:gd name="adj2" fmla="val 1142319"/>
              <a:gd name="adj3" fmla="val 20457682"/>
              <a:gd name="adj4" fmla="val 10800000"/>
              <a:gd name="adj5" fmla="val 755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Down Arrow 12"/>
          <p:cNvSpPr/>
          <p:nvPr/>
        </p:nvSpPr>
        <p:spPr>
          <a:xfrm rot="10800000">
            <a:off x="1905001" y="3124200"/>
            <a:ext cx="381000" cy="2362200"/>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57200" y="1371600"/>
            <a:ext cx="8305800" cy="1015663"/>
          </a:xfrm>
          <a:prstGeom prst="rect">
            <a:avLst/>
          </a:prstGeom>
          <a:noFill/>
        </p:spPr>
        <p:txBody>
          <a:bodyPr wrap="square" rtlCol="0">
            <a:spAutoFit/>
          </a:bodyPr>
          <a:lstStyle/>
          <a:p>
            <a:r>
              <a:rPr lang="en-US" sz="2000" b="1" dirty="0" smtClean="0"/>
              <a:t>Note.</a:t>
            </a:r>
            <a:r>
              <a:rPr lang="en-US" sz="2000" dirty="0"/>
              <a:t> </a:t>
            </a:r>
            <a:r>
              <a:rPr lang="en-US" sz="2000" dirty="0" smtClean="0"/>
              <a:t> The 2-torus is a 2-dimensional manifold which can be described as a “quotient space” involving the fundamental domain which is the unit square in the plane.</a:t>
            </a:r>
            <a:endParaRPr lang="en-US" sz="2000" i="1" dirty="0"/>
          </a:p>
        </p:txBody>
      </p:sp>
    </p:spTree>
    <p:extLst>
      <p:ext uri="{BB962C8B-B14F-4D97-AF65-F5344CB8AC3E}">
        <p14:creationId xmlns:p14="http://schemas.microsoft.com/office/powerpoint/2010/main" val="3868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P spid="12" grpId="1" animBg="1"/>
      <p:bldP spid="13" grpId="0" animBg="1"/>
      <p:bldP spid="1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2286000" y="2362200"/>
            <a:ext cx="0" cy="3962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a:off x="304800" y="4343400"/>
            <a:ext cx="4038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04800" y="3429000"/>
            <a:ext cx="40386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04800" y="2514600"/>
            <a:ext cx="40386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04800" y="5257800"/>
            <a:ext cx="40386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04800" y="6172200"/>
            <a:ext cx="40386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57200" y="2362200"/>
            <a:ext cx="0" cy="39624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371600" y="2362200"/>
            <a:ext cx="0" cy="39624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200400" y="2362200"/>
            <a:ext cx="0" cy="39624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114800" y="2362200"/>
            <a:ext cx="0" cy="39624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791200" y="3190220"/>
            <a:ext cx="2362200" cy="23622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flipH="1">
            <a:off x="5791200" y="5552420"/>
            <a:ext cx="2362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791200" y="3190220"/>
            <a:ext cx="0" cy="2362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153400" y="3190220"/>
            <a:ext cx="0" cy="2362200"/>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5791200" y="3190220"/>
            <a:ext cx="2362200" cy="0"/>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5715000" y="547622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8077200" y="547622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8077200" y="311402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715000" y="311402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9" name="TextBox 38"/>
              <p:cNvSpPr txBox="1"/>
              <p:nvPr/>
            </p:nvSpPr>
            <p:spPr>
              <a:xfrm>
                <a:off x="4191000" y="4001869"/>
                <a:ext cx="91440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a:rPr>
                        <m:t>𝑥</m:t>
                      </m:r>
                    </m:oMath>
                  </m:oMathPara>
                </a14:m>
                <a:endParaRPr lang="en-US" sz="3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4191000" y="4001869"/>
                <a:ext cx="914400" cy="646331"/>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828800" y="1676400"/>
                <a:ext cx="91440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a:rPr>
                        <m:t>𝑦</m:t>
                      </m:r>
                    </m:oMath>
                  </m:oMathPara>
                </a14:m>
                <a:endParaRPr lang="en-US" sz="3600" dirty="0"/>
              </a:p>
            </p:txBody>
          </p:sp>
        </mc:Choice>
        <mc:Fallback xmlns="">
          <p:sp>
            <p:nvSpPr>
              <p:cNvPr id="40" name="TextBox 39"/>
              <p:cNvSpPr txBox="1">
                <a:spLocks noRot="1" noChangeAspect="1" noMove="1" noResize="1" noEditPoints="1" noAdjustHandles="1" noChangeArrowheads="1" noChangeShapeType="1" noTextEdit="1"/>
              </p:cNvSpPr>
              <p:nvPr/>
            </p:nvSpPr>
            <p:spPr>
              <a:xfrm>
                <a:off x="1828800" y="1676400"/>
                <a:ext cx="914400" cy="646331"/>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5257800" y="5591889"/>
                <a:ext cx="9144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800" b="0" i="1" smtClean="0">
                              <a:latin typeface="Cambria Math"/>
                            </a:rPr>
                          </m:ctrlPr>
                        </m:dPr>
                        <m:e>
                          <m:r>
                            <a:rPr lang="en-US" sz="2800" b="0" i="1" smtClean="0">
                              <a:latin typeface="Cambria Math"/>
                            </a:rPr>
                            <m:t>𝑖</m:t>
                          </m:r>
                          <m:r>
                            <a:rPr lang="en-US" sz="2800" b="0" i="1" smtClean="0">
                              <a:latin typeface="Cambria Math"/>
                            </a:rPr>
                            <m:t>,</m:t>
                          </m:r>
                          <m:r>
                            <a:rPr lang="en-US" sz="2800" b="0" i="1" smtClean="0">
                              <a:latin typeface="Cambria Math"/>
                            </a:rPr>
                            <m:t>𝑗</m:t>
                          </m:r>
                        </m:e>
                      </m:d>
                    </m:oMath>
                  </m:oMathPara>
                </a14:m>
                <a:endParaRPr lang="en-US" sz="2800" dirty="0"/>
              </a:p>
            </p:txBody>
          </p:sp>
        </mc:Choice>
        <mc:Fallback xmlns="">
          <p:sp>
            <p:nvSpPr>
              <p:cNvPr id="41" name="TextBox 40"/>
              <p:cNvSpPr txBox="1">
                <a:spLocks noRot="1" noChangeAspect="1" noMove="1" noResize="1" noEditPoints="1" noAdjustHandles="1" noChangeArrowheads="1" noChangeShapeType="1" noTextEdit="1"/>
              </p:cNvSpPr>
              <p:nvPr/>
            </p:nvSpPr>
            <p:spPr>
              <a:xfrm>
                <a:off x="5257800" y="5591889"/>
                <a:ext cx="914400" cy="52322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6629400" y="2590800"/>
                <a:ext cx="28956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800" b="0" i="1" smtClean="0">
                              <a:latin typeface="Cambria Math"/>
                            </a:rPr>
                          </m:ctrlPr>
                        </m:dPr>
                        <m:e>
                          <m:r>
                            <a:rPr lang="en-US" sz="2800" b="0" i="1" smtClean="0">
                              <a:latin typeface="Cambria Math"/>
                            </a:rPr>
                            <m:t>𝑖</m:t>
                          </m:r>
                          <m:r>
                            <a:rPr lang="en-US" sz="2800" b="0" i="1" smtClean="0">
                              <a:latin typeface="Cambria Math"/>
                            </a:rPr>
                            <m:t>+1,</m:t>
                          </m:r>
                          <m:r>
                            <a:rPr lang="en-US" sz="2800" b="0" i="1" smtClean="0">
                              <a:latin typeface="Cambria Math"/>
                            </a:rPr>
                            <m:t>𝑗</m:t>
                          </m:r>
                          <m:r>
                            <a:rPr lang="en-US" sz="2800" b="0" i="1" smtClean="0">
                              <a:latin typeface="Cambria Math"/>
                            </a:rPr>
                            <m:t>+1</m:t>
                          </m:r>
                        </m:e>
                      </m:d>
                    </m:oMath>
                  </m:oMathPara>
                </a14:m>
                <a:endParaRPr lang="en-US" sz="2800" dirty="0"/>
              </a:p>
            </p:txBody>
          </p:sp>
        </mc:Choice>
        <mc:Fallback xmlns="">
          <p:sp>
            <p:nvSpPr>
              <p:cNvPr id="42" name="TextBox 41"/>
              <p:cNvSpPr txBox="1">
                <a:spLocks noRot="1" noChangeAspect="1" noMove="1" noResize="1" noEditPoints="1" noAdjustHandles="1" noChangeArrowheads="1" noChangeShapeType="1" noTextEdit="1"/>
              </p:cNvSpPr>
              <p:nvPr/>
            </p:nvSpPr>
            <p:spPr>
              <a:xfrm>
                <a:off x="6629400" y="2590800"/>
                <a:ext cx="2895600" cy="52322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TextBox 27"/>
              <p:cNvSpPr txBox="1"/>
              <p:nvPr/>
            </p:nvSpPr>
            <p:spPr>
              <a:xfrm>
                <a:off x="304800" y="921603"/>
                <a:ext cx="8686800"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Define </a:t>
                </a:r>
                <a:r>
                  <a:rPr lang="en-US" sz="2400" dirty="0">
                    <a:latin typeface="Times New Roman" panose="02020603050405020304" pitchFamily="18" charset="0"/>
                    <a:cs typeface="Times New Roman" panose="02020603050405020304" pitchFamily="18" charset="0"/>
                  </a:rPr>
                  <a:t>an equivalence relation on </a:t>
                </a:r>
                <a14:m>
                  <m:oMath xmlns:m="http://schemas.openxmlformats.org/officeDocument/2006/math">
                    <m:r>
                      <a:rPr lang="en-US" sz="2400" b="0" i="1" smtClean="0">
                        <a:latin typeface="Cambria Math"/>
                        <a:cs typeface="Times New Roman" panose="02020603050405020304" pitchFamily="18" charset="0"/>
                      </a:rPr>
                      <m:t>𝑋</m:t>
                    </m:r>
                    <m:r>
                      <a:rPr lang="en-US" sz="2400" b="0" i="1" smtClean="0">
                        <a:latin typeface="Cambria Math"/>
                        <a:cs typeface="Times New Roman" panose="02020603050405020304" pitchFamily="18" charset="0"/>
                      </a:rPr>
                      <m:t>=</m:t>
                    </m:r>
                    <m:r>
                      <a:rPr lang="en-US" sz="2400" b="0" i="1" smtClean="0">
                        <a:latin typeface="Cambria Math"/>
                        <a:ea typeface="Cambria Math"/>
                        <a:cs typeface="Times New Roman" panose="02020603050405020304" pitchFamily="18" charset="0"/>
                      </a:rPr>
                      <m:t>ℝ</m:t>
                    </m:r>
                    <m:r>
                      <a:rPr lang="en-US" sz="2400" b="0" i="1" smtClean="0">
                        <a:latin typeface="Cambria Math"/>
                        <a:ea typeface="Cambria Math"/>
                        <a:cs typeface="Times New Roman" panose="02020603050405020304" pitchFamily="18" charset="0"/>
                      </a:rPr>
                      <m:t>×</m:t>
                    </m:r>
                    <m:r>
                      <a:rPr lang="en-US" sz="2400" b="0" i="1" smtClean="0">
                        <a:latin typeface="Cambria Math"/>
                        <a:ea typeface="Cambria Math"/>
                        <a:cs typeface="Times New Roman" panose="02020603050405020304" pitchFamily="18" charset="0"/>
                      </a:rPr>
                      <m:t>ℝ</m:t>
                    </m:r>
                  </m:oMath>
                </a14:m>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as </a:t>
                </a:r>
                <a14:m>
                  <m:oMath xmlns:m="http://schemas.openxmlformats.org/officeDocument/2006/math">
                    <m:d>
                      <m:dPr>
                        <m:ctrlPr>
                          <a:rPr lang="en-US" sz="2400" i="1" smtClean="0">
                            <a:latin typeface="Cambria Math"/>
                            <a:cs typeface="Times New Roman" panose="02020603050405020304" pitchFamily="18" charset="0"/>
                          </a:rPr>
                        </m:ctrlPr>
                      </m:dPr>
                      <m:e>
                        <m:sSub>
                          <m:sSubPr>
                            <m:ctrlPr>
                              <a:rPr lang="en-US" sz="2400" i="1" smtClean="0">
                                <a:latin typeface="Cambria Math"/>
                                <a:cs typeface="Times New Roman" panose="02020603050405020304" pitchFamily="18" charset="0"/>
                              </a:rPr>
                            </m:ctrlPr>
                          </m:sSubPr>
                          <m:e>
                            <m:r>
                              <a:rPr lang="en-US" sz="2400" b="0" i="1" smtClean="0">
                                <a:latin typeface="Cambria Math"/>
                                <a:cs typeface="Times New Roman" panose="02020603050405020304" pitchFamily="18" charset="0"/>
                              </a:rPr>
                              <m:t>𝑥</m:t>
                            </m:r>
                          </m:e>
                          <m:sub>
                            <m:r>
                              <a:rPr lang="en-US" sz="2400" b="0" i="1" smtClean="0">
                                <a:latin typeface="Cambria Math"/>
                                <a:cs typeface="Times New Roman" panose="02020603050405020304" pitchFamily="18" charset="0"/>
                              </a:rPr>
                              <m:t>1</m:t>
                            </m:r>
                          </m:sub>
                        </m:sSub>
                        <m:r>
                          <a:rPr lang="en-US" sz="2400" b="0" i="1" smtClean="0">
                            <a:latin typeface="Cambria Math"/>
                            <a:cs typeface="Times New Roman" panose="02020603050405020304" pitchFamily="18" charset="0"/>
                          </a:rPr>
                          <m:t>,</m:t>
                        </m:r>
                        <m:sSub>
                          <m:sSubPr>
                            <m:ctrlPr>
                              <a:rPr lang="en-US" sz="2400" b="0" i="1" smtClean="0">
                                <a:latin typeface="Cambria Math"/>
                                <a:cs typeface="Times New Roman" panose="02020603050405020304" pitchFamily="18" charset="0"/>
                              </a:rPr>
                            </m:ctrlPr>
                          </m:sSubPr>
                          <m:e>
                            <m:r>
                              <a:rPr lang="en-US" sz="2400" b="0" i="1" smtClean="0">
                                <a:latin typeface="Cambria Math"/>
                                <a:cs typeface="Times New Roman" panose="02020603050405020304" pitchFamily="18" charset="0"/>
                              </a:rPr>
                              <m:t>𝑦</m:t>
                            </m:r>
                          </m:e>
                          <m:sub>
                            <m:r>
                              <a:rPr lang="en-US" sz="2400" b="0" i="1" smtClean="0">
                                <a:latin typeface="Cambria Math"/>
                                <a:cs typeface="Times New Roman" panose="02020603050405020304" pitchFamily="18" charset="0"/>
                              </a:rPr>
                              <m:t>1</m:t>
                            </m:r>
                          </m:sub>
                        </m:sSub>
                      </m:e>
                    </m:d>
                    <m:r>
                      <a:rPr lang="en-US" sz="2400" i="1" smtClean="0">
                        <a:latin typeface="Cambria Math"/>
                        <a:ea typeface="Cambria Math"/>
                        <a:cs typeface="Times New Roman" panose="02020603050405020304" pitchFamily="18" charset="0"/>
                      </a:rPr>
                      <m:t>~</m:t>
                    </m:r>
                    <m:d>
                      <m:dPr>
                        <m:ctrlPr>
                          <a:rPr lang="en-US" sz="2400" i="1" smtClean="0">
                            <a:latin typeface="Cambria Math"/>
                            <a:ea typeface="Cambria Math"/>
                            <a:cs typeface="Times New Roman" panose="02020603050405020304" pitchFamily="18" charset="0"/>
                          </a:rPr>
                        </m:ctrlPr>
                      </m:dPr>
                      <m:e>
                        <m:sSub>
                          <m:sSubPr>
                            <m:ctrlPr>
                              <a:rPr lang="en-US" sz="2400" i="1" smtClean="0">
                                <a:latin typeface="Cambria Math"/>
                                <a:ea typeface="Cambria Math"/>
                                <a:cs typeface="Times New Roman" panose="02020603050405020304" pitchFamily="18" charset="0"/>
                              </a:rPr>
                            </m:ctrlPr>
                          </m:sSubPr>
                          <m:e>
                            <m:r>
                              <a:rPr lang="en-US" sz="2400" b="0" i="1" smtClean="0">
                                <a:latin typeface="Cambria Math"/>
                                <a:ea typeface="Cambria Math"/>
                                <a:cs typeface="Times New Roman" panose="02020603050405020304" pitchFamily="18" charset="0"/>
                              </a:rPr>
                              <m:t>𝑥</m:t>
                            </m:r>
                          </m:e>
                          <m:sub>
                            <m:r>
                              <a:rPr lang="en-US" sz="2400" b="0" i="1" smtClean="0">
                                <a:latin typeface="Cambria Math"/>
                                <a:ea typeface="Cambria Math"/>
                                <a:cs typeface="Times New Roman" panose="02020603050405020304" pitchFamily="18" charset="0"/>
                              </a:rPr>
                              <m:t>2</m:t>
                            </m:r>
                          </m:sub>
                        </m:sSub>
                        <m:r>
                          <a:rPr lang="en-US" sz="2400" b="0" i="1" smtClean="0">
                            <a:latin typeface="Cambria Math"/>
                            <a:ea typeface="Cambria Math"/>
                            <a:cs typeface="Times New Roman" panose="02020603050405020304" pitchFamily="18" charset="0"/>
                          </a:rPr>
                          <m:t>,</m:t>
                        </m:r>
                        <m:sSub>
                          <m:sSubPr>
                            <m:ctrlPr>
                              <a:rPr lang="en-US" sz="2400" b="0" i="1" smtClean="0">
                                <a:latin typeface="Cambria Math"/>
                                <a:ea typeface="Cambria Math"/>
                                <a:cs typeface="Times New Roman" panose="02020603050405020304" pitchFamily="18" charset="0"/>
                              </a:rPr>
                            </m:ctrlPr>
                          </m:sSubPr>
                          <m:e>
                            <m:r>
                              <a:rPr lang="en-US" sz="2400" b="0" i="1" smtClean="0">
                                <a:latin typeface="Cambria Math"/>
                                <a:ea typeface="Cambria Math"/>
                                <a:cs typeface="Times New Roman" panose="02020603050405020304" pitchFamily="18" charset="0"/>
                              </a:rPr>
                              <m:t>𝑦</m:t>
                            </m:r>
                          </m:e>
                          <m:sub>
                            <m:r>
                              <a:rPr lang="en-US" sz="2400" b="0" i="1" smtClean="0">
                                <a:latin typeface="Cambria Math"/>
                                <a:ea typeface="Cambria Math"/>
                                <a:cs typeface="Times New Roman" panose="02020603050405020304" pitchFamily="18" charset="0"/>
                              </a:rPr>
                              <m:t>2</m:t>
                            </m:r>
                          </m:sub>
                        </m:sSub>
                      </m:e>
                    </m:d>
                  </m:oMath>
                </a14:m>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if and only if </a:t>
                </a:r>
                <a14:m>
                  <m:oMath xmlns:m="http://schemas.openxmlformats.org/officeDocument/2006/math">
                    <m:sSub>
                      <m:sSubPr>
                        <m:ctrlPr>
                          <a:rPr lang="en-US" sz="2400" i="1" smtClean="0">
                            <a:latin typeface="Cambria Math"/>
                            <a:cs typeface="Times New Roman" panose="02020603050405020304" pitchFamily="18" charset="0"/>
                          </a:rPr>
                        </m:ctrlPr>
                      </m:sSubPr>
                      <m:e>
                        <m:r>
                          <a:rPr lang="en-US" sz="2400" b="0" i="1" smtClean="0">
                            <a:latin typeface="Cambria Math"/>
                            <a:cs typeface="Times New Roman" panose="02020603050405020304" pitchFamily="18" charset="0"/>
                          </a:rPr>
                          <m:t>𝑥</m:t>
                        </m:r>
                      </m:e>
                      <m:sub>
                        <m:r>
                          <a:rPr lang="en-US" sz="2400" b="0" i="1" smtClean="0">
                            <a:latin typeface="Cambria Math"/>
                            <a:cs typeface="Times New Roman" panose="02020603050405020304" pitchFamily="18" charset="0"/>
                          </a:rPr>
                          <m:t>1</m:t>
                        </m:r>
                      </m:sub>
                    </m:sSub>
                    <m:r>
                      <a:rPr lang="en-US" sz="2400" b="0" i="1" smtClean="0">
                        <a:latin typeface="Cambria Math"/>
                        <a:cs typeface="Times New Roman" panose="02020603050405020304" pitchFamily="18" charset="0"/>
                      </a:rPr>
                      <m:t>−</m:t>
                    </m:r>
                    <m:sSub>
                      <m:sSubPr>
                        <m:ctrlPr>
                          <a:rPr lang="en-US" sz="2400" b="0" i="1" smtClean="0">
                            <a:latin typeface="Cambria Math"/>
                            <a:cs typeface="Times New Roman" panose="02020603050405020304" pitchFamily="18" charset="0"/>
                          </a:rPr>
                        </m:ctrlPr>
                      </m:sSubPr>
                      <m:e>
                        <m:r>
                          <a:rPr lang="en-US" sz="2400" b="0" i="1" smtClean="0">
                            <a:latin typeface="Cambria Math"/>
                            <a:cs typeface="Times New Roman" panose="02020603050405020304" pitchFamily="18" charset="0"/>
                          </a:rPr>
                          <m:t>𝑥</m:t>
                        </m:r>
                      </m:e>
                      <m:sub>
                        <m:r>
                          <a:rPr lang="en-US" sz="2400" b="0" i="1" smtClean="0">
                            <a:latin typeface="Cambria Math"/>
                            <a:cs typeface="Times New Roman" panose="02020603050405020304" pitchFamily="18" charset="0"/>
                          </a:rPr>
                          <m:t>2</m:t>
                        </m:r>
                      </m:sub>
                    </m:sSub>
                    <m:r>
                      <a:rPr lang="en-US" sz="2400" b="0" i="1" smtClean="0">
                        <a:latin typeface="Cambria Math"/>
                        <a:ea typeface="Cambria Math"/>
                        <a:cs typeface="Times New Roman" panose="02020603050405020304" pitchFamily="18" charset="0"/>
                      </a:rPr>
                      <m:t>∈</m:t>
                    </m:r>
                    <m:r>
                      <a:rPr lang="en-US" sz="2400" b="0" i="1" smtClean="0">
                        <a:latin typeface="Cambria Math"/>
                        <a:ea typeface="Cambria Math"/>
                        <a:cs typeface="Times New Roman" panose="02020603050405020304" pitchFamily="18" charset="0"/>
                      </a:rPr>
                      <m:t>ℤ</m:t>
                    </m:r>
                  </m:oMath>
                </a14:m>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and </a:t>
                </a:r>
                <a14:m>
                  <m:oMath xmlns:m="http://schemas.openxmlformats.org/officeDocument/2006/math">
                    <m:sSub>
                      <m:sSubPr>
                        <m:ctrlPr>
                          <a:rPr lang="en-US" sz="2400" i="1">
                            <a:latin typeface="Cambria Math"/>
                            <a:cs typeface="Times New Roman" panose="02020603050405020304" pitchFamily="18" charset="0"/>
                          </a:rPr>
                        </m:ctrlPr>
                      </m:sSubPr>
                      <m:e>
                        <m:r>
                          <a:rPr lang="en-US" sz="2400" b="0" i="1" smtClean="0">
                            <a:latin typeface="Cambria Math"/>
                            <a:cs typeface="Times New Roman" panose="02020603050405020304" pitchFamily="18" charset="0"/>
                          </a:rPr>
                          <m:t>𝑦</m:t>
                        </m:r>
                      </m:e>
                      <m:sub>
                        <m:r>
                          <a:rPr lang="en-US" sz="2400" i="1">
                            <a:latin typeface="Cambria Math"/>
                            <a:cs typeface="Times New Roman" panose="02020603050405020304" pitchFamily="18" charset="0"/>
                          </a:rPr>
                          <m:t>1</m:t>
                        </m:r>
                      </m:sub>
                    </m:sSub>
                    <m:r>
                      <a:rPr lang="en-US" sz="2400" i="1">
                        <a:latin typeface="Cambria Math"/>
                        <a:cs typeface="Times New Roman" panose="02020603050405020304" pitchFamily="18" charset="0"/>
                      </a:rPr>
                      <m:t>−</m:t>
                    </m:r>
                    <m:sSub>
                      <m:sSubPr>
                        <m:ctrlPr>
                          <a:rPr lang="en-US" sz="2400" i="1">
                            <a:latin typeface="Cambria Math"/>
                            <a:cs typeface="Times New Roman" panose="02020603050405020304" pitchFamily="18" charset="0"/>
                          </a:rPr>
                        </m:ctrlPr>
                      </m:sSubPr>
                      <m:e>
                        <m:r>
                          <a:rPr lang="en-US" sz="2400" b="0" i="1" smtClean="0">
                            <a:latin typeface="Cambria Math"/>
                            <a:cs typeface="Times New Roman" panose="02020603050405020304" pitchFamily="18" charset="0"/>
                          </a:rPr>
                          <m:t>𝑦</m:t>
                        </m:r>
                      </m:e>
                      <m:sub>
                        <m:r>
                          <a:rPr lang="en-US" sz="2400" i="1">
                            <a:latin typeface="Cambria Math"/>
                            <a:cs typeface="Times New Roman" panose="02020603050405020304" pitchFamily="18" charset="0"/>
                          </a:rPr>
                          <m:t>2</m:t>
                        </m:r>
                      </m:sub>
                    </m:sSub>
                    <m:r>
                      <a:rPr lang="en-US" sz="2400" i="1">
                        <a:latin typeface="Cambria Math"/>
                        <a:ea typeface="Cambria Math"/>
                        <a:cs typeface="Times New Roman" panose="02020603050405020304" pitchFamily="18" charset="0"/>
                      </a:rPr>
                      <m:t>∈</m:t>
                    </m:r>
                    <m:r>
                      <a:rPr lang="en-US" sz="2400" i="1">
                        <a:latin typeface="Cambria Math"/>
                        <a:ea typeface="Cambria Math"/>
                        <a:cs typeface="Times New Roman" panose="02020603050405020304" pitchFamily="18" charset="0"/>
                      </a:rPr>
                      <m:t>ℤ</m:t>
                    </m:r>
                  </m:oMath>
                </a14:m>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We partition </a:t>
                </a:r>
                <a14:m>
                  <m:oMath xmlns:m="http://schemas.openxmlformats.org/officeDocument/2006/math">
                    <m:r>
                      <a:rPr lang="en-US" sz="2400" b="0" i="1" smtClean="0">
                        <a:latin typeface="Cambria Math"/>
                        <a:cs typeface="Times New Roman" panose="02020603050405020304" pitchFamily="18" charset="0"/>
                      </a:rPr>
                      <m:t>𝑋</m:t>
                    </m:r>
                  </m:oMath>
                </a14:m>
                <a:r>
                  <a:rPr lang="en-US" sz="2400" dirty="0" smtClean="0">
                    <a:latin typeface="Times New Roman" panose="02020603050405020304" pitchFamily="18" charset="0"/>
                    <a:cs typeface="Times New Roman" panose="02020603050405020304" pitchFamily="18" charset="0"/>
                  </a:rPr>
                  <a:t> as:</a:t>
                </a:r>
                <a:endParaRPr lang="en-US" sz="2400" dirty="0">
                  <a:latin typeface="Times New Roman" panose="02020603050405020304" pitchFamily="18" charset="0"/>
                  <a:cs typeface="Times New Roman" panose="02020603050405020304" pitchFamily="18" charset="0"/>
                </a:endParaRPr>
              </a:p>
            </p:txBody>
          </p:sp>
        </mc:Choice>
        <mc:Fallback>
          <p:sp>
            <p:nvSpPr>
              <p:cNvPr id="28" name="TextBox 27"/>
              <p:cNvSpPr txBox="1">
                <a:spLocks noRot="1" noChangeAspect="1" noMove="1" noResize="1" noEditPoints="1" noAdjustHandles="1" noChangeArrowheads="1" noChangeShapeType="1" noTextEdit="1"/>
              </p:cNvSpPr>
              <p:nvPr/>
            </p:nvSpPr>
            <p:spPr>
              <a:xfrm>
                <a:off x="304800" y="921603"/>
                <a:ext cx="8686800" cy="830997"/>
              </a:xfrm>
              <a:prstGeom prst="rect">
                <a:avLst/>
              </a:prstGeom>
              <a:blipFill rotWithShape="1">
                <a:blip r:embed="rId6"/>
                <a:stretch>
                  <a:fillRect l="-1053" t="-5839" b="-15328"/>
                </a:stretch>
              </a:blipFill>
            </p:spPr>
            <p:txBody>
              <a:bodyPr/>
              <a:lstStyle/>
              <a:p>
                <a:r>
                  <a:rPr lang="en-US">
                    <a:noFill/>
                  </a:rPr>
                  <a:t> </a:t>
                </a:r>
              </a:p>
            </p:txBody>
          </p:sp>
        </mc:Fallback>
      </mc:AlternateContent>
      <p:sp>
        <p:nvSpPr>
          <p:cNvPr id="5" name="TextBox 4"/>
          <p:cNvSpPr txBox="1"/>
          <p:nvPr/>
        </p:nvSpPr>
        <p:spPr>
          <a:xfrm>
            <a:off x="76200" y="76200"/>
            <a:ext cx="8915400" cy="830997"/>
          </a:xfrm>
          <a:prstGeom prst="rect">
            <a:avLst/>
          </a:prstGeom>
          <a:noFill/>
        </p:spPr>
        <p:txBody>
          <a:bodyPr wrap="square" rtlCol="0">
            <a:spAutoFit/>
          </a:bodyPr>
          <a:lstStyle/>
          <a:p>
            <a:pPr algn="ctr"/>
            <a:r>
              <a:rPr lang="en-US" sz="4800" dirty="0" smtClean="0">
                <a:solidFill>
                  <a:srgbClr val="C00000"/>
                </a:solidFill>
                <a:latin typeface="Times New Roman" panose="02020603050405020304" pitchFamily="18" charset="0"/>
                <a:cs typeface="Times New Roman" panose="02020603050405020304" pitchFamily="18" charset="0"/>
              </a:rPr>
              <a:t>Equivalence Relation </a:t>
            </a:r>
            <a:r>
              <a:rPr lang="en-US" sz="4800" dirty="0" smtClean="0">
                <a:solidFill>
                  <a:srgbClr val="C00000"/>
                </a:solidFill>
                <a:latin typeface="Times New Roman" panose="02020603050405020304" pitchFamily="18" charset="0"/>
                <a:cs typeface="Times New Roman" panose="02020603050405020304" pitchFamily="18" charset="0"/>
              </a:rPr>
              <a:t>for</a:t>
            </a:r>
            <a:r>
              <a:rPr lang="en-US" sz="4800" dirty="0" smtClean="0">
                <a:solidFill>
                  <a:srgbClr val="C00000"/>
                </a:solidFill>
                <a:latin typeface="Times New Roman" panose="02020603050405020304" pitchFamily="18" charset="0"/>
                <a:cs typeface="Times New Roman" panose="02020603050405020304" pitchFamily="18" charset="0"/>
              </a:rPr>
              <a:t> </a:t>
            </a:r>
            <a:r>
              <a:rPr lang="en-US" sz="4800" dirty="0" smtClean="0">
                <a:solidFill>
                  <a:srgbClr val="C00000"/>
                </a:solidFill>
                <a:latin typeface="Times New Roman" panose="02020603050405020304" pitchFamily="18" charset="0"/>
                <a:cs typeface="Times New Roman" panose="02020603050405020304" pitchFamily="18" charset="0"/>
              </a:rPr>
              <a:t>a </a:t>
            </a:r>
            <a:r>
              <a:rPr lang="en-US" sz="4800" dirty="0" smtClean="0">
                <a:solidFill>
                  <a:srgbClr val="C00000"/>
                </a:solidFill>
                <a:latin typeface="Times New Roman" panose="02020603050405020304" pitchFamily="18" charset="0"/>
                <a:cs typeface="Times New Roman" panose="02020603050405020304" pitchFamily="18" charset="0"/>
              </a:rPr>
              <a:t>2-Torus</a:t>
            </a:r>
            <a:endParaRPr lang="en-US" sz="4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9645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4495800" y="2286000"/>
            <a:ext cx="0" cy="3962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a:off x="2514600" y="4267200"/>
            <a:ext cx="4038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51497" y="3505200"/>
            <a:ext cx="606669" cy="609600"/>
          </a:xfrm>
          <a:prstGeom prst="rect">
            <a:avLst/>
          </a:prstGeom>
        </p:spPr>
      </p:pic>
      <p:pic>
        <p:nvPicPr>
          <p:cNvPr id="7" name="Picture 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48200" y="2590800"/>
            <a:ext cx="606669" cy="609600"/>
          </a:xfrm>
          <a:prstGeom prst="rect">
            <a:avLst/>
          </a:prstGeom>
        </p:spPr>
      </p:pic>
      <p:pic>
        <p:nvPicPr>
          <p:cNvPr id="8" name="Picture 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65531" y="3505200"/>
            <a:ext cx="606669" cy="609600"/>
          </a:xfrm>
          <a:prstGeom prst="rect">
            <a:avLst/>
          </a:prstGeom>
        </p:spPr>
      </p:pic>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65531" y="2590800"/>
            <a:ext cx="606669" cy="609600"/>
          </a:xfrm>
          <a:prstGeom prst="rect">
            <a:avLst/>
          </a:prstGeom>
        </p:spPr>
      </p:pic>
      <p:pic>
        <p:nvPicPr>
          <p:cNvPr id="10" name="Picture 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33800" y="2590800"/>
            <a:ext cx="606669" cy="609600"/>
          </a:xfrm>
          <a:prstGeom prst="rect">
            <a:avLst/>
          </a:prstGeom>
        </p:spPr>
      </p:pic>
      <p:pic>
        <p:nvPicPr>
          <p:cNvPr id="11" name="Picture 1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36731" y="3505200"/>
            <a:ext cx="606669" cy="609600"/>
          </a:xfrm>
          <a:prstGeom prst="rect">
            <a:avLst/>
          </a:prstGeom>
        </p:spPr>
      </p:pic>
      <p:pic>
        <p:nvPicPr>
          <p:cNvPr id="12" name="Picture 1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19400" y="3505200"/>
            <a:ext cx="606669" cy="609600"/>
          </a:xfrm>
          <a:prstGeom prst="rect">
            <a:avLst/>
          </a:prstGeom>
        </p:spPr>
      </p:pic>
      <p:pic>
        <p:nvPicPr>
          <p:cNvPr id="13" name="Picture 1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19400" y="2590800"/>
            <a:ext cx="606669" cy="609600"/>
          </a:xfrm>
          <a:prstGeom prst="rect">
            <a:avLst/>
          </a:prstGeom>
        </p:spPr>
      </p:pic>
      <p:pic>
        <p:nvPicPr>
          <p:cNvPr id="14" name="Picture 1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51497" y="5334000"/>
            <a:ext cx="606669" cy="609600"/>
          </a:xfrm>
          <a:prstGeom prst="rect">
            <a:avLst/>
          </a:prstGeom>
        </p:spPr>
      </p:pic>
      <p:pic>
        <p:nvPicPr>
          <p:cNvPr id="15" name="Picture 1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48200" y="4419600"/>
            <a:ext cx="606669" cy="609600"/>
          </a:xfrm>
          <a:prstGeom prst="rect">
            <a:avLst/>
          </a:prstGeom>
        </p:spPr>
      </p:pic>
      <p:pic>
        <p:nvPicPr>
          <p:cNvPr id="16" name="Picture 1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65531" y="5334000"/>
            <a:ext cx="606669" cy="609600"/>
          </a:xfrm>
          <a:prstGeom prst="rect">
            <a:avLst/>
          </a:prstGeom>
        </p:spPr>
      </p:pic>
      <p:pic>
        <p:nvPicPr>
          <p:cNvPr id="17" name="Picture 1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65531" y="4419600"/>
            <a:ext cx="606669" cy="609600"/>
          </a:xfrm>
          <a:prstGeom prst="rect">
            <a:avLst/>
          </a:prstGeom>
        </p:spPr>
      </p:pic>
      <p:pic>
        <p:nvPicPr>
          <p:cNvPr id="18" name="Picture 1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33800" y="4419600"/>
            <a:ext cx="606669" cy="609600"/>
          </a:xfrm>
          <a:prstGeom prst="rect">
            <a:avLst/>
          </a:prstGeom>
        </p:spPr>
      </p:pic>
      <p:pic>
        <p:nvPicPr>
          <p:cNvPr id="19" name="Picture 1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36731" y="5334000"/>
            <a:ext cx="606669" cy="609600"/>
          </a:xfrm>
          <a:prstGeom prst="rect">
            <a:avLst/>
          </a:prstGeom>
        </p:spPr>
      </p:pic>
      <p:pic>
        <p:nvPicPr>
          <p:cNvPr id="20" name="Picture 1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19400" y="5334000"/>
            <a:ext cx="606669" cy="609600"/>
          </a:xfrm>
          <a:prstGeom prst="rect">
            <a:avLst/>
          </a:prstGeom>
        </p:spPr>
      </p:pic>
      <p:pic>
        <p:nvPicPr>
          <p:cNvPr id="21" name="Picture 2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19400" y="4419600"/>
            <a:ext cx="606669" cy="609600"/>
          </a:xfrm>
          <a:prstGeom prst="rect">
            <a:avLst/>
          </a:prstGeom>
        </p:spPr>
      </p:pic>
      <p:cxnSp>
        <p:nvCxnSpPr>
          <p:cNvPr id="23" name="Straight Connector 22"/>
          <p:cNvCxnSpPr/>
          <p:nvPr/>
        </p:nvCxnSpPr>
        <p:spPr>
          <a:xfrm>
            <a:off x="2514600" y="3352800"/>
            <a:ext cx="40386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514600" y="2438400"/>
            <a:ext cx="40386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514600" y="5181600"/>
            <a:ext cx="40386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514600" y="6096000"/>
            <a:ext cx="40386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667000" y="2286000"/>
            <a:ext cx="0" cy="39624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581400" y="2286000"/>
            <a:ext cx="0" cy="39624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410200" y="2286000"/>
            <a:ext cx="0" cy="39624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324600" y="2286000"/>
            <a:ext cx="0" cy="39624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143000" y="228600"/>
            <a:ext cx="6705600" cy="830997"/>
          </a:xfrm>
          <a:prstGeom prst="rect">
            <a:avLst/>
          </a:prstGeom>
          <a:noFill/>
        </p:spPr>
        <p:txBody>
          <a:bodyPr wrap="square" rtlCol="0">
            <a:spAutoFit/>
          </a:bodyPr>
          <a:lstStyle/>
          <a:p>
            <a:pPr algn="ctr"/>
            <a:r>
              <a:rPr lang="en-US" sz="4800" dirty="0" smtClean="0">
                <a:solidFill>
                  <a:srgbClr val="C00000"/>
                </a:solidFill>
                <a:latin typeface="Times New Roman" panose="02020603050405020304" pitchFamily="18" charset="0"/>
                <a:cs typeface="Times New Roman" panose="02020603050405020304" pitchFamily="18" charset="0"/>
              </a:rPr>
              <a:t>The Fundamental Domain</a:t>
            </a:r>
            <a:endParaRPr lang="en-US" sz="4800" dirty="0">
              <a:solidFill>
                <a:srgbClr val="C00000"/>
              </a:solidFill>
              <a:latin typeface="Times New Roman" panose="02020603050405020304" pitchFamily="18" charset="0"/>
              <a:cs typeface="Times New Roman" panose="02020603050405020304" pitchFamily="18" charset="0"/>
            </a:endParaRPr>
          </a:p>
        </p:txBody>
      </p:sp>
      <p:sp>
        <p:nvSpPr>
          <p:cNvPr id="41" name="TextBox 40"/>
          <p:cNvSpPr txBox="1"/>
          <p:nvPr/>
        </p:nvSpPr>
        <p:spPr>
          <a:xfrm>
            <a:off x="457200" y="1197114"/>
            <a:ext cx="8305800" cy="707886"/>
          </a:xfrm>
          <a:prstGeom prst="rect">
            <a:avLst/>
          </a:prstGeom>
          <a:noFill/>
        </p:spPr>
        <p:txBody>
          <a:bodyPr wrap="square" rtlCol="0">
            <a:spAutoFit/>
          </a:bodyPr>
          <a:lstStyle/>
          <a:p>
            <a:r>
              <a:rPr lang="en-US" sz="2000" b="1" dirty="0" smtClean="0"/>
              <a:t>Note. </a:t>
            </a:r>
            <a:r>
              <a:rPr lang="en-US" sz="2000" dirty="0" smtClean="0"/>
              <a:t>Suppose the unit square (called the </a:t>
            </a:r>
            <a:r>
              <a:rPr lang="en-US" sz="2000" i="1" dirty="0" smtClean="0"/>
              <a:t>fundamental domain</a:t>
            </a:r>
            <a:r>
              <a:rPr lang="en-US" sz="2000" dirty="0" smtClean="0"/>
              <a:t> of the 2-torus) is occupied by a certain geometric shape…</a:t>
            </a:r>
            <a:endParaRPr lang="en-US" sz="2000" dirty="0"/>
          </a:p>
        </p:txBody>
      </p:sp>
      <p:pic>
        <p:nvPicPr>
          <p:cNvPr id="42" name="Picture 4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77000" y="3505200"/>
            <a:ext cx="606669" cy="609600"/>
          </a:xfrm>
          <a:prstGeom prst="rect">
            <a:avLst/>
          </a:prstGeom>
        </p:spPr>
      </p:pic>
      <p:pic>
        <p:nvPicPr>
          <p:cNvPr id="45" name="Picture 4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77000" y="2590800"/>
            <a:ext cx="606669" cy="609600"/>
          </a:xfrm>
          <a:prstGeom prst="rect">
            <a:avLst/>
          </a:prstGeom>
        </p:spPr>
      </p:pic>
      <p:pic>
        <p:nvPicPr>
          <p:cNvPr id="51" name="Picture 5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77000" y="5334000"/>
            <a:ext cx="606669" cy="609600"/>
          </a:xfrm>
          <a:prstGeom prst="rect">
            <a:avLst/>
          </a:prstGeom>
        </p:spPr>
      </p:pic>
      <p:pic>
        <p:nvPicPr>
          <p:cNvPr id="52" name="Picture 5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77000" y="4419600"/>
            <a:ext cx="606669" cy="609600"/>
          </a:xfrm>
          <a:prstGeom prst="rect">
            <a:avLst/>
          </a:prstGeom>
        </p:spPr>
      </p:pic>
      <p:pic>
        <p:nvPicPr>
          <p:cNvPr id="53" name="Picture 5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91400" y="3505200"/>
            <a:ext cx="606669" cy="609600"/>
          </a:xfrm>
          <a:prstGeom prst="rect">
            <a:avLst/>
          </a:prstGeom>
        </p:spPr>
      </p:pic>
      <p:pic>
        <p:nvPicPr>
          <p:cNvPr id="54" name="Picture 5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91400" y="2590800"/>
            <a:ext cx="606669" cy="609600"/>
          </a:xfrm>
          <a:prstGeom prst="rect">
            <a:avLst/>
          </a:prstGeom>
        </p:spPr>
      </p:pic>
      <p:pic>
        <p:nvPicPr>
          <p:cNvPr id="55" name="Picture 5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91400" y="5334000"/>
            <a:ext cx="606669" cy="609600"/>
          </a:xfrm>
          <a:prstGeom prst="rect">
            <a:avLst/>
          </a:prstGeom>
        </p:spPr>
      </p:pic>
      <p:pic>
        <p:nvPicPr>
          <p:cNvPr id="56" name="Picture 5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91400" y="4419600"/>
            <a:ext cx="606669" cy="609600"/>
          </a:xfrm>
          <a:prstGeom prst="rect">
            <a:avLst/>
          </a:prstGeom>
        </p:spPr>
      </p:pic>
      <p:pic>
        <p:nvPicPr>
          <p:cNvPr id="57" name="Picture 5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08731" y="3505200"/>
            <a:ext cx="606669" cy="609600"/>
          </a:xfrm>
          <a:prstGeom prst="rect">
            <a:avLst/>
          </a:prstGeom>
        </p:spPr>
      </p:pic>
      <p:pic>
        <p:nvPicPr>
          <p:cNvPr id="58" name="Picture 5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08731" y="2590800"/>
            <a:ext cx="606669" cy="609600"/>
          </a:xfrm>
          <a:prstGeom prst="rect">
            <a:avLst/>
          </a:prstGeom>
        </p:spPr>
      </p:pic>
      <p:pic>
        <p:nvPicPr>
          <p:cNvPr id="59" name="Picture 5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08731" y="5334000"/>
            <a:ext cx="606669" cy="609600"/>
          </a:xfrm>
          <a:prstGeom prst="rect">
            <a:avLst/>
          </a:prstGeom>
        </p:spPr>
      </p:pic>
      <p:pic>
        <p:nvPicPr>
          <p:cNvPr id="60" name="Picture 5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08731" y="4419600"/>
            <a:ext cx="606669" cy="609600"/>
          </a:xfrm>
          <a:prstGeom prst="rect">
            <a:avLst/>
          </a:prstGeom>
        </p:spPr>
      </p:pic>
      <p:pic>
        <p:nvPicPr>
          <p:cNvPr id="61" name="Picture 6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00" y="3505200"/>
            <a:ext cx="606669" cy="609600"/>
          </a:xfrm>
          <a:prstGeom prst="rect">
            <a:avLst/>
          </a:prstGeom>
        </p:spPr>
      </p:pic>
      <p:pic>
        <p:nvPicPr>
          <p:cNvPr id="62" name="Picture 6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00" y="2590800"/>
            <a:ext cx="606669" cy="609600"/>
          </a:xfrm>
          <a:prstGeom prst="rect">
            <a:avLst/>
          </a:prstGeom>
        </p:spPr>
      </p:pic>
      <p:pic>
        <p:nvPicPr>
          <p:cNvPr id="63" name="Picture 6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00" y="5334000"/>
            <a:ext cx="606669" cy="609600"/>
          </a:xfrm>
          <a:prstGeom prst="rect">
            <a:avLst/>
          </a:prstGeom>
        </p:spPr>
      </p:pic>
      <p:pic>
        <p:nvPicPr>
          <p:cNvPr id="64" name="Picture 6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00" y="4419600"/>
            <a:ext cx="606669" cy="609600"/>
          </a:xfrm>
          <a:prstGeom prst="rect">
            <a:avLst/>
          </a:prstGeom>
        </p:spPr>
      </p:pic>
      <p:pic>
        <p:nvPicPr>
          <p:cNvPr id="65" name="Picture 6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0600" y="3505200"/>
            <a:ext cx="606669" cy="609600"/>
          </a:xfrm>
          <a:prstGeom prst="rect">
            <a:avLst/>
          </a:prstGeom>
        </p:spPr>
      </p:pic>
      <p:pic>
        <p:nvPicPr>
          <p:cNvPr id="66" name="Picture 6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0600" y="2590800"/>
            <a:ext cx="606669" cy="609600"/>
          </a:xfrm>
          <a:prstGeom prst="rect">
            <a:avLst/>
          </a:prstGeom>
        </p:spPr>
      </p:pic>
      <p:pic>
        <p:nvPicPr>
          <p:cNvPr id="67" name="Picture 6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0600" y="5334000"/>
            <a:ext cx="606669" cy="609600"/>
          </a:xfrm>
          <a:prstGeom prst="rect">
            <a:avLst/>
          </a:prstGeom>
        </p:spPr>
      </p:pic>
      <p:pic>
        <p:nvPicPr>
          <p:cNvPr id="68" name="Picture 6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0600" y="4419600"/>
            <a:ext cx="606669" cy="609600"/>
          </a:xfrm>
          <a:prstGeom prst="rect">
            <a:avLst/>
          </a:prstGeom>
        </p:spPr>
      </p:pic>
      <p:pic>
        <p:nvPicPr>
          <p:cNvPr id="69" name="Picture 6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7931" y="3505200"/>
            <a:ext cx="606669" cy="609600"/>
          </a:xfrm>
          <a:prstGeom prst="rect">
            <a:avLst/>
          </a:prstGeom>
        </p:spPr>
      </p:pic>
      <p:pic>
        <p:nvPicPr>
          <p:cNvPr id="70" name="Picture 6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7931" y="2590800"/>
            <a:ext cx="606669" cy="609600"/>
          </a:xfrm>
          <a:prstGeom prst="rect">
            <a:avLst/>
          </a:prstGeom>
        </p:spPr>
      </p:pic>
      <p:pic>
        <p:nvPicPr>
          <p:cNvPr id="71" name="Picture 7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7931" y="5334000"/>
            <a:ext cx="606669" cy="609600"/>
          </a:xfrm>
          <a:prstGeom prst="rect">
            <a:avLst/>
          </a:prstGeom>
        </p:spPr>
      </p:pic>
      <p:pic>
        <p:nvPicPr>
          <p:cNvPr id="72" name="Picture 7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7931" y="4419600"/>
            <a:ext cx="606669" cy="609600"/>
          </a:xfrm>
          <a:prstGeom prst="rect">
            <a:avLst/>
          </a:prstGeom>
        </p:spPr>
      </p:pic>
      <p:pic>
        <p:nvPicPr>
          <p:cNvPr id="73" name="Picture 7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79931" y="6248400"/>
            <a:ext cx="606669" cy="609600"/>
          </a:xfrm>
          <a:prstGeom prst="rect">
            <a:avLst/>
          </a:prstGeom>
        </p:spPr>
      </p:pic>
      <p:pic>
        <p:nvPicPr>
          <p:cNvPr id="74" name="Picture 7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91400" y="6248400"/>
            <a:ext cx="606669" cy="609600"/>
          </a:xfrm>
          <a:prstGeom prst="rect">
            <a:avLst/>
          </a:prstGeom>
        </p:spPr>
      </p:pic>
      <p:pic>
        <p:nvPicPr>
          <p:cNvPr id="75" name="Picture 7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08731" y="6248400"/>
            <a:ext cx="606669" cy="609600"/>
          </a:xfrm>
          <a:prstGeom prst="rect">
            <a:avLst/>
          </a:prstGeom>
        </p:spPr>
      </p:pic>
      <p:pic>
        <p:nvPicPr>
          <p:cNvPr id="76" name="Picture 7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33800" y="6248400"/>
            <a:ext cx="606669" cy="609600"/>
          </a:xfrm>
          <a:prstGeom prst="rect">
            <a:avLst/>
          </a:prstGeom>
        </p:spPr>
      </p:pic>
      <p:pic>
        <p:nvPicPr>
          <p:cNvPr id="77" name="Picture 7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48200" y="6248400"/>
            <a:ext cx="606669" cy="609600"/>
          </a:xfrm>
          <a:prstGeom prst="rect">
            <a:avLst/>
          </a:prstGeom>
        </p:spPr>
      </p:pic>
      <p:pic>
        <p:nvPicPr>
          <p:cNvPr id="78" name="Picture 7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65531" y="6248400"/>
            <a:ext cx="606669" cy="609600"/>
          </a:xfrm>
          <a:prstGeom prst="rect">
            <a:avLst/>
          </a:prstGeom>
        </p:spPr>
      </p:pic>
      <p:pic>
        <p:nvPicPr>
          <p:cNvPr id="79" name="Picture 7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19400" y="6248400"/>
            <a:ext cx="606669" cy="609600"/>
          </a:xfrm>
          <a:prstGeom prst="rect">
            <a:avLst/>
          </a:prstGeom>
        </p:spPr>
      </p:pic>
      <p:pic>
        <p:nvPicPr>
          <p:cNvPr id="80" name="Picture 7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00" y="6248400"/>
            <a:ext cx="606669" cy="609600"/>
          </a:xfrm>
          <a:prstGeom prst="rect">
            <a:avLst/>
          </a:prstGeom>
        </p:spPr>
      </p:pic>
      <p:pic>
        <p:nvPicPr>
          <p:cNvPr id="81" name="Picture 8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0600" y="6248400"/>
            <a:ext cx="606669" cy="609600"/>
          </a:xfrm>
          <a:prstGeom prst="rect">
            <a:avLst/>
          </a:prstGeom>
        </p:spPr>
      </p:pic>
      <p:pic>
        <p:nvPicPr>
          <p:cNvPr id="82" name="Picture 8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7931" y="6248400"/>
            <a:ext cx="606669" cy="609600"/>
          </a:xfrm>
          <a:prstGeom prst="rect">
            <a:avLst/>
          </a:prstGeom>
        </p:spPr>
      </p:pic>
      <p:pic>
        <p:nvPicPr>
          <p:cNvPr id="83" name="Picture 8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79931" y="1676400"/>
            <a:ext cx="606669" cy="609600"/>
          </a:xfrm>
          <a:prstGeom prst="rect">
            <a:avLst/>
          </a:prstGeom>
        </p:spPr>
      </p:pic>
      <p:pic>
        <p:nvPicPr>
          <p:cNvPr id="84" name="Picture 8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91400" y="1676400"/>
            <a:ext cx="606669" cy="609600"/>
          </a:xfrm>
          <a:prstGeom prst="rect">
            <a:avLst/>
          </a:prstGeom>
        </p:spPr>
      </p:pic>
      <p:pic>
        <p:nvPicPr>
          <p:cNvPr id="85" name="Picture 8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08731" y="1676400"/>
            <a:ext cx="606669" cy="609600"/>
          </a:xfrm>
          <a:prstGeom prst="rect">
            <a:avLst/>
          </a:prstGeom>
        </p:spPr>
      </p:pic>
      <p:pic>
        <p:nvPicPr>
          <p:cNvPr id="86" name="Picture 8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33800" y="1676400"/>
            <a:ext cx="606669" cy="609600"/>
          </a:xfrm>
          <a:prstGeom prst="rect">
            <a:avLst/>
          </a:prstGeom>
        </p:spPr>
      </p:pic>
      <p:pic>
        <p:nvPicPr>
          <p:cNvPr id="87" name="Picture 8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48200" y="1676400"/>
            <a:ext cx="606669" cy="609600"/>
          </a:xfrm>
          <a:prstGeom prst="rect">
            <a:avLst/>
          </a:prstGeom>
        </p:spPr>
      </p:pic>
      <p:pic>
        <p:nvPicPr>
          <p:cNvPr id="88" name="Picture 8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65531" y="1676400"/>
            <a:ext cx="606669" cy="609600"/>
          </a:xfrm>
          <a:prstGeom prst="rect">
            <a:avLst/>
          </a:prstGeom>
        </p:spPr>
      </p:pic>
      <p:pic>
        <p:nvPicPr>
          <p:cNvPr id="89" name="Picture 8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19400" y="1676400"/>
            <a:ext cx="606669" cy="609600"/>
          </a:xfrm>
          <a:prstGeom prst="rect">
            <a:avLst/>
          </a:prstGeom>
        </p:spPr>
      </p:pic>
      <p:pic>
        <p:nvPicPr>
          <p:cNvPr id="90" name="Picture 8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00" y="1676400"/>
            <a:ext cx="606669" cy="609600"/>
          </a:xfrm>
          <a:prstGeom prst="rect">
            <a:avLst/>
          </a:prstGeom>
        </p:spPr>
      </p:pic>
      <p:pic>
        <p:nvPicPr>
          <p:cNvPr id="91" name="Picture 9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0600" y="1676400"/>
            <a:ext cx="606669" cy="609600"/>
          </a:xfrm>
          <a:prstGeom prst="rect">
            <a:avLst/>
          </a:prstGeom>
        </p:spPr>
      </p:pic>
      <p:pic>
        <p:nvPicPr>
          <p:cNvPr id="92" name="Picture 9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7931" y="1676400"/>
            <a:ext cx="606669" cy="609600"/>
          </a:xfrm>
          <a:prstGeom prst="rect">
            <a:avLst/>
          </a:prstGeom>
        </p:spPr>
      </p:pic>
      <p:pic>
        <p:nvPicPr>
          <p:cNvPr id="93" name="Picture 9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79931" y="762000"/>
            <a:ext cx="606669" cy="609600"/>
          </a:xfrm>
          <a:prstGeom prst="rect">
            <a:avLst/>
          </a:prstGeom>
        </p:spPr>
      </p:pic>
      <p:pic>
        <p:nvPicPr>
          <p:cNvPr id="94" name="Picture 9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91400" y="762000"/>
            <a:ext cx="606669" cy="609600"/>
          </a:xfrm>
          <a:prstGeom prst="rect">
            <a:avLst/>
          </a:prstGeom>
        </p:spPr>
      </p:pic>
      <p:pic>
        <p:nvPicPr>
          <p:cNvPr id="95" name="Picture 9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08731" y="762000"/>
            <a:ext cx="606669" cy="609600"/>
          </a:xfrm>
          <a:prstGeom prst="rect">
            <a:avLst/>
          </a:prstGeom>
        </p:spPr>
      </p:pic>
      <p:pic>
        <p:nvPicPr>
          <p:cNvPr id="96" name="Picture 9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33800" y="762000"/>
            <a:ext cx="606669" cy="609600"/>
          </a:xfrm>
          <a:prstGeom prst="rect">
            <a:avLst/>
          </a:prstGeom>
        </p:spPr>
      </p:pic>
      <p:pic>
        <p:nvPicPr>
          <p:cNvPr id="97" name="Picture 9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48200" y="762000"/>
            <a:ext cx="606669" cy="609600"/>
          </a:xfrm>
          <a:prstGeom prst="rect">
            <a:avLst/>
          </a:prstGeom>
        </p:spPr>
      </p:pic>
      <p:pic>
        <p:nvPicPr>
          <p:cNvPr id="98" name="Picture 9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65531" y="762000"/>
            <a:ext cx="606669" cy="609600"/>
          </a:xfrm>
          <a:prstGeom prst="rect">
            <a:avLst/>
          </a:prstGeom>
        </p:spPr>
      </p:pic>
      <p:pic>
        <p:nvPicPr>
          <p:cNvPr id="99" name="Picture 9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19400" y="762000"/>
            <a:ext cx="606669" cy="609600"/>
          </a:xfrm>
          <a:prstGeom prst="rect">
            <a:avLst/>
          </a:prstGeom>
        </p:spPr>
      </p:pic>
      <p:pic>
        <p:nvPicPr>
          <p:cNvPr id="100" name="Picture 9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00" y="762000"/>
            <a:ext cx="606669" cy="609600"/>
          </a:xfrm>
          <a:prstGeom prst="rect">
            <a:avLst/>
          </a:prstGeom>
        </p:spPr>
      </p:pic>
      <p:pic>
        <p:nvPicPr>
          <p:cNvPr id="101" name="Picture 10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0600" y="762000"/>
            <a:ext cx="606669" cy="609600"/>
          </a:xfrm>
          <a:prstGeom prst="rect">
            <a:avLst/>
          </a:prstGeom>
        </p:spPr>
      </p:pic>
      <p:pic>
        <p:nvPicPr>
          <p:cNvPr id="102" name="Picture 10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7931" y="762000"/>
            <a:ext cx="606669" cy="609600"/>
          </a:xfrm>
          <a:prstGeom prst="rect">
            <a:avLst/>
          </a:prstGeom>
        </p:spPr>
      </p:pic>
      <p:pic>
        <p:nvPicPr>
          <p:cNvPr id="103" name="Picture 10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79931" y="-152400"/>
            <a:ext cx="606669" cy="609600"/>
          </a:xfrm>
          <a:prstGeom prst="rect">
            <a:avLst/>
          </a:prstGeom>
        </p:spPr>
      </p:pic>
      <p:pic>
        <p:nvPicPr>
          <p:cNvPr id="104" name="Picture 10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91400" y="-152400"/>
            <a:ext cx="606669" cy="609600"/>
          </a:xfrm>
          <a:prstGeom prst="rect">
            <a:avLst/>
          </a:prstGeom>
        </p:spPr>
      </p:pic>
      <p:pic>
        <p:nvPicPr>
          <p:cNvPr id="105" name="Picture 10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08731" y="-152400"/>
            <a:ext cx="606669" cy="609600"/>
          </a:xfrm>
          <a:prstGeom prst="rect">
            <a:avLst/>
          </a:prstGeom>
        </p:spPr>
      </p:pic>
      <p:pic>
        <p:nvPicPr>
          <p:cNvPr id="106" name="Picture 10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33800" y="-152400"/>
            <a:ext cx="606669" cy="609600"/>
          </a:xfrm>
          <a:prstGeom prst="rect">
            <a:avLst/>
          </a:prstGeom>
        </p:spPr>
      </p:pic>
      <p:pic>
        <p:nvPicPr>
          <p:cNvPr id="107" name="Picture 10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48200" y="-152400"/>
            <a:ext cx="606669" cy="609600"/>
          </a:xfrm>
          <a:prstGeom prst="rect">
            <a:avLst/>
          </a:prstGeom>
        </p:spPr>
      </p:pic>
      <p:pic>
        <p:nvPicPr>
          <p:cNvPr id="108" name="Picture 10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65531" y="-152400"/>
            <a:ext cx="606669" cy="609600"/>
          </a:xfrm>
          <a:prstGeom prst="rect">
            <a:avLst/>
          </a:prstGeom>
        </p:spPr>
      </p:pic>
      <p:pic>
        <p:nvPicPr>
          <p:cNvPr id="109" name="Picture 10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19400" y="-152400"/>
            <a:ext cx="606669" cy="609600"/>
          </a:xfrm>
          <a:prstGeom prst="rect">
            <a:avLst/>
          </a:prstGeom>
        </p:spPr>
      </p:pic>
      <p:pic>
        <p:nvPicPr>
          <p:cNvPr id="110" name="Picture 10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00" y="-152400"/>
            <a:ext cx="606669" cy="609600"/>
          </a:xfrm>
          <a:prstGeom prst="rect">
            <a:avLst/>
          </a:prstGeom>
        </p:spPr>
      </p:pic>
      <p:pic>
        <p:nvPicPr>
          <p:cNvPr id="111" name="Picture 11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0600" y="-152400"/>
            <a:ext cx="606669" cy="609600"/>
          </a:xfrm>
          <a:prstGeom prst="rect">
            <a:avLst/>
          </a:prstGeom>
        </p:spPr>
      </p:pic>
      <p:pic>
        <p:nvPicPr>
          <p:cNvPr id="112" name="Picture 11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7931" y="-152400"/>
            <a:ext cx="606669" cy="609600"/>
          </a:xfrm>
          <a:prstGeom prst="rect">
            <a:avLst/>
          </a:prstGeom>
        </p:spPr>
      </p:pic>
    </p:spTree>
    <p:extLst>
      <p:ext uri="{BB962C8B-B14F-4D97-AF65-F5344CB8AC3E}">
        <p14:creationId xmlns:p14="http://schemas.microsoft.com/office/powerpoint/2010/main" val="24430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500"/>
                                        <p:tgtEl>
                                          <p:spTgt spid="15"/>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up)">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par>
                                <p:cTn id="26" presetID="22" presetClass="entr" presetSubtype="8"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par>
                                <p:cTn id="29" presetID="22" presetClass="entr" presetSubtype="8"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par>
                                <p:cTn id="32" presetID="22" presetClass="entr" presetSubtype="8"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par>
                          <p:cTn id="35" fill="hold">
                            <p:stCondLst>
                              <p:cond delay="500"/>
                            </p:stCondLst>
                            <p:childTnLst>
                              <p:par>
                                <p:cTn id="36" presetID="22" presetClass="entr" presetSubtype="2"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right)">
                                      <p:cBhvr>
                                        <p:cTn id="38" dur="500"/>
                                        <p:tgtEl>
                                          <p:spTgt spid="10"/>
                                        </p:tgtEl>
                                      </p:cBhvr>
                                    </p:animEffect>
                                  </p:childTnLst>
                                </p:cTn>
                              </p:par>
                              <p:par>
                                <p:cTn id="39" presetID="22" presetClass="entr" presetSubtype="2"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right)">
                                      <p:cBhvr>
                                        <p:cTn id="41" dur="500"/>
                                        <p:tgtEl>
                                          <p:spTgt spid="11"/>
                                        </p:tgtEl>
                                      </p:cBhvr>
                                    </p:animEffect>
                                  </p:childTnLst>
                                </p:cTn>
                              </p:par>
                              <p:par>
                                <p:cTn id="42" presetID="22" presetClass="entr" presetSubtype="2"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right)">
                                      <p:cBhvr>
                                        <p:cTn id="44" dur="500"/>
                                        <p:tgtEl>
                                          <p:spTgt spid="18"/>
                                        </p:tgtEl>
                                      </p:cBhvr>
                                    </p:animEffect>
                                  </p:childTnLst>
                                </p:cTn>
                              </p:par>
                              <p:par>
                                <p:cTn id="45" presetID="22" presetClass="entr" presetSubtype="2"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right)">
                                      <p:cBhvr>
                                        <p:cTn id="47" dur="500"/>
                                        <p:tgtEl>
                                          <p:spTgt spid="19"/>
                                        </p:tgtEl>
                                      </p:cBhvr>
                                    </p:animEffect>
                                  </p:childTnLst>
                                </p:cTn>
                              </p:par>
                            </p:childTnLst>
                          </p:cTn>
                        </p:par>
                        <p:par>
                          <p:cTn id="48" fill="hold">
                            <p:stCondLst>
                              <p:cond delay="1000"/>
                            </p:stCondLst>
                            <p:childTnLst>
                              <p:par>
                                <p:cTn id="49" presetID="2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right)">
                                      <p:cBhvr>
                                        <p:cTn id="51" dur="500"/>
                                        <p:tgtEl>
                                          <p:spTgt spid="13"/>
                                        </p:tgtEl>
                                      </p:cBhvr>
                                    </p:animEffect>
                                  </p:childTnLst>
                                </p:cTn>
                              </p:par>
                              <p:par>
                                <p:cTn id="52" presetID="22" presetClass="entr" presetSubtype="2"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right)">
                                      <p:cBhvr>
                                        <p:cTn id="54" dur="500"/>
                                        <p:tgtEl>
                                          <p:spTgt spid="12"/>
                                        </p:tgtEl>
                                      </p:cBhvr>
                                    </p:animEffect>
                                  </p:childTnLst>
                                </p:cTn>
                              </p:par>
                              <p:par>
                                <p:cTn id="55" presetID="22" presetClass="entr" presetSubtype="2" fill="hold"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right)">
                                      <p:cBhvr>
                                        <p:cTn id="57" dur="500"/>
                                        <p:tgtEl>
                                          <p:spTgt spid="21"/>
                                        </p:tgtEl>
                                      </p:cBhvr>
                                    </p:animEffect>
                                  </p:childTnLst>
                                </p:cTn>
                              </p:par>
                              <p:par>
                                <p:cTn id="58" presetID="22" presetClass="entr" presetSubtype="2" fill="hold"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right)">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27"/>
                                        </p:tgtEl>
                                      </p:cBhvr>
                                    </p:animEffect>
                                    <p:set>
                                      <p:cBhvr>
                                        <p:cTn id="65" dur="1" fill="hold">
                                          <p:stCondLst>
                                            <p:cond delay="499"/>
                                          </p:stCondLst>
                                        </p:cTn>
                                        <p:tgtEl>
                                          <p:spTgt spid="27"/>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29"/>
                                        </p:tgtEl>
                                      </p:cBhvr>
                                    </p:animEffect>
                                    <p:set>
                                      <p:cBhvr>
                                        <p:cTn id="68" dur="1" fill="hold">
                                          <p:stCondLst>
                                            <p:cond delay="499"/>
                                          </p:stCondLst>
                                        </p:cTn>
                                        <p:tgtEl>
                                          <p:spTgt spid="29"/>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3"/>
                                        </p:tgtEl>
                                      </p:cBhvr>
                                    </p:animEffect>
                                    <p:set>
                                      <p:cBhvr>
                                        <p:cTn id="71" dur="1" fill="hold">
                                          <p:stCondLst>
                                            <p:cond delay="499"/>
                                          </p:stCondLst>
                                        </p:cTn>
                                        <p:tgtEl>
                                          <p:spTgt spid="3"/>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30"/>
                                        </p:tgtEl>
                                      </p:cBhvr>
                                    </p:animEffect>
                                    <p:set>
                                      <p:cBhvr>
                                        <p:cTn id="74" dur="1" fill="hold">
                                          <p:stCondLst>
                                            <p:cond delay="499"/>
                                          </p:stCondLst>
                                        </p:cTn>
                                        <p:tgtEl>
                                          <p:spTgt spid="30"/>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31"/>
                                        </p:tgtEl>
                                      </p:cBhvr>
                                    </p:animEffect>
                                    <p:set>
                                      <p:cBhvr>
                                        <p:cTn id="77" dur="1" fill="hold">
                                          <p:stCondLst>
                                            <p:cond delay="499"/>
                                          </p:stCondLst>
                                        </p:cTn>
                                        <p:tgtEl>
                                          <p:spTgt spid="31"/>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24"/>
                                        </p:tgtEl>
                                      </p:cBhvr>
                                    </p:animEffect>
                                    <p:set>
                                      <p:cBhvr>
                                        <p:cTn id="80" dur="1" fill="hold">
                                          <p:stCondLst>
                                            <p:cond delay="499"/>
                                          </p:stCondLst>
                                        </p:cTn>
                                        <p:tgtEl>
                                          <p:spTgt spid="24"/>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23"/>
                                        </p:tgtEl>
                                      </p:cBhvr>
                                    </p:animEffect>
                                    <p:set>
                                      <p:cBhvr>
                                        <p:cTn id="83" dur="1" fill="hold">
                                          <p:stCondLst>
                                            <p:cond delay="499"/>
                                          </p:stCondLst>
                                        </p:cTn>
                                        <p:tgtEl>
                                          <p:spTgt spid="23"/>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4"/>
                                        </p:tgtEl>
                                      </p:cBhvr>
                                    </p:animEffect>
                                    <p:set>
                                      <p:cBhvr>
                                        <p:cTn id="86" dur="1" fill="hold">
                                          <p:stCondLst>
                                            <p:cond delay="499"/>
                                          </p:stCondLst>
                                        </p:cTn>
                                        <p:tgtEl>
                                          <p:spTgt spid="4"/>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25"/>
                                        </p:tgtEl>
                                      </p:cBhvr>
                                    </p:animEffect>
                                    <p:set>
                                      <p:cBhvr>
                                        <p:cTn id="89" dur="1" fill="hold">
                                          <p:stCondLst>
                                            <p:cond delay="499"/>
                                          </p:stCondLst>
                                        </p:cTn>
                                        <p:tgtEl>
                                          <p:spTgt spid="25"/>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26"/>
                                        </p:tgtEl>
                                      </p:cBhvr>
                                    </p:animEffect>
                                    <p:set>
                                      <p:cBhvr>
                                        <p:cTn id="92" dur="1" fill="hold">
                                          <p:stCondLst>
                                            <p:cond delay="499"/>
                                          </p:stCondLst>
                                        </p:cTn>
                                        <p:tgtEl>
                                          <p:spTgt spid="26"/>
                                        </p:tgtEl>
                                        <p:attrNameLst>
                                          <p:attrName>style.visibility</p:attrName>
                                        </p:attrNameLst>
                                      </p:cBhvr>
                                      <p:to>
                                        <p:strVal val="hidden"/>
                                      </p:to>
                                    </p:set>
                                  </p:childTnLst>
                                </p:cTn>
                              </p:par>
                              <p:par>
                                <p:cTn id="93" presetID="10" presetClass="exit" presetSubtype="0" fill="hold" grpId="0" nodeType="withEffect">
                                  <p:stCondLst>
                                    <p:cond delay="0"/>
                                  </p:stCondLst>
                                  <p:childTnLst>
                                    <p:animEffect transition="out" filter="fade">
                                      <p:cBhvr>
                                        <p:cTn id="94" dur="500"/>
                                        <p:tgtEl>
                                          <p:spTgt spid="37"/>
                                        </p:tgtEl>
                                      </p:cBhvr>
                                    </p:animEffect>
                                    <p:set>
                                      <p:cBhvr>
                                        <p:cTn id="95" dur="1" fill="hold">
                                          <p:stCondLst>
                                            <p:cond delay="499"/>
                                          </p:stCondLst>
                                        </p:cTn>
                                        <p:tgtEl>
                                          <p:spTgt spid="37"/>
                                        </p:tgtEl>
                                        <p:attrNameLst>
                                          <p:attrName>style.visibility</p:attrName>
                                        </p:attrNameLst>
                                      </p:cBhvr>
                                      <p:to>
                                        <p:strVal val="hidden"/>
                                      </p:to>
                                    </p:set>
                                  </p:childTnLst>
                                </p:cTn>
                              </p:par>
                              <p:par>
                                <p:cTn id="96" presetID="10" presetClass="exit" presetSubtype="0" fill="hold" grpId="0" nodeType="withEffect">
                                  <p:stCondLst>
                                    <p:cond delay="0"/>
                                  </p:stCondLst>
                                  <p:childTnLst>
                                    <p:animEffect transition="out" filter="fade">
                                      <p:cBhvr>
                                        <p:cTn id="97" dur="500"/>
                                        <p:tgtEl>
                                          <p:spTgt spid="41"/>
                                        </p:tgtEl>
                                      </p:cBhvr>
                                    </p:animEffect>
                                    <p:set>
                                      <p:cBhvr>
                                        <p:cTn id="98" dur="1" fill="hold">
                                          <p:stCondLst>
                                            <p:cond delay="499"/>
                                          </p:stCondLst>
                                        </p:cTn>
                                        <p:tgtEl>
                                          <p:spTgt spid="41"/>
                                        </p:tgtEl>
                                        <p:attrNameLst>
                                          <p:attrName>style.visibility</p:attrName>
                                        </p:attrNameLst>
                                      </p:cBhvr>
                                      <p:to>
                                        <p:strVal val="hidden"/>
                                      </p:to>
                                    </p:set>
                                  </p:childTnLst>
                                </p:cTn>
                              </p:par>
                            </p:childTnLst>
                          </p:cTn>
                        </p:par>
                        <p:par>
                          <p:cTn id="99" fill="hold">
                            <p:stCondLst>
                              <p:cond delay="500"/>
                            </p:stCondLst>
                            <p:childTnLst>
                              <p:par>
                                <p:cTn id="100" presetID="10" presetClass="entr" presetSubtype="0" fill="hold" nodeType="afterEffect">
                                  <p:stCondLst>
                                    <p:cond delay="0"/>
                                  </p:stCondLst>
                                  <p:childTnLst>
                                    <p:set>
                                      <p:cBhvr>
                                        <p:cTn id="101" dur="1" fill="hold">
                                          <p:stCondLst>
                                            <p:cond delay="0"/>
                                          </p:stCondLst>
                                        </p:cTn>
                                        <p:tgtEl>
                                          <p:spTgt spid="110"/>
                                        </p:tgtEl>
                                        <p:attrNameLst>
                                          <p:attrName>style.visibility</p:attrName>
                                        </p:attrNameLst>
                                      </p:cBhvr>
                                      <p:to>
                                        <p:strVal val="visible"/>
                                      </p:to>
                                    </p:set>
                                    <p:animEffect transition="in" filter="fade">
                                      <p:cBhvr>
                                        <p:cTn id="102" dur="500"/>
                                        <p:tgtEl>
                                          <p:spTgt spid="110"/>
                                        </p:tgtEl>
                                      </p:cBhvr>
                                    </p:animEffect>
                                  </p:childTnLst>
                                </p:cTn>
                              </p:par>
                              <p:par>
                                <p:cTn id="103" presetID="10" presetClass="entr" presetSubtype="0" fill="hold" nodeType="withEffect">
                                  <p:stCondLst>
                                    <p:cond delay="0"/>
                                  </p:stCondLst>
                                  <p:childTnLst>
                                    <p:set>
                                      <p:cBhvr>
                                        <p:cTn id="104" dur="1" fill="hold">
                                          <p:stCondLst>
                                            <p:cond delay="0"/>
                                          </p:stCondLst>
                                        </p:cTn>
                                        <p:tgtEl>
                                          <p:spTgt spid="111"/>
                                        </p:tgtEl>
                                        <p:attrNameLst>
                                          <p:attrName>style.visibility</p:attrName>
                                        </p:attrNameLst>
                                      </p:cBhvr>
                                      <p:to>
                                        <p:strVal val="visible"/>
                                      </p:to>
                                    </p:set>
                                    <p:animEffect transition="in" filter="fade">
                                      <p:cBhvr>
                                        <p:cTn id="105" dur="500"/>
                                        <p:tgtEl>
                                          <p:spTgt spid="111"/>
                                        </p:tgtEl>
                                      </p:cBhvr>
                                    </p:animEffect>
                                  </p:childTnLst>
                                </p:cTn>
                              </p:par>
                              <p:par>
                                <p:cTn id="106" presetID="10" presetClass="entr" presetSubtype="0" fill="hold" nodeType="withEffect">
                                  <p:stCondLst>
                                    <p:cond delay="0"/>
                                  </p:stCondLst>
                                  <p:childTnLst>
                                    <p:set>
                                      <p:cBhvr>
                                        <p:cTn id="107" dur="1" fill="hold">
                                          <p:stCondLst>
                                            <p:cond delay="0"/>
                                          </p:stCondLst>
                                        </p:cTn>
                                        <p:tgtEl>
                                          <p:spTgt spid="112"/>
                                        </p:tgtEl>
                                        <p:attrNameLst>
                                          <p:attrName>style.visibility</p:attrName>
                                        </p:attrNameLst>
                                      </p:cBhvr>
                                      <p:to>
                                        <p:strVal val="visible"/>
                                      </p:to>
                                    </p:set>
                                    <p:animEffect transition="in" filter="fade">
                                      <p:cBhvr>
                                        <p:cTn id="108" dur="500"/>
                                        <p:tgtEl>
                                          <p:spTgt spid="112"/>
                                        </p:tgtEl>
                                      </p:cBhvr>
                                    </p:animEffect>
                                  </p:childTnLst>
                                </p:cTn>
                              </p:par>
                              <p:par>
                                <p:cTn id="109" presetID="10" presetClass="entr" presetSubtype="0" fill="hold" nodeType="withEffect">
                                  <p:stCondLst>
                                    <p:cond delay="0"/>
                                  </p:stCondLst>
                                  <p:childTnLst>
                                    <p:set>
                                      <p:cBhvr>
                                        <p:cTn id="110" dur="1" fill="hold">
                                          <p:stCondLst>
                                            <p:cond delay="0"/>
                                          </p:stCondLst>
                                        </p:cTn>
                                        <p:tgtEl>
                                          <p:spTgt spid="109"/>
                                        </p:tgtEl>
                                        <p:attrNameLst>
                                          <p:attrName>style.visibility</p:attrName>
                                        </p:attrNameLst>
                                      </p:cBhvr>
                                      <p:to>
                                        <p:strVal val="visible"/>
                                      </p:to>
                                    </p:set>
                                    <p:animEffect transition="in" filter="fade">
                                      <p:cBhvr>
                                        <p:cTn id="111" dur="500"/>
                                        <p:tgtEl>
                                          <p:spTgt spid="109"/>
                                        </p:tgtEl>
                                      </p:cBhvr>
                                    </p:animEffect>
                                  </p:childTnLst>
                                </p:cTn>
                              </p:par>
                              <p:par>
                                <p:cTn id="112" presetID="10" presetClass="entr" presetSubtype="0" fill="hold" nodeType="withEffect">
                                  <p:stCondLst>
                                    <p:cond delay="0"/>
                                  </p:stCondLst>
                                  <p:childTnLst>
                                    <p:set>
                                      <p:cBhvr>
                                        <p:cTn id="113" dur="1" fill="hold">
                                          <p:stCondLst>
                                            <p:cond delay="0"/>
                                          </p:stCondLst>
                                        </p:cTn>
                                        <p:tgtEl>
                                          <p:spTgt spid="106"/>
                                        </p:tgtEl>
                                        <p:attrNameLst>
                                          <p:attrName>style.visibility</p:attrName>
                                        </p:attrNameLst>
                                      </p:cBhvr>
                                      <p:to>
                                        <p:strVal val="visible"/>
                                      </p:to>
                                    </p:set>
                                    <p:animEffect transition="in" filter="fade">
                                      <p:cBhvr>
                                        <p:cTn id="114" dur="500"/>
                                        <p:tgtEl>
                                          <p:spTgt spid="106"/>
                                        </p:tgtEl>
                                      </p:cBhvr>
                                    </p:animEffect>
                                  </p:childTnLst>
                                </p:cTn>
                              </p:par>
                              <p:par>
                                <p:cTn id="115" presetID="10" presetClass="entr" presetSubtype="0" fill="hold" nodeType="withEffect">
                                  <p:stCondLst>
                                    <p:cond delay="0"/>
                                  </p:stCondLst>
                                  <p:childTnLst>
                                    <p:set>
                                      <p:cBhvr>
                                        <p:cTn id="116" dur="1" fill="hold">
                                          <p:stCondLst>
                                            <p:cond delay="0"/>
                                          </p:stCondLst>
                                        </p:cTn>
                                        <p:tgtEl>
                                          <p:spTgt spid="107"/>
                                        </p:tgtEl>
                                        <p:attrNameLst>
                                          <p:attrName>style.visibility</p:attrName>
                                        </p:attrNameLst>
                                      </p:cBhvr>
                                      <p:to>
                                        <p:strVal val="visible"/>
                                      </p:to>
                                    </p:set>
                                    <p:animEffect transition="in" filter="fade">
                                      <p:cBhvr>
                                        <p:cTn id="117" dur="500"/>
                                        <p:tgtEl>
                                          <p:spTgt spid="107"/>
                                        </p:tgtEl>
                                      </p:cBhvr>
                                    </p:animEffect>
                                  </p:childTnLst>
                                </p:cTn>
                              </p:par>
                              <p:par>
                                <p:cTn id="118" presetID="10" presetClass="entr" presetSubtype="0" fill="hold" nodeType="withEffect">
                                  <p:stCondLst>
                                    <p:cond delay="0"/>
                                  </p:stCondLst>
                                  <p:childTnLst>
                                    <p:set>
                                      <p:cBhvr>
                                        <p:cTn id="119" dur="1" fill="hold">
                                          <p:stCondLst>
                                            <p:cond delay="0"/>
                                          </p:stCondLst>
                                        </p:cTn>
                                        <p:tgtEl>
                                          <p:spTgt spid="108"/>
                                        </p:tgtEl>
                                        <p:attrNameLst>
                                          <p:attrName>style.visibility</p:attrName>
                                        </p:attrNameLst>
                                      </p:cBhvr>
                                      <p:to>
                                        <p:strVal val="visible"/>
                                      </p:to>
                                    </p:set>
                                    <p:animEffect transition="in" filter="fade">
                                      <p:cBhvr>
                                        <p:cTn id="120" dur="500"/>
                                        <p:tgtEl>
                                          <p:spTgt spid="108"/>
                                        </p:tgtEl>
                                      </p:cBhvr>
                                    </p:animEffect>
                                  </p:childTnLst>
                                </p:cTn>
                              </p:par>
                              <p:par>
                                <p:cTn id="121" presetID="10" presetClass="entr" presetSubtype="0" fill="hold" nodeType="withEffect">
                                  <p:stCondLst>
                                    <p:cond delay="0"/>
                                  </p:stCondLst>
                                  <p:childTnLst>
                                    <p:set>
                                      <p:cBhvr>
                                        <p:cTn id="122" dur="1" fill="hold">
                                          <p:stCondLst>
                                            <p:cond delay="0"/>
                                          </p:stCondLst>
                                        </p:cTn>
                                        <p:tgtEl>
                                          <p:spTgt spid="103"/>
                                        </p:tgtEl>
                                        <p:attrNameLst>
                                          <p:attrName>style.visibility</p:attrName>
                                        </p:attrNameLst>
                                      </p:cBhvr>
                                      <p:to>
                                        <p:strVal val="visible"/>
                                      </p:to>
                                    </p:set>
                                    <p:animEffect transition="in" filter="fade">
                                      <p:cBhvr>
                                        <p:cTn id="123" dur="500"/>
                                        <p:tgtEl>
                                          <p:spTgt spid="103"/>
                                        </p:tgtEl>
                                      </p:cBhvr>
                                    </p:animEffect>
                                  </p:childTnLst>
                                </p:cTn>
                              </p:par>
                              <p:par>
                                <p:cTn id="124" presetID="10" presetClass="entr" presetSubtype="0" fill="hold" nodeType="withEffect">
                                  <p:stCondLst>
                                    <p:cond delay="0"/>
                                  </p:stCondLst>
                                  <p:childTnLst>
                                    <p:set>
                                      <p:cBhvr>
                                        <p:cTn id="125" dur="1" fill="hold">
                                          <p:stCondLst>
                                            <p:cond delay="0"/>
                                          </p:stCondLst>
                                        </p:cTn>
                                        <p:tgtEl>
                                          <p:spTgt spid="104"/>
                                        </p:tgtEl>
                                        <p:attrNameLst>
                                          <p:attrName>style.visibility</p:attrName>
                                        </p:attrNameLst>
                                      </p:cBhvr>
                                      <p:to>
                                        <p:strVal val="visible"/>
                                      </p:to>
                                    </p:set>
                                    <p:animEffect transition="in" filter="fade">
                                      <p:cBhvr>
                                        <p:cTn id="126" dur="500"/>
                                        <p:tgtEl>
                                          <p:spTgt spid="104"/>
                                        </p:tgtEl>
                                      </p:cBhvr>
                                    </p:animEffect>
                                  </p:childTnLst>
                                </p:cTn>
                              </p:par>
                              <p:par>
                                <p:cTn id="127" presetID="10" presetClass="entr" presetSubtype="0" fill="hold" nodeType="withEffect">
                                  <p:stCondLst>
                                    <p:cond delay="0"/>
                                  </p:stCondLst>
                                  <p:childTnLst>
                                    <p:set>
                                      <p:cBhvr>
                                        <p:cTn id="128" dur="1" fill="hold">
                                          <p:stCondLst>
                                            <p:cond delay="0"/>
                                          </p:stCondLst>
                                        </p:cTn>
                                        <p:tgtEl>
                                          <p:spTgt spid="105"/>
                                        </p:tgtEl>
                                        <p:attrNameLst>
                                          <p:attrName>style.visibility</p:attrName>
                                        </p:attrNameLst>
                                      </p:cBhvr>
                                      <p:to>
                                        <p:strVal val="visible"/>
                                      </p:to>
                                    </p:set>
                                    <p:animEffect transition="in" filter="fade">
                                      <p:cBhvr>
                                        <p:cTn id="129" dur="500"/>
                                        <p:tgtEl>
                                          <p:spTgt spid="105"/>
                                        </p:tgtEl>
                                      </p:cBhvr>
                                    </p:animEffect>
                                  </p:childTnLst>
                                </p:cTn>
                              </p:par>
                              <p:par>
                                <p:cTn id="130" presetID="10" presetClass="entr" presetSubtype="0" fill="hold" nodeType="withEffect">
                                  <p:stCondLst>
                                    <p:cond delay="0"/>
                                  </p:stCondLst>
                                  <p:childTnLst>
                                    <p:set>
                                      <p:cBhvr>
                                        <p:cTn id="131" dur="1" fill="hold">
                                          <p:stCondLst>
                                            <p:cond delay="0"/>
                                          </p:stCondLst>
                                        </p:cTn>
                                        <p:tgtEl>
                                          <p:spTgt spid="95"/>
                                        </p:tgtEl>
                                        <p:attrNameLst>
                                          <p:attrName>style.visibility</p:attrName>
                                        </p:attrNameLst>
                                      </p:cBhvr>
                                      <p:to>
                                        <p:strVal val="visible"/>
                                      </p:to>
                                    </p:set>
                                    <p:animEffect transition="in" filter="fade">
                                      <p:cBhvr>
                                        <p:cTn id="132" dur="500"/>
                                        <p:tgtEl>
                                          <p:spTgt spid="95"/>
                                        </p:tgtEl>
                                      </p:cBhvr>
                                    </p:animEffect>
                                  </p:childTnLst>
                                </p:cTn>
                              </p:par>
                              <p:par>
                                <p:cTn id="133" presetID="10" presetClass="entr" presetSubtype="0" fill="hold" nodeType="withEffect">
                                  <p:stCondLst>
                                    <p:cond delay="0"/>
                                  </p:stCondLst>
                                  <p:childTnLst>
                                    <p:set>
                                      <p:cBhvr>
                                        <p:cTn id="134" dur="1" fill="hold">
                                          <p:stCondLst>
                                            <p:cond delay="0"/>
                                          </p:stCondLst>
                                        </p:cTn>
                                        <p:tgtEl>
                                          <p:spTgt spid="94"/>
                                        </p:tgtEl>
                                        <p:attrNameLst>
                                          <p:attrName>style.visibility</p:attrName>
                                        </p:attrNameLst>
                                      </p:cBhvr>
                                      <p:to>
                                        <p:strVal val="visible"/>
                                      </p:to>
                                    </p:set>
                                    <p:animEffect transition="in" filter="fade">
                                      <p:cBhvr>
                                        <p:cTn id="135" dur="500"/>
                                        <p:tgtEl>
                                          <p:spTgt spid="94"/>
                                        </p:tgtEl>
                                      </p:cBhvr>
                                    </p:animEffect>
                                  </p:childTnLst>
                                </p:cTn>
                              </p:par>
                              <p:par>
                                <p:cTn id="136" presetID="10" presetClass="entr" presetSubtype="0" fill="hold" nodeType="withEffect">
                                  <p:stCondLst>
                                    <p:cond delay="0"/>
                                  </p:stCondLst>
                                  <p:childTnLst>
                                    <p:set>
                                      <p:cBhvr>
                                        <p:cTn id="137" dur="1" fill="hold">
                                          <p:stCondLst>
                                            <p:cond delay="0"/>
                                          </p:stCondLst>
                                        </p:cTn>
                                        <p:tgtEl>
                                          <p:spTgt spid="93"/>
                                        </p:tgtEl>
                                        <p:attrNameLst>
                                          <p:attrName>style.visibility</p:attrName>
                                        </p:attrNameLst>
                                      </p:cBhvr>
                                      <p:to>
                                        <p:strVal val="visible"/>
                                      </p:to>
                                    </p:set>
                                    <p:animEffect transition="in" filter="fade">
                                      <p:cBhvr>
                                        <p:cTn id="138" dur="500"/>
                                        <p:tgtEl>
                                          <p:spTgt spid="93"/>
                                        </p:tgtEl>
                                      </p:cBhvr>
                                    </p:animEffect>
                                  </p:childTnLst>
                                </p:cTn>
                              </p:par>
                              <p:par>
                                <p:cTn id="139" presetID="10" presetClass="entr" presetSubtype="0" fill="hold" nodeType="withEffect">
                                  <p:stCondLst>
                                    <p:cond delay="0"/>
                                  </p:stCondLst>
                                  <p:childTnLst>
                                    <p:set>
                                      <p:cBhvr>
                                        <p:cTn id="140" dur="1" fill="hold">
                                          <p:stCondLst>
                                            <p:cond delay="0"/>
                                          </p:stCondLst>
                                        </p:cTn>
                                        <p:tgtEl>
                                          <p:spTgt spid="98"/>
                                        </p:tgtEl>
                                        <p:attrNameLst>
                                          <p:attrName>style.visibility</p:attrName>
                                        </p:attrNameLst>
                                      </p:cBhvr>
                                      <p:to>
                                        <p:strVal val="visible"/>
                                      </p:to>
                                    </p:set>
                                    <p:animEffect transition="in" filter="fade">
                                      <p:cBhvr>
                                        <p:cTn id="141" dur="500"/>
                                        <p:tgtEl>
                                          <p:spTgt spid="98"/>
                                        </p:tgtEl>
                                      </p:cBhvr>
                                    </p:animEffect>
                                  </p:childTnLst>
                                </p:cTn>
                              </p:par>
                              <p:par>
                                <p:cTn id="142" presetID="10" presetClass="entr" presetSubtype="0" fill="hold" nodeType="withEffect">
                                  <p:stCondLst>
                                    <p:cond delay="0"/>
                                  </p:stCondLst>
                                  <p:childTnLst>
                                    <p:set>
                                      <p:cBhvr>
                                        <p:cTn id="143" dur="1" fill="hold">
                                          <p:stCondLst>
                                            <p:cond delay="0"/>
                                          </p:stCondLst>
                                        </p:cTn>
                                        <p:tgtEl>
                                          <p:spTgt spid="97"/>
                                        </p:tgtEl>
                                        <p:attrNameLst>
                                          <p:attrName>style.visibility</p:attrName>
                                        </p:attrNameLst>
                                      </p:cBhvr>
                                      <p:to>
                                        <p:strVal val="visible"/>
                                      </p:to>
                                    </p:set>
                                    <p:animEffect transition="in" filter="fade">
                                      <p:cBhvr>
                                        <p:cTn id="144" dur="500"/>
                                        <p:tgtEl>
                                          <p:spTgt spid="97"/>
                                        </p:tgtEl>
                                      </p:cBhvr>
                                    </p:animEffect>
                                  </p:childTnLst>
                                </p:cTn>
                              </p:par>
                              <p:par>
                                <p:cTn id="145" presetID="10" presetClass="entr" presetSubtype="0" fill="hold" nodeType="with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500"/>
                                        <p:tgtEl>
                                          <p:spTgt spid="96"/>
                                        </p:tgtEl>
                                      </p:cBhvr>
                                    </p:animEffect>
                                  </p:childTnLst>
                                </p:cTn>
                              </p:par>
                              <p:par>
                                <p:cTn id="148" presetID="10" presetClass="entr" presetSubtype="0" fill="hold" nodeType="withEffect">
                                  <p:stCondLst>
                                    <p:cond delay="0"/>
                                  </p:stCondLst>
                                  <p:childTnLst>
                                    <p:set>
                                      <p:cBhvr>
                                        <p:cTn id="149" dur="1" fill="hold">
                                          <p:stCondLst>
                                            <p:cond delay="0"/>
                                          </p:stCondLst>
                                        </p:cTn>
                                        <p:tgtEl>
                                          <p:spTgt spid="99"/>
                                        </p:tgtEl>
                                        <p:attrNameLst>
                                          <p:attrName>style.visibility</p:attrName>
                                        </p:attrNameLst>
                                      </p:cBhvr>
                                      <p:to>
                                        <p:strVal val="visible"/>
                                      </p:to>
                                    </p:set>
                                    <p:animEffect transition="in" filter="fade">
                                      <p:cBhvr>
                                        <p:cTn id="150" dur="500"/>
                                        <p:tgtEl>
                                          <p:spTgt spid="99"/>
                                        </p:tgtEl>
                                      </p:cBhvr>
                                    </p:animEffect>
                                  </p:childTnLst>
                                </p:cTn>
                              </p:par>
                              <p:par>
                                <p:cTn id="151" presetID="10" presetClass="entr" presetSubtype="0" fill="hold" nodeType="withEffect">
                                  <p:stCondLst>
                                    <p:cond delay="0"/>
                                  </p:stCondLst>
                                  <p:childTnLst>
                                    <p:set>
                                      <p:cBhvr>
                                        <p:cTn id="152" dur="1" fill="hold">
                                          <p:stCondLst>
                                            <p:cond delay="0"/>
                                          </p:stCondLst>
                                        </p:cTn>
                                        <p:tgtEl>
                                          <p:spTgt spid="102"/>
                                        </p:tgtEl>
                                        <p:attrNameLst>
                                          <p:attrName>style.visibility</p:attrName>
                                        </p:attrNameLst>
                                      </p:cBhvr>
                                      <p:to>
                                        <p:strVal val="visible"/>
                                      </p:to>
                                    </p:set>
                                    <p:animEffect transition="in" filter="fade">
                                      <p:cBhvr>
                                        <p:cTn id="153" dur="500"/>
                                        <p:tgtEl>
                                          <p:spTgt spid="102"/>
                                        </p:tgtEl>
                                      </p:cBhvr>
                                    </p:animEffect>
                                  </p:childTnLst>
                                </p:cTn>
                              </p:par>
                              <p:par>
                                <p:cTn id="154" presetID="10" presetClass="entr" presetSubtype="0" fill="hold" nodeType="withEffect">
                                  <p:stCondLst>
                                    <p:cond delay="0"/>
                                  </p:stCondLst>
                                  <p:childTnLst>
                                    <p:set>
                                      <p:cBhvr>
                                        <p:cTn id="155" dur="1" fill="hold">
                                          <p:stCondLst>
                                            <p:cond delay="0"/>
                                          </p:stCondLst>
                                        </p:cTn>
                                        <p:tgtEl>
                                          <p:spTgt spid="101"/>
                                        </p:tgtEl>
                                        <p:attrNameLst>
                                          <p:attrName>style.visibility</p:attrName>
                                        </p:attrNameLst>
                                      </p:cBhvr>
                                      <p:to>
                                        <p:strVal val="visible"/>
                                      </p:to>
                                    </p:set>
                                    <p:animEffect transition="in" filter="fade">
                                      <p:cBhvr>
                                        <p:cTn id="156" dur="500"/>
                                        <p:tgtEl>
                                          <p:spTgt spid="101"/>
                                        </p:tgtEl>
                                      </p:cBhvr>
                                    </p:animEffect>
                                  </p:childTnLst>
                                </p:cTn>
                              </p:par>
                              <p:par>
                                <p:cTn id="157" presetID="10" presetClass="entr" presetSubtype="0" fill="hold" nodeType="withEffect">
                                  <p:stCondLst>
                                    <p:cond delay="0"/>
                                  </p:stCondLst>
                                  <p:childTnLst>
                                    <p:set>
                                      <p:cBhvr>
                                        <p:cTn id="158" dur="1" fill="hold">
                                          <p:stCondLst>
                                            <p:cond delay="0"/>
                                          </p:stCondLst>
                                        </p:cTn>
                                        <p:tgtEl>
                                          <p:spTgt spid="100"/>
                                        </p:tgtEl>
                                        <p:attrNameLst>
                                          <p:attrName>style.visibility</p:attrName>
                                        </p:attrNameLst>
                                      </p:cBhvr>
                                      <p:to>
                                        <p:strVal val="visible"/>
                                      </p:to>
                                    </p:set>
                                    <p:animEffect transition="in" filter="fade">
                                      <p:cBhvr>
                                        <p:cTn id="159" dur="500"/>
                                        <p:tgtEl>
                                          <p:spTgt spid="100"/>
                                        </p:tgtEl>
                                      </p:cBhvr>
                                    </p:animEffect>
                                  </p:childTnLst>
                                </p:cTn>
                              </p:par>
                              <p:par>
                                <p:cTn id="160" presetID="10" presetClass="entr" presetSubtype="0" fill="hold" nodeType="withEffect">
                                  <p:stCondLst>
                                    <p:cond delay="0"/>
                                  </p:stCondLst>
                                  <p:childTnLst>
                                    <p:set>
                                      <p:cBhvr>
                                        <p:cTn id="161" dur="1" fill="hold">
                                          <p:stCondLst>
                                            <p:cond delay="0"/>
                                          </p:stCondLst>
                                        </p:cTn>
                                        <p:tgtEl>
                                          <p:spTgt spid="90"/>
                                        </p:tgtEl>
                                        <p:attrNameLst>
                                          <p:attrName>style.visibility</p:attrName>
                                        </p:attrNameLst>
                                      </p:cBhvr>
                                      <p:to>
                                        <p:strVal val="visible"/>
                                      </p:to>
                                    </p:set>
                                    <p:animEffect transition="in" filter="fade">
                                      <p:cBhvr>
                                        <p:cTn id="162" dur="500"/>
                                        <p:tgtEl>
                                          <p:spTgt spid="90"/>
                                        </p:tgtEl>
                                      </p:cBhvr>
                                    </p:animEffect>
                                  </p:childTnLst>
                                </p:cTn>
                              </p:par>
                              <p:par>
                                <p:cTn id="163" presetID="10" presetClass="entr" presetSubtype="0" fill="hold" nodeType="withEffect">
                                  <p:stCondLst>
                                    <p:cond delay="0"/>
                                  </p:stCondLst>
                                  <p:childTnLst>
                                    <p:set>
                                      <p:cBhvr>
                                        <p:cTn id="164" dur="1" fill="hold">
                                          <p:stCondLst>
                                            <p:cond delay="0"/>
                                          </p:stCondLst>
                                        </p:cTn>
                                        <p:tgtEl>
                                          <p:spTgt spid="91"/>
                                        </p:tgtEl>
                                        <p:attrNameLst>
                                          <p:attrName>style.visibility</p:attrName>
                                        </p:attrNameLst>
                                      </p:cBhvr>
                                      <p:to>
                                        <p:strVal val="visible"/>
                                      </p:to>
                                    </p:set>
                                    <p:animEffect transition="in" filter="fade">
                                      <p:cBhvr>
                                        <p:cTn id="165" dur="500"/>
                                        <p:tgtEl>
                                          <p:spTgt spid="91"/>
                                        </p:tgtEl>
                                      </p:cBhvr>
                                    </p:animEffect>
                                  </p:childTnLst>
                                </p:cTn>
                              </p:par>
                              <p:par>
                                <p:cTn id="166" presetID="10" presetClass="entr" presetSubtype="0" fill="hold"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500"/>
                                        <p:tgtEl>
                                          <p:spTgt spid="92"/>
                                        </p:tgtEl>
                                      </p:cBhvr>
                                    </p:animEffect>
                                  </p:childTnLst>
                                </p:cTn>
                              </p:par>
                              <p:par>
                                <p:cTn id="169" presetID="10" presetClass="entr" presetSubtype="0" fill="hold"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500"/>
                                        <p:tgtEl>
                                          <p:spTgt spid="89"/>
                                        </p:tgtEl>
                                      </p:cBhvr>
                                    </p:animEffect>
                                  </p:childTnLst>
                                </p:cTn>
                              </p:par>
                              <p:par>
                                <p:cTn id="172" presetID="10" presetClass="entr" presetSubtype="0" fill="hold" nodeType="withEffect">
                                  <p:stCondLst>
                                    <p:cond delay="0"/>
                                  </p:stCondLst>
                                  <p:childTnLst>
                                    <p:set>
                                      <p:cBhvr>
                                        <p:cTn id="173" dur="1" fill="hold">
                                          <p:stCondLst>
                                            <p:cond delay="0"/>
                                          </p:stCondLst>
                                        </p:cTn>
                                        <p:tgtEl>
                                          <p:spTgt spid="86"/>
                                        </p:tgtEl>
                                        <p:attrNameLst>
                                          <p:attrName>style.visibility</p:attrName>
                                        </p:attrNameLst>
                                      </p:cBhvr>
                                      <p:to>
                                        <p:strVal val="visible"/>
                                      </p:to>
                                    </p:set>
                                    <p:animEffect transition="in" filter="fade">
                                      <p:cBhvr>
                                        <p:cTn id="174" dur="500"/>
                                        <p:tgtEl>
                                          <p:spTgt spid="86"/>
                                        </p:tgtEl>
                                      </p:cBhvr>
                                    </p:animEffect>
                                  </p:childTnLst>
                                </p:cTn>
                              </p:par>
                              <p:par>
                                <p:cTn id="175" presetID="10" presetClass="entr" presetSubtype="0" fill="hold" nodeType="withEffect">
                                  <p:stCondLst>
                                    <p:cond delay="0"/>
                                  </p:stCondLst>
                                  <p:childTnLst>
                                    <p:set>
                                      <p:cBhvr>
                                        <p:cTn id="176" dur="1" fill="hold">
                                          <p:stCondLst>
                                            <p:cond delay="0"/>
                                          </p:stCondLst>
                                        </p:cTn>
                                        <p:tgtEl>
                                          <p:spTgt spid="87"/>
                                        </p:tgtEl>
                                        <p:attrNameLst>
                                          <p:attrName>style.visibility</p:attrName>
                                        </p:attrNameLst>
                                      </p:cBhvr>
                                      <p:to>
                                        <p:strVal val="visible"/>
                                      </p:to>
                                    </p:set>
                                    <p:animEffect transition="in" filter="fade">
                                      <p:cBhvr>
                                        <p:cTn id="177" dur="500"/>
                                        <p:tgtEl>
                                          <p:spTgt spid="87"/>
                                        </p:tgtEl>
                                      </p:cBhvr>
                                    </p:animEffect>
                                  </p:childTnLst>
                                </p:cTn>
                              </p:par>
                              <p:par>
                                <p:cTn id="178" presetID="10" presetClass="entr" presetSubtype="0" fill="hold" nodeType="withEffect">
                                  <p:stCondLst>
                                    <p:cond delay="0"/>
                                  </p:stCondLst>
                                  <p:childTnLst>
                                    <p:set>
                                      <p:cBhvr>
                                        <p:cTn id="179" dur="1" fill="hold">
                                          <p:stCondLst>
                                            <p:cond delay="0"/>
                                          </p:stCondLst>
                                        </p:cTn>
                                        <p:tgtEl>
                                          <p:spTgt spid="88"/>
                                        </p:tgtEl>
                                        <p:attrNameLst>
                                          <p:attrName>style.visibility</p:attrName>
                                        </p:attrNameLst>
                                      </p:cBhvr>
                                      <p:to>
                                        <p:strVal val="visible"/>
                                      </p:to>
                                    </p:set>
                                    <p:animEffect transition="in" filter="fade">
                                      <p:cBhvr>
                                        <p:cTn id="180" dur="500"/>
                                        <p:tgtEl>
                                          <p:spTgt spid="88"/>
                                        </p:tgtEl>
                                      </p:cBhvr>
                                    </p:animEffect>
                                  </p:childTnLst>
                                </p:cTn>
                              </p:par>
                              <p:par>
                                <p:cTn id="181" presetID="10" presetClass="entr" presetSubtype="0" fill="hold" nodeType="withEffect">
                                  <p:stCondLst>
                                    <p:cond delay="0"/>
                                  </p:stCondLst>
                                  <p:childTnLst>
                                    <p:set>
                                      <p:cBhvr>
                                        <p:cTn id="182" dur="1" fill="hold">
                                          <p:stCondLst>
                                            <p:cond delay="0"/>
                                          </p:stCondLst>
                                        </p:cTn>
                                        <p:tgtEl>
                                          <p:spTgt spid="83"/>
                                        </p:tgtEl>
                                        <p:attrNameLst>
                                          <p:attrName>style.visibility</p:attrName>
                                        </p:attrNameLst>
                                      </p:cBhvr>
                                      <p:to>
                                        <p:strVal val="visible"/>
                                      </p:to>
                                    </p:set>
                                    <p:animEffect transition="in" filter="fade">
                                      <p:cBhvr>
                                        <p:cTn id="183" dur="500"/>
                                        <p:tgtEl>
                                          <p:spTgt spid="83"/>
                                        </p:tgtEl>
                                      </p:cBhvr>
                                    </p:animEffect>
                                  </p:childTnLst>
                                </p:cTn>
                              </p:par>
                              <p:par>
                                <p:cTn id="184" presetID="10" presetClass="entr" presetSubtype="0" fill="hold" nodeType="withEffect">
                                  <p:stCondLst>
                                    <p:cond delay="0"/>
                                  </p:stCondLst>
                                  <p:childTnLst>
                                    <p:set>
                                      <p:cBhvr>
                                        <p:cTn id="185" dur="1" fill="hold">
                                          <p:stCondLst>
                                            <p:cond delay="0"/>
                                          </p:stCondLst>
                                        </p:cTn>
                                        <p:tgtEl>
                                          <p:spTgt spid="84"/>
                                        </p:tgtEl>
                                        <p:attrNameLst>
                                          <p:attrName>style.visibility</p:attrName>
                                        </p:attrNameLst>
                                      </p:cBhvr>
                                      <p:to>
                                        <p:strVal val="visible"/>
                                      </p:to>
                                    </p:set>
                                    <p:animEffect transition="in" filter="fade">
                                      <p:cBhvr>
                                        <p:cTn id="186" dur="500"/>
                                        <p:tgtEl>
                                          <p:spTgt spid="84"/>
                                        </p:tgtEl>
                                      </p:cBhvr>
                                    </p:animEffect>
                                  </p:childTnLst>
                                </p:cTn>
                              </p:par>
                              <p:par>
                                <p:cTn id="187" presetID="10" presetClass="entr" presetSubtype="0" fill="hold" nodeType="withEffect">
                                  <p:stCondLst>
                                    <p:cond delay="0"/>
                                  </p:stCondLst>
                                  <p:childTnLst>
                                    <p:set>
                                      <p:cBhvr>
                                        <p:cTn id="188" dur="1" fill="hold">
                                          <p:stCondLst>
                                            <p:cond delay="0"/>
                                          </p:stCondLst>
                                        </p:cTn>
                                        <p:tgtEl>
                                          <p:spTgt spid="85"/>
                                        </p:tgtEl>
                                        <p:attrNameLst>
                                          <p:attrName>style.visibility</p:attrName>
                                        </p:attrNameLst>
                                      </p:cBhvr>
                                      <p:to>
                                        <p:strVal val="visible"/>
                                      </p:to>
                                    </p:set>
                                    <p:animEffect transition="in" filter="fade">
                                      <p:cBhvr>
                                        <p:cTn id="189" dur="500"/>
                                        <p:tgtEl>
                                          <p:spTgt spid="85"/>
                                        </p:tgtEl>
                                      </p:cBhvr>
                                    </p:animEffect>
                                  </p:childTnLst>
                                </p:cTn>
                              </p:par>
                              <p:par>
                                <p:cTn id="190" presetID="10" presetClass="entr" presetSubtype="0" fill="hold" nodeType="withEffect">
                                  <p:stCondLst>
                                    <p:cond delay="0"/>
                                  </p:stCondLst>
                                  <p:childTnLst>
                                    <p:set>
                                      <p:cBhvr>
                                        <p:cTn id="191" dur="1" fill="hold">
                                          <p:stCondLst>
                                            <p:cond delay="0"/>
                                          </p:stCondLst>
                                        </p:cTn>
                                        <p:tgtEl>
                                          <p:spTgt spid="62"/>
                                        </p:tgtEl>
                                        <p:attrNameLst>
                                          <p:attrName>style.visibility</p:attrName>
                                        </p:attrNameLst>
                                      </p:cBhvr>
                                      <p:to>
                                        <p:strVal val="visible"/>
                                      </p:to>
                                    </p:set>
                                    <p:animEffect transition="in" filter="fade">
                                      <p:cBhvr>
                                        <p:cTn id="192" dur="500"/>
                                        <p:tgtEl>
                                          <p:spTgt spid="62"/>
                                        </p:tgtEl>
                                      </p:cBhvr>
                                    </p:animEffect>
                                  </p:childTnLst>
                                </p:cTn>
                              </p:par>
                              <p:par>
                                <p:cTn id="193" presetID="10" presetClass="entr" presetSubtype="0" fill="hold" nodeType="withEffect">
                                  <p:stCondLst>
                                    <p:cond delay="0"/>
                                  </p:stCondLst>
                                  <p:childTnLst>
                                    <p:set>
                                      <p:cBhvr>
                                        <p:cTn id="194" dur="1" fill="hold">
                                          <p:stCondLst>
                                            <p:cond delay="0"/>
                                          </p:stCondLst>
                                        </p:cTn>
                                        <p:tgtEl>
                                          <p:spTgt spid="66"/>
                                        </p:tgtEl>
                                        <p:attrNameLst>
                                          <p:attrName>style.visibility</p:attrName>
                                        </p:attrNameLst>
                                      </p:cBhvr>
                                      <p:to>
                                        <p:strVal val="visible"/>
                                      </p:to>
                                    </p:set>
                                    <p:animEffect transition="in" filter="fade">
                                      <p:cBhvr>
                                        <p:cTn id="195" dur="500"/>
                                        <p:tgtEl>
                                          <p:spTgt spid="66"/>
                                        </p:tgtEl>
                                      </p:cBhvr>
                                    </p:animEffect>
                                  </p:childTnLst>
                                </p:cTn>
                              </p:par>
                              <p:par>
                                <p:cTn id="196" presetID="10" presetClass="entr" presetSubtype="0" fill="hold" nodeType="withEffect">
                                  <p:stCondLst>
                                    <p:cond delay="0"/>
                                  </p:stCondLst>
                                  <p:childTnLst>
                                    <p:set>
                                      <p:cBhvr>
                                        <p:cTn id="197" dur="1" fill="hold">
                                          <p:stCondLst>
                                            <p:cond delay="0"/>
                                          </p:stCondLst>
                                        </p:cTn>
                                        <p:tgtEl>
                                          <p:spTgt spid="70"/>
                                        </p:tgtEl>
                                        <p:attrNameLst>
                                          <p:attrName>style.visibility</p:attrName>
                                        </p:attrNameLst>
                                      </p:cBhvr>
                                      <p:to>
                                        <p:strVal val="visible"/>
                                      </p:to>
                                    </p:set>
                                    <p:animEffect transition="in" filter="fade">
                                      <p:cBhvr>
                                        <p:cTn id="198" dur="500"/>
                                        <p:tgtEl>
                                          <p:spTgt spid="70"/>
                                        </p:tgtEl>
                                      </p:cBhvr>
                                    </p:animEffect>
                                  </p:childTnLst>
                                </p:cTn>
                              </p:par>
                              <p:par>
                                <p:cTn id="199" presetID="10" presetClass="entr" presetSubtype="0" fill="hold" nodeType="withEffect">
                                  <p:stCondLst>
                                    <p:cond delay="0"/>
                                  </p:stCondLst>
                                  <p:childTnLst>
                                    <p:set>
                                      <p:cBhvr>
                                        <p:cTn id="200" dur="1" fill="hold">
                                          <p:stCondLst>
                                            <p:cond delay="0"/>
                                          </p:stCondLst>
                                        </p:cTn>
                                        <p:tgtEl>
                                          <p:spTgt spid="45"/>
                                        </p:tgtEl>
                                        <p:attrNameLst>
                                          <p:attrName>style.visibility</p:attrName>
                                        </p:attrNameLst>
                                      </p:cBhvr>
                                      <p:to>
                                        <p:strVal val="visible"/>
                                      </p:to>
                                    </p:set>
                                    <p:animEffect transition="in" filter="fade">
                                      <p:cBhvr>
                                        <p:cTn id="201" dur="500"/>
                                        <p:tgtEl>
                                          <p:spTgt spid="45"/>
                                        </p:tgtEl>
                                      </p:cBhvr>
                                    </p:animEffect>
                                  </p:childTnLst>
                                </p:cTn>
                              </p:par>
                              <p:par>
                                <p:cTn id="202" presetID="10" presetClass="entr" presetSubtype="0" fill="hold" nodeType="withEffect">
                                  <p:stCondLst>
                                    <p:cond delay="0"/>
                                  </p:stCondLst>
                                  <p:childTnLst>
                                    <p:set>
                                      <p:cBhvr>
                                        <p:cTn id="203" dur="1" fill="hold">
                                          <p:stCondLst>
                                            <p:cond delay="0"/>
                                          </p:stCondLst>
                                        </p:cTn>
                                        <p:tgtEl>
                                          <p:spTgt spid="54"/>
                                        </p:tgtEl>
                                        <p:attrNameLst>
                                          <p:attrName>style.visibility</p:attrName>
                                        </p:attrNameLst>
                                      </p:cBhvr>
                                      <p:to>
                                        <p:strVal val="visible"/>
                                      </p:to>
                                    </p:set>
                                    <p:animEffect transition="in" filter="fade">
                                      <p:cBhvr>
                                        <p:cTn id="204" dur="500"/>
                                        <p:tgtEl>
                                          <p:spTgt spid="54"/>
                                        </p:tgtEl>
                                      </p:cBhvr>
                                    </p:animEffect>
                                  </p:childTnLst>
                                </p:cTn>
                              </p:par>
                              <p:par>
                                <p:cTn id="205" presetID="10" presetClass="entr" presetSubtype="0" fill="hold" nodeType="withEffect">
                                  <p:stCondLst>
                                    <p:cond delay="0"/>
                                  </p:stCondLst>
                                  <p:childTnLst>
                                    <p:set>
                                      <p:cBhvr>
                                        <p:cTn id="206" dur="1" fill="hold">
                                          <p:stCondLst>
                                            <p:cond delay="0"/>
                                          </p:stCondLst>
                                        </p:cTn>
                                        <p:tgtEl>
                                          <p:spTgt spid="58"/>
                                        </p:tgtEl>
                                        <p:attrNameLst>
                                          <p:attrName>style.visibility</p:attrName>
                                        </p:attrNameLst>
                                      </p:cBhvr>
                                      <p:to>
                                        <p:strVal val="visible"/>
                                      </p:to>
                                    </p:set>
                                    <p:animEffect transition="in" filter="fade">
                                      <p:cBhvr>
                                        <p:cTn id="207" dur="500"/>
                                        <p:tgtEl>
                                          <p:spTgt spid="58"/>
                                        </p:tgtEl>
                                      </p:cBhvr>
                                    </p:animEffect>
                                  </p:childTnLst>
                                </p:cTn>
                              </p:par>
                              <p:par>
                                <p:cTn id="208" presetID="10" presetClass="entr" presetSubtype="0" fill="hold" nodeType="withEffect">
                                  <p:stCondLst>
                                    <p:cond delay="0"/>
                                  </p:stCondLst>
                                  <p:childTnLst>
                                    <p:set>
                                      <p:cBhvr>
                                        <p:cTn id="209" dur="1" fill="hold">
                                          <p:stCondLst>
                                            <p:cond delay="0"/>
                                          </p:stCondLst>
                                        </p:cTn>
                                        <p:tgtEl>
                                          <p:spTgt spid="57"/>
                                        </p:tgtEl>
                                        <p:attrNameLst>
                                          <p:attrName>style.visibility</p:attrName>
                                        </p:attrNameLst>
                                      </p:cBhvr>
                                      <p:to>
                                        <p:strVal val="visible"/>
                                      </p:to>
                                    </p:set>
                                    <p:animEffect transition="in" filter="fade">
                                      <p:cBhvr>
                                        <p:cTn id="210" dur="500"/>
                                        <p:tgtEl>
                                          <p:spTgt spid="57"/>
                                        </p:tgtEl>
                                      </p:cBhvr>
                                    </p:animEffect>
                                  </p:childTnLst>
                                </p:cTn>
                              </p:par>
                              <p:par>
                                <p:cTn id="211" presetID="10" presetClass="entr" presetSubtype="0" fill="hold" nodeType="withEffect">
                                  <p:stCondLst>
                                    <p:cond delay="0"/>
                                  </p:stCondLst>
                                  <p:childTnLst>
                                    <p:set>
                                      <p:cBhvr>
                                        <p:cTn id="212" dur="1" fill="hold">
                                          <p:stCondLst>
                                            <p:cond delay="0"/>
                                          </p:stCondLst>
                                        </p:cTn>
                                        <p:tgtEl>
                                          <p:spTgt spid="53"/>
                                        </p:tgtEl>
                                        <p:attrNameLst>
                                          <p:attrName>style.visibility</p:attrName>
                                        </p:attrNameLst>
                                      </p:cBhvr>
                                      <p:to>
                                        <p:strVal val="visible"/>
                                      </p:to>
                                    </p:set>
                                    <p:animEffect transition="in" filter="fade">
                                      <p:cBhvr>
                                        <p:cTn id="213" dur="500"/>
                                        <p:tgtEl>
                                          <p:spTgt spid="53"/>
                                        </p:tgtEl>
                                      </p:cBhvr>
                                    </p:animEffect>
                                  </p:childTnLst>
                                </p:cTn>
                              </p:par>
                              <p:par>
                                <p:cTn id="214" presetID="10" presetClass="entr" presetSubtype="0" fill="hold" nodeType="withEffect">
                                  <p:stCondLst>
                                    <p:cond delay="0"/>
                                  </p:stCondLst>
                                  <p:childTnLst>
                                    <p:set>
                                      <p:cBhvr>
                                        <p:cTn id="215" dur="1" fill="hold">
                                          <p:stCondLst>
                                            <p:cond delay="0"/>
                                          </p:stCondLst>
                                        </p:cTn>
                                        <p:tgtEl>
                                          <p:spTgt spid="42"/>
                                        </p:tgtEl>
                                        <p:attrNameLst>
                                          <p:attrName>style.visibility</p:attrName>
                                        </p:attrNameLst>
                                      </p:cBhvr>
                                      <p:to>
                                        <p:strVal val="visible"/>
                                      </p:to>
                                    </p:set>
                                    <p:animEffect transition="in" filter="fade">
                                      <p:cBhvr>
                                        <p:cTn id="216" dur="500"/>
                                        <p:tgtEl>
                                          <p:spTgt spid="42"/>
                                        </p:tgtEl>
                                      </p:cBhvr>
                                    </p:animEffect>
                                  </p:childTnLst>
                                </p:cTn>
                              </p:par>
                              <p:par>
                                <p:cTn id="217" presetID="10" presetClass="entr" presetSubtype="0" fill="hold" nodeType="withEffect">
                                  <p:stCondLst>
                                    <p:cond delay="0"/>
                                  </p:stCondLst>
                                  <p:childTnLst>
                                    <p:set>
                                      <p:cBhvr>
                                        <p:cTn id="218" dur="1" fill="hold">
                                          <p:stCondLst>
                                            <p:cond delay="0"/>
                                          </p:stCondLst>
                                        </p:cTn>
                                        <p:tgtEl>
                                          <p:spTgt spid="69"/>
                                        </p:tgtEl>
                                        <p:attrNameLst>
                                          <p:attrName>style.visibility</p:attrName>
                                        </p:attrNameLst>
                                      </p:cBhvr>
                                      <p:to>
                                        <p:strVal val="visible"/>
                                      </p:to>
                                    </p:set>
                                    <p:animEffect transition="in" filter="fade">
                                      <p:cBhvr>
                                        <p:cTn id="219" dur="500"/>
                                        <p:tgtEl>
                                          <p:spTgt spid="69"/>
                                        </p:tgtEl>
                                      </p:cBhvr>
                                    </p:animEffect>
                                  </p:childTnLst>
                                </p:cTn>
                              </p:par>
                              <p:par>
                                <p:cTn id="220" presetID="10" presetClass="entr" presetSubtype="0" fill="hold" nodeType="withEffect">
                                  <p:stCondLst>
                                    <p:cond delay="0"/>
                                  </p:stCondLst>
                                  <p:childTnLst>
                                    <p:set>
                                      <p:cBhvr>
                                        <p:cTn id="221" dur="1" fill="hold">
                                          <p:stCondLst>
                                            <p:cond delay="0"/>
                                          </p:stCondLst>
                                        </p:cTn>
                                        <p:tgtEl>
                                          <p:spTgt spid="65"/>
                                        </p:tgtEl>
                                        <p:attrNameLst>
                                          <p:attrName>style.visibility</p:attrName>
                                        </p:attrNameLst>
                                      </p:cBhvr>
                                      <p:to>
                                        <p:strVal val="visible"/>
                                      </p:to>
                                    </p:set>
                                    <p:animEffect transition="in" filter="fade">
                                      <p:cBhvr>
                                        <p:cTn id="222" dur="500"/>
                                        <p:tgtEl>
                                          <p:spTgt spid="65"/>
                                        </p:tgtEl>
                                      </p:cBhvr>
                                    </p:animEffect>
                                  </p:childTnLst>
                                </p:cTn>
                              </p:par>
                              <p:par>
                                <p:cTn id="223" presetID="10" presetClass="entr" presetSubtype="0" fill="hold" nodeType="withEffect">
                                  <p:stCondLst>
                                    <p:cond delay="0"/>
                                  </p:stCondLst>
                                  <p:childTnLst>
                                    <p:set>
                                      <p:cBhvr>
                                        <p:cTn id="224" dur="1" fill="hold">
                                          <p:stCondLst>
                                            <p:cond delay="0"/>
                                          </p:stCondLst>
                                        </p:cTn>
                                        <p:tgtEl>
                                          <p:spTgt spid="61"/>
                                        </p:tgtEl>
                                        <p:attrNameLst>
                                          <p:attrName>style.visibility</p:attrName>
                                        </p:attrNameLst>
                                      </p:cBhvr>
                                      <p:to>
                                        <p:strVal val="visible"/>
                                      </p:to>
                                    </p:set>
                                    <p:animEffect transition="in" filter="fade">
                                      <p:cBhvr>
                                        <p:cTn id="225" dur="500"/>
                                        <p:tgtEl>
                                          <p:spTgt spid="61"/>
                                        </p:tgtEl>
                                      </p:cBhvr>
                                    </p:animEffect>
                                  </p:childTnLst>
                                </p:cTn>
                              </p:par>
                              <p:par>
                                <p:cTn id="226" presetID="10" presetClass="entr" presetSubtype="0" fill="hold" nodeType="withEffect">
                                  <p:stCondLst>
                                    <p:cond delay="0"/>
                                  </p:stCondLst>
                                  <p:childTnLst>
                                    <p:set>
                                      <p:cBhvr>
                                        <p:cTn id="227" dur="1" fill="hold">
                                          <p:stCondLst>
                                            <p:cond delay="0"/>
                                          </p:stCondLst>
                                        </p:cTn>
                                        <p:tgtEl>
                                          <p:spTgt spid="64"/>
                                        </p:tgtEl>
                                        <p:attrNameLst>
                                          <p:attrName>style.visibility</p:attrName>
                                        </p:attrNameLst>
                                      </p:cBhvr>
                                      <p:to>
                                        <p:strVal val="visible"/>
                                      </p:to>
                                    </p:set>
                                    <p:animEffect transition="in" filter="fade">
                                      <p:cBhvr>
                                        <p:cTn id="228" dur="500"/>
                                        <p:tgtEl>
                                          <p:spTgt spid="64"/>
                                        </p:tgtEl>
                                      </p:cBhvr>
                                    </p:animEffect>
                                  </p:childTnLst>
                                </p:cTn>
                              </p:par>
                              <p:par>
                                <p:cTn id="229" presetID="10" presetClass="entr" presetSubtype="0" fill="hold" nodeType="withEffect">
                                  <p:stCondLst>
                                    <p:cond delay="0"/>
                                  </p:stCondLst>
                                  <p:childTnLst>
                                    <p:set>
                                      <p:cBhvr>
                                        <p:cTn id="230" dur="1" fill="hold">
                                          <p:stCondLst>
                                            <p:cond delay="0"/>
                                          </p:stCondLst>
                                        </p:cTn>
                                        <p:tgtEl>
                                          <p:spTgt spid="68"/>
                                        </p:tgtEl>
                                        <p:attrNameLst>
                                          <p:attrName>style.visibility</p:attrName>
                                        </p:attrNameLst>
                                      </p:cBhvr>
                                      <p:to>
                                        <p:strVal val="visible"/>
                                      </p:to>
                                    </p:set>
                                    <p:animEffect transition="in" filter="fade">
                                      <p:cBhvr>
                                        <p:cTn id="231" dur="500"/>
                                        <p:tgtEl>
                                          <p:spTgt spid="68"/>
                                        </p:tgtEl>
                                      </p:cBhvr>
                                    </p:animEffect>
                                  </p:childTnLst>
                                </p:cTn>
                              </p:par>
                              <p:par>
                                <p:cTn id="232" presetID="10" presetClass="entr" presetSubtype="0" fill="hold" nodeType="withEffect">
                                  <p:stCondLst>
                                    <p:cond delay="0"/>
                                  </p:stCondLst>
                                  <p:childTnLst>
                                    <p:set>
                                      <p:cBhvr>
                                        <p:cTn id="233" dur="1" fill="hold">
                                          <p:stCondLst>
                                            <p:cond delay="0"/>
                                          </p:stCondLst>
                                        </p:cTn>
                                        <p:tgtEl>
                                          <p:spTgt spid="72"/>
                                        </p:tgtEl>
                                        <p:attrNameLst>
                                          <p:attrName>style.visibility</p:attrName>
                                        </p:attrNameLst>
                                      </p:cBhvr>
                                      <p:to>
                                        <p:strVal val="visible"/>
                                      </p:to>
                                    </p:set>
                                    <p:animEffect transition="in" filter="fade">
                                      <p:cBhvr>
                                        <p:cTn id="234" dur="500"/>
                                        <p:tgtEl>
                                          <p:spTgt spid="72"/>
                                        </p:tgtEl>
                                      </p:cBhvr>
                                    </p:animEffect>
                                  </p:childTnLst>
                                </p:cTn>
                              </p:par>
                              <p:par>
                                <p:cTn id="235" presetID="10" presetClass="entr" presetSubtype="0" fill="hold" nodeType="withEffect">
                                  <p:stCondLst>
                                    <p:cond delay="0"/>
                                  </p:stCondLst>
                                  <p:childTnLst>
                                    <p:set>
                                      <p:cBhvr>
                                        <p:cTn id="236" dur="1" fill="hold">
                                          <p:stCondLst>
                                            <p:cond delay="0"/>
                                          </p:stCondLst>
                                        </p:cTn>
                                        <p:tgtEl>
                                          <p:spTgt spid="52"/>
                                        </p:tgtEl>
                                        <p:attrNameLst>
                                          <p:attrName>style.visibility</p:attrName>
                                        </p:attrNameLst>
                                      </p:cBhvr>
                                      <p:to>
                                        <p:strVal val="visible"/>
                                      </p:to>
                                    </p:set>
                                    <p:animEffect transition="in" filter="fade">
                                      <p:cBhvr>
                                        <p:cTn id="237" dur="500"/>
                                        <p:tgtEl>
                                          <p:spTgt spid="52"/>
                                        </p:tgtEl>
                                      </p:cBhvr>
                                    </p:animEffect>
                                  </p:childTnLst>
                                </p:cTn>
                              </p:par>
                              <p:par>
                                <p:cTn id="238" presetID="10" presetClass="entr" presetSubtype="0" fill="hold" nodeType="withEffect">
                                  <p:stCondLst>
                                    <p:cond delay="0"/>
                                  </p:stCondLst>
                                  <p:childTnLst>
                                    <p:set>
                                      <p:cBhvr>
                                        <p:cTn id="239" dur="1" fill="hold">
                                          <p:stCondLst>
                                            <p:cond delay="0"/>
                                          </p:stCondLst>
                                        </p:cTn>
                                        <p:tgtEl>
                                          <p:spTgt spid="56"/>
                                        </p:tgtEl>
                                        <p:attrNameLst>
                                          <p:attrName>style.visibility</p:attrName>
                                        </p:attrNameLst>
                                      </p:cBhvr>
                                      <p:to>
                                        <p:strVal val="visible"/>
                                      </p:to>
                                    </p:set>
                                    <p:animEffect transition="in" filter="fade">
                                      <p:cBhvr>
                                        <p:cTn id="240" dur="500"/>
                                        <p:tgtEl>
                                          <p:spTgt spid="56"/>
                                        </p:tgtEl>
                                      </p:cBhvr>
                                    </p:animEffect>
                                  </p:childTnLst>
                                </p:cTn>
                              </p:par>
                              <p:par>
                                <p:cTn id="241" presetID="10" presetClass="entr" presetSubtype="0" fill="hold" nodeType="withEffect">
                                  <p:stCondLst>
                                    <p:cond delay="0"/>
                                  </p:stCondLst>
                                  <p:childTnLst>
                                    <p:set>
                                      <p:cBhvr>
                                        <p:cTn id="242" dur="1" fill="hold">
                                          <p:stCondLst>
                                            <p:cond delay="0"/>
                                          </p:stCondLst>
                                        </p:cTn>
                                        <p:tgtEl>
                                          <p:spTgt spid="60"/>
                                        </p:tgtEl>
                                        <p:attrNameLst>
                                          <p:attrName>style.visibility</p:attrName>
                                        </p:attrNameLst>
                                      </p:cBhvr>
                                      <p:to>
                                        <p:strVal val="visible"/>
                                      </p:to>
                                    </p:set>
                                    <p:animEffect transition="in" filter="fade">
                                      <p:cBhvr>
                                        <p:cTn id="243" dur="500"/>
                                        <p:tgtEl>
                                          <p:spTgt spid="60"/>
                                        </p:tgtEl>
                                      </p:cBhvr>
                                    </p:animEffect>
                                  </p:childTnLst>
                                </p:cTn>
                              </p:par>
                              <p:par>
                                <p:cTn id="244" presetID="10" presetClass="entr" presetSubtype="0" fill="hold" nodeType="withEffect">
                                  <p:stCondLst>
                                    <p:cond delay="0"/>
                                  </p:stCondLst>
                                  <p:childTnLst>
                                    <p:set>
                                      <p:cBhvr>
                                        <p:cTn id="245" dur="1" fill="hold">
                                          <p:stCondLst>
                                            <p:cond delay="0"/>
                                          </p:stCondLst>
                                        </p:cTn>
                                        <p:tgtEl>
                                          <p:spTgt spid="59"/>
                                        </p:tgtEl>
                                        <p:attrNameLst>
                                          <p:attrName>style.visibility</p:attrName>
                                        </p:attrNameLst>
                                      </p:cBhvr>
                                      <p:to>
                                        <p:strVal val="visible"/>
                                      </p:to>
                                    </p:set>
                                    <p:animEffect transition="in" filter="fade">
                                      <p:cBhvr>
                                        <p:cTn id="246" dur="500"/>
                                        <p:tgtEl>
                                          <p:spTgt spid="59"/>
                                        </p:tgtEl>
                                      </p:cBhvr>
                                    </p:animEffect>
                                  </p:childTnLst>
                                </p:cTn>
                              </p:par>
                              <p:par>
                                <p:cTn id="247" presetID="10" presetClass="entr" presetSubtype="0" fill="hold" nodeType="withEffect">
                                  <p:stCondLst>
                                    <p:cond delay="0"/>
                                  </p:stCondLst>
                                  <p:childTnLst>
                                    <p:set>
                                      <p:cBhvr>
                                        <p:cTn id="248" dur="1" fill="hold">
                                          <p:stCondLst>
                                            <p:cond delay="0"/>
                                          </p:stCondLst>
                                        </p:cTn>
                                        <p:tgtEl>
                                          <p:spTgt spid="55"/>
                                        </p:tgtEl>
                                        <p:attrNameLst>
                                          <p:attrName>style.visibility</p:attrName>
                                        </p:attrNameLst>
                                      </p:cBhvr>
                                      <p:to>
                                        <p:strVal val="visible"/>
                                      </p:to>
                                    </p:set>
                                    <p:animEffect transition="in" filter="fade">
                                      <p:cBhvr>
                                        <p:cTn id="249" dur="500"/>
                                        <p:tgtEl>
                                          <p:spTgt spid="55"/>
                                        </p:tgtEl>
                                      </p:cBhvr>
                                    </p:animEffect>
                                  </p:childTnLst>
                                </p:cTn>
                              </p:par>
                              <p:par>
                                <p:cTn id="250" presetID="10" presetClass="entr" presetSubtype="0" fill="hold" nodeType="withEffect">
                                  <p:stCondLst>
                                    <p:cond delay="0"/>
                                  </p:stCondLst>
                                  <p:childTnLst>
                                    <p:set>
                                      <p:cBhvr>
                                        <p:cTn id="251" dur="1" fill="hold">
                                          <p:stCondLst>
                                            <p:cond delay="0"/>
                                          </p:stCondLst>
                                        </p:cTn>
                                        <p:tgtEl>
                                          <p:spTgt spid="51"/>
                                        </p:tgtEl>
                                        <p:attrNameLst>
                                          <p:attrName>style.visibility</p:attrName>
                                        </p:attrNameLst>
                                      </p:cBhvr>
                                      <p:to>
                                        <p:strVal val="visible"/>
                                      </p:to>
                                    </p:set>
                                    <p:animEffect transition="in" filter="fade">
                                      <p:cBhvr>
                                        <p:cTn id="252" dur="500"/>
                                        <p:tgtEl>
                                          <p:spTgt spid="51"/>
                                        </p:tgtEl>
                                      </p:cBhvr>
                                    </p:animEffect>
                                  </p:childTnLst>
                                </p:cTn>
                              </p:par>
                              <p:par>
                                <p:cTn id="253" presetID="10" presetClass="entr" presetSubtype="0" fill="hold" nodeType="withEffect">
                                  <p:stCondLst>
                                    <p:cond delay="0"/>
                                  </p:stCondLst>
                                  <p:childTnLst>
                                    <p:set>
                                      <p:cBhvr>
                                        <p:cTn id="254" dur="1" fill="hold">
                                          <p:stCondLst>
                                            <p:cond delay="0"/>
                                          </p:stCondLst>
                                        </p:cTn>
                                        <p:tgtEl>
                                          <p:spTgt spid="71"/>
                                        </p:tgtEl>
                                        <p:attrNameLst>
                                          <p:attrName>style.visibility</p:attrName>
                                        </p:attrNameLst>
                                      </p:cBhvr>
                                      <p:to>
                                        <p:strVal val="visible"/>
                                      </p:to>
                                    </p:set>
                                    <p:animEffect transition="in" filter="fade">
                                      <p:cBhvr>
                                        <p:cTn id="255" dur="500"/>
                                        <p:tgtEl>
                                          <p:spTgt spid="71"/>
                                        </p:tgtEl>
                                      </p:cBhvr>
                                    </p:animEffect>
                                  </p:childTnLst>
                                </p:cTn>
                              </p:par>
                              <p:par>
                                <p:cTn id="256" presetID="10" presetClass="entr" presetSubtype="0" fill="hold" nodeType="withEffect">
                                  <p:stCondLst>
                                    <p:cond delay="0"/>
                                  </p:stCondLst>
                                  <p:childTnLst>
                                    <p:set>
                                      <p:cBhvr>
                                        <p:cTn id="257" dur="1" fill="hold">
                                          <p:stCondLst>
                                            <p:cond delay="0"/>
                                          </p:stCondLst>
                                        </p:cTn>
                                        <p:tgtEl>
                                          <p:spTgt spid="67"/>
                                        </p:tgtEl>
                                        <p:attrNameLst>
                                          <p:attrName>style.visibility</p:attrName>
                                        </p:attrNameLst>
                                      </p:cBhvr>
                                      <p:to>
                                        <p:strVal val="visible"/>
                                      </p:to>
                                    </p:set>
                                    <p:animEffect transition="in" filter="fade">
                                      <p:cBhvr>
                                        <p:cTn id="258" dur="500"/>
                                        <p:tgtEl>
                                          <p:spTgt spid="67"/>
                                        </p:tgtEl>
                                      </p:cBhvr>
                                    </p:animEffect>
                                  </p:childTnLst>
                                </p:cTn>
                              </p:par>
                              <p:par>
                                <p:cTn id="259" presetID="10" presetClass="entr" presetSubtype="0" fill="hold" nodeType="withEffect">
                                  <p:stCondLst>
                                    <p:cond delay="0"/>
                                  </p:stCondLst>
                                  <p:childTnLst>
                                    <p:set>
                                      <p:cBhvr>
                                        <p:cTn id="260" dur="1" fill="hold">
                                          <p:stCondLst>
                                            <p:cond delay="0"/>
                                          </p:stCondLst>
                                        </p:cTn>
                                        <p:tgtEl>
                                          <p:spTgt spid="63"/>
                                        </p:tgtEl>
                                        <p:attrNameLst>
                                          <p:attrName>style.visibility</p:attrName>
                                        </p:attrNameLst>
                                      </p:cBhvr>
                                      <p:to>
                                        <p:strVal val="visible"/>
                                      </p:to>
                                    </p:set>
                                    <p:animEffect transition="in" filter="fade">
                                      <p:cBhvr>
                                        <p:cTn id="261" dur="500"/>
                                        <p:tgtEl>
                                          <p:spTgt spid="63"/>
                                        </p:tgtEl>
                                      </p:cBhvr>
                                    </p:animEffect>
                                  </p:childTnLst>
                                </p:cTn>
                              </p:par>
                              <p:par>
                                <p:cTn id="262" presetID="10" presetClass="entr" presetSubtype="0" fill="hold" nodeType="withEffect">
                                  <p:stCondLst>
                                    <p:cond delay="0"/>
                                  </p:stCondLst>
                                  <p:childTnLst>
                                    <p:set>
                                      <p:cBhvr>
                                        <p:cTn id="263" dur="1" fill="hold">
                                          <p:stCondLst>
                                            <p:cond delay="0"/>
                                          </p:stCondLst>
                                        </p:cTn>
                                        <p:tgtEl>
                                          <p:spTgt spid="80"/>
                                        </p:tgtEl>
                                        <p:attrNameLst>
                                          <p:attrName>style.visibility</p:attrName>
                                        </p:attrNameLst>
                                      </p:cBhvr>
                                      <p:to>
                                        <p:strVal val="visible"/>
                                      </p:to>
                                    </p:set>
                                    <p:animEffect transition="in" filter="fade">
                                      <p:cBhvr>
                                        <p:cTn id="264" dur="500"/>
                                        <p:tgtEl>
                                          <p:spTgt spid="80"/>
                                        </p:tgtEl>
                                      </p:cBhvr>
                                    </p:animEffect>
                                  </p:childTnLst>
                                </p:cTn>
                              </p:par>
                              <p:par>
                                <p:cTn id="265" presetID="10" presetClass="entr" presetSubtype="0" fill="hold" nodeType="withEffect">
                                  <p:stCondLst>
                                    <p:cond delay="0"/>
                                  </p:stCondLst>
                                  <p:childTnLst>
                                    <p:set>
                                      <p:cBhvr>
                                        <p:cTn id="266" dur="1" fill="hold">
                                          <p:stCondLst>
                                            <p:cond delay="0"/>
                                          </p:stCondLst>
                                        </p:cTn>
                                        <p:tgtEl>
                                          <p:spTgt spid="81"/>
                                        </p:tgtEl>
                                        <p:attrNameLst>
                                          <p:attrName>style.visibility</p:attrName>
                                        </p:attrNameLst>
                                      </p:cBhvr>
                                      <p:to>
                                        <p:strVal val="visible"/>
                                      </p:to>
                                    </p:set>
                                    <p:animEffect transition="in" filter="fade">
                                      <p:cBhvr>
                                        <p:cTn id="267" dur="500"/>
                                        <p:tgtEl>
                                          <p:spTgt spid="81"/>
                                        </p:tgtEl>
                                      </p:cBhvr>
                                    </p:animEffect>
                                  </p:childTnLst>
                                </p:cTn>
                              </p:par>
                              <p:par>
                                <p:cTn id="268" presetID="10" presetClass="entr" presetSubtype="0" fill="hold" nodeType="withEffect">
                                  <p:stCondLst>
                                    <p:cond delay="0"/>
                                  </p:stCondLst>
                                  <p:childTnLst>
                                    <p:set>
                                      <p:cBhvr>
                                        <p:cTn id="269" dur="1" fill="hold">
                                          <p:stCondLst>
                                            <p:cond delay="0"/>
                                          </p:stCondLst>
                                        </p:cTn>
                                        <p:tgtEl>
                                          <p:spTgt spid="82"/>
                                        </p:tgtEl>
                                        <p:attrNameLst>
                                          <p:attrName>style.visibility</p:attrName>
                                        </p:attrNameLst>
                                      </p:cBhvr>
                                      <p:to>
                                        <p:strVal val="visible"/>
                                      </p:to>
                                    </p:set>
                                    <p:animEffect transition="in" filter="fade">
                                      <p:cBhvr>
                                        <p:cTn id="270" dur="500"/>
                                        <p:tgtEl>
                                          <p:spTgt spid="82"/>
                                        </p:tgtEl>
                                      </p:cBhvr>
                                    </p:animEffect>
                                  </p:childTnLst>
                                </p:cTn>
                              </p:par>
                              <p:par>
                                <p:cTn id="271" presetID="10" presetClass="entr" presetSubtype="0" fill="hold" nodeType="withEffect">
                                  <p:stCondLst>
                                    <p:cond delay="0"/>
                                  </p:stCondLst>
                                  <p:childTnLst>
                                    <p:set>
                                      <p:cBhvr>
                                        <p:cTn id="272" dur="1" fill="hold">
                                          <p:stCondLst>
                                            <p:cond delay="0"/>
                                          </p:stCondLst>
                                        </p:cTn>
                                        <p:tgtEl>
                                          <p:spTgt spid="79"/>
                                        </p:tgtEl>
                                        <p:attrNameLst>
                                          <p:attrName>style.visibility</p:attrName>
                                        </p:attrNameLst>
                                      </p:cBhvr>
                                      <p:to>
                                        <p:strVal val="visible"/>
                                      </p:to>
                                    </p:set>
                                    <p:animEffect transition="in" filter="fade">
                                      <p:cBhvr>
                                        <p:cTn id="273" dur="500"/>
                                        <p:tgtEl>
                                          <p:spTgt spid="79"/>
                                        </p:tgtEl>
                                      </p:cBhvr>
                                    </p:animEffect>
                                  </p:childTnLst>
                                </p:cTn>
                              </p:par>
                              <p:par>
                                <p:cTn id="274" presetID="10" presetClass="entr" presetSubtype="0" fill="hold" nodeType="withEffect">
                                  <p:stCondLst>
                                    <p:cond delay="0"/>
                                  </p:stCondLst>
                                  <p:childTnLst>
                                    <p:set>
                                      <p:cBhvr>
                                        <p:cTn id="275" dur="1" fill="hold">
                                          <p:stCondLst>
                                            <p:cond delay="0"/>
                                          </p:stCondLst>
                                        </p:cTn>
                                        <p:tgtEl>
                                          <p:spTgt spid="76"/>
                                        </p:tgtEl>
                                        <p:attrNameLst>
                                          <p:attrName>style.visibility</p:attrName>
                                        </p:attrNameLst>
                                      </p:cBhvr>
                                      <p:to>
                                        <p:strVal val="visible"/>
                                      </p:to>
                                    </p:set>
                                    <p:animEffect transition="in" filter="fade">
                                      <p:cBhvr>
                                        <p:cTn id="276" dur="500"/>
                                        <p:tgtEl>
                                          <p:spTgt spid="76"/>
                                        </p:tgtEl>
                                      </p:cBhvr>
                                    </p:animEffect>
                                  </p:childTnLst>
                                </p:cTn>
                              </p:par>
                              <p:par>
                                <p:cTn id="277" presetID="10" presetClass="entr" presetSubtype="0" fill="hold" nodeType="withEffect">
                                  <p:stCondLst>
                                    <p:cond delay="0"/>
                                  </p:stCondLst>
                                  <p:childTnLst>
                                    <p:set>
                                      <p:cBhvr>
                                        <p:cTn id="278" dur="1" fill="hold">
                                          <p:stCondLst>
                                            <p:cond delay="0"/>
                                          </p:stCondLst>
                                        </p:cTn>
                                        <p:tgtEl>
                                          <p:spTgt spid="77"/>
                                        </p:tgtEl>
                                        <p:attrNameLst>
                                          <p:attrName>style.visibility</p:attrName>
                                        </p:attrNameLst>
                                      </p:cBhvr>
                                      <p:to>
                                        <p:strVal val="visible"/>
                                      </p:to>
                                    </p:set>
                                    <p:animEffect transition="in" filter="fade">
                                      <p:cBhvr>
                                        <p:cTn id="279" dur="500"/>
                                        <p:tgtEl>
                                          <p:spTgt spid="77"/>
                                        </p:tgtEl>
                                      </p:cBhvr>
                                    </p:animEffect>
                                  </p:childTnLst>
                                </p:cTn>
                              </p:par>
                              <p:par>
                                <p:cTn id="280" presetID="10" presetClass="entr" presetSubtype="0" fill="hold" nodeType="withEffect">
                                  <p:stCondLst>
                                    <p:cond delay="0"/>
                                  </p:stCondLst>
                                  <p:childTnLst>
                                    <p:set>
                                      <p:cBhvr>
                                        <p:cTn id="281" dur="1" fill="hold">
                                          <p:stCondLst>
                                            <p:cond delay="0"/>
                                          </p:stCondLst>
                                        </p:cTn>
                                        <p:tgtEl>
                                          <p:spTgt spid="78"/>
                                        </p:tgtEl>
                                        <p:attrNameLst>
                                          <p:attrName>style.visibility</p:attrName>
                                        </p:attrNameLst>
                                      </p:cBhvr>
                                      <p:to>
                                        <p:strVal val="visible"/>
                                      </p:to>
                                    </p:set>
                                    <p:animEffect transition="in" filter="fade">
                                      <p:cBhvr>
                                        <p:cTn id="282" dur="500"/>
                                        <p:tgtEl>
                                          <p:spTgt spid="78"/>
                                        </p:tgtEl>
                                      </p:cBhvr>
                                    </p:animEffect>
                                  </p:childTnLst>
                                </p:cTn>
                              </p:par>
                              <p:par>
                                <p:cTn id="283" presetID="10" presetClass="entr" presetSubtype="0" fill="hold" nodeType="withEffect">
                                  <p:stCondLst>
                                    <p:cond delay="0"/>
                                  </p:stCondLst>
                                  <p:childTnLst>
                                    <p:set>
                                      <p:cBhvr>
                                        <p:cTn id="284" dur="1" fill="hold">
                                          <p:stCondLst>
                                            <p:cond delay="0"/>
                                          </p:stCondLst>
                                        </p:cTn>
                                        <p:tgtEl>
                                          <p:spTgt spid="73"/>
                                        </p:tgtEl>
                                        <p:attrNameLst>
                                          <p:attrName>style.visibility</p:attrName>
                                        </p:attrNameLst>
                                      </p:cBhvr>
                                      <p:to>
                                        <p:strVal val="visible"/>
                                      </p:to>
                                    </p:set>
                                    <p:animEffect transition="in" filter="fade">
                                      <p:cBhvr>
                                        <p:cTn id="285" dur="500"/>
                                        <p:tgtEl>
                                          <p:spTgt spid="73"/>
                                        </p:tgtEl>
                                      </p:cBhvr>
                                    </p:animEffect>
                                  </p:childTnLst>
                                </p:cTn>
                              </p:par>
                              <p:par>
                                <p:cTn id="286" presetID="10" presetClass="entr" presetSubtype="0" fill="hold" nodeType="withEffect">
                                  <p:stCondLst>
                                    <p:cond delay="0"/>
                                  </p:stCondLst>
                                  <p:childTnLst>
                                    <p:set>
                                      <p:cBhvr>
                                        <p:cTn id="287" dur="1" fill="hold">
                                          <p:stCondLst>
                                            <p:cond delay="0"/>
                                          </p:stCondLst>
                                        </p:cTn>
                                        <p:tgtEl>
                                          <p:spTgt spid="74"/>
                                        </p:tgtEl>
                                        <p:attrNameLst>
                                          <p:attrName>style.visibility</p:attrName>
                                        </p:attrNameLst>
                                      </p:cBhvr>
                                      <p:to>
                                        <p:strVal val="visible"/>
                                      </p:to>
                                    </p:set>
                                    <p:animEffect transition="in" filter="fade">
                                      <p:cBhvr>
                                        <p:cTn id="288" dur="500"/>
                                        <p:tgtEl>
                                          <p:spTgt spid="74"/>
                                        </p:tgtEl>
                                      </p:cBhvr>
                                    </p:animEffect>
                                  </p:childTnLst>
                                </p:cTn>
                              </p:par>
                              <p:par>
                                <p:cTn id="289" presetID="10" presetClass="entr" presetSubtype="0" fill="hold" nodeType="withEffect">
                                  <p:stCondLst>
                                    <p:cond delay="0"/>
                                  </p:stCondLst>
                                  <p:childTnLst>
                                    <p:set>
                                      <p:cBhvr>
                                        <p:cTn id="290" dur="1" fill="hold">
                                          <p:stCondLst>
                                            <p:cond delay="0"/>
                                          </p:stCondLst>
                                        </p:cTn>
                                        <p:tgtEl>
                                          <p:spTgt spid="75"/>
                                        </p:tgtEl>
                                        <p:attrNameLst>
                                          <p:attrName>style.visibility</p:attrName>
                                        </p:attrNameLst>
                                      </p:cBhvr>
                                      <p:to>
                                        <p:strVal val="visible"/>
                                      </p:to>
                                    </p:set>
                                    <p:animEffect transition="in" filter="fade">
                                      <p:cBhvr>
                                        <p:cTn id="291"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99366</TotalTime>
  <Words>2611</Words>
  <Application>Microsoft Office PowerPoint</Application>
  <PresentationFormat>On-screen Show (4:3)</PresentationFormat>
  <Paragraphs>148</Paragraphs>
  <Slides>39</Slides>
  <Notes>0</Notes>
  <HiddenSlides>0</HiddenSlides>
  <MMClips>1</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251</cp:revision>
  <dcterms:created xsi:type="dcterms:W3CDTF">2012-11-06T02:31:21Z</dcterms:created>
  <dcterms:modified xsi:type="dcterms:W3CDTF">2016-03-18T14:44:34Z</dcterms:modified>
</cp:coreProperties>
</file>