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wmv" ContentType="video/x-ms-wm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398" r:id="rId4"/>
    <p:sldId id="400" r:id="rId5"/>
    <p:sldId id="310" r:id="rId6"/>
    <p:sldId id="387" r:id="rId7"/>
    <p:sldId id="397" r:id="rId8"/>
    <p:sldId id="390" r:id="rId9"/>
    <p:sldId id="391" r:id="rId10"/>
    <p:sldId id="392" r:id="rId11"/>
    <p:sldId id="401" r:id="rId12"/>
    <p:sldId id="402" r:id="rId13"/>
    <p:sldId id="403" r:id="rId14"/>
    <p:sldId id="260" r:id="rId15"/>
    <p:sldId id="388" r:id="rId16"/>
    <p:sldId id="290" r:id="rId17"/>
    <p:sldId id="389" r:id="rId18"/>
    <p:sldId id="289" r:id="rId19"/>
    <p:sldId id="406" r:id="rId20"/>
    <p:sldId id="409" r:id="rId21"/>
    <p:sldId id="410" r:id="rId22"/>
    <p:sldId id="265" r:id="rId23"/>
    <p:sldId id="258" r:id="rId24"/>
    <p:sldId id="411" r:id="rId25"/>
    <p:sldId id="293" r:id="rId26"/>
    <p:sldId id="396" r:id="rId27"/>
    <p:sldId id="394" r:id="rId28"/>
    <p:sldId id="395" r:id="rId29"/>
    <p:sldId id="393" r:id="rId30"/>
    <p:sldId id="423" r:id="rId31"/>
    <p:sldId id="412" r:id="rId32"/>
    <p:sldId id="424" r:id="rId33"/>
    <p:sldId id="287" r:id="rId34"/>
    <p:sldId id="266" r:id="rId35"/>
    <p:sldId id="325" r:id="rId36"/>
    <p:sldId id="326" r:id="rId37"/>
    <p:sldId id="335" r:id="rId38"/>
    <p:sldId id="331" r:id="rId39"/>
    <p:sldId id="336" r:id="rId40"/>
    <p:sldId id="338" r:id="rId41"/>
    <p:sldId id="337" r:id="rId42"/>
    <p:sldId id="339" r:id="rId43"/>
    <p:sldId id="340" r:id="rId44"/>
    <p:sldId id="344" r:id="rId45"/>
    <p:sldId id="345" r:id="rId46"/>
    <p:sldId id="346" r:id="rId47"/>
    <p:sldId id="347" r:id="rId48"/>
    <p:sldId id="348" r:id="rId49"/>
    <p:sldId id="349" r:id="rId50"/>
    <p:sldId id="350" r:id="rId51"/>
    <p:sldId id="288" r:id="rId52"/>
    <p:sldId id="328" r:id="rId53"/>
    <p:sldId id="352" r:id="rId54"/>
    <p:sldId id="353" r:id="rId55"/>
    <p:sldId id="356" r:id="rId56"/>
    <p:sldId id="354" r:id="rId57"/>
    <p:sldId id="357" r:id="rId58"/>
    <p:sldId id="358" r:id="rId59"/>
    <p:sldId id="359" r:id="rId60"/>
    <p:sldId id="360" r:id="rId61"/>
    <p:sldId id="361" r:id="rId62"/>
    <p:sldId id="362" r:id="rId63"/>
    <p:sldId id="363" r:id="rId64"/>
    <p:sldId id="364" r:id="rId65"/>
    <p:sldId id="365" r:id="rId66"/>
    <p:sldId id="366" r:id="rId67"/>
    <p:sldId id="367" r:id="rId68"/>
    <p:sldId id="368" r:id="rId69"/>
    <p:sldId id="369" r:id="rId70"/>
    <p:sldId id="370" r:id="rId71"/>
    <p:sldId id="371" r:id="rId72"/>
    <p:sldId id="372" r:id="rId73"/>
    <p:sldId id="373" r:id="rId74"/>
    <p:sldId id="374" r:id="rId75"/>
    <p:sldId id="375" r:id="rId76"/>
    <p:sldId id="376" r:id="rId77"/>
    <p:sldId id="377" r:id="rId78"/>
    <p:sldId id="378" r:id="rId79"/>
    <p:sldId id="379" r:id="rId80"/>
    <p:sldId id="380" r:id="rId81"/>
    <p:sldId id="381" r:id="rId82"/>
    <p:sldId id="382" r:id="rId83"/>
    <p:sldId id="383" r:id="rId84"/>
    <p:sldId id="384" r:id="rId85"/>
    <p:sldId id="385" r:id="rId86"/>
    <p:sldId id="351" r:id="rId87"/>
    <p:sldId id="386" r:id="rId88"/>
    <p:sldId id="415" r:id="rId89"/>
    <p:sldId id="297" r:id="rId90"/>
    <p:sldId id="298" r:id="rId91"/>
    <p:sldId id="299" r:id="rId92"/>
    <p:sldId id="296" r:id="rId93"/>
    <p:sldId id="279" r:id="rId94"/>
    <p:sldId id="280" r:id="rId95"/>
    <p:sldId id="281" r:id="rId96"/>
    <p:sldId id="300" r:id="rId97"/>
    <p:sldId id="416" r:id="rId98"/>
    <p:sldId id="418" r:id="rId99"/>
    <p:sldId id="419" r:id="rId100"/>
    <p:sldId id="422" r:id="rId101"/>
    <p:sldId id="420" r:id="rId102"/>
    <p:sldId id="323" r:id="rId103"/>
    <p:sldId id="324" r:id="rId104"/>
    <p:sldId id="311" r:id="rId105"/>
    <p:sldId id="312" r:id="rId106"/>
    <p:sldId id="421" r:id="rId107"/>
    <p:sldId id="263" r:id="rId108"/>
    <p:sldId id="425" r:id="rId109"/>
    <p:sldId id="426" r:id="rId110"/>
    <p:sldId id="284" r:id="rId111"/>
    <p:sldId id="429" r:id="rId112"/>
    <p:sldId id="427" r:id="rId113"/>
    <p:sldId id="428" r:id="rId114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FF"/>
    <a:srgbClr val="FF9900"/>
    <a:srgbClr val="FFFF00"/>
    <a:srgbClr val="0080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523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61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theme" Target="theme/theme1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slide" Target="slides/slide109.xml"/><Relationship Id="rId115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50.wmf"/><Relationship Id="rId1" Type="http://schemas.openxmlformats.org/officeDocument/2006/relationships/image" Target="../media/image49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2" Type="http://schemas.openxmlformats.org/officeDocument/2006/relationships/image" Target="../media/image52.wmf"/><Relationship Id="rId1" Type="http://schemas.openxmlformats.org/officeDocument/2006/relationships/image" Target="../media/image51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6.wmf"/><Relationship Id="rId2" Type="http://schemas.openxmlformats.org/officeDocument/2006/relationships/image" Target="../media/image55.wmf"/><Relationship Id="rId1" Type="http://schemas.openxmlformats.org/officeDocument/2006/relationships/image" Target="../media/image54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9.wmf"/><Relationship Id="rId2" Type="http://schemas.openxmlformats.org/officeDocument/2006/relationships/image" Target="../media/image58.wmf"/><Relationship Id="rId1" Type="http://schemas.openxmlformats.org/officeDocument/2006/relationships/image" Target="../media/image57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63.wmf"/><Relationship Id="rId2" Type="http://schemas.openxmlformats.org/officeDocument/2006/relationships/image" Target="../media/image62.wmf"/><Relationship Id="rId1" Type="http://schemas.openxmlformats.org/officeDocument/2006/relationships/image" Target="../media/image61.w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65.wmf"/><Relationship Id="rId1" Type="http://schemas.openxmlformats.org/officeDocument/2006/relationships/image" Target="../media/image64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68.wmf"/><Relationship Id="rId2" Type="http://schemas.openxmlformats.org/officeDocument/2006/relationships/image" Target="../media/image67.wmf"/><Relationship Id="rId1" Type="http://schemas.openxmlformats.org/officeDocument/2006/relationships/image" Target="../media/image66.wmf"/><Relationship Id="rId4" Type="http://schemas.openxmlformats.org/officeDocument/2006/relationships/image" Target="../media/image69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72.wmf"/><Relationship Id="rId2" Type="http://schemas.openxmlformats.org/officeDocument/2006/relationships/image" Target="../media/image71.wmf"/><Relationship Id="rId1" Type="http://schemas.openxmlformats.org/officeDocument/2006/relationships/image" Target="../media/image70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75.wmf"/><Relationship Id="rId2" Type="http://schemas.openxmlformats.org/officeDocument/2006/relationships/image" Target="../media/image74.wmf"/><Relationship Id="rId1" Type="http://schemas.openxmlformats.org/officeDocument/2006/relationships/image" Target="../media/image7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76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9.wmf"/><Relationship Id="rId2" Type="http://schemas.openxmlformats.org/officeDocument/2006/relationships/image" Target="../media/image78.wmf"/><Relationship Id="rId1" Type="http://schemas.openxmlformats.org/officeDocument/2006/relationships/image" Target="../media/image77.wmf"/></Relationships>
</file>

<file path=ppt/drawings/_rels/vmlDrawing22.vml.rels><?xml version="1.0" encoding="UTF-8" standalone="yes"?>
<Relationships xmlns="http://schemas.openxmlformats.org/package/2006/relationships"><Relationship Id="rId2" Type="http://schemas.openxmlformats.org/officeDocument/2006/relationships/image" Target="../media/image81.wmf"/><Relationship Id="rId1" Type="http://schemas.openxmlformats.org/officeDocument/2006/relationships/image" Target="../media/image80.w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84.wmf"/><Relationship Id="rId2" Type="http://schemas.openxmlformats.org/officeDocument/2006/relationships/image" Target="../media/image83.wmf"/><Relationship Id="rId1" Type="http://schemas.openxmlformats.org/officeDocument/2006/relationships/image" Target="../media/image82.wmf"/><Relationship Id="rId4" Type="http://schemas.openxmlformats.org/officeDocument/2006/relationships/image" Target="../media/image85.wmf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88.wmf"/><Relationship Id="rId2" Type="http://schemas.openxmlformats.org/officeDocument/2006/relationships/image" Target="../media/image87.wmf"/><Relationship Id="rId1" Type="http://schemas.openxmlformats.org/officeDocument/2006/relationships/image" Target="../media/image86.wmf"/></Relationships>
</file>

<file path=ppt/drawings/_rels/vmlDrawing25.vml.rels><?xml version="1.0" encoding="UTF-8" standalone="yes"?>
<Relationships xmlns="http://schemas.openxmlformats.org/package/2006/relationships"><Relationship Id="rId3" Type="http://schemas.openxmlformats.org/officeDocument/2006/relationships/image" Target="../media/image91.wmf"/><Relationship Id="rId2" Type="http://schemas.openxmlformats.org/officeDocument/2006/relationships/image" Target="../media/image90.wmf"/><Relationship Id="rId1" Type="http://schemas.openxmlformats.org/officeDocument/2006/relationships/image" Target="../media/image89.w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2.wmf"/></Relationships>
</file>

<file path=ppt/drawings/_rels/vmlDrawing27.vml.rels><?xml version="1.0" encoding="UTF-8" standalone="yes"?>
<Relationships xmlns="http://schemas.openxmlformats.org/package/2006/relationships"><Relationship Id="rId3" Type="http://schemas.openxmlformats.org/officeDocument/2006/relationships/image" Target="../media/image95.wmf"/><Relationship Id="rId2" Type="http://schemas.openxmlformats.org/officeDocument/2006/relationships/image" Target="../media/image94.wmf"/><Relationship Id="rId1" Type="http://schemas.openxmlformats.org/officeDocument/2006/relationships/image" Target="../media/image93.wmf"/></Relationships>
</file>

<file path=ppt/drawings/_rels/vmlDrawing28.vml.rels><?xml version="1.0" encoding="UTF-8" standalone="yes"?>
<Relationships xmlns="http://schemas.openxmlformats.org/package/2006/relationships"><Relationship Id="rId2" Type="http://schemas.openxmlformats.org/officeDocument/2006/relationships/image" Target="../media/image97.wmf"/><Relationship Id="rId1" Type="http://schemas.openxmlformats.org/officeDocument/2006/relationships/image" Target="../media/image96.wmf"/></Relationships>
</file>

<file path=ppt/drawings/_rels/vmlDrawing2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wmf"/><Relationship Id="rId2" Type="http://schemas.openxmlformats.org/officeDocument/2006/relationships/image" Target="../media/image99.wmf"/><Relationship Id="rId1" Type="http://schemas.openxmlformats.org/officeDocument/2006/relationships/image" Target="../media/image98.wmf"/><Relationship Id="rId4" Type="http://schemas.openxmlformats.org/officeDocument/2006/relationships/image" Target="../media/image10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drawings/_rels/vmlDrawing3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wmf"/><Relationship Id="rId2" Type="http://schemas.openxmlformats.org/officeDocument/2006/relationships/image" Target="../media/image103.wmf"/><Relationship Id="rId1" Type="http://schemas.openxmlformats.org/officeDocument/2006/relationships/image" Target="../media/image102.wmf"/><Relationship Id="rId5" Type="http://schemas.openxmlformats.org/officeDocument/2006/relationships/image" Target="../media/image106.wmf"/><Relationship Id="rId4" Type="http://schemas.openxmlformats.org/officeDocument/2006/relationships/image" Target="../media/image105.wmf"/></Relationships>
</file>

<file path=ppt/drawings/_rels/vmlDrawing3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wmf"/><Relationship Id="rId2" Type="http://schemas.openxmlformats.org/officeDocument/2006/relationships/image" Target="../media/image108.wmf"/><Relationship Id="rId1" Type="http://schemas.openxmlformats.org/officeDocument/2006/relationships/image" Target="../media/image107.wmf"/></Relationships>
</file>

<file path=ppt/drawings/_rels/vmlDrawing3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wmf"/><Relationship Id="rId1" Type="http://schemas.openxmlformats.org/officeDocument/2006/relationships/image" Target="../media/image110.wmf"/></Relationships>
</file>

<file path=ppt/drawings/_rels/vmlDrawing3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wmf"/><Relationship Id="rId2" Type="http://schemas.openxmlformats.org/officeDocument/2006/relationships/image" Target="../media/image114.wmf"/><Relationship Id="rId1" Type="http://schemas.openxmlformats.org/officeDocument/2006/relationships/image" Target="../media/image113.wmf"/></Relationships>
</file>

<file path=ppt/drawings/_rels/vmlDrawing3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wmf"/><Relationship Id="rId2" Type="http://schemas.openxmlformats.org/officeDocument/2006/relationships/image" Target="../media/image117.wmf"/><Relationship Id="rId1" Type="http://schemas.openxmlformats.org/officeDocument/2006/relationships/image" Target="../media/image116.wmf"/></Relationships>
</file>

<file path=ppt/drawings/_rels/vmlDrawing3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wmf"/><Relationship Id="rId2" Type="http://schemas.openxmlformats.org/officeDocument/2006/relationships/image" Target="../media/image120.wmf"/><Relationship Id="rId1" Type="http://schemas.openxmlformats.org/officeDocument/2006/relationships/image" Target="../media/image119.wmf"/></Relationships>
</file>

<file path=ppt/drawings/_rels/vmlDrawing3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3.wmf"/><Relationship Id="rId1" Type="http://schemas.openxmlformats.org/officeDocument/2006/relationships/image" Target="../media/image122.wmf"/></Relationships>
</file>

<file path=ppt/drawings/_rels/vmlDrawing3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3.wmf"/><Relationship Id="rId1" Type="http://schemas.openxmlformats.org/officeDocument/2006/relationships/image" Target="../media/image122.wmf"/></Relationships>
</file>

<file path=ppt/drawings/_rels/vmlDrawing3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5.wmf"/><Relationship Id="rId1" Type="http://schemas.openxmlformats.org/officeDocument/2006/relationships/image" Target="../media/image12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41.wmf"/><Relationship Id="rId1" Type="http://schemas.openxmlformats.org/officeDocument/2006/relationships/image" Target="../media/image40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44.wmf"/><Relationship Id="rId1" Type="http://schemas.openxmlformats.org/officeDocument/2006/relationships/image" Target="../media/image43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2" Type="http://schemas.openxmlformats.org/officeDocument/2006/relationships/image" Target="../media/image47.wmf"/><Relationship Id="rId1" Type="http://schemas.openxmlformats.org/officeDocument/2006/relationships/image" Target="../media/image46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D95C89-7EE2-4E96-B602-680DF3C687E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884096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114381-B863-41C5-853A-205BAA7B65E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8717908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5BC625-E035-4FCC-9F90-F9BA80B4EED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699881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7609B7-95DE-4900-BCA6-8E46932F46E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6175233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787E8F-DC6B-49CE-9B2B-2E69C5BD0B6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2843128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8AF98A-8A81-477A-BCD9-5A0BF8A60AA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5578432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C268C9-CBF4-4BB9-929E-925D7FF329D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733121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146C7C-C349-4A24-BF31-3A8D0D557D6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8656030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77CEA7-B954-4D7B-B2EE-C194B47E13D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0989977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89E73F-07BF-4843-8451-921BBBDB79E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289613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F5A42C-7840-4DEA-B13F-5A6ADF1FF3D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8338651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smtClean="0"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+mn-lt"/>
              </a:defRPr>
            </a:lvl1pPr>
          </a:lstStyle>
          <a:p>
            <a:pPr>
              <a:defRPr/>
            </a:pPr>
            <a:fld id="{48D38323-BF7A-4F8A-81EB-8470C4CBBC1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8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7.vml"/><Relationship Id="rId6" Type="http://schemas.openxmlformats.org/officeDocument/2006/relationships/image" Target="../media/image123.wmf"/><Relationship Id="rId5" Type="http://schemas.openxmlformats.org/officeDocument/2006/relationships/oleObject" Target="../embeddings/oleObject89.bin"/><Relationship Id="rId4" Type="http://schemas.openxmlformats.org/officeDocument/2006/relationships/image" Target="../media/image122.wmf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0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8.vml"/><Relationship Id="rId6" Type="http://schemas.openxmlformats.org/officeDocument/2006/relationships/image" Target="../media/image125.wmf"/><Relationship Id="rId5" Type="http://schemas.openxmlformats.org/officeDocument/2006/relationships/oleObject" Target="../embeddings/oleObject91.bin"/><Relationship Id="rId4" Type="http://schemas.openxmlformats.org/officeDocument/2006/relationships/image" Target="../media/image124.wmf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6.jpeg"/><Relationship Id="rId1" Type="http://schemas.openxmlformats.org/officeDocument/2006/relationships/slideLayout" Target="../slideLayouts/slideLayout1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hyperlink" Target="http://schools-wikipedia.org/images/1729/172985.png" TargetMode="External"/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9.png"/><Relationship Id="rId4" Type="http://schemas.openxmlformats.org/officeDocument/2006/relationships/image" Target="../media/image128.png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jpeg"/><Relationship Id="rId2" Type="http://schemas.openxmlformats.org/officeDocument/2006/relationships/hyperlink" Target="http://web.olivet.edu/~hathaway/Archimedes_s.html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jpg"/><Relationship Id="rId2" Type="http://schemas.openxmlformats.org/officeDocument/2006/relationships/image" Target="../media/image13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www.sacred-destinations.com/egypt/alexandria-library-bibliotheca-alexandrina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hyperlink" Target="http://resilienteducation.com/IMAGES/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31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wxe-Z3Bk808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pbs.org/wgbh/nova/archimedes/" TargetMode="Externa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6.wm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7.wmf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38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39.wmf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41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40.wmf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42.wmf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44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43.wmf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45.wmf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wmf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47.w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46.wmf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50.w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49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wmf"/><Relationship Id="rId3" Type="http://schemas.openxmlformats.org/officeDocument/2006/relationships/oleObject" Target="../embeddings/oleObject16.bin"/><Relationship Id="rId7" Type="http://schemas.openxmlformats.org/officeDocument/2006/relationships/oleObject" Target="../embeddings/oleObject18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52.w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51.wmf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wmf"/><Relationship Id="rId3" Type="http://schemas.openxmlformats.org/officeDocument/2006/relationships/oleObject" Target="../embeddings/oleObject19.bin"/><Relationship Id="rId7" Type="http://schemas.openxmlformats.org/officeDocument/2006/relationships/oleObject" Target="../embeddings/oleObject2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55.wmf"/><Relationship Id="rId5" Type="http://schemas.openxmlformats.org/officeDocument/2006/relationships/oleObject" Target="../embeddings/oleObject20.bin"/><Relationship Id="rId4" Type="http://schemas.openxmlformats.org/officeDocument/2006/relationships/image" Target="../media/image54.wmf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wmf"/><Relationship Id="rId3" Type="http://schemas.openxmlformats.org/officeDocument/2006/relationships/oleObject" Target="../embeddings/oleObject22.bin"/><Relationship Id="rId7" Type="http://schemas.openxmlformats.org/officeDocument/2006/relationships/oleObject" Target="../embeddings/oleObject2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58.wmf"/><Relationship Id="rId5" Type="http://schemas.openxmlformats.org/officeDocument/2006/relationships/oleObject" Target="../embeddings/oleObject23.bin"/><Relationship Id="rId4" Type="http://schemas.openxmlformats.org/officeDocument/2006/relationships/image" Target="../media/image57.wmf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60.wmf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wmf"/><Relationship Id="rId3" Type="http://schemas.openxmlformats.org/officeDocument/2006/relationships/oleObject" Target="../embeddings/oleObject26.bin"/><Relationship Id="rId7" Type="http://schemas.openxmlformats.org/officeDocument/2006/relationships/oleObject" Target="../embeddings/oleObject28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62.wmf"/><Relationship Id="rId5" Type="http://schemas.openxmlformats.org/officeDocument/2006/relationships/oleObject" Target="../embeddings/oleObject27.bin"/><Relationship Id="rId4" Type="http://schemas.openxmlformats.org/officeDocument/2006/relationships/image" Target="../media/image61.wmf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65.wmf"/><Relationship Id="rId5" Type="http://schemas.openxmlformats.org/officeDocument/2006/relationships/oleObject" Target="../embeddings/oleObject30.bin"/><Relationship Id="rId4" Type="http://schemas.openxmlformats.org/officeDocument/2006/relationships/image" Target="../media/image64.wmf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wmf"/><Relationship Id="rId3" Type="http://schemas.openxmlformats.org/officeDocument/2006/relationships/oleObject" Target="../embeddings/oleObject31.bin"/><Relationship Id="rId7" Type="http://schemas.openxmlformats.org/officeDocument/2006/relationships/oleObject" Target="../embeddings/oleObject3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67.wmf"/><Relationship Id="rId5" Type="http://schemas.openxmlformats.org/officeDocument/2006/relationships/oleObject" Target="../embeddings/oleObject32.bin"/><Relationship Id="rId10" Type="http://schemas.openxmlformats.org/officeDocument/2006/relationships/image" Target="../media/image69.wmf"/><Relationship Id="rId4" Type="http://schemas.openxmlformats.org/officeDocument/2006/relationships/image" Target="../media/image66.wmf"/><Relationship Id="rId9" Type="http://schemas.openxmlformats.org/officeDocument/2006/relationships/oleObject" Target="../embeddings/oleObject34.bin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wmf"/><Relationship Id="rId3" Type="http://schemas.openxmlformats.org/officeDocument/2006/relationships/oleObject" Target="../embeddings/oleObject35.bin"/><Relationship Id="rId7" Type="http://schemas.openxmlformats.org/officeDocument/2006/relationships/oleObject" Target="../embeddings/oleObject37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71.wmf"/><Relationship Id="rId5" Type="http://schemas.openxmlformats.org/officeDocument/2006/relationships/oleObject" Target="../embeddings/oleObject36.bin"/><Relationship Id="rId4" Type="http://schemas.openxmlformats.org/officeDocument/2006/relationships/image" Target="../media/image70.wmf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wmf"/><Relationship Id="rId3" Type="http://schemas.openxmlformats.org/officeDocument/2006/relationships/oleObject" Target="../embeddings/oleObject38.bin"/><Relationship Id="rId7" Type="http://schemas.openxmlformats.org/officeDocument/2006/relationships/oleObject" Target="../embeddings/oleObject40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74.wmf"/><Relationship Id="rId5" Type="http://schemas.openxmlformats.org/officeDocument/2006/relationships/oleObject" Target="../embeddings/oleObject39.bin"/><Relationship Id="rId4" Type="http://schemas.openxmlformats.org/officeDocument/2006/relationships/image" Target="../media/image73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0.vml"/><Relationship Id="rId4" Type="http://schemas.openxmlformats.org/officeDocument/2006/relationships/image" Target="../media/image76.wmf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wmf"/><Relationship Id="rId3" Type="http://schemas.openxmlformats.org/officeDocument/2006/relationships/oleObject" Target="../embeddings/oleObject42.bin"/><Relationship Id="rId7" Type="http://schemas.openxmlformats.org/officeDocument/2006/relationships/oleObject" Target="../embeddings/oleObject4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78.wmf"/><Relationship Id="rId5" Type="http://schemas.openxmlformats.org/officeDocument/2006/relationships/oleObject" Target="../embeddings/oleObject43.bin"/><Relationship Id="rId4" Type="http://schemas.openxmlformats.org/officeDocument/2006/relationships/image" Target="../media/image77.wmf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5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81.wmf"/><Relationship Id="rId5" Type="http://schemas.openxmlformats.org/officeDocument/2006/relationships/oleObject" Target="../embeddings/oleObject46.bin"/><Relationship Id="rId4" Type="http://schemas.openxmlformats.org/officeDocument/2006/relationships/image" Target="../media/image80.wmf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wmf"/><Relationship Id="rId3" Type="http://schemas.openxmlformats.org/officeDocument/2006/relationships/oleObject" Target="../embeddings/oleObject47.bin"/><Relationship Id="rId7" Type="http://schemas.openxmlformats.org/officeDocument/2006/relationships/oleObject" Target="../embeddings/oleObject49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83.wmf"/><Relationship Id="rId5" Type="http://schemas.openxmlformats.org/officeDocument/2006/relationships/oleObject" Target="../embeddings/oleObject48.bin"/><Relationship Id="rId10" Type="http://schemas.openxmlformats.org/officeDocument/2006/relationships/image" Target="../media/image85.wmf"/><Relationship Id="rId4" Type="http://schemas.openxmlformats.org/officeDocument/2006/relationships/image" Target="../media/image82.wmf"/><Relationship Id="rId9" Type="http://schemas.openxmlformats.org/officeDocument/2006/relationships/oleObject" Target="../embeddings/oleObject50.bin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wmf"/><Relationship Id="rId3" Type="http://schemas.openxmlformats.org/officeDocument/2006/relationships/oleObject" Target="../embeddings/oleObject51.bin"/><Relationship Id="rId7" Type="http://schemas.openxmlformats.org/officeDocument/2006/relationships/oleObject" Target="../embeddings/oleObject5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87.wmf"/><Relationship Id="rId5" Type="http://schemas.openxmlformats.org/officeDocument/2006/relationships/oleObject" Target="../embeddings/oleObject52.bin"/><Relationship Id="rId4" Type="http://schemas.openxmlformats.org/officeDocument/2006/relationships/image" Target="../media/image86.wmf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wmf"/><Relationship Id="rId3" Type="http://schemas.openxmlformats.org/officeDocument/2006/relationships/oleObject" Target="../embeddings/oleObject54.bin"/><Relationship Id="rId7" Type="http://schemas.openxmlformats.org/officeDocument/2006/relationships/oleObject" Target="../embeddings/oleObject56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90.wmf"/><Relationship Id="rId5" Type="http://schemas.openxmlformats.org/officeDocument/2006/relationships/oleObject" Target="../embeddings/oleObject55.bin"/><Relationship Id="rId4" Type="http://schemas.openxmlformats.org/officeDocument/2006/relationships/image" Target="../media/image89.wmf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7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6.vml"/><Relationship Id="rId4" Type="http://schemas.openxmlformats.org/officeDocument/2006/relationships/image" Target="../media/image92.wmf"/></Relationships>
</file>

<file path=ppt/slides/_rels/slide7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wmf"/><Relationship Id="rId3" Type="http://schemas.openxmlformats.org/officeDocument/2006/relationships/oleObject" Target="../embeddings/oleObject58.bin"/><Relationship Id="rId7" Type="http://schemas.openxmlformats.org/officeDocument/2006/relationships/oleObject" Target="../embeddings/oleObject60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94.wmf"/><Relationship Id="rId5" Type="http://schemas.openxmlformats.org/officeDocument/2006/relationships/oleObject" Target="../embeddings/oleObject59.bin"/><Relationship Id="rId4" Type="http://schemas.openxmlformats.org/officeDocument/2006/relationships/image" Target="../media/image93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97.wmf"/><Relationship Id="rId5" Type="http://schemas.openxmlformats.org/officeDocument/2006/relationships/oleObject" Target="../embeddings/oleObject62.bin"/><Relationship Id="rId4" Type="http://schemas.openxmlformats.org/officeDocument/2006/relationships/image" Target="../media/image96.wmf"/></Relationships>
</file>

<file path=ppt/slides/_rels/slide8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wmf"/><Relationship Id="rId3" Type="http://schemas.openxmlformats.org/officeDocument/2006/relationships/oleObject" Target="../embeddings/oleObject63.bin"/><Relationship Id="rId7" Type="http://schemas.openxmlformats.org/officeDocument/2006/relationships/oleObject" Target="../embeddings/oleObject65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9.vml"/><Relationship Id="rId6" Type="http://schemas.openxmlformats.org/officeDocument/2006/relationships/image" Target="../media/image99.wmf"/><Relationship Id="rId5" Type="http://schemas.openxmlformats.org/officeDocument/2006/relationships/oleObject" Target="../embeddings/oleObject64.bin"/><Relationship Id="rId10" Type="http://schemas.openxmlformats.org/officeDocument/2006/relationships/image" Target="../media/image101.wmf"/><Relationship Id="rId4" Type="http://schemas.openxmlformats.org/officeDocument/2006/relationships/image" Target="../media/image98.wmf"/><Relationship Id="rId9" Type="http://schemas.openxmlformats.org/officeDocument/2006/relationships/oleObject" Target="../embeddings/oleObject66.bin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wmf"/><Relationship Id="rId3" Type="http://schemas.openxmlformats.org/officeDocument/2006/relationships/oleObject" Target="../embeddings/oleObject67.bin"/><Relationship Id="rId7" Type="http://schemas.openxmlformats.org/officeDocument/2006/relationships/oleObject" Target="../embeddings/oleObject69.bin"/><Relationship Id="rId12" Type="http://schemas.openxmlformats.org/officeDocument/2006/relationships/image" Target="../media/image106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0.vml"/><Relationship Id="rId6" Type="http://schemas.openxmlformats.org/officeDocument/2006/relationships/image" Target="../media/image103.wmf"/><Relationship Id="rId11" Type="http://schemas.openxmlformats.org/officeDocument/2006/relationships/oleObject" Target="../embeddings/oleObject71.bin"/><Relationship Id="rId5" Type="http://schemas.openxmlformats.org/officeDocument/2006/relationships/oleObject" Target="../embeddings/oleObject68.bin"/><Relationship Id="rId10" Type="http://schemas.openxmlformats.org/officeDocument/2006/relationships/image" Target="../media/image105.wmf"/><Relationship Id="rId4" Type="http://schemas.openxmlformats.org/officeDocument/2006/relationships/image" Target="../media/image102.wmf"/><Relationship Id="rId9" Type="http://schemas.openxmlformats.org/officeDocument/2006/relationships/oleObject" Target="../embeddings/oleObject70.bin"/></Relationships>
</file>

<file path=ppt/slides/_rels/slide8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wmf"/><Relationship Id="rId3" Type="http://schemas.openxmlformats.org/officeDocument/2006/relationships/oleObject" Target="../embeddings/oleObject72.bin"/><Relationship Id="rId7" Type="http://schemas.openxmlformats.org/officeDocument/2006/relationships/oleObject" Target="../embeddings/oleObject7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1.vml"/><Relationship Id="rId6" Type="http://schemas.openxmlformats.org/officeDocument/2006/relationships/image" Target="../media/image108.wmf"/><Relationship Id="rId5" Type="http://schemas.openxmlformats.org/officeDocument/2006/relationships/oleObject" Target="../embeddings/oleObject73.bin"/><Relationship Id="rId4" Type="http://schemas.openxmlformats.org/officeDocument/2006/relationships/image" Target="../media/image107.wmf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5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2.vml"/><Relationship Id="rId6" Type="http://schemas.openxmlformats.org/officeDocument/2006/relationships/image" Target="../media/image111.wmf"/><Relationship Id="rId5" Type="http://schemas.openxmlformats.org/officeDocument/2006/relationships/oleObject" Target="../embeddings/oleObject76.bin"/><Relationship Id="rId4" Type="http://schemas.openxmlformats.org/officeDocument/2006/relationships/image" Target="../media/image110.wmf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jpe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wmf"/><Relationship Id="rId3" Type="http://schemas.openxmlformats.org/officeDocument/2006/relationships/oleObject" Target="../embeddings/oleObject77.bin"/><Relationship Id="rId7" Type="http://schemas.openxmlformats.org/officeDocument/2006/relationships/oleObject" Target="../embeddings/oleObject79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3.vml"/><Relationship Id="rId6" Type="http://schemas.openxmlformats.org/officeDocument/2006/relationships/image" Target="../media/image114.wmf"/><Relationship Id="rId5" Type="http://schemas.openxmlformats.org/officeDocument/2006/relationships/oleObject" Target="../embeddings/oleObject78.bin"/><Relationship Id="rId4" Type="http://schemas.openxmlformats.org/officeDocument/2006/relationships/image" Target="../media/image113.wmf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8.wmf"/><Relationship Id="rId3" Type="http://schemas.openxmlformats.org/officeDocument/2006/relationships/oleObject" Target="../embeddings/oleObject80.bin"/><Relationship Id="rId7" Type="http://schemas.openxmlformats.org/officeDocument/2006/relationships/oleObject" Target="../embeddings/oleObject8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4.vml"/><Relationship Id="rId6" Type="http://schemas.openxmlformats.org/officeDocument/2006/relationships/image" Target="../media/image117.wmf"/><Relationship Id="rId5" Type="http://schemas.openxmlformats.org/officeDocument/2006/relationships/oleObject" Target="../embeddings/oleObject81.bin"/><Relationship Id="rId4" Type="http://schemas.openxmlformats.org/officeDocument/2006/relationships/image" Target="../media/image116.wmf"/></Relationships>
</file>

<file path=ppt/slides/_rels/slide9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1.wmf"/><Relationship Id="rId3" Type="http://schemas.openxmlformats.org/officeDocument/2006/relationships/oleObject" Target="../embeddings/oleObject83.bin"/><Relationship Id="rId7" Type="http://schemas.openxmlformats.org/officeDocument/2006/relationships/oleObject" Target="../embeddings/oleObject85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5.vml"/><Relationship Id="rId6" Type="http://schemas.openxmlformats.org/officeDocument/2006/relationships/image" Target="../media/image120.wmf"/><Relationship Id="rId5" Type="http://schemas.openxmlformats.org/officeDocument/2006/relationships/oleObject" Target="../embeddings/oleObject84.bin"/><Relationship Id="rId4" Type="http://schemas.openxmlformats.org/officeDocument/2006/relationships/image" Target="../media/image119.wmf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6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6.vml"/><Relationship Id="rId6" Type="http://schemas.openxmlformats.org/officeDocument/2006/relationships/image" Target="../media/image123.wmf"/><Relationship Id="rId5" Type="http://schemas.openxmlformats.org/officeDocument/2006/relationships/oleObject" Target="../embeddings/oleObject87.bin"/><Relationship Id="rId4" Type="http://schemas.openxmlformats.org/officeDocument/2006/relationships/image" Target="../media/image12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WordArt 4"/>
          <p:cNvSpPr>
            <a:spLocks noChangeArrowheads="1" noChangeShapeType="1" noTextEdit="1"/>
          </p:cNvSpPr>
          <p:nvPr/>
        </p:nvSpPr>
        <p:spPr bwMode="auto">
          <a:xfrm>
            <a:off x="2209800" y="228600"/>
            <a:ext cx="4876800" cy="1752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Left"/>
              <a:lightRig rig="legacyNormal3" dir="r"/>
            </a:scene3d>
            <a:sp3d extrusionH="201600" prstMaterial="legacyMetal">
              <a:extrusionClr>
                <a:srgbClr val="FFFFFF"/>
              </a:extrusionClr>
            </a:sp3d>
          </a:bodyPr>
          <a:lstStyle/>
          <a:p>
            <a:r>
              <a:rPr lang="en-US" sz="60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Archimedes</a:t>
            </a:r>
          </a:p>
        </p:txBody>
      </p:sp>
      <p:sp>
        <p:nvSpPr>
          <p:cNvPr id="2051" name="Text Box 6"/>
          <p:cNvSpPr txBox="1">
            <a:spLocks noChangeArrowheads="1"/>
          </p:cNvSpPr>
          <p:nvPr/>
        </p:nvSpPr>
        <p:spPr bwMode="auto">
          <a:xfrm>
            <a:off x="228600" y="2057400"/>
            <a:ext cx="85344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800">
                <a:solidFill>
                  <a:schemeClr val="accent2"/>
                </a:solidFill>
              </a:rPr>
              <a:t>2000 Years Ahead of His Time</a:t>
            </a:r>
          </a:p>
        </p:txBody>
      </p:sp>
      <p:sp>
        <p:nvSpPr>
          <p:cNvPr id="2052" name="Text Box 7"/>
          <p:cNvSpPr txBox="1">
            <a:spLocks noChangeArrowheads="1"/>
          </p:cNvSpPr>
          <p:nvPr/>
        </p:nvSpPr>
        <p:spPr bwMode="auto">
          <a:xfrm>
            <a:off x="533400" y="5029200"/>
            <a:ext cx="8153400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/>
              <a:t>“Dr. Bob” Gardner                                                                                       ETSU, Department of Mathematics and Statistics          Fall, 2014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/>
              <a:t>(an updated version of a spring 2011 presentation)</a:t>
            </a:r>
          </a:p>
        </p:txBody>
      </p:sp>
      <p:pic>
        <p:nvPicPr>
          <p:cNvPr id="2053" name="Picture 8" descr="Archimedes_5-St-Andrew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971800"/>
            <a:ext cx="2692400" cy="2024063"/>
          </a:xfrm>
          <a:prstGeom prst="rect">
            <a:avLst/>
          </a:prstGeom>
          <a:noFill/>
          <a:ln w="571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Archimdes-cla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27200"/>
            <a:ext cx="4724400" cy="3683000"/>
          </a:xfrm>
          <a:prstGeom prst="rect">
            <a:avLst/>
          </a:prstGeom>
          <a:noFill/>
          <a:ln w="5715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457200" y="6172200"/>
            <a:ext cx="4953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http://www.math.nyu.edu/~crorres/Archimedes/Claw/illustrations.html</a:t>
            </a: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5943600" y="6172200"/>
            <a:ext cx="3200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http://www.mlahanas.de/Greeks/war/Catapults.htm</a:t>
            </a:r>
          </a:p>
        </p:txBody>
      </p:sp>
      <p:pic>
        <p:nvPicPr>
          <p:cNvPr id="11269" name="Picture 5" descr="catapul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600200"/>
            <a:ext cx="3500438" cy="4148138"/>
          </a:xfrm>
          <a:prstGeom prst="rect">
            <a:avLst/>
          </a:prstGeom>
          <a:noFill/>
          <a:ln w="57150">
            <a:solidFill>
              <a:srgbClr val="FF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1524000" y="381000"/>
            <a:ext cx="7010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/>
              <a:t>The Archimedean Claw, The Catapult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52" name="Rectangle 48"/>
          <p:cNvSpPr>
            <a:spLocks noChangeArrowheads="1"/>
          </p:cNvSpPr>
          <p:nvPr/>
        </p:nvSpPr>
        <p:spPr bwMode="auto">
          <a:xfrm>
            <a:off x="152400" y="1219200"/>
            <a:ext cx="152400" cy="762000"/>
          </a:xfrm>
          <a:prstGeom prst="rect">
            <a:avLst/>
          </a:pr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3427" name="Text Box 2"/>
          <p:cNvSpPr txBox="1">
            <a:spLocks noChangeArrowheads="1"/>
          </p:cNvSpPr>
          <p:nvPr/>
        </p:nvSpPr>
        <p:spPr bwMode="auto">
          <a:xfrm>
            <a:off x="6705600" y="3916363"/>
            <a:ext cx="9144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3200" i="1"/>
              <a:t>B</a:t>
            </a:r>
            <a:endParaRPr lang="en-US" altLang="en-US" sz="3200" i="1">
              <a:latin typeface="Arial" charset="0"/>
            </a:endParaRPr>
          </a:p>
        </p:txBody>
      </p:sp>
      <p:sp>
        <p:nvSpPr>
          <p:cNvPr id="103428" name="Text Box 3"/>
          <p:cNvSpPr txBox="1">
            <a:spLocks noChangeArrowheads="1"/>
          </p:cNvSpPr>
          <p:nvPr/>
        </p:nvSpPr>
        <p:spPr bwMode="auto">
          <a:xfrm>
            <a:off x="5562600" y="3505200"/>
            <a:ext cx="914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3200" i="1">
                <a:solidFill>
                  <a:srgbClr val="008000"/>
                </a:solidFill>
              </a:rPr>
              <a:t>N</a:t>
            </a:r>
            <a:endParaRPr lang="en-US" altLang="en-US" sz="3200" i="1">
              <a:solidFill>
                <a:srgbClr val="008000"/>
              </a:solidFill>
              <a:latin typeface="Arial" charset="0"/>
            </a:endParaRPr>
          </a:p>
        </p:txBody>
      </p:sp>
      <p:sp>
        <p:nvSpPr>
          <p:cNvPr id="103429" name="Text Box 4"/>
          <p:cNvSpPr txBox="1">
            <a:spLocks noChangeArrowheads="1"/>
          </p:cNvSpPr>
          <p:nvPr/>
        </p:nvSpPr>
        <p:spPr bwMode="auto">
          <a:xfrm>
            <a:off x="0" y="1981200"/>
            <a:ext cx="914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3200" i="1">
                <a:solidFill>
                  <a:srgbClr val="008000"/>
                </a:solidFill>
              </a:rPr>
              <a:t>H</a:t>
            </a:r>
            <a:endParaRPr lang="en-US" altLang="en-US" sz="3200" i="1">
              <a:solidFill>
                <a:srgbClr val="008000"/>
              </a:solidFill>
              <a:latin typeface="Arial" charset="0"/>
            </a:endParaRPr>
          </a:p>
        </p:txBody>
      </p:sp>
      <p:sp>
        <p:nvSpPr>
          <p:cNvPr id="103430" name="Text Box 5"/>
          <p:cNvSpPr txBox="1">
            <a:spLocks noChangeArrowheads="1"/>
          </p:cNvSpPr>
          <p:nvPr/>
        </p:nvSpPr>
        <p:spPr bwMode="auto">
          <a:xfrm>
            <a:off x="76200" y="563563"/>
            <a:ext cx="9906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3200" i="1">
                <a:solidFill>
                  <a:srgbClr val="008000"/>
                </a:solidFill>
              </a:rPr>
              <a:t>S</a:t>
            </a:r>
            <a:endParaRPr lang="en-US" altLang="en-US" sz="3200" i="1">
              <a:solidFill>
                <a:srgbClr val="008000"/>
              </a:solidFill>
              <a:latin typeface="Arial" charset="0"/>
            </a:endParaRPr>
          </a:p>
        </p:txBody>
      </p:sp>
      <p:sp>
        <p:nvSpPr>
          <p:cNvPr id="103431" name="Text Box 6"/>
          <p:cNvSpPr txBox="1">
            <a:spLocks noChangeArrowheads="1"/>
          </p:cNvSpPr>
          <p:nvPr/>
        </p:nvSpPr>
        <p:spPr bwMode="auto">
          <a:xfrm>
            <a:off x="228600" y="1066800"/>
            <a:ext cx="914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3200" i="1">
                <a:solidFill>
                  <a:schemeClr val="accent2"/>
                </a:solidFill>
              </a:rPr>
              <a:t>T</a:t>
            </a:r>
            <a:endParaRPr lang="en-US" altLang="en-US" sz="3200" i="1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103432" name="Text Box 7"/>
          <p:cNvSpPr txBox="1">
            <a:spLocks noChangeArrowheads="1"/>
          </p:cNvSpPr>
          <p:nvPr/>
        </p:nvSpPr>
        <p:spPr bwMode="auto">
          <a:xfrm>
            <a:off x="5334000" y="5562600"/>
            <a:ext cx="914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3200" i="1">
                <a:solidFill>
                  <a:srgbClr val="008000"/>
                </a:solidFill>
              </a:rPr>
              <a:t>X</a:t>
            </a:r>
            <a:endParaRPr lang="en-US" altLang="en-US" sz="3200" i="1">
              <a:solidFill>
                <a:srgbClr val="008000"/>
              </a:solidFill>
              <a:latin typeface="Arial" charset="0"/>
            </a:endParaRPr>
          </a:p>
        </p:txBody>
      </p:sp>
      <p:sp>
        <p:nvSpPr>
          <p:cNvPr id="103433" name="Text Box 8"/>
          <p:cNvSpPr txBox="1">
            <a:spLocks noChangeArrowheads="1"/>
          </p:cNvSpPr>
          <p:nvPr/>
        </p:nvSpPr>
        <p:spPr bwMode="auto">
          <a:xfrm>
            <a:off x="4267200" y="2895600"/>
            <a:ext cx="914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3200" i="1">
                <a:solidFill>
                  <a:schemeClr val="accent2"/>
                </a:solidFill>
              </a:rPr>
              <a:t>K</a:t>
            </a:r>
            <a:endParaRPr lang="en-US" altLang="en-US" sz="3200" i="1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103434" name="Text Box 9"/>
          <p:cNvSpPr txBox="1">
            <a:spLocks noChangeArrowheads="1"/>
          </p:cNvSpPr>
          <p:nvPr/>
        </p:nvSpPr>
        <p:spPr bwMode="auto">
          <a:xfrm>
            <a:off x="6553200" y="2895600"/>
            <a:ext cx="914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3200" i="1">
                <a:solidFill>
                  <a:schemeClr val="accent2"/>
                </a:solidFill>
              </a:rPr>
              <a:t>E</a:t>
            </a:r>
            <a:endParaRPr lang="en-US" altLang="en-US" sz="3200" i="1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103435" name="Text Box 10"/>
          <p:cNvSpPr txBox="1">
            <a:spLocks noChangeArrowheads="1"/>
          </p:cNvSpPr>
          <p:nvPr/>
        </p:nvSpPr>
        <p:spPr bwMode="auto">
          <a:xfrm>
            <a:off x="6477000" y="5562600"/>
            <a:ext cx="914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3200" i="1">
                <a:solidFill>
                  <a:schemeClr val="accent2"/>
                </a:solidFill>
              </a:rPr>
              <a:t>D</a:t>
            </a:r>
            <a:endParaRPr lang="en-US" altLang="en-US" sz="3200" i="1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103436" name="Text Box 11"/>
          <p:cNvSpPr txBox="1">
            <a:spLocks noChangeArrowheads="1"/>
          </p:cNvSpPr>
          <p:nvPr/>
        </p:nvSpPr>
        <p:spPr bwMode="auto">
          <a:xfrm>
            <a:off x="4038600" y="762000"/>
            <a:ext cx="914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3200" i="1">
                <a:solidFill>
                  <a:srgbClr val="FF3300"/>
                </a:solidFill>
              </a:rPr>
              <a:t>Z</a:t>
            </a:r>
            <a:endParaRPr lang="en-US" altLang="en-US" sz="3200" i="1">
              <a:solidFill>
                <a:srgbClr val="FF3300"/>
              </a:solidFill>
              <a:latin typeface="Arial" charset="0"/>
            </a:endParaRPr>
          </a:p>
        </p:txBody>
      </p:sp>
      <p:sp>
        <p:nvSpPr>
          <p:cNvPr id="103437" name="Line 12"/>
          <p:cNvSpPr>
            <a:spLocks noChangeShapeType="1"/>
          </p:cNvSpPr>
          <p:nvPr/>
        </p:nvSpPr>
        <p:spPr bwMode="auto">
          <a:xfrm flipV="1">
            <a:off x="4267200" y="4495800"/>
            <a:ext cx="2438400" cy="10668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438" name="Line 13"/>
          <p:cNvSpPr>
            <a:spLocks noChangeShapeType="1"/>
          </p:cNvSpPr>
          <p:nvPr/>
        </p:nvSpPr>
        <p:spPr bwMode="auto">
          <a:xfrm flipH="1" flipV="1">
            <a:off x="4267200" y="1371600"/>
            <a:ext cx="4724400" cy="41910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439" name="Line 14"/>
          <p:cNvSpPr>
            <a:spLocks noChangeShapeType="1"/>
          </p:cNvSpPr>
          <p:nvPr/>
        </p:nvSpPr>
        <p:spPr bwMode="auto">
          <a:xfrm>
            <a:off x="4267200" y="5562600"/>
            <a:ext cx="4724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440" name="Line 15"/>
          <p:cNvSpPr>
            <a:spLocks noChangeShapeType="1"/>
          </p:cNvSpPr>
          <p:nvPr/>
        </p:nvSpPr>
        <p:spPr bwMode="auto">
          <a:xfrm flipV="1">
            <a:off x="4267200" y="1371600"/>
            <a:ext cx="0" cy="41910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441" name="Line 16"/>
          <p:cNvSpPr>
            <a:spLocks noChangeShapeType="1"/>
          </p:cNvSpPr>
          <p:nvPr/>
        </p:nvSpPr>
        <p:spPr bwMode="auto">
          <a:xfrm>
            <a:off x="6705600" y="3505200"/>
            <a:ext cx="0" cy="20574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442" name="Line 17"/>
          <p:cNvSpPr>
            <a:spLocks noChangeShapeType="1"/>
          </p:cNvSpPr>
          <p:nvPr/>
        </p:nvSpPr>
        <p:spPr bwMode="auto">
          <a:xfrm flipH="1" flipV="1">
            <a:off x="4267200" y="3429000"/>
            <a:ext cx="4724400" cy="21336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443" name="Freeform 18"/>
          <p:cNvSpPr>
            <a:spLocks/>
          </p:cNvSpPr>
          <p:nvPr/>
        </p:nvSpPr>
        <p:spPr bwMode="auto">
          <a:xfrm>
            <a:off x="4267200" y="4495800"/>
            <a:ext cx="4724400" cy="1066800"/>
          </a:xfrm>
          <a:custGeom>
            <a:avLst/>
            <a:gdLst>
              <a:gd name="T0" fmla="*/ 0 w 2976"/>
              <a:gd name="T1" fmla="*/ 1066800 h 672"/>
              <a:gd name="T2" fmla="*/ 2438400 w 2976"/>
              <a:gd name="T3" fmla="*/ 0 h 672"/>
              <a:gd name="T4" fmla="*/ 4724400 w 2976"/>
              <a:gd name="T5" fmla="*/ 1066800 h 67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976" h="672">
                <a:moveTo>
                  <a:pt x="0" y="672"/>
                </a:moveTo>
                <a:cubicBezTo>
                  <a:pt x="520" y="336"/>
                  <a:pt x="1040" y="0"/>
                  <a:pt x="1536" y="0"/>
                </a:cubicBezTo>
                <a:cubicBezTo>
                  <a:pt x="2032" y="0"/>
                  <a:pt x="2736" y="560"/>
                  <a:pt x="2976" y="672"/>
                </a:cubicBezTo>
              </a:path>
            </a:pathLst>
          </a:custGeom>
          <a:noFill/>
          <a:ln w="5715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444" name="Oval 19"/>
          <p:cNvSpPr>
            <a:spLocks noChangeArrowheads="1"/>
          </p:cNvSpPr>
          <p:nvPr/>
        </p:nvSpPr>
        <p:spPr bwMode="auto">
          <a:xfrm>
            <a:off x="6629400" y="4419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3445" name="Oval 20"/>
          <p:cNvSpPr>
            <a:spLocks noChangeArrowheads="1"/>
          </p:cNvSpPr>
          <p:nvPr/>
        </p:nvSpPr>
        <p:spPr bwMode="auto">
          <a:xfrm>
            <a:off x="4191000" y="5486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3446" name="Oval 21"/>
          <p:cNvSpPr>
            <a:spLocks noChangeArrowheads="1"/>
          </p:cNvSpPr>
          <p:nvPr/>
        </p:nvSpPr>
        <p:spPr bwMode="auto">
          <a:xfrm>
            <a:off x="8839200" y="5486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3447" name="Text Box 22"/>
          <p:cNvSpPr txBox="1">
            <a:spLocks noChangeArrowheads="1"/>
          </p:cNvSpPr>
          <p:nvPr/>
        </p:nvSpPr>
        <p:spPr bwMode="auto">
          <a:xfrm>
            <a:off x="4038600" y="5562600"/>
            <a:ext cx="914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3200" i="1"/>
              <a:t>A</a:t>
            </a:r>
            <a:endParaRPr lang="en-US" altLang="en-US" sz="3200" i="1">
              <a:latin typeface="Arial" charset="0"/>
            </a:endParaRPr>
          </a:p>
        </p:txBody>
      </p:sp>
      <p:sp>
        <p:nvSpPr>
          <p:cNvPr id="103448" name="Text Box 23"/>
          <p:cNvSpPr txBox="1">
            <a:spLocks noChangeArrowheads="1"/>
          </p:cNvSpPr>
          <p:nvPr/>
        </p:nvSpPr>
        <p:spPr bwMode="auto">
          <a:xfrm>
            <a:off x="8686800" y="5562600"/>
            <a:ext cx="914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3200" i="1"/>
              <a:t>C</a:t>
            </a:r>
            <a:endParaRPr lang="en-US" altLang="en-US" sz="3200" i="1">
              <a:latin typeface="Arial" charset="0"/>
            </a:endParaRPr>
          </a:p>
        </p:txBody>
      </p:sp>
      <p:sp>
        <p:nvSpPr>
          <p:cNvPr id="103449" name="Oval 24"/>
          <p:cNvSpPr>
            <a:spLocks noChangeArrowheads="1"/>
          </p:cNvSpPr>
          <p:nvPr/>
        </p:nvSpPr>
        <p:spPr bwMode="auto">
          <a:xfrm>
            <a:off x="6629400" y="5486400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3450" name="Oval 25"/>
          <p:cNvSpPr>
            <a:spLocks noChangeArrowheads="1"/>
          </p:cNvSpPr>
          <p:nvPr/>
        </p:nvSpPr>
        <p:spPr bwMode="auto">
          <a:xfrm>
            <a:off x="6629400" y="3429000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3451" name="Oval 26"/>
          <p:cNvSpPr>
            <a:spLocks noChangeArrowheads="1"/>
          </p:cNvSpPr>
          <p:nvPr/>
        </p:nvSpPr>
        <p:spPr bwMode="auto">
          <a:xfrm>
            <a:off x="4191000" y="3352800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3452" name="Oval 27"/>
          <p:cNvSpPr>
            <a:spLocks noChangeArrowheads="1"/>
          </p:cNvSpPr>
          <p:nvPr/>
        </p:nvSpPr>
        <p:spPr bwMode="auto">
          <a:xfrm>
            <a:off x="4191000" y="1295400"/>
            <a:ext cx="152400" cy="152400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3453" name="Line 28"/>
          <p:cNvSpPr>
            <a:spLocks noChangeShapeType="1"/>
          </p:cNvSpPr>
          <p:nvPr/>
        </p:nvSpPr>
        <p:spPr bwMode="auto">
          <a:xfrm>
            <a:off x="5562600" y="2514600"/>
            <a:ext cx="0" cy="304800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454" name="Oval 29"/>
          <p:cNvSpPr>
            <a:spLocks noChangeArrowheads="1"/>
          </p:cNvSpPr>
          <p:nvPr/>
        </p:nvSpPr>
        <p:spPr bwMode="auto">
          <a:xfrm>
            <a:off x="5486400" y="2438400"/>
            <a:ext cx="152400" cy="152400"/>
          </a:xfrm>
          <a:prstGeom prst="ellipse">
            <a:avLst/>
          </a:prstGeom>
          <a:solidFill>
            <a:srgbClr val="008000"/>
          </a:solidFill>
          <a:ln w="9525">
            <a:solidFill>
              <a:srgbClr val="008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3455" name="Oval 30"/>
          <p:cNvSpPr>
            <a:spLocks noChangeArrowheads="1"/>
          </p:cNvSpPr>
          <p:nvPr/>
        </p:nvSpPr>
        <p:spPr bwMode="auto">
          <a:xfrm>
            <a:off x="5486400" y="5486400"/>
            <a:ext cx="152400" cy="152400"/>
          </a:xfrm>
          <a:prstGeom prst="ellipse">
            <a:avLst/>
          </a:prstGeom>
          <a:solidFill>
            <a:srgbClr val="008000"/>
          </a:solidFill>
          <a:ln w="9525">
            <a:solidFill>
              <a:srgbClr val="008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3456" name="Oval 31"/>
          <p:cNvSpPr>
            <a:spLocks noChangeArrowheads="1"/>
          </p:cNvSpPr>
          <p:nvPr/>
        </p:nvSpPr>
        <p:spPr bwMode="auto">
          <a:xfrm>
            <a:off x="5486400" y="3962400"/>
            <a:ext cx="152400" cy="152400"/>
          </a:xfrm>
          <a:prstGeom prst="ellipse">
            <a:avLst/>
          </a:prstGeom>
          <a:solidFill>
            <a:srgbClr val="008000"/>
          </a:solidFill>
          <a:ln w="9525">
            <a:solidFill>
              <a:srgbClr val="008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3457" name="Oval 32"/>
          <p:cNvSpPr>
            <a:spLocks noChangeArrowheads="1"/>
          </p:cNvSpPr>
          <p:nvPr/>
        </p:nvSpPr>
        <p:spPr bwMode="auto">
          <a:xfrm>
            <a:off x="5486400" y="4724400"/>
            <a:ext cx="152400" cy="152400"/>
          </a:xfrm>
          <a:prstGeom prst="ellipse">
            <a:avLst/>
          </a:prstGeom>
          <a:solidFill>
            <a:srgbClr val="008000"/>
          </a:solidFill>
          <a:ln w="9525">
            <a:solidFill>
              <a:srgbClr val="008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3458" name="Text Box 33"/>
          <p:cNvSpPr txBox="1">
            <a:spLocks noChangeArrowheads="1"/>
          </p:cNvSpPr>
          <p:nvPr/>
        </p:nvSpPr>
        <p:spPr bwMode="auto">
          <a:xfrm>
            <a:off x="5334000" y="1828800"/>
            <a:ext cx="914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3200" i="1">
                <a:solidFill>
                  <a:srgbClr val="008000"/>
                </a:solidFill>
              </a:rPr>
              <a:t>M</a:t>
            </a:r>
            <a:endParaRPr lang="en-US" altLang="en-US" sz="3200" i="1">
              <a:solidFill>
                <a:srgbClr val="008000"/>
              </a:solidFill>
              <a:latin typeface="Arial" charset="0"/>
            </a:endParaRPr>
          </a:p>
        </p:txBody>
      </p:sp>
      <p:sp>
        <p:nvSpPr>
          <p:cNvPr id="103459" name="Text Box 34"/>
          <p:cNvSpPr txBox="1">
            <a:spLocks noChangeArrowheads="1"/>
          </p:cNvSpPr>
          <p:nvPr/>
        </p:nvSpPr>
        <p:spPr bwMode="auto">
          <a:xfrm>
            <a:off x="5029200" y="4373563"/>
            <a:ext cx="9144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3200" i="1">
                <a:solidFill>
                  <a:srgbClr val="008000"/>
                </a:solidFill>
              </a:rPr>
              <a:t>O</a:t>
            </a:r>
            <a:endParaRPr lang="en-US" altLang="en-US" sz="3200" i="1">
              <a:solidFill>
                <a:srgbClr val="008000"/>
              </a:solidFill>
              <a:latin typeface="Arial" charset="0"/>
            </a:endParaRPr>
          </a:p>
        </p:txBody>
      </p:sp>
      <p:sp>
        <p:nvSpPr>
          <p:cNvPr id="103460" name="Line 35"/>
          <p:cNvSpPr>
            <a:spLocks noChangeShapeType="1"/>
          </p:cNvSpPr>
          <p:nvPr/>
        </p:nvSpPr>
        <p:spPr bwMode="auto">
          <a:xfrm>
            <a:off x="228600" y="1295400"/>
            <a:ext cx="0" cy="76200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461" name="Oval 36"/>
          <p:cNvSpPr>
            <a:spLocks noChangeArrowheads="1"/>
          </p:cNvSpPr>
          <p:nvPr/>
        </p:nvSpPr>
        <p:spPr bwMode="auto">
          <a:xfrm>
            <a:off x="152400" y="1143000"/>
            <a:ext cx="152400" cy="152400"/>
          </a:xfrm>
          <a:prstGeom prst="ellipse">
            <a:avLst/>
          </a:prstGeom>
          <a:solidFill>
            <a:srgbClr val="008000"/>
          </a:solidFill>
          <a:ln w="9525">
            <a:solidFill>
              <a:srgbClr val="008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3462" name="Oval 37"/>
          <p:cNvSpPr>
            <a:spLocks noChangeArrowheads="1"/>
          </p:cNvSpPr>
          <p:nvPr/>
        </p:nvSpPr>
        <p:spPr bwMode="auto">
          <a:xfrm>
            <a:off x="152400" y="1905000"/>
            <a:ext cx="152400" cy="152400"/>
          </a:xfrm>
          <a:prstGeom prst="ellipse">
            <a:avLst/>
          </a:prstGeom>
          <a:solidFill>
            <a:srgbClr val="008000"/>
          </a:solidFill>
          <a:ln w="9525">
            <a:solidFill>
              <a:srgbClr val="008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3463" name="Line 38"/>
          <p:cNvSpPr>
            <a:spLocks noChangeShapeType="1"/>
          </p:cNvSpPr>
          <p:nvPr/>
        </p:nvSpPr>
        <p:spPr bwMode="auto">
          <a:xfrm flipH="1" flipV="1">
            <a:off x="228600" y="1600200"/>
            <a:ext cx="4038600" cy="18288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464" name="Oval 39"/>
          <p:cNvSpPr>
            <a:spLocks noChangeArrowheads="1"/>
          </p:cNvSpPr>
          <p:nvPr/>
        </p:nvSpPr>
        <p:spPr bwMode="auto">
          <a:xfrm>
            <a:off x="4191000" y="3352800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3465" name="Oval 40"/>
          <p:cNvSpPr>
            <a:spLocks noChangeArrowheads="1"/>
          </p:cNvSpPr>
          <p:nvPr/>
        </p:nvSpPr>
        <p:spPr bwMode="auto">
          <a:xfrm>
            <a:off x="4191000" y="1295400"/>
            <a:ext cx="152400" cy="152400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3466" name="Oval 41"/>
          <p:cNvSpPr>
            <a:spLocks noChangeArrowheads="1"/>
          </p:cNvSpPr>
          <p:nvPr/>
        </p:nvSpPr>
        <p:spPr bwMode="auto">
          <a:xfrm>
            <a:off x="152400" y="1524000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103467" name="Object 42"/>
          <p:cNvGraphicFramePr>
            <a:graphicFrameLocks noChangeAspect="1"/>
          </p:cNvGraphicFramePr>
          <p:nvPr/>
        </p:nvGraphicFramePr>
        <p:xfrm>
          <a:off x="6607175" y="381000"/>
          <a:ext cx="2057400" cy="1119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82" name="Equation" r:id="rId3" imgW="723586" imgH="393529" progId="Equation.3">
                  <p:embed/>
                </p:oleObj>
              </mc:Choice>
              <mc:Fallback>
                <p:oleObj name="Equation" r:id="rId3" imgW="723586" imgH="393529" progId="Equation.3">
                  <p:embed/>
                  <p:pic>
                    <p:nvPicPr>
                      <p:cNvPr id="0" name="Object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07175" y="381000"/>
                        <a:ext cx="2057400" cy="1119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468" name="Text Box 43"/>
          <p:cNvSpPr txBox="1">
            <a:spLocks noChangeArrowheads="1"/>
          </p:cNvSpPr>
          <p:nvPr/>
        </p:nvSpPr>
        <p:spPr bwMode="auto">
          <a:xfrm>
            <a:off x="457200" y="3429000"/>
            <a:ext cx="3124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2800"/>
              <a:t>Cross multiplying:</a:t>
            </a:r>
          </a:p>
        </p:txBody>
      </p:sp>
      <p:graphicFrame>
        <p:nvGraphicFramePr>
          <p:cNvPr id="103469" name="Object 44"/>
          <p:cNvGraphicFramePr>
            <a:graphicFrameLocks noChangeAspect="1"/>
          </p:cNvGraphicFramePr>
          <p:nvPr/>
        </p:nvGraphicFramePr>
        <p:xfrm>
          <a:off x="228600" y="4191000"/>
          <a:ext cx="3825875" cy="506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83" name="Equation" r:id="rId5" imgW="1345616" imgH="177723" progId="Equation.3">
                  <p:embed/>
                </p:oleObj>
              </mc:Choice>
              <mc:Fallback>
                <p:oleObj name="Equation" r:id="rId5" imgW="1345616" imgH="177723" progId="Equation.3">
                  <p:embed/>
                  <p:pic>
                    <p:nvPicPr>
                      <p:cNvPr id="0" name="Object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4191000"/>
                        <a:ext cx="3825875" cy="506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5153" name="Rectangle 49"/>
          <p:cNvSpPr>
            <a:spLocks noChangeArrowheads="1"/>
          </p:cNvSpPr>
          <p:nvPr/>
        </p:nvSpPr>
        <p:spPr bwMode="auto">
          <a:xfrm>
            <a:off x="5486400" y="2514600"/>
            <a:ext cx="152400" cy="3048000"/>
          </a:xfrm>
          <a:prstGeom prst="rect">
            <a:avLst/>
          </a:pr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5154" name="Oval 50"/>
          <p:cNvSpPr>
            <a:spLocks noChangeArrowheads="1"/>
          </p:cNvSpPr>
          <p:nvPr/>
        </p:nvSpPr>
        <p:spPr bwMode="auto">
          <a:xfrm>
            <a:off x="5486400" y="3962400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5155" name="Line 51"/>
          <p:cNvSpPr>
            <a:spLocks noChangeShapeType="1"/>
          </p:cNvSpPr>
          <p:nvPr/>
        </p:nvSpPr>
        <p:spPr bwMode="auto">
          <a:xfrm flipH="1" flipV="1">
            <a:off x="228600" y="1524000"/>
            <a:ext cx="5334000" cy="2438400"/>
          </a:xfrm>
          <a:prstGeom prst="line">
            <a:avLst/>
          </a:prstGeom>
          <a:noFill/>
          <a:ln w="825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5156" name="Line 52"/>
          <p:cNvSpPr>
            <a:spLocks noChangeShapeType="1"/>
          </p:cNvSpPr>
          <p:nvPr/>
        </p:nvSpPr>
        <p:spPr bwMode="auto">
          <a:xfrm flipH="1" flipV="1">
            <a:off x="228600" y="1600200"/>
            <a:ext cx="5334000" cy="243840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5159" name="AutoShape 55"/>
          <p:cNvSpPr>
            <a:spLocks noChangeArrowheads="1"/>
          </p:cNvSpPr>
          <p:nvPr/>
        </p:nvSpPr>
        <p:spPr bwMode="auto">
          <a:xfrm>
            <a:off x="4038600" y="3581400"/>
            <a:ext cx="457200" cy="762000"/>
          </a:xfrm>
          <a:prstGeom prst="triangle">
            <a:avLst>
              <a:gd name="adj" fmla="val 50000"/>
            </a:avLst>
          </a:prstGeom>
          <a:solidFill>
            <a:srgbClr val="FF3300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5157" name="Line 53"/>
          <p:cNvSpPr>
            <a:spLocks noChangeShapeType="1"/>
          </p:cNvSpPr>
          <p:nvPr/>
        </p:nvSpPr>
        <p:spPr bwMode="auto">
          <a:xfrm flipH="1" flipV="1">
            <a:off x="228600" y="1676400"/>
            <a:ext cx="5334000" cy="243840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5160" name="Oval 56"/>
          <p:cNvSpPr>
            <a:spLocks noChangeArrowheads="1"/>
          </p:cNvSpPr>
          <p:nvPr/>
        </p:nvSpPr>
        <p:spPr bwMode="auto">
          <a:xfrm>
            <a:off x="76200" y="1447800"/>
            <a:ext cx="304800" cy="3048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5161" name="Oval 57"/>
          <p:cNvSpPr>
            <a:spLocks noChangeArrowheads="1"/>
          </p:cNvSpPr>
          <p:nvPr/>
        </p:nvSpPr>
        <p:spPr bwMode="auto">
          <a:xfrm>
            <a:off x="5410200" y="3886200"/>
            <a:ext cx="304800" cy="3048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5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5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5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5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5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5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5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5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5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5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5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5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5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5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5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5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5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5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152" grpId="0" animBg="1"/>
      <p:bldP spid="175153" grpId="0" animBg="1"/>
      <p:bldP spid="175154" grpId="0" animBg="1"/>
      <p:bldP spid="175155" grpId="0" animBg="1"/>
      <p:bldP spid="175156" grpId="0" animBg="1"/>
      <p:bldP spid="175159" grpId="0" animBg="1"/>
      <p:bldP spid="175157" grpId="0" animBg="1"/>
      <p:bldP spid="175160" grpId="0" animBg="1"/>
      <p:bldP spid="175161" grpId="0" animBg="1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Text Box 2"/>
          <p:cNvSpPr txBox="1">
            <a:spLocks noChangeArrowheads="1"/>
          </p:cNvSpPr>
          <p:nvPr/>
        </p:nvSpPr>
        <p:spPr bwMode="auto">
          <a:xfrm>
            <a:off x="0" y="1981200"/>
            <a:ext cx="914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3200" i="1">
                <a:solidFill>
                  <a:srgbClr val="008000"/>
                </a:solidFill>
              </a:rPr>
              <a:t>H</a:t>
            </a:r>
            <a:endParaRPr lang="en-US" altLang="en-US" sz="3200" i="1">
              <a:solidFill>
                <a:srgbClr val="008000"/>
              </a:solidFill>
              <a:latin typeface="Arial" charset="0"/>
            </a:endParaRPr>
          </a:p>
        </p:txBody>
      </p:sp>
      <p:sp>
        <p:nvSpPr>
          <p:cNvPr id="104451" name="Text Box 3"/>
          <p:cNvSpPr txBox="1">
            <a:spLocks noChangeArrowheads="1"/>
          </p:cNvSpPr>
          <p:nvPr/>
        </p:nvSpPr>
        <p:spPr bwMode="auto">
          <a:xfrm>
            <a:off x="76200" y="563563"/>
            <a:ext cx="9906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3200" i="1">
                <a:solidFill>
                  <a:srgbClr val="008000"/>
                </a:solidFill>
              </a:rPr>
              <a:t>S</a:t>
            </a:r>
            <a:endParaRPr lang="en-US" altLang="en-US" sz="3200" i="1">
              <a:solidFill>
                <a:srgbClr val="008000"/>
              </a:solidFill>
              <a:latin typeface="Arial" charset="0"/>
            </a:endParaRPr>
          </a:p>
        </p:txBody>
      </p:sp>
      <p:sp>
        <p:nvSpPr>
          <p:cNvPr id="104452" name="Text Box 4"/>
          <p:cNvSpPr txBox="1">
            <a:spLocks noChangeArrowheads="1"/>
          </p:cNvSpPr>
          <p:nvPr/>
        </p:nvSpPr>
        <p:spPr bwMode="auto">
          <a:xfrm>
            <a:off x="228600" y="1066800"/>
            <a:ext cx="914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3200" i="1">
                <a:solidFill>
                  <a:schemeClr val="accent2"/>
                </a:solidFill>
              </a:rPr>
              <a:t>T</a:t>
            </a:r>
            <a:endParaRPr lang="en-US" altLang="en-US" sz="3200" i="1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104453" name="Text Box 5"/>
          <p:cNvSpPr txBox="1">
            <a:spLocks noChangeArrowheads="1"/>
          </p:cNvSpPr>
          <p:nvPr/>
        </p:nvSpPr>
        <p:spPr bwMode="auto">
          <a:xfrm>
            <a:off x="5334000" y="5562600"/>
            <a:ext cx="914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3200" i="1">
                <a:solidFill>
                  <a:srgbClr val="008000"/>
                </a:solidFill>
              </a:rPr>
              <a:t>X</a:t>
            </a:r>
            <a:endParaRPr lang="en-US" altLang="en-US" sz="3200" i="1">
              <a:solidFill>
                <a:srgbClr val="008000"/>
              </a:solidFill>
              <a:latin typeface="Arial" charset="0"/>
            </a:endParaRPr>
          </a:p>
        </p:txBody>
      </p:sp>
      <p:sp>
        <p:nvSpPr>
          <p:cNvPr id="104454" name="Text Box 6"/>
          <p:cNvSpPr txBox="1">
            <a:spLocks noChangeArrowheads="1"/>
          </p:cNvSpPr>
          <p:nvPr/>
        </p:nvSpPr>
        <p:spPr bwMode="auto">
          <a:xfrm>
            <a:off x="4267200" y="2895600"/>
            <a:ext cx="914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3200" i="1">
                <a:solidFill>
                  <a:schemeClr val="accent2"/>
                </a:solidFill>
              </a:rPr>
              <a:t>K</a:t>
            </a:r>
            <a:endParaRPr lang="en-US" altLang="en-US" sz="3200" i="1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104455" name="Text Box 7"/>
          <p:cNvSpPr txBox="1">
            <a:spLocks noChangeArrowheads="1"/>
          </p:cNvSpPr>
          <p:nvPr/>
        </p:nvSpPr>
        <p:spPr bwMode="auto">
          <a:xfrm>
            <a:off x="6553200" y="2895600"/>
            <a:ext cx="914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3200" i="1">
                <a:solidFill>
                  <a:schemeClr val="accent2"/>
                </a:solidFill>
              </a:rPr>
              <a:t>E</a:t>
            </a:r>
            <a:endParaRPr lang="en-US" altLang="en-US" sz="3200" i="1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104456" name="Text Box 8"/>
          <p:cNvSpPr txBox="1">
            <a:spLocks noChangeArrowheads="1"/>
          </p:cNvSpPr>
          <p:nvPr/>
        </p:nvSpPr>
        <p:spPr bwMode="auto">
          <a:xfrm>
            <a:off x="6477000" y="5562600"/>
            <a:ext cx="914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3200" i="1">
                <a:solidFill>
                  <a:schemeClr val="accent2"/>
                </a:solidFill>
              </a:rPr>
              <a:t>D</a:t>
            </a:r>
            <a:endParaRPr lang="en-US" altLang="en-US" sz="3200" i="1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104457" name="Text Box 9"/>
          <p:cNvSpPr txBox="1">
            <a:spLocks noChangeArrowheads="1"/>
          </p:cNvSpPr>
          <p:nvPr/>
        </p:nvSpPr>
        <p:spPr bwMode="auto">
          <a:xfrm>
            <a:off x="4038600" y="762000"/>
            <a:ext cx="914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3200" i="1">
                <a:solidFill>
                  <a:srgbClr val="FF3300"/>
                </a:solidFill>
              </a:rPr>
              <a:t>Z</a:t>
            </a:r>
            <a:endParaRPr lang="en-US" altLang="en-US" sz="3200" i="1">
              <a:solidFill>
                <a:srgbClr val="FF3300"/>
              </a:solidFill>
              <a:latin typeface="Arial" charset="0"/>
            </a:endParaRPr>
          </a:p>
        </p:txBody>
      </p:sp>
      <p:sp>
        <p:nvSpPr>
          <p:cNvPr id="104458" name="Line 10"/>
          <p:cNvSpPr>
            <a:spLocks noChangeShapeType="1"/>
          </p:cNvSpPr>
          <p:nvPr/>
        </p:nvSpPr>
        <p:spPr bwMode="auto">
          <a:xfrm flipV="1">
            <a:off x="4267200" y="4495800"/>
            <a:ext cx="2438400" cy="10668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459" name="Line 11"/>
          <p:cNvSpPr>
            <a:spLocks noChangeShapeType="1"/>
          </p:cNvSpPr>
          <p:nvPr/>
        </p:nvSpPr>
        <p:spPr bwMode="auto">
          <a:xfrm flipH="1" flipV="1">
            <a:off x="4267200" y="1371600"/>
            <a:ext cx="4724400" cy="41910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460" name="Line 12"/>
          <p:cNvSpPr>
            <a:spLocks noChangeShapeType="1"/>
          </p:cNvSpPr>
          <p:nvPr/>
        </p:nvSpPr>
        <p:spPr bwMode="auto">
          <a:xfrm>
            <a:off x="4267200" y="5562600"/>
            <a:ext cx="4724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461" name="Line 13"/>
          <p:cNvSpPr>
            <a:spLocks noChangeShapeType="1"/>
          </p:cNvSpPr>
          <p:nvPr/>
        </p:nvSpPr>
        <p:spPr bwMode="auto">
          <a:xfrm flipV="1">
            <a:off x="4267200" y="1371600"/>
            <a:ext cx="0" cy="41910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462" name="Line 14"/>
          <p:cNvSpPr>
            <a:spLocks noChangeShapeType="1"/>
          </p:cNvSpPr>
          <p:nvPr/>
        </p:nvSpPr>
        <p:spPr bwMode="auto">
          <a:xfrm>
            <a:off x="6705600" y="3505200"/>
            <a:ext cx="0" cy="20574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463" name="Line 15"/>
          <p:cNvSpPr>
            <a:spLocks noChangeShapeType="1"/>
          </p:cNvSpPr>
          <p:nvPr/>
        </p:nvSpPr>
        <p:spPr bwMode="auto">
          <a:xfrm flipH="1" flipV="1">
            <a:off x="4267200" y="3429000"/>
            <a:ext cx="4724400" cy="21336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464" name="Freeform 16"/>
          <p:cNvSpPr>
            <a:spLocks/>
          </p:cNvSpPr>
          <p:nvPr/>
        </p:nvSpPr>
        <p:spPr bwMode="auto">
          <a:xfrm>
            <a:off x="4267200" y="4495800"/>
            <a:ext cx="4724400" cy="1066800"/>
          </a:xfrm>
          <a:custGeom>
            <a:avLst/>
            <a:gdLst>
              <a:gd name="T0" fmla="*/ 0 w 2976"/>
              <a:gd name="T1" fmla="*/ 1066800 h 672"/>
              <a:gd name="T2" fmla="*/ 2438400 w 2976"/>
              <a:gd name="T3" fmla="*/ 0 h 672"/>
              <a:gd name="T4" fmla="*/ 4724400 w 2976"/>
              <a:gd name="T5" fmla="*/ 1066800 h 67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976" h="672">
                <a:moveTo>
                  <a:pt x="0" y="672"/>
                </a:moveTo>
                <a:cubicBezTo>
                  <a:pt x="520" y="336"/>
                  <a:pt x="1040" y="0"/>
                  <a:pt x="1536" y="0"/>
                </a:cubicBezTo>
                <a:cubicBezTo>
                  <a:pt x="2032" y="0"/>
                  <a:pt x="2736" y="560"/>
                  <a:pt x="2976" y="672"/>
                </a:cubicBezTo>
              </a:path>
            </a:pathLst>
          </a:custGeom>
          <a:noFill/>
          <a:ln w="5715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465" name="Oval 17"/>
          <p:cNvSpPr>
            <a:spLocks noChangeArrowheads="1"/>
          </p:cNvSpPr>
          <p:nvPr/>
        </p:nvSpPr>
        <p:spPr bwMode="auto">
          <a:xfrm>
            <a:off x="6629400" y="4419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4466" name="Oval 18"/>
          <p:cNvSpPr>
            <a:spLocks noChangeArrowheads="1"/>
          </p:cNvSpPr>
          <p:nvPr/>
        </p:nvSpPr>
        <p:spPr bwMode="auto">
          <a:xfrm>
            <a:off x="4191000" y="5486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4467" name="Oval 19"/>
          <p:cNvSpPr>
            <a:spLocks noChangeArrowheads="1"/>
          </p:cNvSpPr>
          <p:nvPr/>
        </p:nvSpPr>
        <p:spPr bwMode="auto">
          <a:xfrm>
            <a:off x="8839200" y="5486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4468" name="Text Box 20"/>
          <p:cNvSpPr txBox="1">
            <a:spLocks noChangeArrowheads="1"/>
          </p:cNvSpPr>
          <p:nvPr/>
        </p:nvSpPr>
        <p:spPr bwMode="auto">
          <a:xfrm>
            <a:off x="4038600" y="5562600"/>
            <a:ext cx="914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3200" i="1"/>
              <a:t>A</a:t>
            </a:r>
            <a:endParaRPr lang="en-US" altLang="en-US" sz="3200" i="1">
              <a:latin typeface="Arial" charset="0"/>
            </a:endParaRPr>
          </a:p>
        </p:txBody>
      </p:sp>
      <p:sp>
        <p:nvSpPr>
          <p:cNvPr id="104469" name="Text Box 21"/>
          <p:cNvSpPr txBox="1">
            <a:spLocks noChangeArrowheads="1"/>
          </p:cNvSpPr>
          <p:nvPr/>
        </p:nvSpPr>
        <p:spPr bwMode="auto">
          <a:xfrm>
            <a:off x="6705600" y="3916363"/>
            <a:ext cx="9144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3200" i="1"/>
              <a:t>B</a:t>
            </a:r>
            <a:endParaRPr lang="en-US" altLang="en-US" sz="3200" i="1">
              <a:latin typeface="Arial" charset="0"/>
            </a:endParaRPr>
          </a:p>
        </p:txBody>
      </p:sp>
      <p:sp>
        <p:nvSpPr>
          <p:cNvPr id="104470" name="Text Box 22"/>
          <p:cNvSpPr txBox="1">
            <a:spLocks noChangeArrowheads="1"/>
          </p:cNvSpPr>
          <p:nvPr/>
        </p:nvSpPr>
        <p:spPr bwMode="auto">
          <a:xfrm>
            <a:off x="8686800" y="5562600"/>
            <a:ext cx="914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3200" i="1"/>
              <a:t>C</a:t>
            </a:r>
            <a:endParaRPr lang="en-US" altLang="en-US" sz="3200" i="1">
              <a:latin typeface="Arial" charset="0"/>
            </a:endParaRPr>
          </a:p>
        </p:txBody>
      </p:sp>
      <p:sp>
        <p:nvSpPr>
          <p:cNvPr id="104471" name="Oval 23"/>
          <p:cNvSpPr>
            <a:spLocks noChangeArrowheads="1"/>
          </p:cNvSpPr>
          <p:nvPr/>
        </p:nvSpPr>
        <p:spPr bwMode="auto">
          <a:xfrm>
            <a:off x="6629400" y="5486400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4472" name="Oval 24"/>
          <p:cNvSpPr>
            <a:spLocks noChangeArrowheads="1"/>
          </p:cNvSpPr>
          <p:nvPr/>
        </p:nvSpPr>
        <p:spPr bwMode="auto">
          <a:xfrm>
            <a:off x="6629400" y="3429000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4473" name="Oval 25"/>
          <p:cNvSpPr>
            <a:spLocks noChangeArrowheads="1"/>
          </p:cNvSpPr>
          <p:nvPr/>
        </p:nvSpPr>
        <p:spPr bwMode="auto">
          <a:xfrm>
            <a:off x="4191000" y="3352800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4474" name="Oval 26"/>
          <p:cNvSpPr>
            <a:spLocks noChangeArrowheads="1"/>
          </p:cNvSpPr>
          <p:nvPr/>
        </p:nvSpPr>
        <p:spPr bwMode="auto">
          <a:xfrm>
            <a:off x="4191000" y="1295400"/>
            <a:ext cx="152400" cy="152400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4475" name="Line 27"/>
          <p:cNvSpPr>
            <a:spLocks noChangeShapeType="1"/>
          </p:cNvSpPr>
          <p:nvPr/>
        </p:nvSpPr>
        <p:spPr bwMode="auto">
          <a:xfrm>
            <a:off x="5562600" y="2514600"/>
            <a:ext cx="0" cy="304800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476" name="Oval 28"/>
          <p:cNvSpPr>
            <a:spLocks noChangeArrowheads="1"/>
          </p:cNvSpPr>
          <p:nvPr/>
        </p:nvSpPr>
        <p:spPr bwMode="auto">
          <a:xfrm>
            <a:off x="5486400" y="2438400"/>
            <a:ext cx="152400" cy="152400"/>
          </a:xfrm>
          <a:prstGeom prst="ellipse">
            <a:avLst/>
          </a:prstGeom>
          <a:solidFill>
            <a:srgbClr val="008000"/>
          </a:solidFill>
          <a:ln w="9525">
            <a:solidFill>
              <a:srgbClr val="008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4477" name="Oval 29"/>
          <p:cNvSpPr>
            <a:spLocks noChangeArrowheads="1"/>
          </p:cNvSpPr>
          <p:nvPr/>
        </p:nvSpPr>
        <p:spPr bwMode="auto">
          <a:xfrm>
            <a:off x="5486400" y="5486400"/>
            <a:ext cx="152400" cy="152400"/>
          </a:xfrm>
          <a:prstGeom prst="ellipse">
            <a:avLst/>
          </a:prstGeom>
          <a:solidFill>
            <a:srgbClr val="008000"/>
          </a:solidFill>
          <a:ln w="9525">
            <a:solidFill>
              <a:srgbClr val="008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4478" name="Oval 30"/>
          <p:cNvSpPr>
            <a:spLocks noChangeArrowheads="1"/>
          </p:cNvSpPr>
          <p:nvPr/>
        </p:nvSpPr>
        <p:spPr bwMode="auto">
          <a:xfrm>
            <a:off x="5486400" y="3962400"/>
            <a:ext cx="152400" cy="152400"/>
          </a:xfrm>
          <a:prstGeom prst="ellipse">
            <a:avLst/>
          </a:prstGeom>
          <a:solidFill>
            <a:srgbClr val="008000"/>
          </a:solidFill>
          <a:ln w="9525">
            <a:solidFill>
              <a:srgbClr val="008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4479" name="Oval 31"/>
          <p:cNvSpPr>
            <a:spLocks noChangeArrowheads="1"/>
          </p:cNvSpPr>
          <p:nvPr/>
        </p:nvSpPr>
        <p:spPr bwMode="auto">
          <a:xfrm>
            <a:off x="5486400" y="4724400"/>
            <a:ext cx="152400" cy="152400"/>
          </a:xfrm>
          <a:prstGeom prst="ellipse">
            <a:avLst/>
          </a:prstGeom>
          <a:solidFill>
            <a:srgbClr val="008000"/>
          </a:solidFill>
          <a:ln w="9525">
            <a:solidFill>
              <a:srgbClr val="008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4480" name="Text Box 32"/>
          <p:cNvSpPr txBox="1">
            <a:spLocks noChangeArrowheads="1"/>
          </p:cNvSpPr>
          <p:nvPr/>
        </p:nvSpPr>
        <p:spPr bwMode="auto">
          <a:xfrm>
            <a:off x="5334000" y="1828800"/>
            <a:ext cx="914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3200" i="1">
                <a:solidFill>
                  <a:srgbClr val="008000"/>
                </a:solidFill>
              </a:rPr>
              <a:t>M</a:t>
            </a:r>
            <a:endParaRPr lang="en-US" altLang="en-US" sz="3200" i="1">
              <a:solidFill>
                <a:srgbClr val="008000"/>
              </a:solidFill>
              <a:latin typeface="Arial" charset="0"/>
            </a:endParaRPr>
          </a:p>
        </p:txBody>
      </p:sp>
      <p:sp>
        <p:nvSpPr>
          <p:cNvPr id="104481" name="Text Box 33"/>
          <p:cNvSpPr txBox="1">
            <a:spLocks noChangeArrowheads="1"/>
          </p:cNvSpPr>
          <p:nvPr/>
        </p:nvSpPr>
        <p:spPr bwMode="auto">
          <a:xfrm>
            <a:off x="5562600" y="3505200"/>
            <a:ext cx="914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3200" i="1">
                <a:solidFill>
                  <a:srgbClr val="008000"/>
                </a:solidFill>
              </a:rPr>
              <a:t>N</a:t>
            </a:r>
            <a:endParaRPr lang="en-US" altLang="en-US" sz="3200" i="1">
              <a:solidFill>
                <a:srgbClr val="008000"/>
              </a:solidFill>
              <a:latin typeface="Arial" charset="0"/>
            </a:endParaRPr>
          </a:p>
        </p:txBody>
      </p:sp>
      <p:sp>
        <p:nvSpPr>
          <p:cNvPr id="104482" name="Text Box 34"/>
          <p:cNvSpPr txBox="1">
            <a:spLocks noChangeArrowheads="1"/>
          </p:cNvSpPr>
          <p:nvPr/>
        </p:nvSpPr>
        <p:spPr bwMode="auto">
          <a:xfrm>
            <a:off x="5029200" y="4373563"/>
            <a:ext cx="9144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3200" i="1">
                <a:solidFill>
                  <a:srgbClr val="008000"/>
                </a:solidFill>
              </a:rPr>
              <a:t>O</a:t>
            </a:r>
            <a:endParaRPr lang="en-US" altLang="en-US" sz="3200" i="1">
              <a:solidFill>
                <a:srgbClr val="008000"/>
              </a:solidFill>
              <a:latin typeface="Arial" charset="0"/>
            </a:endParaRPr>
          </a:p>
        </p:txBody>
      </p:sp>
      <p:sp>
        <p:nvSpPr>
          <p:cNvPr id="104483" name="Line 35"/>
          <p:cNvSpPr>
            <a:spLocks noChangeShapeType="1"/>
          </p:cNvSpPr>
          <p:nvPr/>
        </p:nvSpPr>
        <p:spPr bwMode="auto">
          <a:xfrm>
            <a:off x="228600" y="1295400"/>
            <a:ext cx="0" cy="76200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484" name="Oval 36"/>
          <p:cNvSpPr>
            <a:spLocks noChangeArrowheads="1"/>
          </p:cNvSpPr>
          <p:nvPr/>
        </p:nvSpPr>
        <p:spPr bwMode="auto">
          <a:xfrm>
            <a:off x="152400" y="1143000"/>
            <a:ext cx="152400" cy="152400"/>
          </a:xfrm>
          <a:prstGeom prst="ellipse">
            <a:avLst/>
          </a:prstGeom>
          <a:solidFill>
            <a:srgbClr val="008000"/>
          </a:solidFill>
          <a:ln w="9525">
            <a:solidFill>
              <a:srgbClr val="008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4485" name="Oval 37"/>
          <p:cNvSpPr>
            <a:spLocks noChangeArrowheads="1"/>
          </p:cNvSpPr>
          <p:nvPr/>
        </p:nvSpPr>
        <p:spPr bwMode="auto">
          <a:xfrm>
            <a:off x="152400" y="1905000"/>
            <a:ext cx="152400" cy="152400"/>
          </a:xfrm>
          <a:prstGeom prst="ellipse">
            <a:avLst/>
          </a:prstGeom>
          <a:solidFill>
            <a:srgbClr val="008000"/>
          </a:solidFill>
          <a:ln w="9525">
            <a:solidFill>
              <a:srgbClr val="008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4486" name="Line 38"/>
          <p:cNvSpPr>
            <a:spLocks noChangeShapeType="1"/>
          </p:cNvSpPr>
          <p:nvPr/>
        </p:nvSpPr>
        <p:spPr bwMode="auto">
          <a:xfrm flipH="1" flipV="1">
            <a:off x="228600" y="1600200"/>
            <a:ext cx="4038600" cy="18288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487" name="Oval 39"/>
          <p:cNvSpPr>
            <a:spLocks noChangeArrowheads="1"/>
          </p:cNvSpPr>
          <p:nvPr/>
        </p:nvSpPr>
        <p:spPr bwMode="auto">
          <a:xfrm>
            <a:off x="4191000" y="3352800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4488" name="Oval 40"/>
          <p:cNvSpPr>
            <a:spLocks noChangeArrowheads="1"/>
          </p:cNvSpPr>
          <p:nvPr/>
        </p:nvSpPr>
        <p:spPr bwMode="auto">
          <a:xfrm>
            <a:off x="4191000" y="1295400"/>
            <a:ext cx="152400" cy="152400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4489" name="Oval 41"/>
          <p:cNvSpPr>
            <a:spLocks noChangeArrowheads="1"/>
          </p:cNvSpPr>
          <p:nvPr/>
        </p:nvSpPr>
        <p:spPr bwMode="auto">
          <a:xfrm>
            <a:off x="152400" y="1524000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4490" name="Text Box 44"/>
          <p:cNvSpPr txBox="1">
            <a:spLocks noChangeArrowheads="1"/>
          </p:cNvSpPr>
          <p:nvPr/>
        </p:nvSpPr>
        <p:spPr bwMode="auto">
          <a:xfrm>
            <a:off x="990600" y="152400"/>
            <a:ext cx="7162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/>
              <a:t>Archimedes Integrates!!!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Text Box 2"/>
          <p:cNvSpPr txBox="1">
            <a:spLocks noChangeArrowheads="1"/>
          </p:cNvSpPr>
          <p:nvPr/>
        </p:nvSpPr>
        <p:spPr bwMode="auto">
          <a:xfrm>
            <a:off x="228600" y="1066800"/>
            <a:ext cx="914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3200" i="1">
                <a:solidFill>
                  <a:schemeClr val="accent2"/>
                </a:solidFill>
              </a:rPr>
              <a:t>T</a:t>
            </a:r>
            <a:endParaRPr lang="en-US" altLang="en-US" sz="3200" i="1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105475" name="Text Box 3"/>
          <p:cNvSpPr txBox="1">
            <a:spLocks noChangeArrowheads="1"/>
          </p:cNvSpPr>
          <p:nvPr/>
        </p:nvSpPr>
        <p:spPr bwMode="auto">
          <a:xfrm>
            <a:off x="4267200" y="2895600"/>
            <a:ext cx="914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3200" i="1">
                <a:solidFill>
                  <a:schemeClr val="accent2"/>
                </a:solidFill>
              </a:rPr>
              <a:t>K</a:t>
            </a:r>
            <a:endParaRPr lang="en-US" altLang="en-US" sz="3200" i="1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105476" name="Text Box 4"/>
          <p:cNvSpPr txBox="1">
            <a:spLocks noChangeArrowheads="1"/>
          </p:cNvSpPr>
          <p:nvPr/>
        </p:nvSpPr>
        <p:spPr bwMode="auto">
          <a:xfrm>
            <a:off x="6553200" y="2895600"/>
            <a:ext cx="914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3200" i="1">
                <a:solidFill>
                  <a:schemeClr val="accent2"/>
                </a:solidFill>
              </a:rPr>
              <a:t>E</a:t>
            </a:r>
            <a:endParaRPr lang="en-US" altLang="en-US" sz="3200" i="1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105477" name="Text Box 5"/>
          <p:cNvSpPr txBox="1">
            <a:spLocks noChangeArrowheads="1"/>
          </p:cNvSpPr>
          <p:nvPr/>
        </p:nvSpPr>
        <p:spPr bwMode="auto">
          <a:xfrm>
            <a:off x="6477000" y="5562600"/>
            <a:ext cx="914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3200" i="1">
                <a:solidFill>
                  <a:schemeClr val="accent2"/>
                </a:solidFill>
              </a:rPr>
              <a:t>D</a:t>
            </a:r>
            <a:endParaRPr lang="en-US" altLang="en-US" sz="3200" i="1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105478" name="Text Box 6"/>
          <p:cNvSpPr txBox="1">
            <a:spLocks noChangeArrowheads="1"/>
          </p:cNvSpPr>
          <p:nvPr/>
        </p:nvSpPr>
        <p:spPr bwMode="auto">
          <a:xfrm>
            <a:off x="4038600" y="762000"/>
            <a:ext cx="914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3200" i="1">
                <a:solidFill>
                  <a:srgbClr val="FF3300"/>
                </a:solidFill>
              </a:rPr>
              <a:t>Z</a:t>
            </a:r>
            <a:endParaRPr lang="en-US" altLang="en-US" sz="3200" i="1">
              <a:solidFill>
                <a:srgbClr val="FF3300"/>
              </a:solidFill>
              <a:latin typeface="Arial" charset="0"/>
            </a:endParaRPr>
          </a:p>
        </p:txBody>
      </p:sp>
      <p:sp>
        <p:nvSpPr>
          <p:cNvPr id="105479" name="Line 7"/>
          <p:cNvSpPr>
            <a:spLocks noChangeShapeType="1"/>
          </p:cNvSpPr>
          <p:nvPr/>
        </p:nvSpPr>
        <p:spPr bwMode="auto">
          <a:xfrm flipV="1">
            <a:off x="4267200" y="4495800"/>
            <a:ext cx="2438400" cy="10668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480" name="Line 8"/>
          <p:cNvSpPr>
            <a:spLocks noChangeShapeType="1"/>
          </p:cNvSpPr>
          <p:nvPr/>
        </p:nvSpPr>
        <p:spPr bwMode="auto">
          <a:xfrm flipH="1" flipV="1">
            <a:off x="4267200" y="1371600"/>
            <a:ext cx="4724400" cy="41910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481" name="Line 9"/>
          <p:cNvSpPr>
            <a:spLocks noChangeShapeType="1"/>
          </p:cNvSpPr>
          <p:nvPr/>
        </p:nvSpPr>
        <p:spPr bwMode="auto">
          <a:xfrm>
            <a:off x="4267200" y="5562600"/>
            <a:ext cx="4724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482" name="Line 10"/>
          <p:cNvSpPr>
            <a:spLocks noChangeShapeType="1"/>
          </p:cNvSpPr>
          <p:nvPr/>
        </p:nvSpPr>
        <p:spPr bwMode="auto">
          <a:xfrm flipV="1">
            <a:off x="4267200" y="1371600"/>
            <a:ext cx="0" cy="41910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483" name="Line 11"/>
          <p:cNvSpPr>
            <a:spLocks noChangeShapeType="1"/>
          </p:cNvSpPr>
          <p:nvPr/>
        </p:nvSpPr>
        <p:spPr bwMode="auto">
          <a:xfrm>
            <a:off x="6705600" y="3505200"/>
            <a:ext cx="0" cy="20574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484" name="Line 12"/>
          <p:cNvSpPr>
            <a:spLocks noChangeShapeType="1"/>
          </p:cNvSpPr>
          <p:nvPr/>
        </p:nvSpPr>
        <p:spPr bwMode="auto">
          <a:xfrm flipH="1" flipV="1">
            <a:off x="4267200" y="3429000"/>
            <a:ext cx="4724400" cy="21336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485" name="Oval 13"/>
          <p:cNvSpPr>
            <a:spLocks noChangeArrowheads="1"/>
          </p:cNvSpPr>
          <p:nvPr/>
        </p:nvSpPr>
        <p:spPr bwMode="auto">
          <a:xfrm>
            <a:off x="6629400" y="4419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5486" name="Oval 14"/>
          <p:cNvSpPr>
            <a:spLocks noChangeArrowheads="1"/>
          </p:cNvSpPr>
          <p:nvPr/>
        </p:nvSpPr>
        <p:spPr bwMode="auto">
          <a:xfrm>
            <a:off x="4191000" y="5486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5487" name="Oval 15"/>
          <p:cNvSpPr>
            <a:spLocks noChangeArrowheads="1"/>
          </p:cNvSpPr>
          <p:nvPr/>
        </p:nvSpPr>
        <p:spPr bwMode="auto">
          <a:xfrm>
            <a:off x="8839200" y="5486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5488" name="Text Box 16"/>
          <p:cNvSpPr txBox="1">
            <a:spLocks noChangeArrowheads="1"/>
          </p:cNvSpPr>
          <p:nvPr/>
        </p:nvSpPr>
        <p:spPr bwMode="auto">
          <a:xfrm>
            <a:off x="4038600" y="5562600"/>
            <a:ext cx="914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3200" i="1"/>
              <a:t>A</a:t>
            </a:r>
            <a:endParaRPr lang="en-US" altLang="en-US" sz="3200" i="1">
              <a:latin typeface="Arial" charset="0"/>
            </a:endParaRPr>
          </a:p>
        </p:txBody>
      </p:sp>
      <p:sp>
        <p:nvSpPr>
          <p:cNvPr id="105489" name="Text Box 17"/>
          <p:cNvSpPr txBox="1">
            <a:spLocks noChangeArrowheads="1"/>
          </p:cNvSpPr>
          <p:nvPr/>
        </p:nvSpPr>
        <p:spPr bwMode="auto">
          <a:xfrm>
            <a:off x="6705600" y="3916363"/>
            <a:ext cx="9144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3200" i="1"/>
              <a:t>B</a:t>
            </a:r>
            <a:endParaRPr lang="en-US" altLang="en-US" sz="3200" i="1">
              <a:latin typeface="Arial" charset="0"/>
            </a:endParaRPr>
          </a:p>
        </p:txBody>
      </p:sp>
      <p:sp>
        <p:nvSpPr>
          <p:cNvPr id="105490" name="Text Box 18"/>
          <p:cNvSpPr txBox="1">
            <a:spLocks noChangeArrowheads="1"/>
          </p:cNvSpPr>
          <p:nvPr/>
        </p:nvSpPr>
        <p:spPr bwMode="auto">
          <a:xfrm>
            <a:off x="8686800" y="5562600"/>
            <a:ext cx="914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3200" i="1"/>
              <a:t>C</a:t>
            </a:r>
            <a:endParaRPr lang="en-US" altLang="en-US" sz="3200" i="1">
              <a:latin typeface="Arial" charset="0"/>
            </a:endParaRPr>
          </a:p>
        </p:txBody>
      </p:sp>
      <p:sp>
        <p:nvSpPr>
          <p:cNvPr id="105491" name="Oval 19"/>
          <p:cNvSpPr>
            <a:spLocks noChangeArrowheads="1"/>
          </p:cNvSpPr>
          <p:nvPr/>
        </p:nvSpPr>
        <p:spPr bwMode="auto">
          <a:xfrm>
            <a:off x="6629400" y="5486400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5492" name="Oval 20"/>
          <p:cNvSpPr>
            <a:spLocks noChangeArrowheads="1"/>
          </p:cNvSpPr>
          <p:nvPr/>
        </p:nvSpPr>
        <p:spPr bwMode="auto">
          <a:xfrm>
            <a:off x="6629400" y="3429000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5493" name="Oval 21"/>
          <p:cNvSpPr>
            <a:spLocks noChangeArrowheads="1"/>
          </p:cNvSpPr>
          <p:nvPr/>
        </p:nvSpPr>
        <p:spPr bwMode="auto">
          <a:xfrm>
            <a:off x="4191000" y="3352800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5494" name="Oval 22"/>
          <p:cNvSpPr>
            <a:spLocks noChangeArrowheads="1"/>
          </p:cNvSpPr>
          <p:nvPr/>
        </p:nvSpPr>
        <p:spPr bwMode="auto">
          <a:xfrm>
            <a:off x="4191000" y="1295400"/>
            <a:ext cx="152400" cy="152400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1703" name="Line 23"/>
          <p:cNvSpPr>
            <a:spLocks noChangeShapeType="1"/>
          </p:cNvSpPr>
          <p:nvPr/>
        </p:nvSpPr>
        <p:spPr bwMode="auto">
          <a:xfrm>
            <a:off x="4724400" y="1752600"/>
            <a:ext cx="0" cy="381000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04" name="Oval 24"/>
          <p:cNvSpPr>
            <a:spLocks noChangeArrowheads="1"/>
          </p:cNvSpPr>
          <p:nvPr/>
        </p:nvSpPr>
        <p:spPr bwMode="auto">
          <a:xfrm>
            <a:off x="4648200" y="1676400"/>
            <a:ext cx="152400" cy="152400"/>
          </a:xfrm>
          <a:prstGeom prst="ellipse">
            <a:avLst/>
          </a:prstGeom>
          <a:solidFill>
            <a:srgbClr val="008000"/>
          </a:solidFill>
          <a:ln w="9525">
            <a:solidFill>
              <a:srgbClr val="008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5497" name="Line 25"/>
          <p:cNvSpPr>
            <a:spLocks noChangeShapeType="1"/>
          </p:cNvSpPr>
          <p:nvPr/>
        </p:nvSpPr>
        <p:spPr bwMode="auto">
          <a:xfrm flipH="1" flipV="1">
            <a:off x="228600" y="1600200"/>
            <a:ext cx="4038600" cy="18288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498" name="Oval 26"/>
          <p:cNvSpPr>
            <a:spLocks noChangeArrowheads="1"/>
          </p:cNvSpPr>
          <p:nvPr/>
        </p:nvSpPr>
        <p:spPr bwMode="auto">
          <a:xfrm>
            <a:off x="4191000" y="3352800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5499" name="Oval 27"/>
          <p:cNvSpPr>
            <a:spLocks noChangeArrowheads="1"/>
          </p:cNvSpPr>
          <p:nvPr/>
        </p:nvSpPr>
        <p:spPr bwMode="auto">
          <a:xfrm>
            <a:off x="4191000" y="1295400"/>
            <a:ext cx="152400" cy="152400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5500" name="Oval 28"/>
          <p:cNvSpPr>
            <a:spLocks noChangeArrowheads="1"/>
          </p:cNvSpPr>
          <p:nvPr/>
        </p:nvSpPr>
        <p:spPr bwMode="auto">
          <a:xfrm>
            <a:off x="152400" y="1524000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1709" name="Oval 29"/>
          <p:cNvSpPr>
            <a:spLocks noChangeArrowheads="1"/>
          </p:cNvSpPr>
          <p:nvPr/>
        </p:nvSpPr>
        <p:spPr bwMode="auto">
          <a:xfrm>
            <a:off x="152400" y="1524000"/>
            <a:ext cx="152400" cy="152400"/>
          </a:xfrm>
          <a:prstGeom prst="ellipse">
            <a:avLst/>
          </a:prstGeom>
          <a:solidFill>
            <a:srgbClr val="008000"/>
          </a:solidFill>
          <a:ln w="9525">
            <a:solidFill>
              <a:srgbClr val="008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1710" name="Oval 30"/>
          <p:cNvSpPr>
            <a:spLocks noChangeArrowheads="1"/>
          </p:cNvSpPr>
          <p:nvPr/>
        </p:nvSpPr>
        <p:spPr bwMode="auto">
          <a:xfrm>
            <a:off x="4191000" y="1295400"/>
            <a:ext cx="152400" cy="152400"/>
          </a:xfrm>
          <a:prstGeom prst="ellipse">
            <a:avLst/>
          </a:prstGeom>
          <a:solidFill>
            <a:srgbClr val="008000"/>
          </a:solidFill>
          <a:ln w="9525">
            <a:solidFill>
              <a:srgbClr val="008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1711" name="Line 31"/>
          <p:cNvSpPr>
            <a:spLocks noChangeShapeType="1"/>
          </p:cNvSpPr>
          <p:nvPr/>
        </p:nvSpPr>
        <p:spPr bwMode="auto">
          <a:xfrm>
            <a:off x="4267200" y="1371600"/>
            <a:ext cx="0" cy="419100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12" name="Line 32"/>
          <p:cNvSpPr>
            <a:spLocks noChangeShapeType="1"/>
          </p:cNvSpPr>
          <p:nvPr/>
        </p:nvSpPr>
        <p:spPr bwMode="auto">
          <a:xfrm>
            <a:off x="4495800" y="1600200"/>
            <a:ext cx="0" cy="396240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13" name="Oval 33"/>
          <p:cNvSpPr>
            <a:spLocks noChangeArrowheads="1"/>
          </p:cNvSpPr>
          <p:nvPr/>
        </p:nvSpPr>
        <p:spPr bwMode="auto">
          <a:xfrm>
            <a:off x="4419600" y="5486400"/>
            <a:ext cx="152400" cy="152400"/>
          </a:xfrm>
          <a:prstGeom prst="ellipse">
            <a:avLst/>
          </a:prstGeom>
          <a:solidFill>
            <a:srgbClr val="008000"/>
          </a:solidFill>
          <a:ln w="9525">
            <a:solidFill>
              <a:srgbClr val="008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1714" name="Oval 34"/>
          <p:cNvSpPr>
            <a:spLocks noChangeArrowheads="1"/>
          </p:cNvSpPr>
          <p:nvPr/>
        </p:nvSpPr>
        <p:spPr bwMode="auto">
          <a:xfrm>
            <a:off x="4419600" y="1524000"/>
            <a:ext cx="152400" cy="152400"/>
          </a:xfrm>
          <a:prstGeom prst="ellipse">
            <a:avLst/>
          </a:prstGeom>
          <a:solidFill>
            <a:srgbClr val="008000"/>
          </a:solidFill>
          <a:ln w="9525">
            <a:solidFill>
              <a:srgbClr val="008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1715" name="Oval 35"/>
          <p:cNvSpPr>
            <a:spLocks noChangeArrowheads="1"/>
          </p:cNvSpPr>
          <p:nvPr/>
        </p:nvSpPr>
        <p:spPr bwMode="auto">
          <a:xfrm>
            <a:off x="152400" y="1447800"/>
            <a:ext cx="152400" cy="152400"/>
          </a:xfrm>
          <a:prstGeom prst="ellipse">
            <a:avLst/>
          </a:prstGeom>
          <a:solidFill>
            <a:srgbClr val="008000"/>
          </a:solidFill>
          <a:ln w="9525">
            <a:solidFill>
              <a:srgbClr val="008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1716" name="Oval 36"/>
          <p:cNvSpPr>
            <a:spLocks noChangeArrowheads="1"/>
          </p:cNvSpPr>
          <p:nvPr/>
        </p:nvSpPr>
        <p:spPr bwMode="auto">
          <a:xfrm>
            <a:off x="152400" y="1600200"/>
            <a:ext cx="152400" cy="152400"/>
          </a:xfrm>
          <a:prstGeom prst="ellipse">
            <a:avLst/>
          </a:prstGeom>
          <a:solidFill>
            <a:srgbClr val="008000"/>
          </a:solidFill>
          <a:ln w="9525">
            <a:solidFill>
              <a:srgbClr val="008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1717" name="Oval 37"/>
          <p:cNvSpPr>
            <a:spLocks noChangeArrowheads="1"/>
          </p:cNvSpPr>
          <p:nvPr/>
        </p:nvSpPr>
        <p:spPr bwMode="auto">
          <a:xfrm>
            <a:off x="4648200" y="5486400"/>
            <a:ext cx="152400" cy="152400"/>
          </a:xfrm>
          <a:prstGeom prst="ellipse">
            <a:avLst/>
          </a:prstGeom>
          <a:solidFill>
            <a:srgbClr val="008000"/>
          </a:solidFill>
          <a:ln w="9525">
            <a:solidFill>
              <a:srgbClr val="008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1718" name="Oval 38"/>
          <p:cNvSpPr>
            <a:spLocks noChangeArrowheads="1"/>
          </p:cNvSpPr>
          <p:nvPr/>
        </p:nvSpPr>
        <p:spPr bwMode="auto">
          <a:xfrm>
            <a:off x="4876800" y="1905000"/>
            <a:ext cx="152400" cy="152400"/>
          </a:xfrm>
          <a:prstGeom prst="ellipse">
            <a:avLst/>
          </a:prstGeom>
          <a:solidFill>
            <a:srgbClr val="008000"/>
          </a:solidFill>
          <a:ln w="9525">
            <a:solidFill>
              <a:srgbClr val="008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1719" name="Oval 39"/>
          <p:cNvSpPr>
            <a:spLocks noChangeArrowheads="1"/>
          </p:cNvSpPr>
          <p:nvPr/>
        </p:nvSpPr>
        <p:spPr bwMode="auto">
          <a:xfrm>
            <a:off x="4876800" y="5486400"/>
            <a:ext cx="152400" cy="152400"/>
          </a:xfrm>
          <a:prstGeom prst="ellipse">
            <a:avLst/>
          </a:prstGeom>
          <a:solidFill>
            <a:srgbClr val="008000"/>
          </a:solidFill>
          <a:ln w="9525">
            <a:solidFill>
              <a:srgbClr val="008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1720" name="Oval 40"/>
          <p:cNvSpPr>
            <a:spLocks noChangeArrowheads="1"/>
          </p:cNvSpPr>
          <p:nvPr/>
        </p:nvSpPr>
        <p:spPr bwMode="auto">
          <a:xfrm>
            <a:off x="152400" y="1371600"/>
            <a:ext cx="152400" cy="152400"/>
          </a:xfrm>
          <a:prstGeom prst="ellipse">
            <a:avLst/>
          </a:prstGeom>
          <a:solidFill>
            <a:srgbClr val="008000"/>
          </a:solidFill>
          <a:ln w="9525">
            <a:solidFill>
              <a:srgbClr val="008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1721" name="Oval 41"/>
          <p:cNvSpPr>
            <a:spLocks noChangeArrowheads="1"/>
          </p:cNvSpPr>
          <p:nvPr/>
        </p:nvSpPr>
        <p:spPr bwMode="auto">
          <a:xfrm>
            <a:off x="152400" y="1676400"/>
            <a:ext cx="152400" cy="152400"/>
          </a:xfrm>
          <a:prstGeom prst="ellipse">
            <a:avLst/>
          </a:prstGeom>
          <a:solidFill>
            <a:srgbClr val="008000"/>
          </a:solidFill>
          <a:ln w="9525">
            <a:solidFill>
              <a:srgbClr val="008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1722" name="Line 42"/>
          <p:cNvSpPr>
            <a:spLocks noChangeShapeType="1"/>
          </p:cNvSpPr>
          <p:nvPr/>
        </p:nvSpPr>
        <p:spPr bwMode="auto">
          <a:xfrm>
            <a:off x="228600" y="1447800"/>
            <a:ext cx="0" cy="38100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23" name="Line 43"/>
          <p:cNvSpPr>
            <a:spLocks noChangeShapeType="1"/>
          </p:cNvSpPr>
          <p:nvPr/>
        </p:nvSpPr>
        <p:spPr bwMode="auto">
          <a:xfrm>
            <a:off x="4953000" y="1981200"/>
            <a:ext cx="0" cy="358140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24" name="Line 44"/>
          <p:cNvSpPr>
            <a:spLocks noChangeShapeType="1"/>
          </p:cNvSpPr>
          <p:nvPr/>
        </p:nvSpPr>
        <p:spPr bwMode="auto">
          <a:xfrm>
            <a:off x="228600" y="1371600"/>
            <a:ext cx="0" cy="45720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25" name="Oval 45"/>
          <p:cNvSpPr>
            <a:spLocks noChangeArrowheads="1"/>
          </p:cNvSpPr>
          <p:nvPr/>
        </p:nvSpPr>
        <p:spPr bwMode="auto">
          <a:xfrm>
            <a:off x="152400" y="1828800"/>
            <a:ext cx="152400" cy="152400"/>
          </a:xfrm>
          <a:prstGeom prst="ellipse">
            <a:avLst/>
          </a:prstGeom>
          <a:solidFill>
            <a:srgbClr val="008000"/>
          </a:solidFill>
          <a:ln w="9525">
            <a:solidFill>
              <a:srgbClr val="008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1726" name="Oval 46"/>
          <p:cNvSpPr>
            <a:spLocks noChangeArrowheads="1"/>
          </p:cNvSpPr>
          <p:nvPr/>
        </p:nvSpPr>
        <p:spPr bwMode="auto">
          <a:xfrm>
            <a:off x="152400" y="1219200"/>
            <a:ext cx="152400" cy="152400"/>
          </a:xfrm>
          <a:prstGeom prst="ellipse">
            <a:avLst/>
          </a:prstGeom>
          <a:solidFill>
            <a:srgbClr val="008000"/>
          </a:solidFill>
          <a:ln w="9525">
            <a:solidFill>
              <a:srgbClr val="008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1727" name="Oval 47"/>
          <p:cNvSpPr>
            <a:spLocks noChangeArrowheads="1"/>
          </p:cNvSpPr>
          <p:nvPr/>
        </p:nvSpPr>
        <p:spPr bwMode="auto">
          <a:xfrm>
            <a:off x="5105400" y="2057400"/>
            <a:ext cx="152400" cy="152400"/>
          </a:xfrm>
          <a:prstGeom prst="ellipse">
            <a:avLst/>
          </a:prstGeom>
          <a:solidFill>
            <a:srgbClr val="008000"/>
          </a:solidFill>
          <a:ln w="9525">
            <a:solidFill>
              <a:srgbClr val="008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1728" name="Oval 48"/>
          <p:cNvSpPr>
            <a:spLocks noChangeArrowheads="1"/>
          </p:cNvSpPr>
          <p:nvPr/>
        </p:nvSpPr>
        <p:spPr bwMode="auto">
          <a:xfrm>
            <a:off x="5105400" y="5486400"/>
            <a:ext cx="152400" cy="152400"/>
          </a:xfrm>
          <a:prstGeom prst="ellipse">
            <a:avLst/>
          </a:prstGeom>
          <a:solidFill>
            <a:srgbClr val="008000"/>
          </a:solidFill>
          <a:ln w="9525">
            <a:solidFill>
              <a:srgbClr val="008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1729" name="Oval 49"/>
          <p:cNvSpPr>
            <a:spLocks noChangeArrowheads="1"/>
          </p:cNvSpPr>
          <p:nvPr/>
        </p:nvSpPr>
        <p:spPr bwMode="auto">
          <a:xfrm>
            <a:off x="152400" y="1295400"/>
            <a:ext cx="152400" cy="152400"/>
          </a:xfrm>
          <a:prstGeom prst="ellipse">
            <a:avLst/>
          </a:prstGeom>
          <a:solidFill>
            <a:srgbClr val="008000"/>
          </a:solidFill>
          <a:ln w="9525">
            <a:solidFill>
              <a:srgbClr val="008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1730" name="Oval 50"/>
          <p:cNvSpPr>
            <a:spLocks noChangeArrowheads="1"/>
          </p:cNvSpPr>
          <p:nvPr/>
        </p:nvSpPr>
        <p:spPr bwMode="auto">
          <a:xfrm>
            <a:off x="152400" y="1752600"/>
            <a:ext cx="152400" cy="152400"/>
          </a:xfrm>
          <a:prstGeom prst="ellipse">
            <a:avLst/>
          </a:prstGeom>
          <a:solidFill>
            <a:srgbClr val="008000"/>
          </a:solidFill>
          <a:ln w="9525">
            <a:solidFill>
              <a:srgbClr val="008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1731" name="Line 51"/>
          <p:cNvSpPr>
            <a:spLocks noChangeShapeType="1"/>
          </p:cNvSpPr>
          <p:nvPr/>
        </p:nvSpPr>
        <p:spPr bwMode="auto">
          <a:xfrm>
            <a:off x="5181600" y="2133600"/>
            <a:ext cx="0" cy="342900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32" name="Line 52"/>
          <p:cNvSpPr>
            <a:spLocks noChangeShapeType="1"/>
          </p:cNvSpPr>
          <p:nvPr/>
        </p:nvSpPr>
        <p:spPr bwMode="auto">
          <a:xfrm>
            <a:off x="228600" y="1295400"/>
            <a:ext cx="0" cy="60960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33" name="Oval 53"/>
          <p:cNvSpPr>
            <a:spLocks noChangeArrowheads="1"/>
          </p:cNvSpPr>
          <p:nvPr/>
        </p:nvSpPr>
        <p:spPr bwMode="auto">
          <a:xfrm>
            <a:off x="152400" y="1905000"/>
            <a:ext cx="152400" cy="152400"/>
          </a:xfrm>
          <a:prstGeom prst="ellipse">
            <a:avLst/>
          </a:prstGeom>
          <a:solidFill>
            <a:srgbClr val="008000"/>
          </a:solidFill>
          <a:ln w="9525">
            <a:solidFill>
              <a:srgbClr val="008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1734" name="Oval 54"/>
          <p:cNvSpPr>
            <a:spLocks noChangeArrowheads="1"/>
          </p:cNvSpPr>
          <p:nvPr/>
        </p:nvSpPr>
        <p:spPr bwMode="auto">
          <a:xfrm>
            <a:off x="152400" y="1219200"/>
            <a:ext cx="152400" cy="152400"/>
          </a:xfrm>
          <a:prstGeom prst="ellipse">
            <a:avLst/>
          </a:prstGeom>
          <a:solidFill>
            <a:srgbClr val="008000"/>
          </a:solidFill>
          <a:ln w="9525">
            <a:solidFill>
              <a:srgbClr val="008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1735" name="Oval 55"/>
          <p:cNvSpPr>
            <a:spLocks noChangeArrowheads="1"/>
          </p:cNvSpPr>
          <p:nvPr/>
        </p:nvSpPr>
        <p:spPr bwMode="auto">
          <a:xfrm>
            <a:off x="5334000" y="5486400"/>
            <a:ext cx="152400" cy="152400"/>
          </a:xfrm>
          <a:prstGeom prst="ellipse">
            <a:avLst/>
          </a:prstGeom>
          <a:solidFill>
            <a:srgbClr val="008000"/>
          </a:solidFill>
          <a:ln w="9525">
            <a:solidFill>
              <a:srgbClr val="008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1736" name="Oval 56"/>
          <p:cNvSpPr>
            <a:spLocks noChangeArrowheads="1"/>
          </p:cNvSpPr>
          <p:nvPr/>
        </p:nvSpPr>
        <p:spPr bwMode="auto">
          <a:xfrm>
            <a:off x="5334000" y="2286000"/>
            <a:ext cx="152400" cy="152400"/>
          </a:xfrm>
          <a:prstGeom prst="ellipse">
            <a:avLst/>
          </a:prstGeom>
          <a:solidFill>
            <a:srgbClr val="008000"/>
          </a:solidFill>
          <a:ln w="9525">
            <a:solidFill>
              <a:srgbClr val="008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1737" name="Line 57"/>
          <p:cNvSpPr>
            <a:spLocks noChangeShapeType="1"/>
          </p:cNvSpPr>
          <p:nvPr/>
        </p:nvSpPr>
        <p:spPr bwMode="auto">
          <a:xfrm>
            <a:off x="5410200" y="2362200"/>
            <a:ext cx="0" cy="320040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38" name="Line 58"/>
          <p:cNvSpPr>
            <a:spLocks noChangeShapeType="1"/>
          </p:cNvSpPr>
          <p:nvPr/>
        </p:nvSpPr>
        <p:spPr bwMode="auto">
          <a:xfrm>
            <a:off x="228600" y="1295400"/>
            <a:ext cx="0" cy="68580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39" name="Oval 59"/>
          <p:cNvSpPr>
            <a:spLocks noChangeArrowheads="1"/>
          </p:cNvSpPr>
          <p:nvPr/>
        </p:nvSpPr>
        <p:spPr bwMode="auto">
          <a:xfrm>
            <a:off x="5791200" y="2743200"/>
            <a:ext cx="152400" cy="152400"/>
          </a:xfrm>
          <a:prstGeom prst="ellipse">
            <a:avLst/>
          </a:prstGeom>
          <a:solidFill>
            <a:srgbClr val="008000"/>
          </a:solidFill>
          <a:ln w="9525">
            <a:solidFill>
              <a:srgbClr val="008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1740" name="Oval 60"/>
          <p:cNvSpPr>
            <a:spLocks noChangeArrowheads="1"/>
          </p:cNvSpPr>
          <p:nvPr/>
        </p:nvSpPr>
        <p:spPr bwMode="auto">
          <a:xfrm>
            <a:off x="152400" y="1981200"/>
            <a:ext cx="152400" cy="152400"/>
          </a:xfrm>
          <a:prstGeom prst="ellipse">
            <a:avLst/>
          </a:prstGeom>
          <a:solidFill>
            <a:srgbClr val="008000"/>
          </a:solidFill>
          <a:ln w="9525">
            <a:solidFill>
              <a:srgbClr val="008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1741" name="Oval 61"/>
          <p:cNvSpPr>
            <a:spLocks noChangeArrowheads="1"/>
          </p:cNvSpPr>
          <p:nvPr/>
        </p:nvSpPr>
        <p:spPr bwMode="auto">
          <a:xfrm>
            <a:off x="152400" y="1143000"/>
            <a:ext cx="152400" cy="152400"/>
          </a:xfrm>
          <a:prstGeom prst="ellipse">
            <a:avLst/>
          </a:prstGeom>
          <a:solidFill>
            <a:srgbClr val="008000"/>
          </a:solidFill>
          <a:ln w="9525">
            <a:solidFill>
              <a:srgbClr val="008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1742" name="Oval 62"/>
          <p:cNvSpPr>
            <a:spLocks noChangeArrowheads="1"/>
          </p:cNvSpPr>
          <p:nvPr/>
        </p:nvSpPr>
        <p:spPr bwMode="auto">
          <a:xfrm>
            <a:off x="5562600" y="2514600"/>
            <a:ext cx="152400" cy="152400"/>
          </a:xfrm>
          <a:prstGeom prst="ellipse">
            <a:avLst/>
          </a:prstGeom>
          <a:solidFill>
            <a:srgbClr val="008000"/>
          </a:solidFill>
          <a:ln w="9525">
            <a:solidFill>
              <a:srgbClr val="008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1743" name="Oval 63"/>
          <p:cNvSpPr>
            <a:spLocks noChangeArrowheads="1"/>
          </p:cNvSpPr>
          <p:nvPr/>
        </p:nvSpPr>
        <p:spPr bwMode="auto">
          <a:xfrm>
            <a:off x="5562600" y="5486400"/>
            <a:ext cx="152400" cy="152400"/>
          </a:xfrm>
          <a:prstGeom prst="ellipse">
            <a:avLst/>
          </a:prstGeom>
          <a:solidFill>
            <a:srgbClr val="008000"/>
          </a:solidFill>
          <a:ln w="9525">
            <a:solidFill>
              <a:srgbClr val="008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1744" name="Line 64"/>
          <p:cNvSpPr>
            <a:spLocks noChangeShapeType="1"/>
          </p:cNvSpPr>
          <p:nvPr/>
        </p:nvSpPr>
        <p:spPr bwMode="auto">
          <a:xfrm>
            <a:off x="5638800" y="2590800"/>
            <a:ext cx="0" cy="297180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45" name="Line 65"/>
          <p:cNvSpPr>
            <a:spLocks noChangeShapeType="1"/>
          </p:cNvSpPr>
          <p:nvPr/>
        </p:nvSpPr>
        <p:spPr bwMode="auto">
          <a:xfrm flipH="1">
            <a:off x="228600" y="1219200"/>
            <a:ext cx="0" cy="83820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46" name="Line 66"/>
          <p:cNvSpPr>
            <a:spLocks noChangeShapeType="1"/>
          </p:cNvSpPr>
          <p:nvPr/>
        </p:nvSpPr>
        <p:spPr bwMode="auto">
          <a:xfrm>
            <a:off x="228600" y="1143000"/>
            <a:ext cx="0" cy="91440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47" name="Oval 67"/>
          <p:cNvSpPr>
            <a:spLocks noChangeArrowheads="1"/>
          </p:cNvSpPr>
          <p:nvPr/>
        </p:nvSpPr>
        <p:spPr bwMode="auto">
          <a:xfrm>
            <a:off x="5791200" y="5486400"/>
            <a:ext cx="152400" cy="152400"/>
          </a:xfrm>
          <a:prstGeom prst="ellipse">
            <a:avLst/>
          </a:prstGeom>
          <a:solidFill>
            <a:srgbClr val="008000"/>
          </a:solidFill>
          <a:ln w="9525">
            <a:solidFill>
              <a:srgbClr val="008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1748" name="Oval 68"/>
          <p:cNvSpPr>
            <a:spLocks noChangeArrowheads="1"/>
          </p:cNvSpPr>
          <p:nvPr/>
        </p:nvSpPr>
        <p:spPr bwMode="auto">
          <a:xfrm>
            <a:off x="152400" y="1066800"/>
            <a:ext cx="152400" cy="152400"/>
          </a:xfrm>
          <a:prstGeom prst="ellipse">
            <a:avLst/>
          </a:prstGeom>
          <a:solidFill>
            <a:srgbClr val="008000"/>
          </a:solidFill>
          <a:ln w="9525">
            <a:solidFill>
              <a:srgbClr val="008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1749" name="Oval 69"/>
          <p:cNvSpPr>
            <a:spLocks noChangeArrowheads="1"/>
          </p:cNvSpPr>
          <p:nvPr/>
        </p:nvSpPr>
        <p:spPr bwMode="auto">
          <a:xfrm>
            <a:off x="152400" y="1981200"/>
            <a:ext cx="152400" cy="152400"/>
          </a:xfrm>
          <a:prstGeom prst="ellipse">
            <a:avLst/>
          </a:prstGeom>
          <a:solidFill>
            <a:srgbClr val="008000"/>
          </a:solidFill>
          <a:ln w="9525">
            <a:solidFill>
              <a:srgbClr val="008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1750" name="Line 70"/>
          <p:cNvSpPr>
            <a:spLocks noChangeShapeType="1"/>
          </p:cNvSpPr>
          <p:nvPr/>
        </p:nvSpPr>
        <p:spPr bwMode="auto">
          <a:xfrm>
            <a:off x="5867400" y="2819400"/>
            <a:ext cx="0" cy="274320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51" name="Oval 71"/>
          <p:cNvSpPr>
            <a:spLocks noChangeArrowheads="1"/>
          </p:cNvSpPr>
          <p:nvPr/>
        </p:nvSpPr>
        <p:spPr bwMode="auto">
          <a:xfrm>
            <a:off x="6248400" y="5486400"/>
            <a:ext cx="152400" cy="152400"/>
          </a:xfrm>
          <a:prstGeom prst="ellipse">
            <a:avLst/>
          </a:prstGeom>
          <a:solidFill>
            <a:srgbClr val="008000"/>
          </a:solidFill>
          <a:ln w="9525">
            <a:solidFill>
              <a:srgbClr val="008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1752" name="Oval 72"/>
          <p:cNvSpPr>
            <a:spLocks noChangeArrowheads="1"/>
          </p:cNvSpPr>
          <p:nvPr/>
        </p:nvSpPr>
        <p:spPr bwMode="auto">
          <a:xfrm>
            <a:off x="152400" y="1066800"/>
            <a:ext cx="152400" cy="152400"/>
          </a:xfrm>
          <a:prstGeom prst="ellipse">
            <a:avLst/>
          </a:prstGeom>
          <a:solidFill>
            <a:srgbClr val="008000"/>
          </a:solidFill>
          <a:ln w="9525">
            <a:solidFill>
              <a:srgbClr val="008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1753" name="Oval 73"/>
          <p:cNvSpPr>
            <a:spLocks noChangeArrowheads="1"/>
          </p:cNvSpPr>
          <p:nvPr/>
        </p:nvSpPr>
        <p:spPr bwMode="auto">
          <a:xfrm>
            <a:off x="152400" y="2057400"/>
            <a:ext cx="152400" cy="152400"/>
          </a:xfrm>
          <a:prstGeom prst="ellipse">
            <a:avLst/>
          </a:prstGeom>
          <a:solidFill>
            <a:srgbClr val="008000"/>
          </a:solidFill>
          <a:ln w="9525">
            <a:solidFill>
              <a:srgbClr val="008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1754" name="Oval 74"/>
          <p:cNvSpPr>
            <a:spLocks noChangeArrowheads="1"/>
          </p:cNvSpPr>
          <p:nvPr/>
        </p:nvSpPr>
        <p:spPr bwMode="auto">
          <a:xfrm>
            <a:off x="6019800" y="2895600"/>
            <a:ext cx="152400" cy="152400"/>
          </a:xfrm>
          <a:prstGeom prst="ellipse">
            <a:avLst/>
          </a:prstGeom>
          <a:solidFill>
            <a:srgbClr val="008000"/>
          </a:solidFill>
          <a:ln w="9525">
            <a:solidFill>
              <a:srgbClr val="008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1755" name="Oval 75"/>
          <p:cNvSpPr>
            <a:spLocks noChangeArrowheads="1"/>
          </p:cNvSpPr>
          <p:nvPr/>
        </p:nvSpPr>
        <p:spPr bwMode="auto">
          <a:xfrm>
            <a:off x="6019800" y="5486400"/>
            <a:ext cx="152400" cy="152400"/>
          </a:xfrm>
          <a:prstGeom prst="ellipse">
            <a:avLst/>
          </a:prstGeom>
          <a:solidFill>
            <a:srgbClr val="008000"/>
          </a:solidFill>
          <a:ln w="9525">
            <a:solidFill>
              <a:srgbClr val="008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1756" name="Line 76"/>
          <p:cNvSpPr>
            <a:spLocks noChangeShapeType="1"/>
          </p:cNvSpPr>
          <p:nvPr/>
        </p:nvSpPr>
        <p:spPr bwMode="auto">
          <a:xfrm>
            <a:off x="6096000" y="3048000"/>
            <a:ext cx="0" cy="251460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57" name="Line 77"/>
          <p:cNvSpPr>
            <a:spLocks noChangeShapeType="1"/>
          </p:cNvSpPr>
          <p:nvPr/>
        </p:nvSpPr>
        <p:spPr bwMode="auto">
          <a:xfrm>
            <a:off x="228600" y="1143000"/>
            <a:ext cx="0" cy="99060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58" name="Line 78"/>
          <p:cNvSpPr>
            <a:spLocks noChangeShapeType="1"/>
          </p:cNvSpPr>
          <p:nvPr/>
        </p:nvSpPr>
        <p:spPr bwMode="auto">
          <a:xfrm>
            <a:off x="6324600" y="3200400"/>
            <a:ext cx="0" cy="236220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59" name="Oval 79"/>
          <p:cNvSpPr>
            <a:spLocks noChangeArrowheads="1"/>
          </p:cNvSpPr>
          <p:nvPr/>
        </p:nvSpPr>
        <p:spPr bwMode="auto">
          <a:xfrm>
            <a:off x="6477000" y="3352800"/>
            <a:ext cx="152400" cy="152400"/>
          </a:xfrm>
          <a:prstGeom prst="ellipse">
            <a:avLst/>
          </a:prstGeom>
          <a:solidFill>
            <a:srgbClr val="008000"/>
          </a:solidFill>
          <a:ln w="9525">
            <a:solidFill>
              <a:srgbClr val="008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1760" name="Oval 80"/>
          <p:cNvSpPr>
            <a:spLocks noChangeArrowheads="1"/>
          </p:cNvSpPr>
          <p:nvPr/>
        </p:nvSpPr>
        <p:spPr bwMode="auto">
          <a:xfrm>
            <a:off x="6477000" y="5486400"/>
            <a:ext cx="152400" cy="152400"/>
          </a:xfrm>
          <a:prstGeom prst="ellipse">
            <a:avLst/>
          </a:prstGeom>
          <a:solidFill>
            <a:srgbClr val="008000"/>
          </a:solidFill>
          <a:ln w="9525">
            <a:solidFill>
              <a:srgbClr val="008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1761" name="Oval 81"/>
          <p:cNvSpPr>
            <a:spLocks noChangeArrowheads="1"/>
          </p:cNvSpPr>
          <p:nvPr/>
        </p:nvSpPr>
        <p:spPr bwMode="auto">
          <a:xfrm>
            <a:off x="152400" y="1066800"/>
            <a:ext cx="152400" cy="152400"/>
          </a:xfrm>
          <a:prstGeom prst="ellipse">
            <a:avLst/>
          </a:prstGeom>
          <a:solidFill>
            <a:srgbClr val="008000"/>
          </a:solidFill>
          <a:ln w="9525">
            <a:solidFill>
              <a:srgbClr val="008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1762" name="Oval 82"/>
          <p:cNvSpPr>
            <a:spLocks noChangeArrowheads="1"/>
          </p:cNvSpPr>
          <p:nvPr/>
        </p:nvSpPr>
        <p:spPr bwMode="auto">
          <a:xfrm>
            <a:off x="152400" y="2133600"/>
            <a:ext cx="152400" cy="152400"/>
          </a:xfrm>
          <a:prstGeom prst="ellipse">
            <a:avLst/>
          </a:prstGeom>
          <a:solidFill>
            <a:srgbClr val="008000"/>
          </a:solidFill>
          <a:ln w="9525">
            <a:solidFill>
              <a:srgbClr val="008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1763" name="Oval 83"/>
          <p:cNvSpPr>
            <a:spLocks noChangeArrowheads="1"/>
          </p:cNvSpPr>
          <p:nvPr/>
        </p:nvSpPr>
        <p:spPr bwMode="auto">
          <a:xfrm>
            <a:off x="6248400" y="3124200"/>
            <a:ext cx="152400" cy="152400"/>
          </a:xfrm>
          <a:prstGeom prst="ellipse">
            <a:avLst/>
          </a:prstGeom>
          <a:solidFill>
            <a:srgbClr val="008000"/>
          </a:solidFill>
          <a:ln w="9525">
            <a:solidFill>
              <a:srgbClr val="008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1764" name="Line 84"/>
          <p:cNvSpPr>
            <a:spLocks noChangeShapeType="1"/>
          </p:cNvSpPr>
          <p:nvPr/>
        </p:nvSpPr>
        <p:spPr bwMode="auto">
          <a:xfrm>
            <a:off x="228600" y="1143000"/>
            <a:ext cx="0" cy="106680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65" name="Line 85"/>
          <p:cNvSpPr>
            <a:spLocks noChangeShapeType="1"/>
          </p:cNvSpPr>
          <p:nvPr/>
        </p:nvSpPr>
        <p:spPr bwMode="auto">
          <a:xfrm>
            <a:off x="6553200" y="3352800"/>
            <a:ext cx="0" cy="220980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66" name="AutoShape 86"/>
          <p:cNvSpPr>
            <a:spLocks noChangeArrowheads="1"/>
          </p:cNvSpPr>
          <p:nvPr/>
        </p:nvSpPr>
        <p:spPr bwMode="auto">
          <a:xfrm rot="21541608" flipH="1">
            <a:off x="4265613" y="5410200"/>
            <a:ext cx="228600" cy="152400"/>
          </a:xfrm>
          <a:prstGeom prst="rtTriangle">
            <a:avLst/>
          </a:pr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1767" name="AutoShape 87"/>
          <p:cNvSpPr>
            <a:spLocks noChangeArrowheads="1"/>
          </p:cNvSpPr>
          <p:nvPr/>
        </p:nvSpPr>
        <p:spPr bwMode="auto">
          <a:xfrm rot="21541608" flipH="1">
            <a:off x="4495800" y="5307013"/>
            <a:ext cx="228600" cy="153987"/>
          </a:xfrm>
          <a:prstGeom prst="rtTriangle">
            <a:avLst/>
          </a:pr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1768" name="Rectangle 88"/>
          <p:cNvSpPr>
            <a:spLocks noChangeArrowheads="1"/>
          </p:cNvSpPr>
          <p:nvPr/>
        </p:nvSpPr>
        <p:spPr bwMode="auto">
          <a:xfrm>
            <a:off x="4495800" y="5461000"/>
            <a:ext cx="228600" cy="101600"/>
          </a:xfrm>
          <a:prstGeom prst="rect">
            <a:avLst/>
          </a:pr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1769" name="AutoShape 89"/>
          <p:cNvSpPr>
            <a:spLocks noChangeArrowheads="1"/>
          </p:cNvSpPr>
          <p:nvPr/>
        </p:nvSpPr>
        <p:spPr bwMode="auto">
          <a:xfrm rot="21541608" flipH="1">
            <a:off x="4646613" y="5181600"/>
            <a:ext cx="304800" cy="152400"/>
          </a:xfrm>
          <a:prstGeom prst="rtTriangle">
            <a:avLst/>
          </a:pr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1770" name="AutoShape 90"/>
          <p:cNvSpPr>
            <a:spLocks noChangeArrowheads="1"/>
          </p:cNvSpPr>
          <p:nvPr/>
        </p:nvSpPr>
        <p:spPr bwMode="auto">
          <a:xfrm rot="21541608" flipH="1">
            <a:off x="5103813" y="4876800"/>
            <a:ext cx="304800" cy="228600"/>
          </a:xfrm>
          <a:prstGeom prst="rtTriangle">
            <a:avLst/>
          </a:pr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1771" name="Rectangle 91"/>
          <p:cNvSpPr>
            <a:spLocks noChangeArrowheads="1"/>
          </p:cNvSpPr>
          <p:nvPr/>
        </p:nvSpPr>
        <p:spPr bwMode="auto">
          <a:xfrm>
            <a:off x="4724400" y="5334000"/>
            <a:ext cx="228600" cy="228600"/>
          </a:xfrm>
          <a:prstGeom prst="rect">
            <a:avLst/>
          </a:pr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1772" name="Rectangle 92"/>
          <p:cNvSpPr>
            <a:spLocks noChangeArrowheads="1"/>
          </p:cNvSpPr>
          <p:nvPr/>
        </p:nvSpPr>
        <p:spPr bwMode="auto">
          <a:xfrm>
            <a:off x="5181600" y="5105400"/>
            <a:ext cx="228600" cy="457200"/>
          </a:xfrm>
          <a:prstGeom prst="rect">
            <a:avLst/>
          </a:pr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1773" name="AutoShape 93"/>
          <p:cNvSpPr>
            <a:spLocks noChangeArrowheads="1"/>
          </p:cNvSpPr>
          <p:nvPr/>
        </p:nvSpPr>
        <p:spPr bwMode="auto">
          <a:xfrm rot="21541608" flipH="1">
            <a:off x="4800600" y="5029200"/>
            <a:ext cx="379413" cy="228600"/>
          </a:xfrm>
          <a:prstGeom prst="rtTriangle">
            <a:avLst/>
          </a:pr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1774" name="Rectangle 94"/>
          <p:cNvSpPr>
            <a:spLocks noChangeArrowheads="1"/>
          </p:cNvSpPr>
          <p:nvPr/>
        </p:nvSpPr>
        <p:spPr bwMode="auto">
          <a:xfrm>
            <a:off x="4897438" y="5257800"/>
            <a:ext cx="284162" cy="304800"/>
          </a:xfrm>
          <a:prstGeom prst="rect">
            <a:avLst/>
          </a:pr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1775" name="AutoShape 95"/>
          <p:cNvSpPr>
            <a:spLocks noChangeArrowheads="1"/>
          </p:cNvSpPr>
          <p:nvPr/>
        </p:nvSpPr>
        <p:spPr bwMode="auto">
          <a:xfrm rot="21541608" flipH="1">
            <a:off x="5178425" y="4799013"/>
            <a:ext cx="458788" cy="227012"/>
          </a:xfrm>
          <a:prstGeom prst="rtTriangle">
            <a:avLst/>
          </a:pr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1776" name="Rectangle 96"/>
          <p:cNvSpPr>
            <a:spLocks noChangeArrowheads="1"/>
          </p:cNvSpPr>
          <p:nvPr/>
        </p:nvSpPr>
        <p:spPr bwMode="auto">
          <a:xfrm>
            <a:off x="5354638" y="5029200"/>
            <a:ext cx="284162" cy="533400"/>
          </a:xfrm>
          <a:prstGeom prst="rect">
            <a:avLst/>
          </a:pr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1777" name="AutoShape 97"/>
          <p:cNvSpPr>
            <a:spLocks noChangeArrowheads="1"/>
          </p:cNvSpPr>
          <p:nvPr/>
        </p:nvSpPr>
        <p:spPr bwMode="auto">
          <a:xfrm rot="21541608" flipH="1">
            <a:off x="5407025" y="4648200"/>
            <a:ext cx="458788" cy="227013"/>
          </a:xfrm>
          <a:prstGeom prst="rtTriangle">
            <a:avLst/>
          </a:pr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1778" name="Rectangle 98"/>
          <p:cNvSpPr>
            <a:spLocks noChangeArrowheads="1"/>
          </p:cNvSpPr>
          <p:nvPr/>
        </p:nvSpPr>
        <p:spPr bwMode="auto">
          <a:xfrm>
            <a:off x="5583238" y="4878388"/>
            <a:ext cx="284162" cy="684212"/>
          </a:xfrm>
          <a:prstGeom prst="rect">
            <a:avLst/>
          </a:pr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1779" name="AutoShape 99"/>
          <p:cNvSpPr>
            <a:spLocks noChangeArrowheads="1"/>
          </p:cNvSpPr>
          <p:nvPr/>
        </p:nvSpPr>
        <p:spPr bwMode="auto">
          <a:xfrm rot="21541608" flipH="1">
            <a:off x="5637213" y="4572000"/>
            <a:ext cx="458787" cy="227013"/>
          </a:xfrm>
          <a:prstGeom prst="rtTriangle">
            <a:avLst/>
          </a:pr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1780" name="Rectangle 100"/>
          <p:cNvSpPr>
            <a:spLocks noChangeArrowheads="1"/>
          </p:cNvSpPr>
          <p:nvPr/>
        </p:nvSpPr>
        <p:spPr bwMode="auto">
          <a:xfrm>
            <a:off x="5811838" y="4800600"/>
            <a:ext cx="284162" cy="762000"/>
          </a:xfrm>
          <a:prstGeom prst="rect">
            <a:avLst/>
          </a:pr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1781" name="AutoShape 101"/>
          <p:cNvSpPr>
            <a:spLocks noChangeArrowheads="1"/>
          </p:cNvSpPr>
          <p:nvPr/>
        </p:nvSpPr>
        <p:spPr bwMode="auto">
          <a:xfrm rot="21541608" flipH="1">
            <a:off x="6016625" y="4570413"/>
            <a:ext cx="303213" cy="77787"/>
          </a:xfrm>
          <a:prstGeom prst="rtTriangle">
            <a:avLst/>
          </a:pr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1782" name="Rectangle 102"/>
          <p:cNvSpPr>
            <a:spLocks noChangeArrowheads="1"/>
          </p:cNvSpPr>
          <p:nvPr/>
        </p:nvSpPr>
        <p:spPr bwMode="auto">
          <a:xfrm>
            <a:off x="6040438" y="4648200"/>
            <a:ext cx="284162" cy="914400"/>
          </a:xfrm>
          <a:prstGeom prst="rect">
            <a:avLst/>
          </a:pr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1783" name="AutoShape 103"/>
          <p:cNvSpPr>
            <a:spLocks noChangeArrowheads="1"/>
          </p:cNvSpPr>
          <p:nvPr/>
        </p:nvSpPr>
        <p:spPr bwMode="auto">
          <a:xfrm rot="21541608" flipH="1">
            <a:off x="6245225" y="4495800"/>
            <a:ext cx="303213" cy="77788"/>
          </a:xfrm>
          <a:prstGeom prst="rtTriangle">
            <a:avLst/>
          </a:pr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1784" name="Rectangle 104"/>
          <p:cNvSpPr>
            <a:spLocks noChangeArrowheads="1"/>
          </p:cNvSpPr>
          <p:nvPr/>
        </p:nvSpPr>
        <p:spPr bwMode="auto">
          <a:xfrm>
            <a:off x="6269038" y="4572000"/>
            <a:ext cx="284162" cy="990600"/>
          </a:xfrm>
          <a:prstGeom prst="rect">
            <a:avLst/>
          </a:pr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5577" name="Freeform 105"/>
          <p:cNvSpPr>
            <a:spLocks/>
          </p:cNvSpPr>
          <p:nvPr/>
        </p:nvSpPr>
        <p:spPr bwMode="auto">
          <a:xfrm>
            <a:off x="4267200" y="4495800"/>
            <a:ext cx="4724400" cy="1066800"/>
          </a:xfrm>
          <a:custGeom>
            <a:avLst/>
            <a:gdLst>
              <a:gd name="T0" fmla="*/ 0 w 2976"/>
              <a:gd name="T1" fmla="*/ 1066800 h 672"/>
              <a:gd name="T2" fmla="*/ 2438400 w 2976"/>
              <a:gd name="T3" fmla="*/ 0 h 672"/>
              <a:gd name="T4" fmla="*/ 4724400 w 2976"/>
              <a:gd name="T5" fmla="*/ 1066800 h 67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976" h="672">
                <a:moveTo>
                  <a:pt x="0" y="672"/>
                </a:moveTo>
                <a:cubicBezTo>
                  <a:pt x="520" y="336"/>
                  <a:pt x="1040" y="0"/>
                  <a:pt x="1536" y="0"/>
                </a:cubicBezTo>
                <a:cubicBezTo>
                  <a:pt x="2032" y="0"/>
                  <a:pt x="2736" y="560"/>
                  <a:pt x="2976" y="672"/>
                </a:cubicBezTo>
              </a:path>
            </a:pathLst>
          </a:custGeom>
          <a:noFill/>
          <a:ln w="5715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86" name="Oval 106"/>
          <p:cNvSpPr>
            <a:spLocks noChangeArrowheads="1"/>
          </p:cNvSpPr>
          <p:nvPr/>
        </p:nvSpPr>
        <p:spPr bwMode="auto">
          <a:xfrm>
            <a:off x="6248400" y="4419600"/>
            <a:ext cx="152400" cy="152400"/>
          </a:xfrm>
          <a:prstGeom prst="ellipse">
            <a:avLst/>
          </a:prstGeom>
          <a:solidFill>
            <a:srgbClr val="008000"/>
          </a:solidFill>
          <a:ln w="9525">
            <a:solidFill>
              <a:srgbClr val="008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1787" name="Oval 107"/>
          <p:cNvSpPr>
            <a:spLocks noChangeArrowheads="1"/>
          </p:cNvSpPr>
          <p:nvPr/>
        </p:nvSpPr>
        <p:spPr bwMode="auto">
          <a:xfrm>
            <a:off x="6019800" y="4495800"/>
            <a:ext cx="152400" cy="152400"/>
          </a:xfrm>
          <a:prstGeom prst="ellipse">
            <a:avLst/>
          </a:prstGeom>
          <a:solidFill>
            <a:srgbClr val="008000"/>
          </a:solidFill>
          <a:ln w="9525">
            <a:solidFill>
              <a:srgbClr val="008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1788" name="Oval 108"/>
          <p:cNvSpPr>
            <a:spLocks noChangeArrowheads="1"/>
          </p:cNvSpPr>
          <p:nvPr/>
        </p:nvSpPr>
        <p:spPr bwMode="auto">
          <a:xfrm>
            <a:off x="5791200" y="4572000"/>
            <a:ext cx="152400" cy="152400"/>
          </a:xfrm>
          <a:prstGeom prst="ellipse">
            <a:avLst/>
          </a:prstGeom>
          <a:solidFill>
            <a:srgbClr val="008000"/>
          </a:solidFill>
          <a:ln w="9525">
            <a:solidFill>
              <a:srgbClr val="008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1789" name="Oval 109"/>
          <p:cNvSpPr>
            <a:spLocks noChangeArrowheads="1"/>
          </p:cNvSpPr>
          <p:nvPr/>
        </p:nvSpPr>
        <p:spPr bwMode="auto">
          <a:xfrm>
            <a:off x="6477000" y="4419600"/>
            <a:ext cx="152400" cy="152400"/>
          </a:xfrm>
          <a:prstGeom prst="ellipse">
            <a:avLst/>
          </a:prstGeom>
          <a:solidFill>
            <a:srgbClr val="008000"/>
          </a:solidFill>
          <a:ln w="9525">
            <a:solidFill>
              <a:srgbClr val="008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1790" name="Oval 110"/>
          <p:cNvSpPr>
            <a:spLocks noChangeArrowheads="1"/>
          </p:cNvSpPr>
          <p:nvPr/>
        </p:nvSpPr>
        <p:spPr bwMode="auto">
          <a:xfrm>
            <a:off x="5562600" y="4648200"/>
            <a:ext cx="152400" cy="152400"/>
          </a:xfrm>
          <a:prstGeom prst="ellipse">
            <a:avLst/>
          </a:prstGeom>
          <a:solidFill>
            <a:srgbClr val="008000"/>
          </a:solidFill>
          <a:ln w="9525">
            <a:solidFill>
              <a:srgbClr val="008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1791" name="Oval 111"/>
          <p:cNvSpPr>
            <a:spLocks noChangeArrowheads="1"/>
          </p:cNvSpPr>
          <p:nvPr/>
        </p:nvSpPr>
        <p:spPr bwMode="auto">
          <a:xfrm>
            <a:off x="5334000" y="4800600"/>
            <a:ext cx="152400" cy="152400"/>
          </a:xfrm>
          <a:prstGeom prst="ellipse">
            <a:avLst/>
          </a:prstGeom>
          <a:solidFill>
            <a:srgbClr val="008000"/>
          </a:solidFill>
          <a:ln w="9525">
            <a:solidFill>
              <a:srgbClr val="008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1792" name="Oval 112"/>
          <p:cNvSpPr>
            <a:spLocks noChangeArrowheads="1"/>
          </p:cNvSpPr>
          <p:nvPr/>
        </p:nvSpPr>
        <p:spPr bwMode="auto">
          <a:xfrm>
            <a:off x="5105400" y="4876800"/>
            <a:ext cx="152400" cy="152400"/>
          </a:xfrm>
          <a:prstGeom prst="ellipse">
            <a:avLst/>
          </a:prstGeom>
          <a:solidFill>
            <a:srgbClr val="008000"/>
          </a:solidFill>
          <a:ln w="9525">
            <a:solidFill>
              <a:srgbClr val="008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1793" name="Oval 113"/>
          <p:cNvSpPr>
            <a:spLocks noChangeArrowheads="1"/>
          </p:cNvSpPr>
          <p:nvPr/>
        </p:nvSpPr>
        <p:spPr bwMode="auto">
          <a:xfrm>
            <a:off x="4876800" y="5029200"/>
            <a:ext cx="152400" cy="152400"/>
          </a:xfrm>
          <a:prstGeom prst="ellipse">
            <a:avLst/>
          </a:prstGeom>
          <a:solidFill>
            <a:srgbClr val="008000"/>
          </a:solidFill>
          <a:ln w="9525">
            <a:solidFill>
              <a:srgbClr val="008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1794" name="Oval 114"/>
          <p:cNvSpPr>
            <a:spLocks noChangeArrowheads="1"/>
          </p:cNvSpPr>
          <p:nvPr/>
        </p:nvSpPr>
        <p:spPr bwMode="auto">
          <a:xfrm>
            <a:off x="4648200" y="5181600"/>
            <a:ext cx="152400" cy="152400"/>
          </a:xfrm>
          <a:prstGeom prst="ellipse">
            <a:avLst/>
          </a:prstGeom>
          <a:solidFill>
            <a:srgbClr val="008000"/>
          </a:solidFill>
          <a:ln w="9525">
            <a:solidFill>
              <a:srgbClr val="008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1795" name="Oval 115"/>
          <p:cNvSpPr>
            <a:spLocks noChangeArrowheads="1"/>
          </p:cNvSpPr>
          <p:nvPr/>
        </p:nvSpPr>
        <p:spPr bwMode="auto">
          <a:xfrm>
            <a:off x="4419600" y="5334000"/>
            <a:ext cx="152400" cy="152400"/>
          </a:xfrm>
          <a:prstGeom prst="ellipse">
            <a:avLst/>
          </a:prstGeom>
          <a:solidFill>
            <a:srgbClr val="008000"/>
          </a:solidFill>
          <a:ln w="9525">
            <a:solidFill>
              <a:srgbClr val="008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1796" name="Oval 116"/>
          <p:cNvSpPr>
            <a:spLocks noChangeArrowheads="1"/>
          </p:cNvSpPr>
          <p:nvPr/>
        </p:nvSpPr>
        <p:spPr bwMode="auto">
          <a:xfrm>
            <a:off x="4191000" y="5486400"/>
            <a:ext cx="152400" cy="152400"/>
          </a:xfrm>
          <a:prstGeom prst="ellipse">
            <a:avLst/>
          </a:prstGeom>
          <a:solidFill>
            <a:srgbClr val="008000"/>
          </a:solidFill>
          <a:ln w="9525">
            <a:solidFill>
              <a:srgbClr val="008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1797" name="Text Box 117"/>
          <p:cNvSpPr txBox="1">
            <a:spLocks noChangeArrowheads="1"/>
          </p:cNvSpPr>
          <p:nvPr/>
        </p:nvSpPr>
        <p:spPr bwMode="auto">
          <a:xfrm>
            <a:off x="8686800" y="5562600"/>
            <a:ext cx="914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3200" i="1"/>
              <a:t>C</a:t>
            </a:r>
            <a:endParaRPr lang="en-US" altLang="en-US" sz="3200" i="1">
              <a:latin typeface="Arial" charset="0"/>
            </a:endParaRPr>
          </a:p>
        </p:txBody>
      </p:sp>
      <p:sp>
        <p:nvSpPr>
          <p:cNvPr id="105590" name="Text Box 118"/>
          <p:cNvSpPr txBox="1">
            <a:spLocks noChangeArrowheads="1"/>
          </p:cNvSpPr>
          <p:nvPr/>
        </p:nvSpPr>
        <p:spPr bwMode="auto">
          <a:xfrm>
            <a:off x="990600" y="152400"/>
            <a:ext cx="7162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/>
              <a:t>Archimedes Integrates!!!</a:t>
            </a:r>
          </a:p>
        </p:txBody>
      </p:sp>
    </p:spTree>
  </p:cSld>
  <p:clrMapOvr>
    <a:masterClrMapping/>
  </p:clrMapOvr>
  <p:transition advTm="44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0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7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04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8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4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72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06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0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40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4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74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7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08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1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4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3" grpId="0" animBg="1"/>
      <p:bldP spid="71703" grpId="1" animBg="1"/>
      <p:bldP spid="71704" grpId="0" animBg="1"/>
      <p:bldP spid="71704" grpId="1" animBg="1"/>
      <p:bldP spid="71709" grpId="0" animBg="1"/>
      <p:bldP spid="71709" grpId="1" animBg="1"/>
      <p:bldP spid="71710" grpId="0" animBg="1"/>
      <p:bldP spid="71710" grpId="1" animBg="1"/>
      <p:bldP spid="71711" grpId="0" animBg="1"/>
      <p:bldP spid="71711" grpId="1" animBg="1"/>
      <p:bldP spid="71712" grpId="0" animBg="1"/>
      <p:bldP spid="71712" grpId="1" animBg="1"/>
      <p:bldP spid="71713" grpId="0" animBg="1"/>
      <p:bldP spid="71713" grpId="1" animBg="1"/>
      <p:bldP spid="71714" grpId="0" animBg="1"/>
      <p:bldP spid="71714" grpId="1" animBg="1"/>
      <p:bldP spid="71715" grpId="0" animBg="1"/>
      <p:bldP spid="71715" grpId="1" animBg="1"/>
      <p:bldP spid="71716" grpId="0" animBg="1"/>
      <p:bldP spid="71716" grpId="1" animBg="1"/>
      <p:bldP spid="71717" grpId="0" animBg="1"/>
      <p:bldP spid="71717" grpId="1" animBg="1"/>
      <p:bldP spid="71718" grpId="0" animBg="1"/>
      <p:bldP spid="71718" grpId="1" animBg="1"/>
      <p:bldP spid="71719" grpId="0" animBg="1"/>
      <p:bldP spid="71719" grpId="1" animBg="1"/>
      <p:bldP spid="71720" grpId="0" animBg="1"/>
      <p:bldP spid="71720" grpId="1" animBg="1"/>
      <p:bldP spid="71721" grpId="0" animBg="1"/>
      <p:bldP spid="71721" grpId="1" animBg="1"/>
      <p:bldP spid="71722" grpId="0" animBg="1"/>
      <p:bldP spid="71722" grpId="1" animBg="1"/>
      <p:bldP spid="71723" grpId="0" animBg="1"/>
      <p:bldP spid="71723" grpId="1" animBg="1"/>
      <p:bldP spid="71724" grpId="0" animBg="1"/>
      <p:bldP spid="71724" grpId="1" animBg="1"/>
      <p:bldP spid="71725" grpId="0" animBg="1"/>
      <p:bldP spid="71725" grpId="1" animBg="1"/>
      <p:bldP spid="71726" grpId="0" animBg="1"/>
      <p:bldP spid="71726" grpId="1" animBg="1"/>
      <p:bldP spid="71727" grpId="0" animBg="1"/>
      <p:bldP spid="71727" grpId="1" animBg="1"/>
      <p:bldP spid="71728" grpId="0" animBg="1"/>
      <p:bldP spid="71728" grpId="1" animBg="1"/>
      <p:bldP spid="71729" grpId="0" animBg="1"/>
      <p:bldP spid="71729" grpId="1" animBg="1"/>
      <p:bldP spid="71730" grpId="0" animBg="1"/>
      <p:bldP spid="71730" grpId="1" animBg="1"/>
      <p:bldP spid="71731" grpId="0" animBg="1"/>
      <p:bldP spid="71731" grpId="1" animBg="1"/>
      <p:bldP spid="71732" grpId="0" animBg="1"/>
      <p:bldP spid="71732" grpId="1" animBg="1"/>
      <p:bldP spid="71733" grpId="0" animBg="1"/>
      <p:bldP spid="71733" grpId="1" animBg="1"/>
      <p:bldP spid="71734" grpId="0" animBg="1"/>
      <p:bldP spid="71734" grpId="1" animBg="1"/>
      <p:bldP spid="71735" grpId="0" animBg="1"/>
      <p:bldP spid="71735" grpId="1" animBg="1"/>
      <p:bldP spid="71736" grpId="0" animBg="1"/>
      <p:bldP spid="71736" grpId="1" animBg="1"/>
      <p:bldP spid="71737" grpId="0" animBg="1"/>
      <p:bldP spid="71737" grpId="1" animBg="1"/>
      <p:bldP spid="71738" grpId="0" animBg="1"/>
      <p:bldP spid="71738" grpId="1" animBg="1"/>
      <p:bldP spid="71739" grpId="0" animBg="1"/>
      <p:bldP spid="71739" grpId="1" animBg="1"/>
      <p:bldP spid="71740" grpId="0" animBg="1"/>
      <p:bldP spid="71740" grpId="1" animBg="1"/>
      <p:bldP spid="71741" grpId="0" animBg="1"/>
      <p:bldP spid="71741" grpId="1" animBg="1"/>
      <p:bldP spid="71742" grpId="0" animBg="1"/>
      <p:bldP spid="71742" grpId="1" animBg="1"/>
      <p:bldP spid="71743" grpId="0" animBg="1"/>
      <p:bldP spid="71743" grpId="1" animBg="1"/>
      <p:bldP spid="71744" grpId="0" animBg="1"/>
      <p:bldP spid="71744" grpId="1" animBg="1"/>
      <p:bldP spid="71745" grpId="0" animBg="1"/>
      <p:bldP spid="71745" grpId="1" animBg="1"/>
      <p:bldP spid="71746" grpId="0" animBg="1"/>
      <p:bldP spid="71746" grpId="1" animBg="1"/>
      <p:bldP spid="71747" grpId="0" animBg="1"/>
      <p:bldP spid="71747" grpId="1" animBg="1"/>
      <p:bldP spid="71748" grpId="0" animBg="1"/>
      <p:bldP spid="71748" grpId="1" animBg="1"/>
      <p:bldP spid="71749" grpId="0" animBg="1"/>
      <p:bldP spid="71749" grpId="1" animBg="1"/>
      <p:bldP spid="71750" grpId="0" animBg="1"/>
      <p:bldP spid="71750" grpId="1" animBg="1"/>
      <p:bldP spid="71751" grpId="0" animBg="1"/>
      <p:bldP spid="71751" grpId="1" animBg="1"/>
      <p:bldP spid="71752" grpId="0" animBg="1"/>
      <p:bldP spid="71752" grpId="1" animBg="1"/>
      <p:bldP spid="71753" grpId="0" animBg="1"/>
      <p:bldP spid="71753" grpId="1" animBg="1"/>
      <p:bldP spid="71754" grpId="0" animBg="1"/>
      <p:bldP spid="71754" grpId="1" animBg="1"/>
      <p:bldP spid="71755" grpId="0" animBg="1"/>
      <p:bldP spid="71755" grpId="1" animBg="1"/>
      <p:bldP spid="71756" grpId="0" animBg="1"/>
      <p:bldP spid="71756" grpId="1" animBg="1"/>
      <p:bldP spid="71757" grpId="0" animBg="1"/>
      <p:bldP spid="71757" grpId="1" animBg="1"/>
      <p:bldP spid="71758" grpId="0" animBg="1"/>
      <p:bldP spid="71758" grpId="1" animBg="1"/>
      <p:bldP spid="71759" grpId="0" animBg="1"/>
      <p:bldP spid="71760" grpId="0" animBg="1"/>
      <p:bldP spid="71761" grpId="0" animBg="1"/>
      <p:bldP spid="71761" grpId="1" animBg="1"/>
      <p:bldP spid="71761" grpId="2" animBg="1"/>
      <p:bldP spid="71762" grpId="0" animBg="1"/>
      <p:bldP spid="71762" grpId="1" animBg="1"/>
      <p:bldP spid="71762" grpId="2" animBg="1"/>
      <p:bldP spid="71763" grpId="0" animBg="1"/>
      <p:bldP spid="71763" grpId="1" animBg="1"/>
      <p:bldP spid="71764" grpId="0" animBg="1"/>
      <p:bldP spid="71764" grpId="1" animBg="1"/>
      <p:bldP spid="71764" grpId="2" animBg="1"/>
      <p:bldP spid="71765" grpId="0" animBg="1"/>
      <p:bldP spid="71766" grpId="0" animBg="1"/>
      <p:bldP spid="71767" grpId="0" animBg="1"/>
      <p:bldP spid="71768" grpId="0" animBg="1"/>
      <p:bldP spid="71769" grpId="0" animBg="1"/>
      <p:bldP spid="71770" grpId="0" animBg="1"/>
      <p:bldP spid="71771" grpId="0" animBg="1"/>
      <p:bldP spid="71772" grpId="0" animBg="1"/>
      <p:bldP spid="71773" grpId="0" animBg="1"/>
      <p:bldP spid="71774" grpId="0" animBg="1"/>
      <p:bldP spid="71775" grpId="0" animBg="1"/>
      <p:bldP spid="71776" grpId="0" animBg="1"/>
      <p:bldP spid="71777" grpId="0" animBg="1"/>
      <p:bldP spid="71778" grpId="0" animBg="1"/>
      <p:bldP spid="71779" grpId="0" animBg="1"/>
      <p:bldP spid="71780" grpId="0" animBg="1"/>
      <p:bldP spid="71781" grpId="0" animBg="1"/>
      <p:bldP spid="71782" grpId="0" animBg="1"/>
      <p:bldP spid="71783" grpId="0" animBg="1"/>
      <p:bldP spid="71784" grpId="0" animBg="1"/>
      <p:bldP spid="71786" grpId="0" animBg="1"/>
      <p:bldP spid="71786" grpId="1" animBg="1"/>
      <p:bldP spid="71787" grpId="0" animBg="1"/>
      <p:bldP spid="71787" grpId="1" animBg="1"/>
      <p:bldP spid="71788" grpId="0" animBg="1"/>
      <p:bldP spid="71788" grpId="1" animBg="1"/>
      <p:bldP spid="71789" grpId="0" animBg="1"/>
      <p:bldP spid="71790" grpId="0" animBg="1"/>
      <p:bldP spid="71790" grpId="1" animBg="1"/>
      <p:bldP spid="71791" grpId="0" animBg="1"/>
      <p:bldP spid="71791" grpId="1" animBg="1"/>
      <p:bldP spid="71792" grpId="0" animBg="1"/>
      <p:bldP spid="71792" grpId="1" animBg="1"/>
      <p:bldP spid="71793" grpId="0" animBg="1"/>
      <p:bldP spid="71793" grpId="1" animBg="1"/>
      <p:bldP spid="71794" grpId="0" animBg="1"/>
      <p:bldP spid="71794" grpId="1" animBg="1"/>
      <p:bldP spid="71795" grpId="0" animBg="1"/>
      <p:bldP spid="71795" grpId="1" animBg="1"/>
      <p:bldP spid="71796" grpId="0" animBg="1"/>
      <p:bldP spid="71796" grpId="1" animBg="1"/>
      <p:bldP spid="71797" grpId="0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AutoShape 2"/>
          <p:cNvSpPr>
            <a:spLocks noChangeArrowheads="1"/>
          </p:cNvSpPr>
          <p:nvPr/>
        </p:nvSpPr>
        <p:spPr bwMode="auto">
          <a:xfrm rot="-58392">
            <a:off x="7769225" y="4799013"/>
            <a:ext cx="306388" cy="228600"/>
          </a:xfrm>
          <a:prstGeom prst="rtTriangle">
            <a:avLst/>
          </a:pr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2707" name="AutoShape 3"/>
          <p:cNvSpPr>
            <a:spLocks noChangeArrowheads="1"/>
          </p:cNvSpPr>
          <p:nvPr/>
        </p:nvSpPr>
        <p:spPr bwMode="auto">
          <a:xfrm rot="-58392">
            <a:off x="8001000" y="4953000"/>
            <a:ext cx="228600" cy="146050"/>
          </a:xfrm>
          <a:prstGeom prst="rtTriangle">
            <a:avLst/>
          </a:pr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6500" name="Text Box 4"/>
          <p:cNvSpPr txBox="1">
            <a:spLocks noChangeArrowheads="1"/>
          </p:cNvSpPr>
          <p:nvPr/>
        </p:nvSpPr>
        <p:spPr bwMode="auto">
          <a:xfrm>
            <a:off x="228600" y="1066800"/>
            <a:ext cx="914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3200" i="1">
                <a:solidFill>
                  <a:schemeClr val="accent2"/>
                </a:solidFill>
              </a:rPr>
              <a:t>T</a:t>
            </a:r>
            <a:endParaRPr lang="en-US" altLang="en-US" sz="3200" i="1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106501" name="Text Box 5"/>
          <p:cNvSpPr txBox="1">
            <a:spLocks noChangeArrowheads="1"/>
          </p:cNvSpPr>
          <p:nvPr/>
        </p:nvSpPr>
        <p:spPr bwMode="auto">
          <a:xfrm>
            <a:off x="4267200" y="2895600"/>
            <a:ext cx="914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3200" i="1">
                <a:solidFill>
                  <a:schemeClr val="accent2"/>
                </a:solidFill>
              </a:rPr>
              <a:t>K</a:t>
            </a:r>
            <a:endParaRPr lang="en-US" altLang="en-US" sz="3200" i="1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106502" name="Text Box 6"/>
          <p:cNvSpPr txBox="1">
            <a:spLocks noChangeArrowheads="1"/>
          </p:cNvSpPr>
          <p:nvPr/>
        </p:nvSpPr>
        <p:spPr bwMode="auto">
          <a:xfrm>
            <a:off x="6553200" y="2895600"/>
            <a:ext cx="914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3200" i="1">
                <a:solidFill>
                  <a:schemeClr val="accent2"/>
                </a:solidFill>
              </a:rPr>
              <a:t>E</a:t>
            </a:r>
            <a:endParaRPr lang="en-US" altLang="en-US" sz="3200" i="1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106503" name="Text Box 7"/>
          <p:cNvSpPr txBox="1">
            <a:spLocks noChangeArrowheads="1"/>
          </p:cNvSpPr>
          <p:nvPr/>
        </p:nvSpPr>
        <p:spPr bwMode="auto">
          <a:xfrm>
            <a:off x="6477000" y="5562600"/>
            <a:ext cx="914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3200" i="1">
                <a:solidFill>
                  <a:schemeClr val="accent2"/>
                </a:solidFill>
              </a:rPr>
              <a:t>D</a:t>
            </a:r>
            <a:endParaRPr lang="en-US" altLang="en-US" sz="3200" i="1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106504" name="Text Box 8"/>
          <p:cNvSpPr txBox="1">
            <a:spLocks noChangeArrowheads="1"/>
          </p:cNvSpPr>
          <p:nvPr/>
        </p:nvSpPr>
        <p:spPr bwMode="auto">
          <a:xfrm>
            <a:off x="4038600" y="762000"/>
            <a:ext cx="914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3200" i="1">
                <a:solidFill>
                  <a:srgbClr val="FF3300"/>
                </a:solidFill>
              </a:rPr>
              <a:t>Z</a:t>
            </a:r>
            <a:endParaRPr lang="en-US" altLang="en-US" sz="3200" i="1">
              <a:solidFill>
                <a:srgbClr val="FF3300"/>
              </a:solidFill>
              <a:latin typeface="Arial" charset="0"/>
            </a:endParaRPr>
          </a:p>
        </p:txBody>
      </p:sp>
      <p:sp>
        <p:nvSpPr>
          <p:cNvPr id="106505" name="Line 9"/>
          <p:cNvSpPr>
            <a:spLocks noChangeShapeType="1"/>
          </p:cNvSpPr>
          <p:nvPr/>
        </p:nvSpPr>
        <p:spPr bwMode="auto">
          <a:xfrm flipV="1">
            <a:off x="4267200" y="4495800"/>
            <a:ext cx="2438400" cy="10668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6506" name="Line 10"/>
          <p:cNvSpPr>
            <a:spLocks noChangeShapeType="1"/>
          </p:cNvSpPr>
          <p:nvPr/>
        </p:nvSpPr>
        <p:spPr bwMode="auto">
          <a:xfrm flipH="1" flipV="1">
            <a:off x="4267200" y="1371600"/>
            <a:ext cx="4724400" cy="41910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6507" name="Line 11"/>
          <p:cNvSpPr>
            <a:spLocks noChangeShapeType="1"/>
          </p:cNvSpPr>
          <p:nvPr/>
        </p:nvSpPr>
        <p:spPr bwMode="auto">
          <a:xfrm>
            <a:off x="4267200" y="5562600"/>
            <a:ext cx="4724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6508" name="Line 12"/>
          <p:cNvSpPr>
            <a:spLocks noChangeShapeType="1"/>
          </p:cNvSpPr>
          <p:nvPr/>
        </p:nvSpPr>
        <p:spPr bwMode="auto">
          <a:xfrm flipV="1">
            <a:off x="4267200" y="1371600"/>
            <a:ext cx="0" cy="41910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6509" name="Line 13"/>
          <p:cNvSpPr>
            <a:spLocks noChangeShapeType="1"/>
          </p:cNvSpPr>
          <p:nvPr/>
        </p:nvSpPr>
        <p:spPr bwMode="auto">
          <a:xfrm>
            <a:off x="6705600" y="3505200"/>
            <a:ext cx="0" cy="20574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6510" name="Line 14"/>
          <p:cNvSpPr>
            <a:spLocks noChangeShapeType="1"/>
          </p:cNvSpPr>
          <p:nvPr/>
        </p:nvSpPr>
        <p:spPr bwMode="auto">
          <a:xfrm flipH="1" flipV="1">
            <a:off x="4267200" y="3429000"/>
            <a:ext cx="4724400" cy="21336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6511" name="Oval 15"/>
          <p:cNvSpPr>
            <a:spLocks noChangeArrowheads="1"/>
          </p:cNvSpPr>
          <p:nvPr/>
        </p:nvSpPr>
        <p:spPr bwMode="auto">
          <a:xfrm>
            <a:off x="6629400" y="4419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6512" name="Oval 16"/>
          <p:cNvSpPr>
            <a:spLocks noChangeArrowheads="1"/>
          </p:cNvSpPr>
          <p:nvPr/>
        </p:nvSpPr>
        <p:spPr bwMode="auto">
          <a:xfrm>
            <a:off x="4191000" y="5486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6513" name="Oval 17"/>
          <p:cNvSpPr>
            <a:spLocks noChangeArrowheads="1"/>
          </p:cNvSpPr>
          <p:nvPr/>
        </p:nvSpPr>
        <p:spPr bwMode="auto">
          <a:xfrm>
            <a:off x="8839200" y="5486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6514" name="Text Box 18"/>
          <p:cNvSpPr txBox="1">
            <a:spLocks noChangeArrowheads="1"/>
          </p:cNvSpPr>
          <p:nvPr/>
        </p:nvSpPr>
        <p:spPr bwMode="auto">
          <a:xfrm>
            <a:off x="4038600" y="5562600"/>
            <a:ext cx="914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3200" i="1"/>
              <a:t>A</a:t>
            </a:r>
            <a:endParaRPr lang="en-US" altLang="en-US" sz="3200" i="1">
              <a:latin typeface="Arial" charset="0"/>
            </a:endParaRPr>
          </a:p>
        </p:txBody>
      </p:sp>
      <p:sp>
        <p:nvSpPr>
          <p:cNvPr id="106515" name="Text Box 19"/>
          <p:cNvSpPr txBox="1">
            <a:spLocks noChangeArrowheads="1"/>
          </p:cNvSpPr>
          <p:nvPr/>
        </p:nvSpPr>
        <p:spPr bwMode="auto">
          <a:xfrm>
            <a:off x="6705600" y="3916363"/>
            <a:ext cx="9144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3200" i="1"/>
              <a:t>B</a:t>
            </a:r>
            <a:endParaRPr lang="en-US" altLang="en-US" sz="3200" i="1">
              <a:latin typeface="Arial" charset="0"/>
            </a:endParaRPr>
          </a:p>
        </p:txBody>
      </p:sp>
      <p:sp>
        <p:nvSpPr>
          <p:cNvPr id="106516" name="Text Box 20"/>
          <p:cNvSpPr txBox="1">
            <a:spLocks noChangeArrowheads="1"/>
          </p:cNvSpPr>
          <p:nvPr/>
        </p:nvSpPr>
        <p:spPr bwMode="auto">
          <a:xfrm>
            <a:off x="8686800" y="5562600"/>
            <a:ext cx="914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3200" i="1"/>
              <a:t>C</a:t>
            </a:r>
            <a:endParaRPr lang="en-US" altLang="en-US" sz="3200" i="1">
              <a:latin typeface="Arial" charset="0"/>
            </a:endParaRPr>
          </a:p>
        </p:txBody>
      </p:sp>
      <p:sp>
        <p:nvSpPr>
          <p:cNvPr id="106517" name="Oval 21"/>
          <p:cNvSpPr>
            <a:spLocks noChangeArrowheads="1"/>
          </p:cNvSpPr>
          <p:nvPr/>
        </p:nvSpPr>
        <p:spPr bwMode="auto">
          <a:xfrm>
            <a:off x="6629400" y="5486400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6518" name="Oval 22"/>
          <p:cNvSpPr>
            <a:spLocks noChangeArrowheads="1"/>
          </p:cNvSpPr>
          <p:nvPr/>
        </p:nvSpPr>
        <p:spPr bwMode="auto">
          <a:xfrm>
            <a:off x="6629400" y="3429000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6519" name="Oval 23"/>
          <p:cNvSpPr>
            <a:spLocks noChangeArrowheads="1"/>
          </p:cNvSpPr>
          <p:nvPr/>
        </p:nvSpPr>
        <p:spPr bwMode="auto">
          <a:xfrm>
            <a:off x="4191000" y="3352800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6520" name="Line 24"/>
          <p:cNvSpPr>
            <a:spLocks noChangeShapeType="1"/>
          </p:cNvSpPr>
          <p:nvPr/>
        </p:nvSpPr>
        <p:spPr bwMode="auto">
          <a:xfrm flipH="1" flipV="1">
            <a:off x="228600" y="1600200"/>
            <a:ext cx="4038600" cy="18288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6521" name="Oval 25"/>
          <p:cNvSpPr>
            <a:spLocks noChangeArrowheads="1"/>
          </p:cNvSpPr>
          <p:nvPr/>
        </p:nvSpPr>
        <p:spPr bwMode="auto">
          <a:xfrm>
            <a:off x="4191000" y="3352800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2730" name="Oval 26"/>
          <p:cNvSpPr>
            <a:spLocks noChangeArrowheads="1"/>
          </p:cNvSpPr>
          <p:nvPr/>
        </p:nvSpPr>
        <p:spPr bwMode="auto">
          <a:xfrm>
            <a:off x="6781800" y="3581400"/>
            <a:ext cx="152400" cy="152400"/>
          </a:xfrm>
          <a:prstGeom prst="ellipse">
            <a:avLst/>
          </a:prstGeom>
          <a:solidFill>
            <a:srgbClr val="008000"/>
          </a:solidFill>
          <a:ln w="9525">
            <a:solidFill>
              <a:srgbClr val="008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2731" name="Oval 27"/>
          <p:cNvSpPr>
            <a:spLocks noChangeArrowheads="1"/>
          </p:cNvSpPr>
          <p:nvPr/>
        </p:nvSpPr>
        <p:spPr bwMode="auto">
          <a:xfrm>
            <a:off x="6781800" y="5486400"/>
            <a:ext cx="152400" cy="152400"/>
          </a:xfrm>
          <a:prstGeom prst="ellipse">
            <a:avLst/>
          </a:prstGeom>
          <a:solidFill>
            <a:srgbClr val="008000"/>
          </a:solidFill>
          <a:ln w="9525">
            <a:solidFill>
              <a:srgbClr val="008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2732" name="Oval 28"/>
          <p:cNvSpPr>
            <a:spLocks noChangeArrowheads="1"/>
          </p:cNvSpPr>
          <p:nvPr/>
        </p:nvSpPr>
        <p:spPr bwMode="auto">
          <a:xfrm>
            <a:off x="152400" y="1066800"/>
            <a:ext cx="152400" cy="152400"/>
          </a:xfrm>
          <a:prstGeom prst="ellipse">
            <a:avLst/>
          </a:prstGeom>
          <a:solidFill>
            <a:srgbClr val="008000"/>
          </a:solidFill>
          <a:ln w="9525">
            <a:solidFill>
              <a:srgbClr val="008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2733" name="Oval 29"/>
          <p:cNvSpPr>
            <a:spLocks noChangeArrowheads="1"/>
          </p:cNvSpPr>
          <p:nvPr/>
        </p:nvSpPr>
        <p:spPr bwMode="auto">
          <a:xfrm>
            <a:off x="152400" y="2133600"/>
            <a:ext cx="152400" cy="152400"/>
          </a:xfrm>
          <a:prstGeom prst="ellipse">
            <a:avLst/>
          </a:prstGeom>
          <a:solidFill>
            <a:srgbClr val="008000"/>
          </a:solidFill>
          <a:ln w="9525">
            <a:solidFill>
              <a:srgbClr val="008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2734" name="Line 30"/>
          <p:cNvSpPr>
            <a:spLocks noChangeShapeType="1"/>
          </p:cNvSpPr>
          <p:nvPr/>
        </p:nvSpPr>
        <p:spPr bwMode="auto">
          <a:xfrm>
            <a:off x="228600" y="1143000"/>
            <a:ext cx="0" cy="106680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735" name="Line 31"/>
          <p:cNvSpPr>
            <a:spLocks noChangeShapeType="1"/>
          </p:cNvSpPr>
          <p:nvPr/>
        </p:nvSpPr>
        <p:spPr bwMode="auto">
          <a:xfrm>
            <a:off x="6858000" y="3657600"/>
            <a:ext cx="0" cy="190500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6528" name="Oval 32"/>
          <p:cNvSpPr>
            <a:spLocks noChangeArrowheads="1"/>
          </p:cNvSpPr>
          <p:nvPr/>
        </p:nvSpPr>
        <p:spPr bwMode="auto">
          <a:xfrm>
            <a:off x="152400" y="1524000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2737" name="Oval 33"/>
          <p:cNvSpPr>
            <a:spLocks noChangeArrowheads="1"/>
          </p:cNvSpPr>
          <p:nvPr/>
        </p:nvSpPr>
        <p:spPr bwMode="auto">
          <a:xfrm>
            <a:off x="7239000" y="3962400"/>
            <a:ext cx="152400" cy="152400"/>
          </a:xfrm>
          <a:prstGeom prst="ellipse">
            <a:avLst/>
          </a:prstGeom>
          <a:solidFill>
            <a:srgbClr val="008000"/>
          </a:solidFill>
          <a:ln w="9525">
            <a:solidFill>
              <a:srgbClr val="008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2738" name="Oval 34"/>
          <p:cNvSpPr>
            <a:spLocks noChangeArrowheads="1"/>
          </p:cNvSpPr>
          <p:nvPr/>
        </p:nvSpPr>
        <p:spPr bwMode="auto">
          <a:xfrm>
            <a:off x="7239000" y="5486400"/>
            <a:ext cx="152400" cy="152400"/>
          </a:xfrm>
          <a:prstGeom prst="ellipse">
            <a:avLst/>
          </a:prstGeom>
          <a:solidFill>
            <a:srgbClr val="008000"/>
          </a:solidFill>
          <a:ln w="9525">
            <a:solidFill>
              <a:srgbClr val="008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2739" name="Oval 35"/>
          <p:cNvSpPr>
            <a:spLocks noChangeArrowheads="1"/>
          </p:cNvSpPr>
          <p:nvPr/>
        </p:nvSpPr>
        <p:spPr bwMode="auto">
          <a:xfrm>
            <a:off x="152400" y="1066800"/>
            <a:ext cx="152400" cy="152400"/>
          </a:xfrm>
          <a:prstGeom prst="ellipse">
            <a:avLst/>
          </a:prstGeom>
          <a:solidFill>
            <a:srgbClr val="008000"/>
          </a:solidFill>
          <a:ln w="9525">
            <a:solidFill>
              <a:srgbClr val="008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2740" name="Oval 36"/>
          <p:cNvSpPr>
            <a:spLocks noChangeArrowheads="1"/>
          </p:cNvSpPr>
          <p:nvPr/>
        </p:nvSpPr>
        <p:spPr bwMode="auto">
          <a:xfrm>
            <a:off x="152400" y="2057400"/>
            <a:ext cx="152400" cy="152400"/>
          </a:xfrm>
          <a:prstGeom prst="ellipse">
            <a:avLst/>
          </a:prstGeom>
          <a:solidFill>
            <a:srgbClr val="008000"/>
          </a:solidFill>
          <a:ln w="9525">
            <a:solidFill>
              <a:srgbClr val="008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2741" name="Oval 37"/>
          <p:cNvSpPr>
            <a:spLocks noChangeArrowheads="1"/>
          </p:cNvSpPr>
          <p:nvPr/>
        </p:nvSpPr>
        <p:spPr bwMode="auto">
          <a:xfrm>
            <a:off x="7010400" y="3810000"/>
            <a:ext cx="152400" cy="152400"/>
          </a:xfrm>
          <a:prstGeom prst="ellipse">
            <a:avLst/>
          </a:prstGeom>
          <a:solidFill>
            <a:srgbClr val="008000"/>
          </a:solidFill>
          <a:ln w="9525">
            <a:solidFill>
              <a:srgbClr val="008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2742" name="Oval 38"/>
          <p:cNvSpPr>
            <a:spLocks noChangeArrowheads="1"/>
          </p:cNvSpPr>
          <p:nvPr/>
        </p:nvSpPr>
        <p:spPr bwMode="auto">
          <a:xfrm>
            <a:off x="7010400" y="5486400"/>
            <a:ext cx="152400" cy="152400"/>
          </a:xfrm>
          <a:prstGeom prst="ellipse">
            <a:avLst/>
          </a:prstGeom>
          <a:solidFill>
            <a:srgbClr val="008000"/>
          </a:solidFill>
          <a:ln w="9525">
            <a:solidFill>
              <a:srgbClr val="008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2743" name="Line 39"/>
          <p:cNvSpPr>
            <a:spLocks noChangeShapeType="1"/>
          </p:cNvSpPr>
          <p:nvPr/>
        </p:nvSpPr>
        <p:spPr bwMode="auto">
          <a:xfrm>
            <a:off x="7086600" y="3886200"/>
            <a:ext cx="0" cy="167640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744" name="Line 40"/>
          <p:cNvSpPr>
            <a:spLocks noChangeShapeType="1"/>
          </p:cNvSpPr>
          <p:nvPr/>
        </p:nvSpPr>
        <p:spPr bwMode="auto">
          <a:xfrm flipV="1">
            <a:off x="228600" y="1143000"/>
            <a:ext cx="0" cy="99060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745" name="Line 41"/>
          <p:cNvSpPr>
            <a:spLocks noChangeShapeType="1"/>
          </p:cNvSpPr>
          <p:nvPr/>
        </p:nvSpPr>
        <p:spPr bwMode="auto">
          <a:xfrm flipV="1">
            <a:off x="7315200" y="4114800"/>
            <a:ext cx="0" cy="144780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746" name="Oval 42"/>
          <p:cNvSpPr>
            <a:spLocks noChangeArrowheads="1"/>
          </p:cNvSpPr>
          <p:nvPr/>
        </p:nvSpPr>
        <p:spPr bwMode="auto">
          <a:xfrm>
            <a:off x="152400" y="1143000"/>
            <a:ext cx="152400" cy="152400"/>
          </a:xfrm>
          <a:prstGeom prst="ellipse">
            <a:avLst/>
          </a:prstGeom>
          <a:solidFill>
            <a:srgbClr val="008000"/>
          </a:solidFill>
          <a:ln w="9525">
            <a:solidFill>
              <a:srgbClr val="008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2747" name="Oval 43"/>
          <p:cNvSpPr>
            <a:spLocks noChangeArrowheads="1"/>
          </p:cNvSpPr>
          <p:nvPr/>
        </p:nvSpPr>
        <p:spPr bwMode="auto">
          <a:xfrm>
            <a:off x="152400" y="2057400"/>
            <a:ext cx="152400" cy="152400"/>
          </a:xfrm>
          <a:prstGeom prst="ellipse">
            <a:avLst/>
          </a:prstGeom>
          <a:solidFill>
            <a:srgbClr val="008000"/>
          </a:solidFill>
          <a:ln w="9525">
            <a:solidFill>
              <a:srgbClr val="008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2748" name="Line 44"/>
          <p:cNvSpPr>
            <a:spLocks noChangeShapeType="1"/>
          </p:cNvSpPr>
          <p:nvPr/>
        </p:nvSpPr>
        <p:spPr bwMode="auto">
          <a:xfrm flipV="1">
            <a:off x="228600" y="1219200"/>
            <a:ext cx="0" cy="91440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749" name="Oval 45"/>
          <p:cNvSpPr>
            <a:spLocks noChangeArrowheads="1"/>
          </p:cNvSpPr>
          <p:nvPr/>
        </p:nvSpPr>
        <p:spPr bwMode="auto">
          <a:xfrm>
            <a:off x="7696200" y="4419600"/>
            <a:ext cx="152400" cy="152400"/>
          </a:xfrm>
          <a:prstGeom prst="ellipse">
            <a:avLst/>
          </a:prstGeom>
          <a:solidFill>
            <a:srgbClr val="008000"/>
          </a:solidFill>
          <a:ln w="9525">
            <a:solidFill>
              <a:srgbClr val="008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2750" name="Oval 46"/>
          <p:cNvSpPr>
            <a:spLocks noChangeArrowheads="1"/>
          </p:cNvSpPr>
          <p:nvPr/>
        </p:nvSpPr>
        <p:spPr bwMode="auto">
          <a:xfrm>
            <a:off x="7696200" y="4800600"/>
            <a:ext cx="152400" cy="152400"/>
          </a:xfrm>
          <a:prstGeom prst="ellipse">
            <a:avLst/>
          </a:prstGeom>
          <a:solidFill>
            <a:srgbClr val="008000"/>
          </a:solidFill>
          <a:ln w="9525">
            <a:solidFill>
              <a:srgbClr val="008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2751" name="Oval 47"/>
          <p:cNvSpPr>
            <a:spLocks noChangeArrowheads="1"/>
          </p:cNvSpPr>
          <p:nvPr/>
        </p:nvSpPr>
        <p:spPr bwMode="auto">
          <a:xfrm>
            <a:off x="7696200" y="5486400"/>
            <a:ext cx="152400" cy="152400"/>
          </a:xfrm>
          <a:prstGeom prst="ellipse">
            <a:avLst/>
          </a:prstGeom>
          <a:solidFill>
            <a:srgbClr val="008000"/>
          </a:solidFill>
          <a:ln w="9525">
            <a:solidFill>
              <a:srgbClr val="008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2752" name="Oval 48"/>
          <p:cNvSpPr>
            <a:spLocks noChangeArrowheads="1"/>
          </p:cNvSpPr>
          <p:nvPr/>
        </p:nvSpPr>
        <p:spPr bwMode="auto">
          <a:xfrm>
            <a:off x="152400" y="1143000"/>
            <a:ext cx="152400" cy="152400"/>
          </a:xfrm>
          <a:prstGeom prst="ellipse">
            <a:avLst/>
          </a:prstGeom>
          <a:solidFill>
            <a:srgbClr val="008000"/>
          </a:solidFill>
          <a:ln w="9525">
            <a:solidFill>
              <a:srgbClr val="008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2753" name="Oval 49"/>
          <p:cNvSpPr>
            <a:spLocks noChangeArrowheads="1"/>
          </p:cNvSpPr>
          <p:nvPr/>
        </p:nvSpPr>
        <p:spPr bwMode="auto">
          <a:xfrm>
            <a:off x="152400" y="1981200"/>
            <a:ext cx="152400" cy="152400"/>
          </a:xfrm>
          <a:prstGeom prst="ellipse">
            <a:avLst/>
          </a:prstGeom>
          <a:solidFill>
            <a:srgbClr val="008000"/>
          </a:solidFill>
          <a:ln w="9525">
            <a:solidFill>
              <a:srgbClr val="008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2754" name="Oval 50"/>
          <p:cNvSpPr>
            <a:spLocks noChangeArrowheads="1"/>
          </p:cNvSpPr>
          <p:nvPr/>
        </p:nvSpPr>
        <p:spPr bwMode="auto">
          <a:xfrm>
            <a:off x="7467600" y="4191000"/>
            <a:ext cx="152400" cy="152400"/>
          </a:xfrm>
          <a:prstGeom prst="ellipse">
            <a:avLst/>
          </a:prstGeom>
          <a:solidFill>
            <a:srgbClr val="008000"/>
          </a:solidFill>
          <a:ln w="9525">
            <a:solidFill>
              <a:srgbClr val="008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2755" name="Oval 51"/>
          <p:cNvSpPr>
            <a:spLocks noChangeArrowheads="1"/>
          </p:cNvSpPr>
          <p:nvPr/>
        </p:nvSpPr>
        <p:spPr bwMode="auto">
          <a:xfrm>
            <a:off x="7467600" y="5486400"/>
            <a:ext cx="152400" cy="152400"/>
          </a:xfrm>
          <a:prstGeom prst="ellipse">
            <a:avLst/>
          </a:prstGeom>
          <a:solidFill>
            <a:srgbClr val="008000"/>
          </a:solidFill>
          <a:ln w="9525">
            <a:solidFill>
              <a:srgbClr val="008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2756" name="Line 52"/>
          <p:cNvSpPr>
            <a:spLocks noChangeShapeType="1"/>
          </p:cNvSpPr>
          <p:nvPr/>
        </p:nvSpPr>
        <p:spPr bwMode="auto">
          <a:xfrm flipV="1">
            <a:off x="7543800" y="4267200"/>
            <a:ext cx="0" cy="129540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757" name="Line 53"/>
          <p:cNvSpPr>
            <a:spLocks noChangeShapeType="1"/>
          </p:cNvSpPr>
          <p:nvPr/>
        </p:nvSpPr>
        <p:spPr bwMode="auto">
          <a:xfrm flipV="1">
            <a:off x="228600" y="1219200"/>
            <a:ext cx="0" cy="83820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758" name="Line 54"/>
          <p:cNvSpPr>
            <a:spLocks noChangeShapeType="1"/>
          </p:cNvSpPr>
          <p:nvPr/>
        </p:nvSpPr>
        <p:spPr bwMode="auto">
          <a:xfrm>
            <a:off x="7772400" y="4495800"/>
            <a:ext cx="0" cy="106680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759" name="Oval 55"/>
          <p:cNvSpPr>
            <a:spLocks noChangeArrowheads="1"/>
          </p:cNvSpPr>
          <p:nvPr/>
        </p:nvSpPr>
        <p:spPr bwMode="auto">
          <a:xfrm>
            <a:off x="152400" y="1295400"/>
            <a:ext cx="152400" cy="152400"/>
          </a:xfrm>
          <a:prstGeom prst="ellipse">
            <a:avLst/>
          </a:prstGeom>
          <a:solidFill>
            <a:srgbClr val="008000"/>
          </a:solidFill>
          <a:ln w="9525">
            <a:solidFill>
              <a:srgbClr val="008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2760" name="Oval 56"/>
          <p:cNvSpPr>
            <a:spLocks noChangeArrowheads="1"/>
          </p:cNvSpPr>
          <p:nvPr/>
        </p:nvSpPr>
        <p:spPr bwMode="auto">
          <a:xfrm>
            <a:off x="7924800" y="5486400"/>
            <a:ext cx="152400" cy="152400"/>
          </a:xfrm>
          <a:prstGeom prst="ellipse">
            <a:avLst/>
          </a:prstGeom>
          <a:solidFill>
            <a:srgbClr val="008000"/>
          </a:solidFill>
          <a:ln w="9525">
            <a:solidFill>
              <a:srgbClr val="008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2761" name="Oval 57"/>
          <p:cNvSpPr>
            <a:spLocks noChangeArrowheads="1"/>
          </p:cNvSpPr>
          <p:nvPr/>
        </p:nvSpPr>
        <p:spPr bwMode="auto">
          <a:xfrm>
            <a:off x="7924800" y="4572000"/>
            <a:ext cx="152400" cy="152400"/>
          </a:xfrm>
          <a:prstGeom prst="ellipse">
            <a:avLst/>
          </a:prstGeom>
          <a:solidFill>
            <a:srgbClr val="008000"/>
          </a:solidFill>
          <a:ln w="9525">
            <a:solidFill>
              <a:srgbClr val="008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2762" name="Oval 58"/>
          <p:cNvSpPr>
            <a:spLocks noChangeArrowheads="1"/>
          </p:cNvSpPr>
          <p:nvPr/>
        </p:nvSpPr>
        <p:spPr bwMode="auto">
          <a:xfrm>
            <a:off x="152400" y="1219200"/>
            <a:ext cx="152400" cy="152400"/>
          </a:xfrm>
          <a:prstGeom prst="ellipse">
            <a:avLst/>
          </a:prstGeom>
          <a:solidFill>
            <a:srgbClr val="008000"/>
          </a:solidFill>
          <a:ln w="9525">
            <a:solidFill>
              <a:srgbClr val="008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2763" name="Oval 59"/>
          <p:cNvSpPr>
            <a:spLocks noChangeArrowheads="1"/>
          </p:cNvSpPr>
          <p:nvPr/>
        </p:nvSpPr>
        <p:spPr bwMode="auto">
          <a:xfrm>
            <a:off x="152400" y="1905000"/>
            <a:ext cx="152400" cy="152400"/>
          </a:xfrm>
          <a:prstGeom prst="ellipse">
            <a:avLst/>
          </a:prstGeom>
          <a:solidFill>
            <a:srgbClr val="008000"/>
          </a:solidFill>
          <a:ln w="9525">
            <a:solidFill>
              <a:srgbClr val="008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2764" name="Line 60"/>
          <p:cNvSpPr>
            <a:spLocks noChangeShapeType="1"/>
          </p:cNvSpPr>
          <p:nvPr/>
        </p:nvSpPr>
        <p:spPr bwMode="auto">
          <a:xfrm>
            <a:off x="228600" y="1295400"/>
            <a:ext cx="0" cy="68580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765" name="Line 61"/>
          <p:cNvSpPr>
            <a:spLocks noChangeShapeType="1"/>
          </p:cNvSpPr>
          <p:nvPr/>
        </p:nvSpPr>
        <p:spPr bwMode="auto">
          <a:xfrm>
            <a:off x="8001000" y="4724400"/>
            <a:ext cx="0" cy="83820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766" name="Line 62"/>
          <p:cNvSpPr>
            <a:spLocks noChangeShapeType="1"/>
          </p:cNvSpPr>
          <p:nvPr/>
        </p:nvSpPr>
        <p:spPr bwMode="auto">
          <a:xfrm>
            <a:off x="228600" y="1371600"/>
            <a:ext cx="0" cy="53340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767" name="Oval 63"/>
          <p:cNvSpPr>
            <a:spLocks noChangeArrowheads="1"/>
          </p:cNvSpPr>
          <p:nvPr/>
        </p:nvSpPr>
        <p:spPr bwMode="auto">
          <a:xfrm>
            <a:off x="152400" y="1752600"/>
            <a:ext cx="152400" cy="152400"/>
          </a:xfrm>
          <a:prstGeom prst="ellipse">
            <a:avLst/>
          </a:prstGeom>
          <a:solidFill>
            <a:srgbClr val="008000"/>
          </a:solidFill>
          <a:ln w="9525">
            <a:solidFill>
              <a:srgbClr val="008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2768" name="Oval 64"/>
          <p:cNvSpPr>
            <a:spLocks noChangeArrowheads="1"/>
          </p:cNvSpPr>
          <p:nvPr/>
        </p:nvSpPr>
        <p:spPr bwMode="auto">
          <a:xfrm>
            <a:off x="152400" y="1219200"/>
            <a:ext cx="152400" cy="152400"/>
          </a:xfrm>
          <a:prstGeom prst="ellipse">
            <a:avLst/>
          </a:prstGeom>
          <a:solidFill>
            <a:srgbClr val="008000"/>
          </a:solidFill>
          <a:ln w="9525">
            <a:solidFill>
              <a:srgbClr val="008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2769" name="Oval 65"/>
          <p:cNvSpPr>
            <a:spLocks noChangeArrowheads="1"/>
          </p:cNvSpPr>
          <p:nvPr/>
        </p:nvSpPr>
        <p:spPr bwMode="auto">
          <a:xfrm>
            <a:off x="152400" y="1828800"/>
            <a:ext cx="152400" cy="152400"/>
          </a:xfrm>
          <a:prstGeom prst="ellipse">
            <a:avLst/>
          </a:prstGeom>
          <a:solidFill>
            <a:srgbClr val="008000"/>
          </a:solidFill>
          <a:ln w="9525">
            <a:solidFill>
              <a:srgbClr val="008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2770" name="Line 66"/>
          <p:cNvSpPr>
            <a:spLocks noChangeShapeType="1"/>
          </p:cNvSpPr>
          <p:nvPr/>
        </p:nvSpPr>
        <p:spPr bwMode="auto">
          <a:xfrm>
            <a:off x="8229600" y="4876800"/>
            <a:ext cx="0" cy="68580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771" name="Oval 67"/>
          <p:cNvSpPr>
            <a:spLocks noChangeArrowheads="1"/>
          </p:cNvSpPr>
          <p:nvPr/>
        </p:nvSpPr>
        <p:spPr bwMode="auto">
          <a:xfrm>
            <a:off x="8153400" y="4800600"/>
            <a:ext cx="152400" cy="152400"/>
          </a:xfrm>
          <a:prstGeom prst="ellipse">
            <a:avLst/>
          </a:prstGeom>
          <a:solidFill>
            <a:srgbClr val="008000"/>
          </a:solidFill>
          <a:ln w="9525">
            <a:solidFill>
              <a:srgbClr val="008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2772" name="Oval 68"/>
          <p:cNvSpPr>
            <a:spLocks noChangeArrowheads="1"/>
          </p:cNvSpPr>
          <p:nvPr/>
        </p:nvSpPr>
        <p:spPr bwMode="auto">
          <a:xfrm>
            <a:off x="8153400" y="5486400"/>
            <a:ext cx="152400" cy="152400"/>
          </a:xfrm>
          <a:prstGeom prst="ellipse">
            <a:avLst/>
          </a:prstGeom>
          <a:solidFill>
            <a:srgbClr val="008000"/>
          </a:solidFill>
          <a:ln w="9525">
            <a:solidFill>
              <a:srgbClr val="008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2773" name="Line 69"/>
          <p:cNvSpPr>
            <a:spLocks noChangeShapeType="1"/>
          </p:cNvSpPr>
          <p:nvPr/>
        </p:nvSpPr>
        <p:spPr bwMode="auto">
          <a:xfrm>
            <a:off x="228600" y="1371600"/>
            <a:ext cx="0" cy="45720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774" name="Line 70"/>
          <p:cNvSpPr>
            <a:spLocks noChangeShapeType="1"/>
          </p:cNvSpPr>
          <p:nvPr/>
        </p:nvSpPr>
        <p:spPr bwMode="auto">
          <a:xfrm>
            <a:off x="8458200" y="5105400"/>
            <a:ext cx="0" cy="45720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775" name="Oval 71"/>
          <p:cNvSpPr>
            <a:spLocks noChangeArrowheads="1"/>
          </p:cNvSpPr>
          <p:nvPr/>
        </p:nvSpPr>
        <p:spPr bwMode="auto">
          <a:xfrm>
            <a:off x="152400" y="1371600"/>
            <a:ext cx="152400" cy="152400"/>
          </a:xfrm>
          <a:prstGeom prst="ellipse">
            <a:avLst/>
          </a:prstGeom>
          <a:solidFill>
            <a:srgbClr val="008000"/>
          </a:solidFill>
          <a:ln w="9525">
            <a:solidFill>
              <a:srgbClr val="008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2776" name="Oval 72"/>
          <p:cNvSpPr>
            <a:spLocks noChangeArrowheads="1"/>
          </p:cNvSpPr>
          <p:nvPr/>
        </p:nvSpPr>
        <p:spPr bwMode="auto">
          <a:xfrm>
            <a:off x="152400" y="1676400"/>
            <a:ext cx="152400" cy="152400"/>
          </a:xfrm>
          <a:prstGeom prst="ellipse">
            <a:avLst/>
          </a:prstGeom>
          <a:solidFill>
            <a:srgbClr val="008000"/>
          </a:solidFill>
          <a:ln w="9525">
            <a:solidFill>
              <a:srgbClr val="008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2777" name="Oval 73"/>
          <p:cNvSpPr>
            <a:spLocks noChangeArrowheads="1"/>
          </p:cNvSpPr>
          <p:nvPr/>
        </p:nvSpPr>
        <p:spPr bwMode="auto">
          <a:xfrm>
            <a:off x="8382000" y="5181600"/>
            <a:ext cx="152400" cy="152400"/>
          </a:xfrm>
          <a:prstGeom prst="ellipse">
            <a:avLst/>
          </a:prstGeom>
          <a:solidFill>
            <a:srgbClr val="008000"/>
          </a:solidFill>
          <a:ln w="9525">
            <a:solidFill>
              <a:srgbClr val="008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2778" name="Oval 74"/>
          <p:cNvSpPr>
            <a:spLocks noChangeArrowheads="1"/>
          </p:cNvSpPr>
          <p:nvPr/>
        </p:nvSpPr>
        <p:spPr bwMode="auto">
          <a:xfrm>
            <a:off x="8382000" y="5029200"/>
            <a:ext cx="152400" cy="152400"/>
          </a:xfrm>
          <a:prstGeom prst="ellipse">
            <a:avLst/>
          </a:prstGeom>
          <a:solidFill>
            <a:srgbClr val="008000"/>
          </a:solidFill>
          <a:ln w="9525">
            <a:solidFill>
              <a:srgbClr val="008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2779" name="Oval 75"/>
          <p:cNvSpPr>
            <a:spLocks noChangeArrowheads="1"/>
          </p:cNvSpPr>
          <p:nvPr/>
        </p:nvSpPr>
        <p:spPr bwMode="auto">
          <a:xfrm>
            <a:off x="8382000" y="5486400"/>
            <a:ext cx="152400" cy="152400"/>
          </a:xfrm>
          <a:prstGeom prst="ellipse">
            <a:avLst/>
          </a:prstGeom>
          <a:solidFill>
            <a:srgbClr val="008000"/>
          </a:solidFill>
          <a:ln w="9525">
            <a:solidFill>
              <a:srgbClr val="008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2780" name="Line 76"/>
          <p:cNvSpPr>
            <a:spLocks noChangeShapeType="1"/>
          </p:cNvSpPr>
          <p:nvPr/>
        </p:nvSpPr>
        <p:spPr bwMode="auto">
          <a:xfrm>
            <a:off x="228600" y="1447800"/>
            <a:ext cx="0" cy="30480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781" name="Oval 77"/>
          <p:cNvSpPr>
            <a:spLocks noChangeArrowheads="1"/>
          </p:cNvSpPr>
          <p:nvPr/>
        </p:nvSpPr>
        <p:spPr bwMode="auto">
          <a:xfrm>
            <a:off x="8610600" y="5257800"/>
            <a:ext cx="152400" cy="152400"/>
          </a:xfrm>
          <a:prstGeom prst="ellipse">
            <a:avLst/>
          </a:prstGeom>
          <a:solidFill>
            <a:srgbClr val="008000"/>
          </a:solidFill>
          <a:ln w="9525">
            <a:solidFill>
              <a:srgbClr val="008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2782" name="Oval 78"/>
          <p:cNvSpPr>
            <a:spLocks noChangeArrowheads="1"/>
          </p:cNvSpPr>
          <p:nvPr/>
        </p:nvSpPr>
        <p:spPr bwMode="auto">
          <a:xfrm>
            <a:off x="8610600" y="5334000"/>
            <a:ext cx="152400" cy="152400"/>
          </a:xfrm>
          <a:prstGeom prst="ellipse">
            <a:avLst/>
          </a:prstGeom>
          <a:solidFill>
            <a:srgbClr val="008000"/>
          </a:solidFill>
          <a:ln w="9525">
            <a:solidFill>
              <a:srgbClr val="008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2783" name="Oval 79"/>
          <p:cNvSpPr>
            <a:spLocks noChangeArrowheads="1"/>
          </p:cNvSpPr>
          <p:nvPr/>
        </p:nvSpPr>
        <p:spPr bwMode="auto">
          <a:xfrm>
            <a:off x="8610600" y="5486400"/>
            <a:ext cx="152400" cy="152400"/>
          </a:xfrm>
          <a:prstGeom prst="ellipse">
            <a:avLst/>
          </a:prstGeom>
          <a:solidFill>
            <a:srgbClr val="008000"/>
          </a:solidFill>
          <a:ln w="9525">
            <a:solidFill>
              <a:srgbClr val="008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2784" name="Line 80"/>
          <p:cNvSpPr>
            <a:spLocks noChangeShapeType="1"/>
          </p:cNvSpPr>
          <p:nvPr/>
        </p:nvSpPr>
        <p:spPr bwMode="auto">
          <a:xfrm>
            <a:off x="8686800" y="5334000"/>
            <a:ext cx="0" cy="22860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785" name="Oval 81"/>
          <p:cNvSpPr>
            <a:spLocks noChangeArrowheads="1"/>
          </p:cNvSpPr>
          <p:nvPr/>
        </p:nvSpPr>
        <p:spPr bwMode="auto">
          <a:xfrm>
            <a:off x="152400" y="1447800"/>
            <a:ext cx="152400" cy="152400"/>
          </a:xfrm>
          <a:prstGeom prst="ellipse">
            <a:avLst/>
          </a:prstGeom>
          <a:solidFill>
            <a:srgbClr val="008000"/>
          </a:solidFill>
          <a:ln w="9525">
            <a:solidFill>
              <a:srgbClr val="008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2786" name="Oval 82"/>
          <p:cNvSpPr>
            <a:spLocks noChangeArrowheads="1"/>
          </p:cNvSpPr>
          <p:nvPr/>
        </p:nvSpPr>
        <p:spPr bwMode="auto">
          <a:xfrm>
            <a:off x="152400" y="1600200"/>
            <a:ext cx="152400" cy="152400"/>
          </a:xfrm>
          <a:prstGeom prst="ellipse">
            <a:avLst/>
          </a:prstGeom>
          <a:solidFill>
            <a:srgbClr val="008000"/>
          </a:solidFill>
          <a:ln w="9525">
            <a:solidFill>
              <a:srgbClr val="008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2787" name="Line 83"/>
          <p:cNvSpPr>
            <a:spLocks noChangeShapeType="1"/>
          </p:cNvSpPr>
          <p:nvPr/>
        </p:nvSpPr>
        <p:spPr bwMode="auto">
          <a:xfrm>
            <a:off x="228600" y="1447800"/>
            <a:ext cx="0" cy="22860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788" name="Oval 84"/>
          <p:cNvSpPr>
            <a:spLocks noChangeArrowheads="1"/>
          </p:cNvSpPr>
          <p:nvPr/>
        </p:nvSpPr>
        <p:spPr bwMode="auto">
          <a:xfrm>
            <a:off x="152400" y="1524000"/>
            <a:ext cx="152400" cy="152400"/>
          </a:xfrm>
          <a:prstGeom prst="ellipse">
            <a:avLst/>
          </a:prstGeom>
          <a:solidFill>
            <a:srgbClr val="008000"/>
          </a:solidFill>
          <a:ln w="9525">
            <a:solidFill>
              <a:srgbClr val="008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6581" name="AutoShape 85"/>
          <p:cNvSpPr>
            <a:spLocks noChangeArrowheads="1"/>
          </p:cNvSpPr>
          <p:nvPr/>
        </p:nvSpPr>
        <p:spPr bwMode="auto">
          <a:xfrm rot="21541608" flipH="1">
            <a:off x="4265613" y="5410200"/>
            <a:ext cx="228600" cy="152400"/>
          </a:xfrm>
          <a:prstGeom prst="rtTriangle">
            <a:avLst/>
          </a:pr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6582" name="AutoShape 86"/>
          <p:cNvSpPr>
            <a:spLocks noChangeArrowheads="1"/>
          </p:cNvSpPr>
          <p:nvPr/>
        </p:nvSpPr>
        <p:spPr bwMode="auto">
          <a:xfrm rot="21541608" flipH="1">
            <a:off x="4495800" y="5307013"/>
            <a:ext cx="228600" cy="153987"/>
          </a:xfrm>
          <a:prstGeom prst="rtTriangle">
            <a:avLst/>
          </a:pr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6583" name="Rectangle 87"/>
          <p:cNvSpPr>
            <a:spLocks noChangeArrowheads="1"/>
          </p:cNvSpPr>
          <p:nvPr/>
        </p:nvSpPr>
        <p:spPr bwMode="auto">
          <a:xfrm>
            <a:off x="4495800" y="5461000"/>
            <a:ext cx="228600" cy="101600"/>
          </a:xfrm>
          <a:prstGeom prst="rect">
            <a:avLst/>
          </a:pr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6584" name="AutoShape 88"/>
          <p:cNvSpPr>
            <a:spLocks noChangeArrowheads="1"/>
          </p:cNvSpPr>
          <p:nvPr/>
        </p:nvSpPr>
        <p:spPr bwMode="auto">
          <a:xfrm rot="21541608" flipH="1">
            <a:off x="4646613" y="5181600"/>
            <a:ext cx="304800" cy="152400"/>
          </a:xfrm>
          <a:prstGeom prst="rtTriangle">
            <a:avLst/>
          </a:pr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6585" name="AutoShape 89"/>
          <p:cNvSpPr>
            <a:spLocks noChangeArrowheads="1"/>
          </p:cNvSpPr>
          <p:nvPr/>
        </p:nvSpPr>
        <p:spPr bwMode="auto">
          <a:xfrm rot="21541608" flipH="1">
            <a:off x="5103813" y="4876800"/>
            <a:ext cx="304800" cy="228600"/>
          </a:xfrm>
          <a:prstGeom prst="rtTriangle">
            <a:avLst/>
          </a:pr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6586" name="Rectangle 90"/>
          <p:cNvSpPr>
            <a:spLocks noChangeArrowheads="1"/>
          </p:cNvSpPr>
          <p:nvPr/>
        </p:nvSpPr>
        <p:spPr bwMode="auto">
          <a:xfrm>
            <a:off x="4724400" y="5334000"/>
            <a:ext cx="228600" cy="228600"/>
          </a:xfrm>
          <a:prstGeom prst="rect">
            <a:avLst/>
          </a:pr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6587" name="Rectangle 91"/>
          <p:cNvSpPr>
            <a:spLocks noChangeArrowheads="1"/>
          </p:cNvSpPr>
          <p:nvPr/>
        </p:nvSpPr>
        <p:spPr bwMode="auto">
          <a:xfrm>
            <a:off x="5181600" y="5105400"/>
            <a:ext cx="228600" cy="457200"/>
          </a:xfrm>
          <a:prstGeom prst="rect">
            <a:avLst/>
          </a:pr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6588" name="AutoShape 92"/>
          <p:cNvSpPr>
            <a:spLocks noChangeArrowheads="1"/>
          </p:cNvSpPr>
          <p:nvPr/>
        </p:nvSpPr>
        <p:spPr bwMode="auto">
          <a:xfrm rot="21541608" flipH="1">
            <a:off x="4800600" y="5029200"/>
            <a:ext cx="379413" cy="228600"/>
          </a:xfrm>
          <a:prstGeom prst="rtTriangle">
            <a:avLst/>
          </a:pr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6589" name="Rectangle 93"/>
          <p:cNvSpPr>
            <a:spLocks noChangeArrowheads="1"/>
          </p:cNvSpPr>
          <p:nvPr/>
        </p:nvSpPr>
        <p:spPr bwMode="auto">
          <a:xfrm>
            <a:off x="4897438" y="5257800"/>
            <a:ext cx="284162" cy="304800"/>
          </a:xfrm>
          <a:prstGeom prst="rect">
            <a:avLst/>
          </a:pr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6590" name="AutoShape 94"/>
          <p:cNvSpPr>
            <a:spLocks noChangeArrowheads="1"/>
          </p:cNvSpPr>
          <p:nvPr/>
        </p:nvSpPr>
        <p:spPr bwMode="auto">
          <a:xfrm rot="21541608" flipH="1">
            <a:off x="5178425" y="4799013"/>
            <a:ext cx="458788" cy="227012"/>
          </a:xfrm>
          <a:prstGeom prst="rtTriangle">
            <a:avLst/>
          </a:pr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6591" name="Rectangle 95"/>
          <p:cNvSpPr>
            <a:spLocks noChangeArrowheads="1"/>
          </p:cNvSpPr>
          <p:nvPr/>
        </p:nvSpPr>
        <p:spPr bwMode="auto">
          <a:xfrm>
            <a:off x="5354638" y="5029200"/>
            <a:ext cx="284162" cy="533400"/>
          </a:xfrm>
          <a:prstGeom prst="rect">
            <a:avLst/>
          </a:pr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6592" name="AutoShape 96"/>
          <p:cNvSpPr>
            <a:spLocks noChangeArrowheads="1"/>
          </p:cNvSpPr>
          <p:nvPr/>
        </p:nvSpPr>
        <p:spPr bwMode="auto">
          <a:xfrm rot="21541608" flipH="1">
            <a:off x="5407025" y="4648200"/>
            <a:ext cx="458788" cy="227013"/>
          </a:xfrm>
          <a:prstGeom prst="rtTriangle">
            <a:avLst/>
          </a:pr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6593" name="Rectangle 97"/>
          <p:cNvSpPr>
            <a:spLocks noChangeArrowheads="1"/>
          </p:cNvSpPr>
          <p:nvPr/>
        </p:nvSpPr>
        <p:spPr bwMode="auto">
          <a:xfrm>
            <a:off x="5583238" y="4878388"/>
            <a:ext cx="284162" cy="684212"/>
          </a:xfrm>
          <a:prstGeom prst="rect">
            <a:avLst/>
          </a:pr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6594" name="AutoShape 98"/>
          <p:cNvSpPr>
            <a:spLocks noChangeArrowheads="1"/>
          </p:cNvSpPr>
          <p:nvPr/>
        </p:nvSpPr>
        <p:spPr bwMode="auto">
          <a:xfrm rot="21541608" flipH="1">
            <a:off x="5637213" y="4572000"/>
            <a:ext cx="458787" cy="227013"/>
          </a:xfrm>
          <a:prstGeom prst="rtTriangle">
            <a:avLst/>
          </a:pr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6595" name="Rectangle 99"/>
          <p:cNvSpPr>
            <a:spLocks noChangeArrowheads="1"/>
          </p:cNvSpPr>
          <p:nvPr/>
        </p:nvSpPr>
        <p:spPr bwMode="auto">
          <a:xfrm>
            <a:off x="5811838" y="4800600"/>
            <a:ext cx="284162" cy="762000"/>
          </a:xfrm>
          <a:prstGeom prst="rect">
            <a:avLst/>
          </a:pr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6596" name="AutoShape 100"/>
          <p:cNvSpPr>
            <a:spLocks noChangeArrowheads="1"/>
          </p:cNvSpPr>
          <p:nvPr/>
        </p:nvSpPr>
        <p:spPr bwMode="auto">
          <a:xfrm rot="21541608" flipH="1">
            <a:off x="6016625" y="4570413"/>
            <a:ext cx="303213" cy="77787"/>
          </a:xfrm>
          <a:prstGeom prst="rtTriangle">
            <a:avLst/>
          </a:pr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6597" name="Rectangle 101"/>
          <p:cNvSpPr>
            <a:spLocks noChangeArrowheads="1"/>
          </p:cNvSpPr>
          <p:nvPr/>
        </p:nvSpPr>
        <p:spPr bwMode="auto">
          <a:xfrm>
            <a:off x="6040438" y="4648200"/>
            <a:ext cx="284162" cy="914400"/>
          </a:xfrm>
          <a:prstGeom prst="rect">
            <a:avLst/>
          </a:pr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6598" name="AutoShape 102"/>
          <p:cNvSpPr>
            <a:spLocks noChangeArrowheads="1"/>
          </p:cNvSpPr>
          <p:nvPr/>
        </p:nvSpPr>
        <p:spPr bwMode="auto">
          <a:xfrm rot="21541608" flipH="1">
            <a:off x="6245225" y="4495800"/>
            <a:ext cx="303213" cy="77788"/>
          </a:xfrm>
          <a:prstGeom prst="rtTriangle">
            <a:avLst/>
          </a:pr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6599" name="Rectangle 103"/>
          <p:cNvSpPr>
            <a:spLocks noChangeArrowheads="1"/>
          </p:cNvSpPr>
          <p:nvPr/>
        </p:nvSpPr>
        <p:spPr bwMode="auto">
          <a:xfrm>
            <a:off x="6269038" y="4572000"/>
            <a:ext cx="284162" cy="990600"/>
          </a:xfrm>
          <a:prstGeom prst="rect">
            <a:avLst/>
          </a:pr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6600" name="Rectangle 104"/>
          <p:cNvSpPr>
            <a:spLocks noChangeArrowheads="1"/>
          </p:cNvSpPr>
          <p:nvPr/>
        </p:nvSpPr>
        <p:spPr bwMode="auto">
          <a:xfrm>
            <a:off x="6477000" y="4495800"/>
            <a:ext cx="381000" cy="1066800"/>
          </a:xfrm>
          <a:prstGeom prst="rect">
            <a:avLst/>
          </a:pr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2809" name="AutoShape 105"/>
          <p:cNvSpPr>
            <a:spLocks noChangeArrowheads="1"/>
          </p:cNvSpPr>
          <p:nvPr/>
        </p:nvSpPr>
        <p:spPr bwMode="auto">
          <a:xfrm rot="-58392">
            <a:off x="6858000" y="4495800"/>
            <a:ext cx="228600" cy="74613"/>
          </a:xfrm>
          <a:prstGeom prst="rtTriangle">
            <a:avLst/>
          </a:pr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2810" name="Rectangle 106"/>
          <p:cNvSpPr>
            <a:spLocks noChangeArrowheads="1"/>
          </p:cNvSpPr>
          <p:nvPr/>
        </p:nvSpPr>
        <p:spPr bwMode="auto">
          <a:xfrm flipH="1">
            <a:off x="6859588" y="4572000"/>
            <a:ext cx="227012" cy="990600"/>
          </a:xfrm>
          <a:prstGeom prst="rect">
            <a:avLst/>
          </a:pr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2811" name="AutoShape 107"/>
          <p:cNvSpPr>
            <a:spLocks noChangeArrowheads="1"/>
          </p:cNvSpPr>
          <p:nvPr/>
        </p:nvSpPr>
        <p:spPr bwMode="auto">
          <a:xfrm rot="-58392">
            <a:off x="7086600" y="4572000"/>
            <a:ext cx="227013" cy="79375"/>
          </a:xfrm>
          <a:prstGeom prst="rtTriangle">
            <a:avLst/>
          </a:pr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2812" name="Rectangle 108"/>
          <p:cNvSpPr>
            <a:spLocks noChangeArrowheads="1"/>
          </p:cNvSpPr>
          <p:nvPr/>
        </p:nvSpPr>
        <p:spPr bwMode="auto">
          <a:xfrm>
            <a:off x="7085013" y="4660900"/>
            <a:ext cx="230187" cy="901700"/>
          </a:xfrm>
          <a:prstGeom prst="rect">
            <a:avLst/>
          </a:pr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2813" name="AutoShape 109"/>
          <p:cNvSpPr>
            <a:spLocks noChangeArrowheads="1"/>
          </p:cNvSpPr>
          <p:nvPr/>
        </p:nvSpPr>
        <p:spPr bwMode="auto">
          <a:xfrm rot="-58392">
            <a:off x="7239000" y="4648200"/>
            <a:ext cx="303213" cy="74613"/>
          </a:xfrm>
          <a:prstGeom prst="rtTriangle">
            <a:avLst/>
          </a:pr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2814" name="Rectangle 110"/>
          <p:cNvSpPr>
            <a:spLocks noChangeArrowheads="1"/>
          </p:cNvSpPr>
          <p:nvPr/>
        </p:nvSpPr>
        <p:spPr bwMode="auto">
          <a:xfrm>
            <a:off x="7315200" y="4724400"/>
            <a:ext cx="228600" cy="838200"/>
          </a:xfrm>
          <a:prstGeom prst="rect">
            <a:avLst/>
          </a:pr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2815" name="AutoShape 111"/>
          <p:cNvSpPr>
            <a:spLocks noChangeArrowheads="1"/>
          </p:cNvSpPr>
          <p:nvPr/>
        </p:nvSpPr>
        <p:spPr bwMode="auto">
          <a:xfrm rot="-58392">
            <a:off x="7540625" y="4724400"/>
            <a:ext cx="228600" cy="153988"/>
          </a:xfrm>
          <a:prstGeom prst="rtTriangle">
            <a:avLst/>
          </a:pr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2816" name="Rectangle 112"/>
          <p:cNvSpPr>
            <a:spLocks noChangeArrowheads="1"/>
          </p:cNvSpPr>
          <p:nvPr/>
        </p:nvSpPr>
        <p:spPr bwMode="auto">
          <a:xfrm>
            <a:off x="7772400" y="4953000"/>
            <a:ext cx="228600" cy="609600"/>
          </a:xfrm>
          <a:prstGeom prst="rect">
            <a:avLst/>
          </a:pr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2817" name="Rectangle 113"/>
          <p:cNvSpPr>
            <a:spLocks noChangeArrowheads="1"/>
          </p:cNvSpPr>
          <p:nvPr/>
        </p:nvSpPr>
        <p:spPr bwMode="auto">
          <a:xfrm>
            <a:off x="8001000" y="5105400"/>
            <a:ext cx="228600" cy="457200"/>
          </a:xfrm>
          <a:prstGeom prst="rect">
            <a:avLst/>
          </a:pr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2818" name="AutoShape 114"/>
          <p:cNvSpPr>
            <a:spLocks noChangeArrowheads="1"/>
          </p:cNvSpPr>
          <p:nvPr/>
        </p:nvSpPr>
        <p:spPr bwMode="auto">
          <a:xfrm rot="-58392">
            <a:off x="8229600" y="5105400"/>
            <a:ext cx="304800" cy="152400"/>
          </a:xfrm>
          <a:prstGeom prst="rtTriangle">
            <a:avLst/>
          </a:pr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2819" name="Rectangle 115"/>
          <p:cNvSpPr>
            <a:spLocks noChangeArrowheads="1"/>
          </p:cNvSpPr>
          <p:nvPr/>
        </p:nvSpPr>
        <p:spPr bwMode="auto">
          <a:xfrm>
            <a:off x="8229600" y="5264150"/>
            <a:ext cx="228600" cy="298450"/>
          </a:xfrm>
          <a:prstGeom prst="rect">
            <a:avLst/>
          </a:pr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2820" name="AutoShape 116"/>
          <p:cNvSpPr>
            <a:spLocks noChangeArrowheads="1"/>
          </p:cNvSpPr>
          <p:nvPr/>
        </p:nvSpPr>
        <p:spPr bwMode="auto">
          <a:xfrm rot="-58392">
            <a:off x="8458200" y="5253038"/>
            <a:ext cx="228600" cy="152400"/>
          </a:xfrm>
          <a:prstGeom prst="rtTriangle">
            <a:avLst/>
          </a:pr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2821" name="Rectangle 117"/>
          <p:cNvSpPr>
            <a:spLocks noChangeArrowheads="1"/>
          </p:cNvSpPr>
          <p:nvPr/>
        </p:nvSpPr>
        <p:spPr bwMode="auto">
          <a:xfrm>
            <a:off x="8458200" y="5410200"/>
            <a:ext cx="228600" cy="152400"/>
          </a:xfrm>
          <a:prstGeom prst="rect">
            <a:avLst/>
          </a:pr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2822" name="AutoShape 118"/>
          <p:cNvSpPr>
            <a:spLocks noChangeArrowheads="1"/>
          </p:cNvSpPr>
          <p:nvPr/>
        </p:nvSpPr>
        <p:spPr bwMode="auto">
          <a:xfrm rot="-58392">
            <a:off x="8609013" y="5332413"/>
            <a:ext cx="304800" cy="228600"/>
          </a:xfrm>
          <a:prstGeom prst="rtTriangle">
            <a:avLst/>
          </a:pr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2823" name="Rectangle 119"/>
          <p:cNvSpPr>
            <a:spLocks noChangeArrowheads="1"/>
          </p:cNvSpPr>
          <p:nvPr/>
        </p:nvSpPr>
        <p:spPr bwMode="auto">
          <a:xfrm flipH="1">
            <a:off x="7542213" y="4859338"/>
            <a:ext cx="230187" cy="703262"/>
          </a:xfrm>
          <a:prstGeom prst="rect">
            <a:avLst/>
          </a:pr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6616" name="Freeform 120"/>
          <p:cNvSpPr>
            <a:spLocks/>
          </p:cNvSpPr>
          <p:nvPr/>
        </p:nvSpPr>
        <p:spPr bwMode="auto">
          <a:xfrm>
            <a:off x="4267200" y="4495800"/>
            <a:ext cx="4724400" cy="1066800"/>
          </a:xfrm>
          <a:custGeom>
            <a:avLst/>
            <a:gdLst>
              <a:gd name="T0" fmla="*/ 0 w 2976"/>
              <a:gd name="T1" fmla="*/ 1066800 h 672"/>
              <a:gd name="T2" fmla="*/ 2438400 w 2976"/>
              <a:gd name="T3" fmla="*/ 0 h 672"/>
              <a:gd name="T4" fmla="*/ 4724400 w 2976"/>
              <a:gd name="T5" fmla="*/ 1066800 h 67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976" h="672">
                <a:moveTo>
                  <a:pt x="0" y="672"/>
                </a:moveTo>
                <a:cubicBezTo>
                  <a:pt x="520" y="336"/>
                  <a:pt x="1040" y="0"/>
                  <a:pt x="1536" y="0"/>
                </a:cubicBezTo>
                <a:cubicBezTo>
                  <a:pt x="2032" y="0"/>
                  <a:pt x="2736" y="560"/>
                  <a:pt x="2976" y="672"/>
                </a:cubicBezTo>
              </a:path>
            </a:pathLst>
          </a:custGeom>
          <a:noFill/>
          <a:ln w="5715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825" name="Oval 121"/>
          <p:cNvSpPr>
            <a:spLocks noChangeArrowheads="1"/>
          </p:cNvSpPr>
          <p:nvPr/>
        </p:nvSpPr>
        <p:spPr bwMode="auto">
          <a:xfrm>
            <a:off x="7239000" y="4572000"/>
            <a:ext cx="152400" cy="152400"/>
          </a:xfrm>
          <a:prstGeom prst="ellipse">
            <a:avLst/>
          </a:prstGeom>
          <a:solidFill>
            <a:srgbClr val="008000"/>
          </a:solidFill>
          <a:ln w="9525">
            <a:solidFill>
              <a:srgbClr val="008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2826" name="Oval 122"/>
          <p:cNvSpPr>
            <a:spLocks noChangeArrowheads="1"/>
          </p:cNvSpPr>
          <p:nvPr/>
        </p:nvSpPr>
        <p:spPr bwMode="auto">
          <a:xfrm>
            <a:off x="8839200" y="5486400"/>
            <a:ext cx="152400" cy="152400"/>
          </a:xfrm>
          <a:prstGeom prst="ellipse">
            <a:avLst/>
          </a:prstGeom>
          <a:solidFill>
            <a:srgbClr val="008000"/>
          </a:solidFill>
          <a:ln w="9525">
            <a:solidFill>
              <a:srgbClr val="008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2827" name="Oval 123"/>
          <p:cNvSpPr>
            <a:spLocks noChangeArrowheads="1"/>
          </p:cNvSpPr>
          <p:nvPr/>
        </p:nvSpPr>
        <p:spPr bwMode="auto">
          <a:xfrm>
            <a:off x="7467600" y="4648200"/>
            <a:ext cx="152400" cy="152400"/>
          </a:xfrm>
          <a:prstGeom prst="ellipse">
            <a:avLst/>
          </a:prstGeom>
          <a:solidFill>
            <a:srgbClr val="008000"/>
          </a:solidFill>
          <a:ln w="9525">
            <a:solidFill>
              <a:srgbClr val="008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2828" name="Oval 124"/>
          <p:cNvSpPr>
            <a:spLocks noChangeArrowheads="1"/>
          </p:cNvSpPr>
          <p:nvPr/>
        </p:nvSpPr>
        <p:spPr bwMode="auto">
          <a:xfrm>
            <a:off x="7924800" y="4876800"/>
            <a:ext cx="152400" cy="152400"/>
          </a:xfrm>
          <a:prstGeom prst="ellipse">
            <a:avLst/>
          </a:prstGeom>
          <a:solidFill>
            <a:srgbClr val="008000"/>
          </a:solidFill>
          <a:ln w="9525">
            <a:solidFill>
              <a:srgbClr val="008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2829" name="Oval 125"/>
          <p:cNvSpPr>
            <a:spLocks noChangeArrowheads="1"/>
          </p:cNvSpPr>
          <p:nvPr/>
        </p:nvSpPr>
        <p:spPr bwMode="auto">
          <a:xfrm>
            <a:off x="8153400" y="5029200"/>
            <a:ext cx="152400" cy="152400"/>
          </a:xfrm>
          <a:prstGeom prst="ellipse">
            <a:avLst/>
          </a:prstGeom>
          <a:solidFill>
            <a:srgbClr val="008000"/>
          </a:solidFill>
          <a:ln w="9525">
            <a:solidFill>
              <a:srgbClr val="008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2830" name="Oval 126"/>
          <p:cNvSpPr>
            <a:spLocks noChangeArrowheads="1"/>
          </p:cNvSpPr>
          <p:nvPr/>
        </p:nvSpPr>
        <p:spPr bwMode="auto">
          <a:xfrm>
            <a:off x="6781800" y="4419600"/>
            <a:ext cx="152400" cy="152400"/>
          </a:xfrm>
          <a:prstGeom prst="ellipse">
            <a:avLst/>
          </a:prstGeom>
          <a:solidFill>
            <a:srgbClr val="008000"/>
          </a:solidFill>
          <a:ln w="9525">
            <a:solidFill>
              <a:srgbClr val="008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2831" name="Oval 127"/>
          <p:cNvSpPr>
            <a:spLocks noChangeArrowheads="1"/>
          </p:cNvSpPr>
          <p:nvPr/>
        </p:nvSpPr>
        <p:spPr bwMode="auto">
          <a:xfrm>
            <a:off x="7010400" y="4495800"/>
            <a:ext cx="152400" cy="152400"/>
          </a:xfrm>
          <a:prstGeom prst="ellipse">
            <a:avLst/>
          </a:prstGeom>
          <a:solidFill>
            <a:srgbClr val="008000"/>
          </a:solidFill>
          <a:ln w="9525">
            <a:solidFill>
              <a:srgbClr val="008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2832" name="Oval 128"/>
          <p:cNvSpPr>
            <a:spLocks noChangeArrowheads="1"/>
          </p:cNvSpPr>
          <p:nvPr/>
        </p:nvSpPr>
        <p:spPr bwMode="auto">
          <a:xfrm>
            <a:off x="7696200" y="4800600"/>
            <a:ext cx="152400" cy="152400"/>
          </a:xfrm>
          <a:prstGeom prst="ellipse">
            <a:avLst/>
          </a:prstGeom>
          <a:solidFill>
            <a:srgbClr val="008000"/>
          </a:solidFill>
          <a:ln w="9525">
            <a:solidFill>
              <a:srgbClr val="008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2833" name="Oval 129"/>
          <p:cNvSpPr>
            <a:spLocks noChangeArrowheads="1"/>
          </p:cNvSpPr>
          <p:nvPr/>
        </p:nvSpPr>
        <p:spPr bwMode="auto">
          <a:xfrm>
            <a:off x="8382000" y="5181600"/>
            <a:ext cx="152400" cy="152400"/>
          </a:xfrm>
          <a:prstGeom prst="ellipse">
            <a:avLst/>
          </a:prstGeom>
          <a:solidFill>
            <a:srgbClr val="008000"/>
          </a:solidFill>
          <a:ln w="9525">
            <a:solidFill>
              <a:srgbClr val="008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2834" name="Oval 130"/>
          <p:cNvSpPr>
            <a:spLocks noChangeArrowheads="1"/>
          </p:cNvSpPr>
          <p:nvPr/>
        </p:nvSpPr>
        <p:spPr bwMode="auto">
          <a:xfrm>
            <a:off x="8610600" y="5334000"/>
            <a:ext cx="152400" cy="152400"/>
          </a:xfrm>
          <a:prstGeom prst="ellipse">
            <a:avLst/>
          </a:prstGeom>
          <a:solidFill>
            <a:srgbClr val="008000"/>
          </a:solidFill>
          <a:ln w="9525">
            <a:solidFill>
              <a:srgbClr val="008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6627" name="Oval 131"/>
          <p:cNvSpPr>
            <a:spLocks noChangeArrowheads="1"/>
          </p:cNvSpPr>
          <p:nvPr/>
        </p:nvSpPr>
        <p:spPr bwMode="auto">
          <a:xfrm>
            <a:off x="4191000" y="1295400"/>
            <a:ext cx="152400" cy="152400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6628" name="Text Box 132"/>
          <p:cNvSpPr txBox="1">
            <a:spLocks noChangeArrowheads="1"/>
          </p:cNvSpPr>
          <p:nvPr/>
        </p:nvSpPr>
        <p:spPr bwMode="auto">
          <a:xfrm>
            <a:off x="990600" y="152400"/>
            <a:ext cx="7162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/>
              <a:t>Archimedes Integrates!!!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3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7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07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3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4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79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8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13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1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49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5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87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9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6" grpId="0" animBg="1"/>
      <p:bldP spid="72707" grpId="0" animBg="1"/>
      <p:bldP spid="72730" grpId="0" animBg="1"/>
      <p:bldP spid="72731" grpId="0" animBg="1"/>
      <p:bldP spid="72732" grpId="0" animBg="1"/>
      <p:bldP spid="72733" grpId="0" animBg="1"/>
      <p:bldP spid="72734" grpId="0" animBg="1"/>
      <p:bldP spid="72735" grpId="0" animBg="1"/>
      <p:bldP spid="72737" grpId="0" animBg="1"/>
      <p:bldP spid="72737" grpId="1" animBg="1"/>
      <p:bldP spid="72738" grpId="0" animBg="1"/>
      <p:bldP spid="72738" grpId="1" animBg="1"/>
      <p:bldP spid="72739" grpId="0" animBg="1"/>
      <p:bldP spid="72739" grpId="1" animBg="1"/>
      <p:bldP spid="72740" grpId="0" animBg="1"/>
      <p:bldP spid="72740" grpId="1" animBg="1"/>
      <p:bldP spid="72741" grpId="0" animBg="1"/>
      <p:bldP spid="72741" grpId="1" animBg="1"/>
      <p:bldP spid="72742" grpId="0" animBg="1"/>
      <p:bldP spid="72742" grpId="1" animBg="1"/>
      <p:bldP spid="72743" grpId="0" animBg="1"/>
      <p:bldP spid="72743" grpId="1" animBg="1"/>
      <p:bldP spid="72744" grpId="0" animBg="1"/>
      <p:bldP spid="72744" grpId="1" animBg="1"/>
      <p:bldP spid="72745" grpId="0" animBg="1"/>
      <p:bldP spid="72745" grpId="1" animBg="1"/>
      <p:bldP spid="72746" grpId="0" animBg="1"/>
      <p:bldP spid="72746" grpId="1" animBg="1"/>
      <p:bldP spid="72747" grpId="0" animBg="1"/>
      <p:bldP spid="72747" grpId="1" animBg="1"/>
      <p:bldP spid="72748" grpId="0" animBg="1"/>
      <p:bldP spid="72748" grpId="1" animBg="1"/>
      <p:bldP spid="72749" grpId="0" animBg="1"/>
      <p:bldP spid="72749" grpId="1" animBg="1"/>
      <p:bldP spid="72750" grpId="0" animBg="1"/>
      <p:bldP spid="72750" grpId="1" animBg="1"/>
      <p:bldP spid="72751" grpId="0" animBg="1"/>
      <p:bldP spid="72751" grpId="1" animBg="1"/>
      <p:bldP spid="72752" grpId="0" animBg="1"/>
      <p:bldP spid="72752" grpId="1" animBg="1"/>
      <p:bldP spid="72753" grpId="0" animBg="1"/>
      <p:bldP spid="72753" grpId="1" animBg="1"/>
      <p:bldP spid="72754" grpId="0" animBg="1"/>
      <p:bldP spid="72754" grpId="1" animBg="1"/>
      <p:bldP spid="72755" grpId="0" animBg="1"/>
      <p:bldP spid="72755" grpId="1" animBg="1"/>
      <p:bldP spid="72756" grpId="0" animBg="1"/>
      <p:bldP spid="72756" grpId="1" animBg="1"/>
      <p:bldP spid="72757" grpId="0" animBg="1"/>
      <p:bldP spid="72757" grpId="1" animBg="1"/>
      <p:bldP spid="72758" grpId="0" animBg="1"/>
      <p:bldP spid="72758" grpId="1" animBg="1"/>
      <p:bldP spid="72759" grpId="0" animBg="1"/>
      <p:bldP spid="72759" grpId="1" animBg="1"/>
      <p:bldP spid="72760" grpId="0" animBg="1"/>
      <p:bldP spid="72760" grpId="1" animBg="1"/>
      <p:bldP spid="72761" grpId="0" animBg="1"/>
      <p:bldP spid="72761" grpId="1" animBg="1"/>
      <p:bldP spid="72762" grpId="0" animBg="1"/>
      <p:bldP spid="72762" grpId="1" animBg="1"/>
      <p:bldP spid="72763" grpId="0" animBg="1"/>
      <p:bldP spid="72763" grpId="1" animBg="1"/>
      <p:bldP spid="72764" grpId="0" animBg="1"/>
      <p:bldP spid="72764" grpId="1" animBg="1"/>
      <p:bldP spid="72765" grpId="0" animBg="1"/>
      <p:bldP spid="72765" grpId="1" animBg="1"/>
      <p:bldP spid="72766" grpId="0" animBg="1"/>
      <p:bldP spid="72766" grpId="1" animBg="1"/>
      <p:bldP spid="72767" grpId="0" animBg="1"/>
      <p:bldP spid="72767" grpId="1" animBg="1"/>
      <p:bldP spid="72768" grpId="0" animBg="1"/>
      <p:bldP spid="72768" grpId="1" animBg="1"/>
      <p:bldP spid="72769" grpId="0" animBg="1"/>
      <p:bldP spid="72769" grpId="1" animBg="1"/>
      <p:bldP spid="72770" grpId="0" animBg="1"/>
      <p:bldP spid="72770" grpId="1" animBg="1"/>
      <p:bldP spid="72771" grpId="0" animBg="1"/>
      <p:bldP spid="72771" grpId="1" animBg="1"/>
      <p:bldP spid="72772" grpId="0" animBg="1"/>
      <p:bldP spid="72772" grpId="1" animBg="1"/>
      <p:bldP spid="72773" grpId="0" animBg="1"/>
      <p:bldP spid="72773" grpId="1" animBg="1"/>
      <p:bldP spid="72774" grpId="0" animBg="1"/>
      <p:bldP spid="72774" grpId="1" animBg="1"/>
      <p:bldP spid="72775" grpId="0" animBg="1"/>
      <p:bldP spid="72775" grpId="1" animBg="1"/>
      <p:bldP spid="72776" grpId="0" animBg="1"/>
      <p:bldP spid="72776" grpId="1" animBg="1"/>
      <p:bldP spid="72777" grpId="0" animBg="1"/>
      <p:bldP spid="72777" grpId="1" animBg="1"/>
      <p:bldP spid="72778" grpId="0" animBg="1"/>
      <p:bldP spid="72778" grpId="1" animBg="1"/>
      <p:bldP spid="72779" grpId="0" animBg="1"/>
      <p:bldP spid="72779" grpId="1" animBg="1"/>
      <p:bldP spid="72780" grpId="0" animBg="1"/>
      <p:bldP spid="72780" grpId="1" animBg="1"/>
      <p:bldP spid="72781" grpId="0" animBg="1"/>
      <p:bldP spid="72781" grpId="1" animBg="1"/>
      <p:bldP spid="72782" grpId="0" animBg="1"/>
      <p:bldP spid="72782" grpId="1" animBg="1"/>
      <p:bldP spid="72783" grpId="0" animBg="1"/>
      <p:bldP spid="72783" grpId="1" animBg="1"/>
      <p:bldP spid="72784" grpId="0" animBg="1"/>
      <p:bldP spid="72784" grpId="1" animBg="1"/>
      <p:bldP spid="72785" grpId="0" animBg="1"/>
      <p:bldP spid="72785" grpId="1" animBg="1"/>
      <p:bldP spid="72786" grpId="0" animBg="1"/>
      <p:bldP spid="72786" grpId="1" animBg="1"/>
      <p:bldP spid="72787" grpId="0" animBg="1"/>
      <p:bldP spid="72787" grpId="1" animBg="1"/>
      <p:bldP spid="72788" grpId="0" animBg="1"/>
      <p:bldP spid="72809" grpId="0" animBg="1"/>
      <p:bldP spid="72810" grpId="0" animBg="1"/>
      <p:bldP spid="72811" grpId="0" animBg="1"/>
      <p:bldP spid="72812" grpId="0" animBg="1"/>
      <p:bldP spid="72813" grpId="0" animBg="1"/>
      <p:bldP spid="72814" grpId="0" animBg="1"/>
      <p:bldP spid="72815" grpId="0" animBg="1"/>
      <p:bldP spid="72816" grpId="0" animBg="1"/>
      <p:bldP spid="72817" grpId="0" animBg="1"/>
      <p:bldP spid="72818" grpId="0" animBg="1"/>
      <p:bldP spid="72819" grpId="0" animBg="1"/>
      <p:bldP spid="72820" grpId="0" animBg="1"/>
      <p:bldP spid="72821" grpId="0" animBg="1"/>
      <p:bldP spid="72822" grpId="0" animBg="1"/>
      <p:bldP spid="72823" grpId="0" animBg="1"/>
      <p:bldP spid="72825" grpId="0" animBg="1"/>
      <p:bldP spid="72825" grpId="1" animBg="1"/>
      <p:bldP spid="72826" grpId="0" animBg="1"/>
      <p:bldP spid="72827" grpId="0" animBg="1"/>
      <p:bldP spid="72827" grpId="1" animBg="1"/>
      <p:bldP spid="72828" grpId="0" animBg="1"/>
      <p:bldP spid="72828" grpId="1" animBg="1"/>
      <p:bldP spid="72829" grpId="0" animBg="1"/>
      <p:bldP spid="72829" grpId="1" animBg="1"/>
      <p:bldP spid="72830" grpId="0" animBg="1"/>
      <p:bldP spid="72831" grpId="0" animBg="1"/>
      <p:bldP spid="72831" grpId="1" animBg="1"/>
      <p:bldP spid="72832" grpId="0" animBg="1"/>
      <p:bldP spid="72832" grpId="1" animBg="1"/>
      <p:bldP spid="72833" grpId="0" animBg="1"/>
      <p:bldP spid="72833" grpId="1" animBg="1"/>
      <p:bldP spid="72834" grpId="0" animBg="1"/>
      <p:bldP spid="72834" grpId="1" animBg="1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58" name="Rectangle 66"/>
          <p:cNvSpPr>
            <a:spLocks noChangeArrowheads="1"/>
          </p:cNvSpPr>
          <p:nvPr/>
        </p:nvSpPr>
        <p:spPr bwMode="auto">
          <a:xfrm>
            <a:off x="457200" y="5181600"/>
            <a:ext cx="2362200" cy="685800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9457" name="Rectangle 65"/>
          <p:cNvSpPr>
            <a:spLocks noChangeArrowheads="1"/>
          </p:cNvSpPr>
          <p:nvPr/>
        </p:nvSpPr>
        <p:spPr bwMode="auto">
          <a:xfrm>
            <a:off x="228600" y="3200400"/>
            <a:ext cx="2438400" cy="1295400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7524" name="AutoShape 51"/>
          <p:cNvSpPr>
            <a:spLocks noChangeArrowheads="1"/>
          </p:cNvSpPr>
          <p:nvPr/>
        </p:nvSpPr>
        <p:spPr bwMode="auto">
          <a:xfrm>
            <a:off x="4267200" y="1371600"/>
            <a:ext cx="4724400" cy="4191000"/>
          </a:xfrm>
          <a:prstGeom prst="rtTriangle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7525" name="Text Box 4"/>
          <p:cNvSpPr txBox="1">
            <a:spLocks noChangeArrowheads="1"/>
          </p:cNvSpPr>
          <p:nvPr/>
        </p:nvSpPr>
        <p:spPr bwMode="auto">
          <a:xfrm>
            <a:off x="76200" y="1676400"/>
            <a:ext cx="914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3200" i="1">
                <a:solidFill>
                  <a:schemeClr val="accent2"/>
                </a:solidFill>
              </a:rPr>
              <a:t>T</a:t>
            </a:r>
            <a:endParaRPr lang="en-US" altLang="en-US" sz="3200" i="1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107526" name="Text Box 6"/>
          <p:cNvSpPr txBox="1">
            <a:spLocks noChangeArrowheads="1"/>
          </p:cNvSpPr>
          <p:nvPr/>
        </p:nvSpPr>
        <p:spPr bwMode="auto">
          <a:xfrm>
            <a:off x="4267200" y="2895600"/>
            <a:ext cx="914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3200" i="1">
                <a:solidFill>
                  <a:schemeClr val="accent2"/>
                </a:solidFill>
              </a:rPr>
              <a:t>K</a:t>
            </a:r>
            <a:endParaRPr lang="en-US" altLang="en-US" sz="3200" i="1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107527" name="Line 11"/>
          <p:cNvSpPr>
            <a:spLocks noChangeShapeType="1"/>
          </p:cNvSpPr>
          <p:nvPr/>
        </p:nvSpPr>
        <p:spPr bwMode="auto">
          <a:xfrm flipH="1" flipV="1">
            <a:off x="4267200" y="1371600"/>
            <a:ext cx="4724400" cy="41910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7528" name="Line 12"/>
          <p:cNvSpPr>
            <a:spLocks noChangeShapeType="1"/>
          </p:cNvSpPr>
          <p:nvPr/>
        </p:nvSpPr>
        <p:spPr bwMode="auto">
          <a:xfrm>
            <a:off x="4267200" y="5562600"/>
            <a:ext cx="4724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7529" name="Line 13"/>
          <p:cNvSpPr>
            <a:spLocks noChangeShapeType="1"/>
          </p:cNvSpPr>
          <p:nvPr/>
        </p:nvSpPr>
        <p:spPr bwMode="auto">
          <a:xfrm flipV="1">
            <a:off x="4267200" y="1371600"/>
            <a:ext cx="0" cy="41910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7530" name="Line 15"/>
          <p:cNvSpPr>
            <a:spLocks noChangeShapeType="1"/>
          </p:cNvSpPr>
          <p:nvPr/>
        </p:nvSpPr>
        <p:spPr bwMode="auto">
          <a:xfrm flipH="1" flipV="1">
            <a:off x="4267200" y="3429000"/>
            <a:ext cx="4724400" cy="21336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7531" name="Freeform 16"/>
          <p:cNvSpPr>
            <a:spLocks/>
          </p:cNvSpPr>
          <p:nvPr/>
        </p:nvSpPr>
        <p:spPr bwMode="auto">
          <a:xfrm>
            <a:off x="4267200" y="4495800"/>
            <a:ext cx="4724400" cy="1066800"/>
          </a:xfrm>
          <a:custGeom>
            <a:avLst/>
            <a:gdLst>
              <a:gd name="T0" fmla="*/ 0 w 2976"/>
              <a:gd name="T1" fmla="*/ 1066800 h 672"/>
              <a:gd name="T2" fmla="*/ 2438400 w 2976"/>
              <a:gd name="T3" fmla="*/ 0 h 672"/>
              <a:gd name="T4" fmla="*/ 4724400 w 2976"/>
              <a:gd name="T5" fmla="*/ 1066800 h 67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976" h="672">
                <a:moveTo>
                  <a:pt x="0" y="672"/>
                </a:moveTo>
                <a:cubicBezTo>
                  <a:pt x="520" y="336"/>
                  <a:pt x="1040" y="0"/>
                  <a:pt x="1536" y="0"/>
                </a:cubicBezTo>
                <a:cubicBezTo>
                  <a:pt x="2032" y="0"/>
                  <a:pt x="2736" y="560"/>
                  <a:pt x="2976" y="672"/>
                </a:cubicBezTo>
              </a:path>
            </a:pathLst>
          </a:custGeom>
          <a:noFill/>
          <a:ln w="5715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33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7532" name="Oval 18"/>
          <p:cNvSpPr>
            <a:spLocks noChangeArrowheads="1"/>
          </p:cNvSpPr>
          <p:nvPr/>
        </p:nvSpPr>
        <p:spPr bwMode="auto">
          <a:xfrm>
            <a:off x="4191000" y="5486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7533" name="Oval 19"/>
          <p:cNvSpPr>
            <a:spLocks noChangeArrowheads="1"/>
          </p:cNvSpPr>
          <p:nvPr/>
        </p:nvSpPr>
        <p:spPr bwMode="auto">
          <a:xfrm>
            <a:off x="8839200" y="5486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7534" name="Text Box 20"/>
          <p:cNvSpPr txBox="1">
            <a:spLocks noChangeArrowheads="1"/>
          </p:cNvSpPr>
          <p:nvPr/>
        </p:nvSpPr>
        <p:spPr bwMode="auto">
          <a:xfrm>
            <a:off x="4038600" y="5562600"/>
            <a:ext cx="914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3200" i="1"/>
              <a:t>A</a:t>
            </a:r>
            <a:endParaRPr lang="en-US" altLang="en-US" sz="3200" i="1">
              <a:latin typeface="Arial" charset="0"/>
            </a:endParaRPr>
          </a:p>
        </p:txBody>
      </p:sp>
      <p:sp>
        <p:nvSpPr>
          <p:cNvPr id="107535" name="Text Box 22"/>
          <p:cNvSpPr txBox="1">
            <a:spLocks noChangeArrowheads="1"/>
          </p:cNvSpPr>
          <p:nvPr/>
        </p:nvSpPr>
        <p:spPr bwMode="auto">
          <a:xfrm>
            <a:off x="8686800" y="5562600"/>
            <a:ext cx="914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3200" i="1"/>
              <a:t>C</a:t>
            </a:r>
            <a:endParaRPr lang="en-US" altLang="en-US" sz="3200" i="1">
              <a:latin typeface="Arial" charset="0"/>
            </a:endParaRPr>
          </a:p>
        </p:txBody>
      </p:sp>
      <p:sp>
        <p:nvSpPr>
          <p:cNvPr id="107536" name="Oval 25"/>
          <p:cNvSpPr>
            <a:spLocks noChangeArrowheads="1"/>
          </p:cNvSpPr>
          <p:nvPr/>
        </p:nvSpPr>
        <p:spPr bwMode="auto">
          <a:xfrm>
            <a:off x="4191000" y="3352800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7537" name="Oval 26"/>
          <p:cNvSpPr>
            <a:spLocks noChangeArrowheads="1"/>
          </p:cNvSpPr>
          <p:nvPr/>
        </p:nvSpPr>
        <p:spPr bwMode="auto">
          <a:xfrm>
            <a:off x="4191000" y="1295400"/>
            <a:ext cx="152400" cy="152400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7538" name="Line 38"/>
          <p:cNvSpPr>
            <a:spLocks noChangeShapeType="1"/>
          </p:cNvSpPr>
          <p:nvPr/>
        </p:nvSpPr>
        <p:spPr bwMode="auto">
          <a:xfrm flipH="1" flipV="1">
            <a:off x="228600" y="1600200"/>
            <a:ext cx="4038600" cy="18288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7539" name="Oval 39"/>
          <p:cNvSpPr>
            <a:spLocks noChangeArrowheads="1"/>
          </p:cNvSpPr>
          <p:nvPr/>
        </p:nvSpPr>
        <p:spPr bwMode="auto">
          <a:xfrm>
            <a:off x="4191000" y="3352800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7540" name="Oval 41"/>
          <p:cNvSpPr>
            <a:spLocks noChangeArrowheads="1"/>
          </p:cNvSpPr>
          <p:nvPr/>
        </p:nvSpPr>
        <p:spPr bwMode="auto">
          <a:xfrm>
            <a:off x="152400" y="1524000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7541" name="Freeform 44"/>
          <p:cNvSpPr>
            <a:spLocks/>
          </p:cNvSpPr>
          <p:nvPr/>
        </p:nvSpPr>
        <p:spPr bwMode="auto">
          <a:xfrm>
            <a:off x="914400" y="76200"/>
            <a:ext cx="4724400" cy="1066800"/>
          </a:xfrm>
          <a:custGeom>
            <a:avLst/>
            <a:gdLst>
              <a:gd name="T0" fmla="*/ 0 w 2976"/>
              <a:gd name="T1" fmla="*/ 1066800 h 672"/>
              <a:gd name="T2" fmla="*/ 2438400 w 2976"/>
              <a:gd name="T3" fmla="*/ 0 h 672"/>
              <a:gd name="T4" fmla="*/ 4724400 w 2976"/>
              <a:gd name="T5" fmla="*/ 1066800 h 67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976" h="672">
                <a:moveTo>
                  <a:pt x="0" y="672"/>
                </a:moveTo>
                <a:cubicBezTo>
                  <a:pt x="520" y="336"/>
                  <a:pt x="1040" y="0"/>
                  <a:pt x="1536" y="0"/>
                </a:cubicBezTo>
                <a:cubicBezTo>
                  <a:pt x="2032" y="0"/>
                  <a:pt x="2736" y="560"/>
                  <a:pt x="2976" y="672"/>
                </a:cubicBezTo>
              </a:path>
            </a:pathLst>
          </a:custGeom>
          <a:solidFill>
            <a:srgbClr val="008000"/>
          </a:solidFill>
          <a:ln w="57150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7542" name="Line 45"/>
          <p:cNvSpPr>
            <a:spLocks noChangeShapeType="1"/>
          </p:cNvSpPr>
          <p:nvPr/>
        </p:nvSpPr>
        <p:spPr bwMode="auto">
          <a:xfrm>
            <a:off x="914400" y="1143000"/>
            <a:ext cx="4724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7543" name="Line 46"/>
          <p:cNvSpPr>
            <a:spLocks noChangeShapeType="1"/>
          </p:cNvSpPr>
          <p:nvPr/>
        </p:nvSpPr>
        <p:spPr bwMode="auto">
          <a:xfrm flipH="1">
            <a:off x="381000" y="1219200"/>
            <a:ext cx="38100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7544" name="Text Box 49"/>
          <p:cNvSpPr txBox="1">
            <a:spLocks noChangeArrowheads="1"/>
          </p:cNvSpPr>
          <p:nvPr/>
        </p:nvSpPr>
        <p:spPr bwMode="auto">
          <a:xfrm>
            <a:off x="2667000" y="4038600"/>
            <a:ext cx="1371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2800"/>
              <a:t>fulcrum </a:t>
            </a:r>
          </a:p>
        </p:txBody>
      </p:sp>
      <p:sp>
        <p:nvSpPr>
          <p:cNvPr id="107545" name="Line 50"/>
          <p:cNvSpPr>
            <a:spLocks noChangeShapeType="1"/>
          </p:cNvSpPr>
          <p:nvPr/>
        </p:nvSpPr>
        <p:spPr bwMode="auto">
          <a:xfrm flipV="1">
            <a:off x="3276600" y="3581400"/>
            <a:ext cx="8382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7546" name="Oval 52"/>
          <p:cNvSpPr>
            <a:spLocks noChangeArrowheads="1"/>
          </p:cNvSpPr>
          <p:nvPr/>
        </p:nvSpPr>
        <p:spPr bwMode="auto">
          <a:xfrm>
            <a:off x="5638800" y="4038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7547" name="Line 53"/>
          <p:cNvSpPr>
            <a:spLocks noChangeShapeType="1"/>
          </p:cNvSpPr>
          <p:nvPr/>
        </p:nvSpPr>
        <p:spPr bwMode="auto">
          <a:xfrm flipV="1">
            <a:off x="4267200" y="3352800"/>
            <a:ext cx="2209800" cy="2209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7548" name="Line 54"/>
          <p:cNvSpPr>
            <a:spLocks noChangeShapeType="1"/>
          </p:cNvSpPr>
          <p:nvPr/>
        </p:nvSpPr>
        <p:spPr bwMode="auto">
          <a:xfrm>
            <a:off x="4267200" y="1371600"/>
            <a:ext cx="2286000" cy="419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7549" name="Oval 40"/>
          <p:cNvSpPr>
            <a:spLocks noChangeArrowheads="1"/>
          </p:cNvSpPr>
          <p:nvPr/>
        </p:nvSpPr>
        <p:spPr bwMode="auto">
          <a:xfrm>
            <a:off x="4191000" y="1295400"/>
            <a:ext cx="152400" cy="152400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7550" name="Oval 17"/>
          <p:cNvSpPr>
            <a:spLocks noChangeArrowheads="1"/>
          </p:cNvSpPr>
          <p:nvPr/>
        </p:nvSpPr>
        <p:spPr bwMode="auto">
          <a:xfrm>
            <a:off x="3200400" y="685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7551" name="Text Box 55"/>
          <p:cNvSpPr txBox="1">
            <a:spLocks noChangeArrowheads="1"/>
          </p:cNvSpPr>
          <p:nvPr/>
        </p:nvSpPr>
        <p:spPr bwMode="auto">
          <a:xfrm>
            <a:off x="6629400" y="3016250"/>
            <a:ext cx="25146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/>
              <a:t>centroid of triangle</a:t>
            </a:r>
          </a:p>
        </p:txBody>
      </p:sp>
      <p:sp>
        <p:nvSpPr>
          <p:cNvPr id="107552" name="Line 56"/>
          <p:cNvSpPr>
            <a:spLocks noChangeShapeType="1"/>
          </p:cNvSpPr>
          <p:nvPr/>
        </p:nvSpPr>
        <p:spPr bwMode="auto">
          <a:xfrm flipH="1">
            <a:off x="5943600" y="3581400"/>
            <a:ext cx="11430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7553" name="Text Box 58"/>
          <p:cNvSpPr txBox="1">
            <a:spLocks noChangeArrowheads="1"/>
          </p:cNvSpPr>
          <p:nvPr/>
        </p:nvSpPr>
        <p:spPr bwMode="auto">
          <a:xfrm>
            <a:off x="5791200" y="76200"/>
            <a:ext cx="25146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/>
              <a:t>centroid of parabolic region</a:t>
            </a:r>
          </a:p>
        </p:txBody>
      </p:sp>
      <p:sp>
        <p:nvSpPr>
          <p:cNvPr id="107554" name="Line 59"/>
          <p:cNvSpPr>
            <a:spLocks noChangeShapeType="1"/>
          </p:cNvSpPr>
          <p:nvPr/>
        </p:nvSpPr>
        <p:spPr bwMode="auto">
          <a:xfrm flipH="1">
            <a:off x="3505200" y="533400"/>
            <a:ext cx="236220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7555" name="Text Box 60"/>
          <p:cNvSpPr txBox="1">
            <a:spLocks noChangeArrowheads="1"/>
          </p:cNvSpPr>
          <p:nvPr/>
        </p:nvSpPr>
        <p:spPr bwMode="auto">
          <a:xfrm>
            <a:off x="5562600" y="3429000"/>
            <a:ext cx="914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3200" i="1"/>
              <a:t>Y</a:t>
            </a:r>
            <a:endParaRPr lang="en-US" altLang="en-US" sz="3200" i="1">
              <a:latin typeface="Arial" charset="0"/>
            </a:endParaRPr>
          </a:p>
        </p:txBody>
      </p:sp>
      <p:graphicFrame>
        <p:nvGraphicFramePr>
          <p:cNvPr id="59453" name="Object 61"/>
          <p:cNvGraphicFramePr>
            <a:graphicFrameLocks noChangeAspect="1"/>
          </p:cNvGraphicFramePr>
          <p:nvPr/>
        </p:nvGraphicFramePr>
        <p:xfrm>
          <a:off x="304800" y="3200400"/>
          <a:ext cx="2362200" cy="1262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63" name="Equation" r:id="rId3" imgW="736280" imgH="393529" progId="Equation.3">
                  <p:embed/>
                </p:oleObj>
              </mc:Choice>
              <mc:Fallback>
                <p:oleObj name="Equation" r:id="rId3" imgW="736280" imgH="393529" progId="Equation.3">
                  <p:embed/>
                  <p:pic>
                    <p:nvPicPr>
                      <p:cNvPr id="0" name="Object 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3200400"/>
                        <a:ext cx="2362200" cy="1262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454" name="Object 62"/>
          <p:cNvGraphicFramePr>
            <a:graphicFrameLocks noChangeAspect="1"/>
          </p:cNvGraphicFramePr>
          <p:nvPr/>
        </p:nvGraphicFramePr>
        <p:xfrm>
          <a:off x="609600" y="5257800"/>
          <a:ext cx="2159000" cy="569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64" name="Equation" r:id="rId5" imgW="672516" imgH="177646" progId="Equation.3">
                  <p:embed/>
                </p:oleObj>
              </mc:Choice>
              <mc:Fallback>
                <p:oleObj name="Equation" r:id="rId5" imgW="672516" imgH="177646" progId="Equation.3">
                  <p:embed/>
                  <p:pic>
                    <p:nvPicPr>
                      <p:cNvPr id="0" name="Object 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5257800"/>
                        <a:ext cx="2159000" cy="569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7558" name="Text Box 63"/>
          <p:cNvSpPr txBox="1">
            <a:spLocks noChangeArrowheads="1"/>
          </p:cNvSpPr>
          <p:nvPr/>
        </p:nvSpPr>
        <p:spPr bwMode="auto">
          <a:xfrm>
            <a:off x="152400" y="3276600"/>
            <a:ext cx="2514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9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9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9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458" grpId="0" animBg="1"/>
      <p:bldP spid="59457" grpId="0" animBg="1"/>
    </p:bld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64" name="Rectangle 48"/>
          <p:cNvSpPr>
            <a:spLocks noChangeArrowheads="1"/>
          </p:cNvSpPr>
          <p:nvPr/>
        </p:nvSpPr>
        <p:spPr bwMode="auto">
          <a:xfrm>
            <a:off x="152400" y="6096000"/>
            <a:ext cx="7086600" cy="609600"/>
          </a:xfrm>
          <a:prstGeom prst="rect">
            <a:avLst/>
          </a:prstGeom>
          <a:solidFill>
            <a:srgbClr val="FF3300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8547" name="AutoShape 39"/>
          <p:cNvSpPr>
            <a:spLocks noChangeArrowheads="1"/>
          </p:cNvSpPr>
          <p:nvPr/>
        </p:nvSpPr>
        <p:spPr bwMode="auto">
          <a:xfrm>
            <a:off x="5181600" y="685800"/>
            <a:ext cx="609600" cy="838200"/>
          </a:xfrm>
          <a:prstGeom prst="triangle">
            <a:avLst>
              <a:gd name="adj" fmla="val 50000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8548" name="AutoShape 2"/>
          <p:cNvSpPr>
            <a:spLocks noChangeArrowheads="1"/>
          </p:cNvSpPr>
          <p:nvPr/>
        </p:nvSpPr>
        <p:spPr bwMode="auto">
          <a:xfrm>
            <a:off x="5334000" y="2286000"/>
            <a:ext cx="3657600" cy="3276600"/>
          </a:xfrm>
          <a:prstGeom prst="rtTriangle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8549" name="Text Box 3"/>
          <p:cNvSpPr txBox="1">
            <a:spLocks noChangeArrowheads="1"/>
          </p:cNvSpPr>
          <p:nvPr/>
        </p:nvSpPr>
        <p:spPr bwMode="auto">
          <a:xfrm>
            <a:off x="2057400" y="76200"/>
            <a:ext cx="914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3200" i="1">
                <a:solidFill>
                  <a:schemeClr val="accent2"/>
                </a:solidFill>
              </a:rPr>
              <a:t>T</a:t>
            </a:r>
            <a:endParaRPr lang="en-US" altLang="en-US" sz="3200" i="1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108550" name="Text Box 4"/>
          <p:cNvSpPr txBox="1">
            <a:spLocks noChangeArrowheads="1"/>
          </p:cNvSpPr>
          <p:nvPr/>
        </p:nvSpPr>
        <p:spPr bwMode="auto">
          <a:xfrm>
            <a:off x="5257800" y="76200"/>
            <a:ext cx="914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3200" i="1">
                <a:solidFill>
                  <a:schemeClr val="accent2"/>
                </a:solidFill>
              </a:rPr>
              <a:t>K</a:t>
            </a:r>
            <a:endParaRPr lang="en-US" altLang="en-US" sz="3200" i="1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108551" name="Line 5"/>
          <p:cNvSpPr>
            <a:spLocks noChangeShapeType="1"/>
          </p:cNvSpPr>
          <p:nvPr/>
        </p:nvSpPr>
        <p:spPr bwMode="auto">
          <a:xfrm flipH="1" flipV="1">
            <a:off x="5334000" y="2286000"/>
            <a:ext cx="3657600" cy="32766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8552" name="Line 6"/>
          <p:cNvSpPr>
            <a:spLocks noChangeShapeType="1"/>
          </p:cNvSpPr>
          <p:nvPr/>
        </p:nvSpPr>
        <p:spPr bwMode="auto">
          <a:xfrm>
            <a:off x="5334000" y="5562600"/>
            <a:ext cx="3657600" cy="15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8553" name="Line 7"/>
          <p:cNvSpPr>
            <a:spLocks noChangeShapeType="1"/>
          </p:cNvSpPr>
          <p:nvPr/>
        </p:nvSpPr>
        <p:spPr bwMode="auto">
          <a:xfrm flipV="1">
            <a:off x="5334000" y="2286000"/>
            <a:ext cx="1588" cy="32766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8554" name="Freeform 9"/>
          <p:cNvSpPr>
            <a:spLocks/>
          </p:cNvSpPr>
          <p:nvPr/>
        </p:nvSpPr>
        <p:spPr bwMode="auto">
          <a:xfrm>
            <a:off x="5334000" y="4729163"/>
            <a:ext cx="3657600" cy="833437"/>
          </a:xfrm>
          <a:custGeom>
            <a:avLst/>
            <a:gdLst>
              <a:gd name="T0" fmla="*/ 0 w 2976"/>
              <a:gd name="T1" fmla="*/ 833437 h 672"/>
              <a:gd name="T2" fmla="*/ 1887794 w 2976"/>
              <a:gd name="T3" fmla="*/ 0 h 672"/>
              <a:gd name="T4" fmla="*/ 3657600 w 2976"/>
              <a:gd name="T5" fmla="*/ 833437 h 67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976" h="672">
                <a:moveTo>
                  <a:pt x="0" y="672"/>
                </a:moveTo>
                <a:cubicBezTo>
                  <a:pt x="520" y="336"/>
                  <a:pt x="1040" y="0"/>
                  <a:pt x="1536" y="0"/>
                </a:cubicBezTo>
                <a:cubicBezTo>
                  <a:pt x="2032" y="0"/>
                  <a:pt x="2736" y="560"/>
                  <a:pt x="2976" y="672"/>
                </a:cubicBezTo>
              </a:path>
            </a:pathLst>
          </a:custGeom>
          <a:noFill/>
          <a:ln w="5715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33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8555" name="Oval 10"/>
          <p:cNvSpPr>
            <a:spLocks noChangeArrowheads="1"/>
          </p:cNvSpPr>
          <p:nvPr/>
        </p:nvSpPr>
        <p:spPr bwMode="auto">
          <a:xfrm>
            <a:off x="5257800" y="5519738"/>
            <a:ext cx="117475" cy="1190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8556" name="Oval 11"/>
          <p:cNvSpPr>
            <a:spLocks noChangeArrowheads="1"/>
          </p:cNvSpPr>
          <p:nvPr/>
        </p:nvSpPr>
        <p:spPr bwMode="auto">
          <a:xfrm>
            <a:off x="8915400" y="5486400"/>
            <a:ext cx="117475" cy="1190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8557" name="Freeform 19"/>
          <p:cNvSpPr>
            <a:spLocks/>
          </p:cNvSpPr>
          <p:nvPr/>
        </p:nvSpPr>
        <p:spPr bwMode="auto">
          <a:xfrm>
            <a:off x="381000" y="3733800"/>
            <a:ext cx="3657600" cy="762000"/>
          </a:xfrm>
          <a:custGeom>
            <a:avLst/>
            <a:gdLst>
              <a:gd name="T0" fmla="*/ 0 w 2976"/>
              <a:gd name="T1" fmla="*/ 762000 h 672"/>
              <a:gd name="T2" fmla="*/ 1887794 w 2976"/>
              <a:gd name="T3" fmla="*/ 0 h 672"/>
              <a:gd name="T4" fmla="*/ 3657600 w 2976"/>
              <a:gd name="T5" fmla="*/ 762000 h 67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976" h="672">
                <a:moveTo>
                  <a:pt x="0" y="672"/>
                </a:moveTo>
                <a:cubicBezTo>
                  <a:pt x="520" y="336"/>
                  <a:pt x="1040" y="0"/>
                  <a:pt x="1536" y="0"/>
                </a:cubicBezTo>
                <a:cubicBezTo>
                  <a:pt x="2032" y="0"/>
                  <a:pt x="2736" y="560"/>
                  <a:pt x="2976" y="672"/>
                </a:cubicBezTo>
              </a:path>
            </a:pathLst>
          </a:custGeom>
          <a:solidFill>
            <a:srgbClr val="008000"/>
          </a:solidFill>
          <a:ln w="57150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8558" name="Line 20"/>
          <p:cNvSpPr>
            <a:spLocks noChangeShapeType="1"/>
          </p:cNvSpPr>
          <p:nvPr/>
        </p:nvSpPr>
        <p:spPr bwMode="auto">
          <a:xfrm>
            <a:off x="381000" y="4495800"/>
            <a:ext cx="3657600" cy="15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8559" name="Oval 24"/>
          <p:cNvSpPr>
            <a:spLocks noChangeArrowheads="1"/>
          </p:cNvSpPr>
          <p:nvPr/>
        </p:nvSpPr>
        <p:spPr bwMode="auto">
          <a:xfrm>
            <a:off x="6400800" y="4343400"/>
            <a:ext cx="117475" cy="1190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8560" name="Oval 27"/>
          <p:cNvSpPr>
            <a:spLocks noChangeArrowheads="1"/>
          </p:cNvSpPr>
          <p:nvPr/>
        </p:nvSpPr>
        <p:spPr bwMode="auto">
          <a:xfrm>
            <a:off x="5299075" y="2243138"/>
            <a:ext cx="117475" cy="119062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8561" name="Oval 28"/>
          <p:cNvSpPr>
            <a:spLocks noChangeArrowheads="1"/>
          </p:cNvSpPr>
          <p:nvPr/>
        </p:nvSpPr>
        <p:spPr bwMode="auto">
          <a:xfrm>
            <a:off x="2133600" y="4159250"/>
            <a:ext cx="117475" cy="1079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8562" name="Line 33"/>
          <p:cNvSpPr>
            <a:spLocks noChangeShapeType="1"/>
          </p:cNvSpPr>
          <p:nvPr/>
        </p:nvSpPr>
        <p:spPr bwMode="auto">
          <a:xfrm flipH="1" flipV="1">
            <a:off x="2209800" y="685800"/>
            <a:ext cx="42672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8563" name="Oval 34"/>
          <p:cNvSpPr>
            <a:spLocks noChangeArrowheads="1"/>
          </p:cNvSpPr>
          <p:nvPr/>
        </p:nvSpPr>
        <p:spPr bwMode="auto">
          <a:xfrm>
            <a:off x="5410200" y="609600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8564" name="Oval 35"/>
          <p:cNvSpPr>
            <a:spLocks noChangeArrowheads="1"/>
          </p:cNvSpPr>
          <p:nvPr/>
        </p:nvSpPr>
        <p:spPr bwMode="auto">
          <a:xfrm>
            <a:off x="6400800" y="609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8565" name="Line 37"/>
          <p:cNvSpPr>
            <a:spLocks noChangeShapeType="1"/>
          </p:cNvSpPr>
          <p:nvPr/>
        </p:nvSpPr>
        <p:spPr bwMode="auto">
          <a:xfrm flipV="1">
            <a:off x="6477000" y="685800"/>
            <a:ext cx="0" cy="3733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8566" name="Line 38"/>
          <p:cNvSpPr>
            <a:spLocks noChangeShapeType="1"/>
          </p:cNvSpPr>
          <p:nvPr/>
        </p:nvSpPr>
        <p:spPr bwMode="auto">
          <a:xfrm flipV="1">
            <a:off x="2209800" y="685800"/>
            <a:ext cx="0" cy="3505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8567" name="Text Box 40"/>
          <p:cNvSpPr txBox="1">
            <a:spLocks noChangeArrowheads="1"/>
          </p:cNvSpPr>
          <p:nvPr/>
        </p:nvSpPr>
        <p:spPr bwMode="auto">
          <a:xfrm>
            <a:off x="6324600" y="106363"/>
            <a:ext cx="9144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3200" i="1"/>
              <a:t>Y</a:t>
            </a:r>
            <a:endParaRPr lang="en-US" altLang="en-US" sz="3200" i="1">
              <a:latin typeface="Arial" charset="0"/>
            </a:endParaRPr>
          </a:p>
        </p:txBody>
      </p:sp>
      <p:sp>
        <p:nvSpPr>
          <p:cNvPr id="108568" name="Text Box 41"/>
          <p:cNvSpPr txBox="1">
            <a:spLocks noChangeArrowheads="1"/>
          </p:cNvSpPr>
          <p:nvPr/>
        </p:nvSpPr>
        <p:spPr bwMode="auto">
          <a:xfrm>
            <a:off x="5029200" y="5562600"/>
            <a:ext cx="914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3200" i="1"/>
              <a:t>A</a:t>
            </a:r>
            <a:endParaRPr lang="en-US" altLang="en-US" sz="3200" i="1">
              <a:latin typeface="Arial" charset="0"/>
            </a:endParaRPr>
          </a:p>
        </p:txBody>
      </p:sp>
      <p:sp>
        <p:nvSpPr>
          <p:cNvPr id="108569" name="Text Box 42"/>
          <p:cNvSpPr txBox="1">
            <a:spLocks noChangeArrowheads="1"/>
          </p:cNvSpPr>
          <p:nvPr/>
        </p:nvSpPr>
        <p:spPr bwMode="auto">
          <a:xfrm>
            <a:off x="8763000" y="5562600"/>
            <a:ext cx="914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3200" i="1"/>
              <a:t>B</a:t>
            </a:r>
            <a:endParaRPr lang="en-US" altLang="en-US" sz="3200" i="1">
              <a:latin typeface="Arial" charset="0"/>
            </a:endParaRPr>
          </a:p>
        </p:txBody>
      </p:sp>
      <p:sp>
        <p:nvSpPr>
          <p:cNvPr id="108570" name="Text Box 43"/>
          <p:cNvSpPr txBox="1">
            <a:spLocks noChangeArrowheads="1"/>
          </p:cNvSpPr>
          <p:nvPr/>
        </p:nvSpPr>
        <p:spPr bwMode="auto">
          <a:xfrm>
            <a:off x="5181600" y="1676400"/>
            <a:ext cx="914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3200" i="1"/>
              <a:t>Z</a:t>
            </a:r>
            <a:endParaRPr lang="en-US" altLang="en-US" sz="3200" i="1">
              <a:latin typeface="Arial" charset="0"/>
            </a:endParaRPr>
          </a:p>
        </p:txBody>
      </p:sp>
      <p:sp>
        <p:nvSpPr>
          <p:cNvPr id="108571" name="Text Box 44"/>
          <p:cNvSpPr txBox="1">
            <a:spLocks noChangeArrowheads="1"/>
          </p:cNvSpPr>
          <p:nvPr/>
        </p:nvSpPr>
        <p:spPr bwMode="auto">
          <a:xfrm>
            <a:off x="152400" y="4419600"/>
            <a:ext cx="914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3200" i="1"/>
              <a:t>A</a:t>
            </a:r>
            <a:endParaRPr lang="en-US" altLang="en-US" sz="3200" i="1">
              <a:latin typeface="Arial" charset="0"/>
            </a:endParaRPr>
          </a:p>
        </p:txBody>
      </p:sp>
      <p:sp>
        <p:nvSpPr>
          <p:cNvPr id="108572" name="Text Box 45"/>
          <p:cNvSpPr txBox="1">
            <a:spLocks noChangeArrowheads="1"/>
          </p:cNvSpPr>
          <p:nvPr/>
        </p:nvSpPr>
        <p:spPr bwMode="auto">
          <a:xfrm>
            <a:off x="3810000" y="4419600"/>
            <a:ext cx="914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3200" i="1"/>
              <a:t>C</a:t>
            </a:r>
            <a:endParaRPr lang="en-US" altLang="en-US" sz="3200" i="1">
              <a:latin typeface="Arial" charset="0"/>
            </a:endParaRPr>
          </a:p>
        </p:txBody>
      </p:sp>
      <p:sp>
        <p:nvSpPr>
          <p:cNvPr id="108573" name="Text Box 46"/>
          <p:cNvSpPr txBox="1">
            <a:spLocks noChangeArrowheads="1"/>
          </p:cNvSpPr>
          <p:nvPr/>
        </p:nvSpPr>
        <p:spPr bwMode="auto">
          <a:xfrm>
            <a:off x="2133600" y="3200400"/>
            <a:ext cx="914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3200" i="1"/>
              <a:t>B</a:t>
            </a:r>
            <a:endParaRPr lang="en-US" altLang="en-US" sz="3200" i="1">
              <a:latin typeface="Arial" charset="0"/>
            </a:endParaRPr>
          </a:p>
        </p:txBody>
      </p:sp>
      <p:sp>
        <p:nvSpPr>
          <p:cNvPr id="60463" name="Text Box 47"/>
          <p:cNvSpPr txBox="1">
            <a:spLocks noChangeArrowheads="1"/>
          </p:cNvSpPr>
          <p:nvPr/>
        </p:nvSpPr>
        <p:spPr bwMode="auto">
          <a:xfrm>
            <a:off x="228600" y="6019800"/>
            <a:ext cx="6858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/>
              <a:t>(area of </a:t>
            </a:r>
            <a:r>
              <a:rPr lang="en-US" altLang="en-US" sz="3600" i="1"/>
              <a:t>ABC</a:t>
            </a:r>
            <a:r>
              <a:rPr lang="en-US" altLang="en-US" sz="3600"/>
              <a:t>) =  1/3 (area of </a:t>
            </a:r>
            <a:r>
              <a:rPr lang="en-US" altLang="en-US" sz="3600" i="1"/>
              <a:t>AZB</a:t>
            </a:r>
            <a:r>
              <a:rPr lang="en-US" altLang="en-US" sz="3600"/>
              <a:t>)</a:t>
            </a:r>
          </a:p>
        </p:txBody>
      </p:sp>
      <p:sp>
        <p:nvSpPr>
          <p:cNvPr id="108575" name="Oval 36"/>
          <p:cNvSpPr>
            <a:spLocks noChangeArrowheads="1"/>
          </p:cNvSpPr>
          <p:nvPr/>
        </p:nvSpPr>
        <p:spPr bwMode="auto">
          <a:xfrm>
            <a:off x="2133600" y="609600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0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0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64" grpId="0" animBg="1"/>
      <p:bldP spid="60463" grpId="0"/>
    </p:bld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Text Box 2"/>
          <p:cNvSpPr txBox="1">
            <a:spLocks noChangeArrowheads="1"/>
          </p:cNvSpPr>
          <p:nvPr/>
        </p:nvSpPr>
        <p:spPr bwMode="auto">
          <a:xfrm>
            <a:off x="4267200" y="2895600"/>
            <a:ext cx="914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3200" i="1">
                <a:solidFill>
                  <a:schemeClr val="accent2"/>
                </a:solidFill>
              </a:rPr>
              <a:t>K</a:t>
            </a:r>
            <a:endParaRPr lang="en-US" altLang="en-US" sz="3200" i="1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109571" name="Text Box 3"/>
          <p:cNvSpPr txBox="1">
            <a:spLocks noChangeArrowheads="1"/>
          </p:cNvSpPr>
          <p:nvPr/>
        </p:nvSpPr>
        <p:spPr bwMode="auto">
          <a:xfrm>
            <a:off x="6553200" y="2895600"/>
            <a:ext cx="914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3200" i="1">
                <a:solidFill>
                  <a:schemeClr val="accent2"/>
                </a:solidFill>
              </a:rPr>
              <a:t>E</a:t>
            </a:r>
            <a:endParaRPr lang="en-US" altLang="en-US" sz="3200" i="1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109572" name="Text Box 4"/>
          <p:cNvSpPr txBox="1">
            <a:spLocks noChangeArrowheads="1"/>
          </p:cNvSpPr>
          <p:nvPr/>
        </p:nvSpPr>
        <p:spPr bwMode="auto">
          <a:xfrm>
            <a:off x="6477000" y="5562600"/>
            <a:ext cx="914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3200" i="1">
                <a:solidFill>
                  <a:schemeClr val="accent2"/>
                </a:solidFill>
              </a:rPr>
              <a:t>D</a:t>
            </a:r>
            <a:endParaRPr lang="en-US" altLang="en-US" sz="3200" i="1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109573" name="Text Box 5"/>
          <p:cNvSpPr txBox="1">
            <a:spLocks noChangeArrowheads="1"/>
          </p:cNvSpPr>
          <p:nvPr/>
        </p:nvSpPr>
        <p:spPr bwMode="auto">
          <a:xfrm>
            <a:off x="4038600" y="762000"/>
            <a:ext cx="914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3200" i="1">
                <a:solidFill>
                  <a:srgbClr val="FF3300"/>
                </a:solidFill>
              </a:rPr>
              <a:t>Z</a:t>
            </a:r>
            <a:endParaRPr lang="en-US" altLang="en-US" sz="3200" i="1">
              <a:solidFill>
                <a:srgbClr val="FF3300"/>
              </a:solidFill>
              <a:latin typeface="Arial" charset="0"/>
            </a:endParaRPr>
          </a:p>
        </p:txBody>
      </p:sp>
      <p:sp>
        <p:nvSpPr>
          <p:cNvPr id="109574" name="Line 6"/>
          <p:cNvSpPr>
            <a:spLocks noChangeShapeType="1"/>
          </p:cNvSpPr>
          <p:nvPr/>
        </p:nvSpPr>
        <p:spPr bwMode="auto">
          <a:xfrm flipV="1">
            <a:off x="4267200" y="4495800"/>
            <a:ext cx="2438400" cy="10668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9575" name="Line 7"/>
          <p:cNvSpPr>
            <a:spLocks noChangeShapeType="1"/>
          </p:cNvSpPr>
          <p:nvPr/>
        </p:nvSpPr>
        <p:spPr bwMode="auto">
          <a:xfrm flipH="1" flipV="1">
            <a:off x="4267200" y="1371600"/>
            <a:ext cx="4724400" cy="41910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9576" name="Line 8"/>
          <p:cNvSpPr>
            <a:spLocks noChangeShapeType="1"/>
          </p:cNvSpPr>
          <p:nvPr/>
        </p:nvSpPr>
        <p:spPr bwMode="auto">
          <a:xfrm>
            <a:off x="4267200" y="5562600"/>
            <a:ext cx="4724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9577" name="Line 9"/>
          <p:cNvSpPr>
            <a:spLocks noChangeShapeType="1"/>
          </p:cNvSpPr>
          <p:nvPr/>
        </p:nvSpPr>
        <p:spPr bwMode="auto">
          <a:xfrm flipV="1">
            <a:off x="4267200" y="1371600"/>
            <a:ext cx="0" cy="41910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9578" name="Line 10"/>
          <p:cNvSpPr>
            <a:spLocks noChangeShapeType="1"/>
          </p:cNvSpPr>
          <p:nvPr/>
        </p:nvSpPr>
        <p:spPr bwMode="auto">
          <a:xfrm>
            <a:off x="6705600" y="3505200"/>
            <a:ext cx="0" cy="20574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9579" name="Line 11"/>
          <p:cNvSpPr>
            <a:spLocks noChangeShapeType="1"/>
          </p:cNvSpPr>
          <p:nvPr/>
        </p:nvSpPr>
        <p:spPr bwMode="auto">
          <a:xfrm flipH="1" flipV="1">
            <a:off x="4267200" y="3429000"/>
            <a:ext cx="4724400" cy="21336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9580" name="Freeform 12"/>
          <p:cNvSpPr>
            <a:spLocks/>
          </p:cNvSpPr>
          <p:nvPr/>
        </p:nvSpPr>
        <p:spPr bwMode="auto">
          <a:xfrm>
            <a:off x="4267200" y="4495800"/>
            <a:ext cx="4724400" cy="1066800"/>
          </a:xfrm>
          <a:custGeom>
            <a:avLst/>
            <a:gdLst>
              <a:gd name="T0" fmla="*/ 0 w 2976"/>
              <a:gd name="T1" fmla="*/ 1066800 h 672"/>
              <a:gd name="T2" fmla="*/ 2438400 w 2976"/>
              <a:gd name="T3" fmla="*/ 0 h 672"/>
              <a:gd name="T4" fmla="*/ 4724400 w 2976"/>
              <a:gd name="T5" fmla="*/ 1066800 h 67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976" h="672">
                <a:moveTo>
                  <a:pt x="0" y="672"/>
                </a:moveTo>
                <a:cubicBezTo>
                  <a:pt x="520" y="336"/>
                  <a:pt x="1040" y="0"/>
                  <a:pt x="1536" y="0"/>
                </a:cubicBezTo>
                <a:cubicBezTo>
                  <a:pt x="2032" y="0"/>
                  <a:pt x="2736" y="560"/>
                  <a:pt x="2976" y="672"/>
                </a:cubicBezTo>
              </a:path>
            </a:pathLst>
          </a:custGeom>
          <a:noFill/>
          <a:ln w="5715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9581" name="Oval 13"/>
          <p:cNvSpPr>
            <a:spLocks noChangeArrowheads="1"/>
          </p:cNvSpPr>
          <p:nvPr/>
        </p:nvSpPr>
        <p:spPr bwMode="auto">
          <a:xfrm>
            <a:off x="6629400" y="4419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9582" name="Oval 14"/>
          <p:cNvSpPr>
            <a:spLocks noChangeArrowheads="1"/>
          </p:cNvSpPr>
          <p:nvPr/>
        </p:nvSpPr>
        <p:spPr bwMode="auto">
          <a:xfrm>
            <a:off x="4191000" y="5486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9583" name="Oval 15"/>
          <p:cNvSpPr>
            <a:spLocks noChangeArrowheads="1"/>
          </p:cNvSpPr>
          <p:nvPr/>
        </p:nvSpPr>
        <p:spPr bwMode="auto">
          <a:xfrm>
            <a:off x="8839200" y="5486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9584" name="Text Box 16"/>
          <p:cNvSpPr txBox="1">
            <a:spLocks noChangeArrowheads="1"/>
          </p:cNvSpPr>
          <p:nvPr/>
        </p:nvSpPr>
        <p:spPr bwMode="auto">
          <a:xfrm>
            <a:off x="4038600" y="5562600"/>
            <a:ext cx="914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3200" i="1"/>
              <a:t>A</a:t>
            </a:r>
            <a:endParaRPr lang="en-US" altLang="en-US" sz="3200" i="1">
              <a:latin typeface="Arial" charset="0"/>
            </a:endParaRPr>
          </a:p>
        </p:txBody>
      </p:sp>
      <p:sp>
        <p:nvSpPr>
          <p:cNvPr id="109585" name="Text Box 17"/>
          <p:cNvSpPr txBox="1">
            <a:spLocks noChangeArrowheads="1"/>
          </p:cNvSpPr>
          <p:nvPr/>
        </p:nvSpPr>
        <p:spPr bwMode="auto">
          <a:xfrm>
            <a:off x="6705600" y="3916363"/>
            <a:ext cx="9144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3200" i="1"/>
              <a:t>B</a:t>
            </a:r>
            <a:endParaRPr lang="en-US" altLang="en-US" sz="3200" i="1">
              <a:latin typeface="Arial" charset="0"/>
            </a:endParaRPr>
          </a:p>
        </p:txBody>
      </p:sp>
      <p:sp>
        <p:nvSpPr>
          <p:cNvPr id="109586" name="Text Box 18"/>
          <p:cNvSpPr txBox="1">
            <a:spLocks noChangeArrowheads="1"/>
          </p:cNvSpPr>
          <p:nvPr/>
        </p:nvSpPr>
        <p:spPr bwMode="auto">
          <a:xfrm>
            <a:off x="8686800" y="5562600"/>
            <a:ext cx="914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3200" i="1"/>
              <a:t>C</a:t>
            </a:r>
            <a:endParaRPr lang="en-US" altLang="en-US" sz="3200" i="1">
              <a:latin typeface="Arial" charset="0"/>
            </a:endParaRPr>
          </a:p>
        </p:txBody>
      </p:sp>
      <p:sp>
        <p:nvSpPr>
          <p:cNvPr id="109587" name="Oval 19"/>
          <p:cNvSpPr>
            <a:spLocks noChangeArrowheads="1"/>
          </p:cNvSpPr>
          <p:nvPr/>
        </p:nvSpPr>
        <p:spPr bwMode="auto">
          <a:xfrm>
            <a:off x="6629400" y="5486400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9588" name="Oval 20"/>
          <p:cNvSpPr>
            <a:spLocks noChangeArrowheads="1"/>
          </p:cNvSpPr>
          <p:nvPr/>
        </p:nvSpPr>
        <p:spPr bwMode="auto">
          <a:xfrm>
            <a:off x="6629400" y="3429000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9589" name="Oval 21"/>
          <p:cNvSpPr>
            <a:spLocks noChangeArrowheads="1"/>
          </p:cNvSpPr>
          <p:nvPr/>
        </p:nvSpPr>
        <p:spPr bwMode="auto">
          <a:xfrm>
            <a:off x="4191000" y="3352800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9590" name="Oval 22"/>
          <p:cNvSpPr>
            <a:spLocks noChangeArrowheads="1"/>
          </p:cNvSpPr>
          <p:nvPr/>
        </p:nvSpPr>
        <p:spPr bwMode="auto">
          <a:xfrm>
            <a:off x="4191000" y="1295400"/>
            <a:ext cx="152400" cy="152400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9591" name="Text Box 28"/>
          <p:cNvSpPr txBox="1">
            <a:spLocks noChangeArrowheads="1"/>
          </p:cNvSpPr>
          <p:nvPr/>
        </p:nvSpPr>
        <p:spPr bwMode="auto">
          <a:xfrm>
            <a:off x="1447800" y="228600"/>
            <a:ext cx="6172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/>
              <a:t>Triangle </a:t>
            </a:r>
            <a:r>
              <a:rPr lang="en-US" altLang="en-US" sz="3600" i="1"/>
              <a:t>AZC </a:t>
            </a:r>
            <a:r>
              <a:rPr lang="en-US" altLang="en-US" sz="3600"/>
              <a:t> ~  Triangle </a:t>
            </a:r>
            <a:r>
              <a:rPr lang="en-US" altLang="en-US" sz="3600" i="1"/>
              <a:t>DEC</a:t>
            </a:r>
            <a:endParaRPr lang="en-US" altLang="en-US" sz="3600"/>
          </a:p>
        </p:txBody>
      </p:sp>
      <p:sp>
        <p:nvSpPr>
          <p:cNvPr id="174109" name="Text Box 29"/>
          <p:cNvSpPr txBox="1">
            <a:spLocks noChangeArrowheads="1"/>
          </p:cNvSpPr>
          <p:nvPr/>
        </p:nvSpPr>
        <p:spPr bwMode="auto">
          <a:xfrm>
            <a:off x="381000" y="1752600"/>
            <a:ext cx="3200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/>
              <a:t>So </a:t>
            </a:r>
            <a:r>
              <a:rPr lang="en-US" altLang="en-US" sz="3200" i="1"/>
              <a:t>AZ</a:t>
            </a:r>
            <a:r>
              <a:rPr lang="en-US" altLang="en-US" sz="3200"/>
              <a:t> = 2 </a:t>
            </a:r>
            <a:r>
              <a:rPr lang="en-US" altLang="en-US" sz="3200" i="1"/>
              <a:t>DE.</a:t>
            </a:r>
            <a:r>
              <a:rPr lang="en-US" altLang="en-US" sz="3200"/>
              <a:t> </a:t>
            </a:r>
          </a:p>
        </p:txBody>
      </p:sp>
      <p:sp>
        <p:nvSpPr>
          <p:cNvPr id="174110" name="Rectangle 30"/>
          <p:cNvSpPr>
            <a:spLocks noChangeArrowheads="1"/>
          </p:cNvSpPr>
          <p:nvPr/>
        </p:nvSpPr>
        <p:spPr bwMode="auto">
          <a:xfrm>
            <a:off x="76200" y="2667000"/>
            <a:ext cx="4038600" cy="2209800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4111" name="Text Box 31"/>
          <p:cNvSpPr txBox="1">
            <a:spLocks noChangeArrowheads="1"/>
          </p:cNvSpPr>
          <p:nvPr/>
        </p:nvSpPr>
        <p:spPr bwMode="auto">
          <a:xfrm>
            <a:off x="-381000" y="2667000"/>
            <a:ext cx="4953000" cy="210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/>
              <a:t>(area of parabolic segment </a:t>
            </a:r>
            <a:r>
              <a:rPr lang="en-US" altLang="en-US" sz="2400" i="1"/>
              <a:t>ABC</a:t>
            </a:r>
            <a:r>
              <a:rPr lang="en-US" altLang="en-US" sz="2400"/>
              <a:t>)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/>
              <a:t>=  1/3 (area of </a:t>
            </a:r>
            <a:r>
              <a:rPr lang="en-US" altLang="en-US" sz="2400" i="1"/>
              <a:t>AZC</a:t>
            </a:r>
            <a:r>
              <a:rPr lang="en-US" altLang="en-US" sz="2400"/>
              <a:t>)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/>
              <a:t>= 1/3 (4 </a:t>
            </a:r>
            <a:r>
              <a:rPr lang="en-US" altLang="en-US">
                <a:latin typeface="Arial" charset="0"/>
              </a:rPr>
              <a:t>X</a:t>
            </a:r>
            <a:r>
              <a:rPr lang="en-US" altLang="en-US" sz="2400"/>
              <a:t> area of triangle </a:t>
            </a:r>
            <a:r>
              <a:rPr lang="en-US" altLang="en-US" sz="2400" i="1"/>
              <a:t>ABC</a:t>
            </a:r>
            <a:r>
              <a:rPr lang="en-US" altLang="en-US" sz="2400"/>
              <a:t>)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/>
              <a:t>=4/3 (area of triangle </a:t>
            </a:r>
            <a:r>
              <a:rPr lang="en-US" altLang="en-US" sz="2400" i="1"/>
              <a:t>ABC</a:t>
            </a:r>
            <a:r>
              <a:rPr lang="en-US" altLang="en-US" sz="2400"/>
              <a:t>).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4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9" grpId="0"/>
      <p:bldP spid="174110" grpId="0" animBg="1"/>
      <p:bldP spid="174111" grpId="0"/>
    </p:bld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4" name="Picture 2" descr="Archimedes_6-MacTut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914400"/>
            <a:ext cx="4551363" cy="5435600"/>
          </a:xfrm>
          <a:prstGeom prst="rect">
            <a:avLst/>
          </a:prstGeom>
          <a:noFill/>
          <a:ln w="57150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0595" name="Text Box 3"/>
          <p:cNvSpPr txBox="1">
            <a:spLocks noChangeArrowheads="1"/>
          </p:cNvSpPr>
          <p:nvPr/>
        </p:nvSpPr>
        <p:spPr bwMode="auto">
          <a:xfrm>
            <a:off x="4876800" y="6019800"/>
            <a:ext cx="3733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/>
              <a:t>From MacTutor</a:t>
            </a:r>
          </a:p>
        </p:txBody>
      </p:sp>
      <p:sp>
        <p:nvSpPr>
          <p:cNvPr id="110596" name="AutoShape 4"/>
          <p:cNvSpPr>
            <a:spLocks noChangeArrowheads="1"/>
          </p:cNvSpPr>
          <p:nvPr/>
        </p:nvSpPr>
        <p:spPr bwMode="auto">
          <a:xfrm>
            <a:off x="3657600" y="152400"/>
            <a:ext cx="5486400" cy="1066800"/>
          </a:xfrm>
          <a:prstGeom prst="wedgeRoundRectCallout">
            <a:avLst>
              <a:gd name="adj1" fmla="val -43083"/>
              <a:gd name="adj2" fmla="val 138542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800"/>
              <a:t>(area of parabolic segment </a:t>
            </a:r>
            <a:r>
              <a:rPr lang="en-US" altLang="en-US" sz="2800" i="1"/>
              <a:t>ABC</a:t>
            </a:r>
            <a:r>
              <a:rPr lang="en-US" altLang="en-US" sz="2800"/>
              <a:t>) </a:t>
            </a:r>
          </a:p>
          <a:p>
            <a:pPr eaLnBrk="1" hangingPunct="1"/>
            <a:r>
              <a:rPr lang="en-US" altLang="en-US" sz="2800"/>
              <a:t>=4/3 (area of triangle </a:t>
            </a:r>
            <a:r>
              <a:rPr lang="en-US" altLang="en-US" sz="2800" i="1"/>
              <a:t>ABC</a:t>
            </a:r>
            <a:r>
              <a:rPr lang="en-US" altLang="en-US" sz="2800"/>
              <a:t>)!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143000"/>
            <a:ext cx="3429000" cy="370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1619" name="TextBox 2"/>
          <p:cNvSpPr txBox="1">
            <a:spLocks noChangeArrowheads="1"/>
          </p:cNvSpPr>
          <p:nvPr/>
        </p:nvSpPr>
        <p:spPr bwMode="auto">
          <a:xfrm>
            <a:off x="228600" y="5029200"/>
            <a:ext cx="44196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>
                <a:hlinkClick r:id="rId3"/>
              </a:rPr>
              <a:t>http://schools-wikipedia.org/images/1729/172985.png</a:t>
            </a:r>
            <a:r>
              <a:rPr lang="en-US" altLang="en-US"/>
              <a:t> </a:t>
            </a:r>
          </a:p>
          <a:p>
            <a:pPr eaLnBrk="1" hangingPunct="1"/>
            <a:r>
              <a:rPr lang="en-US" altLang="en-US"/>
              <a:t>(accessed 9/22/2014)</a:t>
            </a:r>
          </a:p>
        </p:txBody>
      </p:sp>
      <p:sp>
        <p:nvSpPr>
          <p:cNvPr id="6" name="TextBox 5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117123" y="3276600"/>
            <a:ext cx="2895600" cy="1246495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sp>
        <p:nvSpPr>
          <p:cNvPr id="111621" name="TextBox 6"/>
          <p:cNvSpPr txBox="1">
            <a:spLocks noChangeArrowheads="1"/>
          </p:cNvSpPr>
          <p:nvPr/>
        </p:nvSpPr>
        <p:spPr bwMode="auto">
          <a:xfrm>
            <a:off x="762000" y="228600"/>
            <a:ext cx="7848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4000"/>
              <a:t>Additional Work on Spheres</a:t>
            </a:r>
          </a:p>
        </p:txBody>
      </p:sp>
      <p:sp>
        <p:nvSpPr>
          <p:cNvPr id="8" name="TextBox 7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152292" y="2057400"/>
            <a:ext cx="2895600" cy="707886"/>
          </a:xfrm>
          <a:prstGeom prst="rect">
            <a:avLst/>
          </a:prstGeom>
          <a:blipFill rotWithShape="1">
            <a:blip r:embed="rId5"/>
            <a:stretch>
              <a:fillRect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TextBox 3"/>
          <p:cNvSpPr txBox="1">
            <a:spLocks noChangeArrowheads="1"/>
          </p:cNvSpPr>
          <p:nvPr/>
        </p:nvSpPr>
        <p:spPr bwMode="auto">
          <a:xfrm>
            <a:off x="228600" y="6030913"/>
            <a:ext cx="9067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>
                <a:hlinkClick r:id="rId2"/>
              </a:rPr>
              <a:t>http://web.olivet.edu/~hathaway/Archimedes_s.html</a:t>
            </a:r>
            <a:r>
              <a:rPr lang="en-US" altLang="en-US"/>
              <a:t> (accessed 9/22/2014)</a:t>
            </a:r>
          </a:p>
        </p:txBody>
      </p:sp>
      <p:pic>
        <p:nvPicPr>
          <p:cNvPr id="112643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6288" y="914400"/>
            <a:ext cx="5410200" cy="491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44" name="TextBox 5"/>
          <p:cNvSpPr txBox="1">
            <a:spLocks noChangeArrowheads="1"/>
          </p:cNvSpPr>
          <p:nvPr/>
        </p:nvSpPr>
        <p:spPr bwMode="auto">
          <a:xfrm>
            <a:off x="914400" y="152400"/>
            <a:ext cx="7772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3200"/>
              <a:t>Archimedes (287 </a:t>
            </a:r>
            <a:r>
              <a:rPr lang="en-US" altLang="en-US" sz="2800">
                <a:latin typeface="Calibri Light" pitchFamily="34" charset="0"/>
              </a:rPr>
              <a:t>BCE</a:t>
            </a:r>
            <a:r>
              <a:rPr lang="en-US" altLang="en-US" sz="3200"/>
              <a:t> - 212 </a:t>
            </a:r>
            <a:r>
              <a:rPr lang="en-US" altLang="en-US" sz="2800">
                <a:latin typeface="Calibri Light" pitchFamily="34" charset="0"/>
              </a:rPr>
              <a:t>BCE</a:t>
            </a:r>
            <a:r>
              <a:rPr lang="en-US" altLang="en-US" sz="3200"/>
              <a:t>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archimedes-scre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143000"/>
            <a:ext cx="6908800" cy="4437063"/>
          </a:xfrm>
          <a:prstGeom prst="rect">
            <a:avLst/>
          </a:prstGeom>
          <a:noFill/>
          <a:ln w="57150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1" name="Text Box 5"/>
          <p:cNvSpPr txBox="1">
            <a:spLocks noChangeArrowheads="1"/>
          </p:cNvSpPr>
          <p:nvPr/>
        </p:nvSpPr>
        <p:spPr bwMode="auto">
          <a:xfrm>
            <a:off x="990600" y="5715000"/>
            <a:ext cx="7239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http://www.dorlingkindersley-uk.co.uk/nf/ClipArt/Image/0,,_1583231,00.html</a:t>
            </a:r>
          </a:p>
        </p:txBody>
      </p:sp>
      <p:sp>
        <p:nvSpPr>
          <p:cNvPr id="12292" name="Text Box 6"/>
          <p:cNvSpPr txBox="1">
            <a:spLocks noChangeArrowheads="1"/>
          </p:cNvSpPr>
          <p:nvPr/>
        </p:nvSpPr>
        <p:spPr bwMode="auto">
          <a:xfrm>
            <a:off x="1524000" y="381000"/>
            <a:ext cx="6019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/>
              <a:t>The Archimedean Screw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Text Box 2"/>
          <p:cNvSpPr txBox="1">
            <a:spLocks noChangeArrowheads="1"/>
          </p:cNvSpPr>
          <p:nvPr/>
        </p:nvSpPr>
        <p:spPr bwMode="auto">
          <a:xfrm>
            <a:off x="1219200" y="152400"/>
            <a:ext cx="6629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5400"/>
              <a:t>References</a:t>
            </a:r>
          </a:p>
        </p:txBody>
      </p:sp>
      <p:sp>
        <p:nvSpPr>
          <p:cNvPr id="113667" name="Text Box 3"/>
          <p:cNvSpPr txBox="1">
            <a:spLocks noChangeArrowheads="1"/>
          </p:cNvSpPr>
          <p:nvPr/>
        </p:nvSpPr>
        <p:spPr bwMode="auto">
          <a:xfrm>
            <a:off x="685800" y="1143000"/>
            <a:ext cx="8458200" cy="447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800100" indent="-34290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257300" indent="-3429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714500" indent="-3429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171700" indent="-3429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6289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30861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5433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40005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en-US" altLang="en-US" sz="2400">
                <a:latin typeface="Times New Roman" pitchFamily="18" charset="0"/>
              </a:rPr>
              <a:t>Heath, T.L., </a:t>
            </a:r>
            <a:r>
              <a:rPr lang="en-US" altLang="en-US" sz="2400" i="1">
                <a:latin typeface="Times New Roman" pitchFamily="18" charset="0"/>
              </a:rPr>
              <a:t>The Works of Archimedes, Edited in Modern Notation with Introductory Chapters</a:t>
            </a:r>
            <a:r>
              <a:rPr lang="en-US" altLang="en-US" sz="2400">
                <a:latin typeface="Times New Roman" pitchFamily="18" charset="0"/>
              </a:rPr>
              <a:t>, Cambridge: University Press (1897). Reprinted in Encyclopedia Britannica's </a:t>
            </a:r>
            <a:r>
              <a:rPr lang="en-US" altLang="en-US" sz="2400" i="1">
                <a:latin typeface="Times New Roman" pitchFamily="18" charset="0"/>
              </a:rPr>
              <a:t>Great Books of the Western World</a:t>
            </a:r>
            <a:r>
              <a:rPr lang="en-US" altLang="en-US" sz="2400">
                <a:latin typeface="Times New Roman" pitchFamily="18" charset="0"/>
              </a:rPr>
              <a:t>, Volume 11 (1952).</a:t>
            </a: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en-US" altLang="en-US" sz="2400">
                <a:latin typeface="Times New Roman" pitchFamily="18" charset="0"/>
              </a:rPr>
              <a:t>Heath, T.L., </a:t>
            </a:r>
            <a:r>
              <a:rPr lang="en-US" altLang="en-US" sz="2400" i="1">
                <a:latin typeface="Times New Roman" pitchFamily="18" charset="0"/>
              </a:rPr>
              <a:t>A History of Greek Mathematics, Volume II: From Aristarchus to Diophantus</a:t>
            </a:r>
            <a:r>
              <a:rPr lang="en-US" altLang="en-US" sz="2400">
                <a:latin typeface="Times New Roman" pitchFamily="18" charset="0"/>
              </a:rPr>
              <a:t>, Clarendon Press, Oxford (1921). Reprinted by Dover Publications (1981).</a:t>
            </a: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en-US" altLang="en-US" sz="2400">
                <a:latin typeface="Times New Roman" pitchFamily="18" charset="0"/>
              </a:rPr>
              <a:t>Noel, W. and R. Netz, </a:t>
            </a:r>
            <a:r>
              <a:rPr lang="en-US" altLang="en-US" sz="2400" i="1">
                <a:latin typeface="Times New Roman" pitchFamily="18" charset="0"/>
              </a:rPr>
              <a:t>Archimedes Codex,  How a Medieval Prayer Book is Revealing the True Genius of Antiquity's Greatest Scientist</a:t>
            </a:r>
            <a:r>
              <a:rPr lang="en-US" altLang="en-US" sz="2400">
                <a:latin typeface="Times New Roman" pitchFamily="18" charset="0"/>
              </a:rPr>
              <a:t>, Da Capo Press (2007).</a:t>
            </a: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en-US" altLang="en-US" sz="2400">
                <a:latin typeface="Times New Roman" pitchFamily="18" charset="0"/>
              </a:rPr>
              <a:t> </a:t>
            </a:r>
            <a:r>
              <a:rPr lang="en-US" altLang="en-US" sz="2400" i="1">
                <a:latin typeface="Times New Roman" pitchFamily="18" charset="0"/>
              </a:rPr>
              <a:t>NOVA</a:t>
            </a:r>
            <a:r>
              <a:rPr lang="en-US" altLang="en-US" sz="2400">
                <a:latin typeface="Times New Roman" pitchFamily="18" charset="0"/>
              </a:rPr>
              <a:t>, “Infinite Secrets: The Genius of Archimedes,” WGBH Boston (originally aired September 30, 2003).</a:t>
            </a:r>
          </a:p>
        </p:txBody>
      </p:sp>
      <p:sp>
        <p:nvSpPr>
          <p:cNvPr id="113668" name="TextBox 1"/>
          <p:cNvSpPr txBox="1">
            <a:spLocks noChangeArrowheads="1"/>
          </p:cNvSpPr>
          <p:nvPr/>
        </p:nvSpPr>
        <p:spPr bwMode="auto">
          <a:xfrm>
            <a:off x="381000" y="6030913"/>
            <a:ext cx="8458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/>
              <a:t>Unless otherwise noted, websites were accessed in spring 2011.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1143000"/>
            <a:ext cx="8001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The next slide is part of the nice integration animation.  </a:t>
            </a:r>
          </a:p>
          <a:p>
            <a:r>
              <a:rPr lang="en-US" sz="3600" dirty="0" smtClean="0"/>
              <a:t>The slide following it is the desire, smooth animation to replace slides 102 and 103.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3448969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64" name="Freeform 16"/>
          <p:cNvSpPr>
            <a:spLocks/>
          </p:cNvSpPr>
          <p:nvPr/>
        </p:nvSpPr>
        <p:spPr bwMode="auto">
          <a:xfrm>
            <a:off x="4267200" y="4495800"/>
            <a:ext cx="4724400" cy="1066800"/>
          </a:xfrm>
          <a:custGeom>
            <a:avLst/>
            <a:gdLst>
              <a:gd name="T0" fmla="*/ 0 w 2976"/>
              <a:gd name="T1" fmla="*/ 1066800 h 672"/>
              <a:gd name="T2" fmla="*/ 2438400 w 2976"/>
              <a:gd name="T3" fmla="*/ 0 h 672"/>
              <a:gd name="T4" fmla="*/ 4724400 w 2976"/>
              <a:gd name="T5" fmla="*/ 1066800 h 67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976" h="672">
                <a:moveTo>
                  <a:pt x="0" y="672"/>
                </a:moveTo>
                <a:cubicBezTo>
                  <a:pt x="520" y="336"/>
                  <a:pt x="1040" y="0"/>
                  <a:pt x="1536" y="0"/>
                </a:cubicBezTo>
                <a:cubicBezTo>
                  <a:pt x="2032" y="0"/>
                  <a:pt x="2736" y="560"/>
                  <a:pt x="2976" y="672"/>
                </a:cubicBezTo>
              </a:path>
            </a:pathLst>
          </a:custGeom>
          <a:solidFill>
            <a:schemeClr val="bg1"/>
          </a:solidFill>
          <a:ln w="57150" cmpd="sng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4452" name="Text Box 4"/>
          <p:cNvSpPr txBox="1">
            <a:spLocks noChangeArrowheads="1"/>
          </p:cNvSpPr>
          <p:nvPr/>
        </p:nvSpPr>
        <p:spPr bwMode="auto">
          <a:xfrm>
            <a:off x="228600" y="1066800"/>
            <a:ext cx="914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3200" i="1">
                <a:solidFill>
                  <a:schemeClr val="accent2"/>
                </a:solidFill>
              </a:rPr>
              <a:t>T</a:t>
            </a:r>
            <a:endParaRPr lang="en-US" altLang="en-US" sz="3200" i="1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104454" name="Text Box 6"/>
          <p:cNvSpPr txBox="1">
            <a:spLocks noChangeArrowheads="1"/>
          </p:cNvSpPr>
          <p:nvPr/>
        </p:nvSpPr>
        <p:spPr bwMode="auto">
          <a:xfrm>
            <a:off x="4267200" y="2895600"/>
            <a:ext cx="914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3200" i="1">
                <a:solidFill>
                  <a:schemeClr val="accent2"/>
                </a:solidFill>
              </a:rPr>
              <a:t>K</a:t>
            </a:r>
            <a:endParaRPr lang="en-US" altLang="en-US" sz="3200" i="1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104455" name="Text Box 7"/>
          <p:cNvSpPr txBox="1">
            <a:spLocks noChangeArrowheads="1"/>
          </p:cNvSpPr>
          <p:nvPr/>
        </p:nvSpPr>
        <p:spPr bwMode="auto">
          <a:xfrm>
            <a:off x="6553200" y="2895600"/>
            <a:ext cx="914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3200" i="1">
                <a:solidFill>
                  <a:schemeClr val="accent2"/>
                </a:solidFill>
              </a:rPr>
              <a:t>E</a:t>
            </a:r>
            <a:endParaRPr lang="en-US" altLang="en-US" sz="3200" i="1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104456" name="Text Box 8"/>
          <p:cNvSpPr txBox="1">
            <a:spLocks noChangeArrowheads="1"/>
          </p:cNvSpPr>
          <p:nvPr/>
        </p:nvSpPr>
        <p:spPr bwMode="auto">
          <a:xfrm>
            <a:off x="6477000" y="5562600"/>
            <a:ext cx="914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3200" i="1">
                <a:solidFill>
                  <a:schemeClr val="accent2"/>
                </a:solidFill>
              </a:rPr>
              <a:t>D</a:t>
            </a:r>
            <a:endParaRPr lang="en-US" altLang="en-US" sz="3200" i="1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104457" name="Text Box 9"/>
          <p:cNvSpPr txBox="1">
            <a:spLocks noChangeArrowheads="1"/>
          </p:cNvSpPr>
          <p:nvPr/>
        </p:nvSpPr>
        <p:spPr bwMode="auto">
          <a:xfrm>
            <a:off x="4038600" y="762000"/>
            <a:ext cx="914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3200" i="1">
                <a:solidFill>
                  <a:srgbClr val="FF3300"/>
                </a:solidFill>
              </a:rPr>
              <a:t>Z</a:t>
            </a:r>
            <a:endParaRPr lang="en-US" altLang="en-US" sz="3200" i="1">
              <a:solidFill>
                <a:srgbClr val="FF3300"/>
              </a:solidFill>
              <a:latin typeface="Arial" charset="0"/>
            </a:endParaRPr>
          </a:p>
        </p:txBody>
      </p:sp>
      <p:sp>
        <p:nvSpPr>
          <p:cNvPr id="104458" name="Line 10"/>
          <p:cNvSpPr>
            <a:spLocks noChangeShapeType="1"/>
          </p:cNvSpPr>
          <p:nvPr/>
        </p:nvSpPr>
        <p:spPr bwMode="auto">
          <a:xfrm flipV="1">
            <a:off x="4267200" y="4495800"/>
            <a:ext cx="2438400" cy="10668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459" name="Line 11"/>
          <p:cNvSpPr>
            <a:spLocks noChangeShapeType="1"/>
          </p:cNvSpPr>
          <p:nvPr/>
        </p:nvSpPr>
        <p:spPr bwMode="auto">
          <a:xfrm flipH="1" flipV="1">
            <a:off x="4267200" y="1371600"/>
            <a:ext cx="4724400" cy="41910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460" name="Line 12"/>
          <p:cNvSpPr>
            <a:spLocks noChangeShapeType="1"/>
          </p:cNvSpPr>
          <p:nvPr/>
        </p:nvSpPr>
        <p:spPr bwMode="auto">
          <a:xfrm>
            <a:off x="4267200" y="5562600"/>
            <a:ext cx="4724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461" name="Line 13"/>
          <p:cNvSpPr>
            <a:spLocks noChangeShapeType="1"/>
          </p:cNvSpPr>
          <p:nvPr/>
        </p:nvSpPr>
        <p:spPr bwMode="auto">
          <a:xfrm flipV="1">
            <a:off x="4267200" y="1371600"/>
            <a:ext cx="0" cy="41910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462" name="Line 14"/>
          <p:cNvSpPr>
            <a:spLocks noChangeShapeType="1"/>
          </p:cNvSpPr>
          <p:nvPr/>
        </p:nvSpPr>
        <p:spPr bwMode="auto">
          <a:xfrm>
            <a:off x="6705600" y="3505200"/>
            <a:ext cx="0" cy="20574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463" name="Line 15"/>
          <p:cNvSpPr>
            <a:spLocks noChangeShapeType="1"/>
          </p:cNvSpPr>
          <p:nvPr/>
        </p:nvSpPr>
        <p:spPr bwMode="auto">
          <a:xfrm flipH="1" flipV="1">
            <a:off x="4267200" y="3429000"/>
            <a:ext cx="4724400" cy="21336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465" name="Oval 17"/>
          <p:cNvSpPr>
            <a:spLocks noChangeArrowheads="1"/>
          </p:cNvSpPr>
          <p:nvPr/>
        </p:nvSpPr>
        <p:spPr bwMode="auto">
          <a:xfrm>
            <a:off x="6629400" y="4419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4466" name="Oval 18"/>
          <p:cNvSpPr>
            <a:spLocks noChangeArrowheads="1"/>
          </p:cNvSpPr>
          <p:nvPr/>
        </p:nvSpPr>
        <p:spPr bwMode="auto">
          <a:xfrm>
            <a:off x="4191000" y="5486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4467" name="Oval 19"/>
          <p:cNvSpPr>
            <a:spLocks noChangeArrowheads="1"/>
          </p:cNvSpPr>
          <p:nvPr/>
        </p:nvSpPr>
        <p:spPr bwMode="auto">
          <a:xfrm>
            <a:off x="8839200" y="5486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4468" name="Text Box 20"/>
          <p:cNvSpPr txBox="1">
            <a:spLocks noChangeArrowheads="1"/>
          </p:cNvSpPr>
          <p:nvPr/>
        </p:nvSpPr>
        <p:spPr bwMode="auto">
          <a:xfrm>
            <a:off x="4038600" y="5562600"/>
            <a:ext cx="914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3200" i="1"/>
              <a:t>A</a:t>
            </a:r>
            <a:endParaRPr lang="en-US" altLang="en-US" sz="3200" i="1">
              <a:latin typeface="Arial" charset="0"/>
            </a:endParaRPr>
          </a:p>
        </p:txBody>
      </p:sp>
      <p:sp>
        <p:nvSpPr>
          <p:cNvPr id="104469" name="Text Box 21"/>
          <p:cNvSpPr txBox="1">
            <a:spLocks noChangeArrowheads="1"/>
          </p:cNvSpPr>
          <p:nvPr/>
        </p:nvSpPr>
        <p:spPr bwMode="auto">
          <a:xfrm>
            <a:off x="6705600" y="3916363"/>
            <a:ext cx="9144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3200" i="1"/>
              <a:t>B</a:t>
            </a:r>
            <a:endParaRPr lang="en-US" altLang="en-US" sz="3200" i="1">
              <a:latin typeface="Arial" charset="0"/>
            </a:endParaRPr>
          </a:p>
        </p:txBody>
      </p:sp>
      <p:sp>
        <p:nvSpPr>
          <p:cNvPr id="104470" name="Text Box 22"/>
          <p:cNvSpPr txBox="1">
            <a:spLocks noChangeArrowheads="1"/>
          </p:cNvSpPr>
          <p:nvPr/>
        </p:nvSpPr>
        <p:spPr bwMode="auto">
          <a:xfrm>
            <a:off x="8686800" y="5562600"/>
            <a:ext cx="914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3200" i="1"/>
              <a:t>C</a:t>
            </a:r>
            <a:endParaRPr lang="en-US" altLang="en-US" sz="3200" i="1">
              <a:latin typeface="Arial" charset="0"/>
            </a:endParaRPr>
          </a:p>
        </p:txBody>
      </p:sp>
      <p:sp>
        <p:nvSpPr>
          <p:cNvPr id="104471" name="Oval 23"/>
          <p:cNvSpPr>
            <a:spLocks noChangeArrowheads="1"/>
          </p:cNvSpPr>
          <p:nvPr/>
        </p:nvSpPr>
        <p:spPr bwMode="auto">
          <a:xfrm>
            <a:off x="6629400" y="5486400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4472" name="Oval 24"/>
          <p:cNvSpPr>
            <a:spLocks noChangeArrowheads="1"/>
          </p:cNvSpPr>
          <p:nvPr/>
        </p:nvSpPr>
        <p:spPr bwMode="auto">
          <a:xfrm>
            <a:off x="6629400" y="3429000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4473" name="Oval 25"/>
          <p:cNvSpPr>
            <a:spLocks noChangeArrowheads="1"/>
          </p:cNvSpPr>
          <p:nvPr/>
        </p:nvSpPr>
        <p:spPr bwMode="auto">
          <a:xfrm>
            <a:off x="4191000" y="3352800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4474" name="Oval 26"/>
          <p:cNvSpPr>
            <a:spLocks noChangeArrowheads="1"/>
          </p:cNvSpPr>
          <p:nvPr/>
        </p:nvSpPr>
        <p:spPr bwMode="auto">
          <a:xfrm>
            <a:off x="4191000" y="1295400"/>
            <a:ext cx="152400" cy="152400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4486" name="Line 38"/>
          <p:cNvSpPr>
            <a:spLocks noChangeShapeType="1"/>
          </p:cNvSpPr>
          <p:nvPr/>
        </p:nvSpPr>
        <p:spPr bwMode="auto">
          <a:xfrm flipH="1" flipV="1">
            <a:off x="228600" y="1600200"/>
            <a:ext cx="4038600" cy="18288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487" name="Oval 39"/>
          <p:cNvSpPr>
            <a:spLocks noChangeArrowheads="1"/>
          </p:cNvSpPr>
          <p:nvPr/>
        </p:nvSpPr>
        <p:spPr bwMode="auto">
          <a:xfrm>
            <a:off x="4191000" y="3352800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4488" name="Oval 40"/>
          <p:cNvSpPr>
            <a:spLocks noChangeArrowheads="1"/>
          </p:cNvSpPr>
          <p:nvPr/>
        </p:nvSpPr>
        <p:spPr bwMode="auto">
          <a:xfrm>
            <a:off x="4191000" y="1295400"/>
            <a:ext cx="152400" cy="152400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4489" name="Oval 41"/>
          <p:cNvSpPr>
            <a:spLocks noChangeArrowheads="1"/>
          </p:cNvSpPr>
          <p:nvPr/>
        </p:nvSpPr>
        <p:spPr bwMode="auto">
          <a:xfrm>
            <a:off x="152400" y="1524000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4490" name="Text Box 44"/>
          <p:cNvSpPr txBox="1">
            <a:spLocks noChangeArrowheads="1"/>
          </p:cNvSpPr>
          <p:nvPr/>
        </p:nvSpPr>
        <p:spPr bwMode="auto">
          <a:xfrm>
            <a:off x="990600" y="152400"/>
            <a:ext cx="7162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/>
              <a:t>Archimedes Integrates!!!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28600" y="1066800"/>
            <a:ext cx="45719" cy="10668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42791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 bwMode="auto">
          <a:xfrm>
            <a:off x="-457200" y="4419600"/>
            <a:ext cx="4724400" cy="1143000"/>
          </a:xfrm>
          <a:prstGeom prst="rect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" name="Flowchart: Decision 5"/>
          <p:cNvSpPr/>
          <p:nvPr/>
        </p:nvSpPr>
        <p:spPr bwMode="auto">
          <a:xfrm>
            <a:off x="-4572000" y="990600"/>
            <a:ext cx="4724400" cy="1143000"/>
          </a:xfrm>
          <a:prstGeom prst="flowChartDecision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Oval 41"/>
          <p:cNvSpPr>
            <a:spLocks noChangeArrowheads="1"/>
          </p:cNvSpPr>
          <p:nvPr/>
        </p:nvSpPr>
        <p:spPr bwMode="auto">
          <a:xfrm>
            <a:off x="152400" y="1524000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87940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11656E-6 L 0.50833 -4.11656E-6 " pathEditMode="relative" rAng="0" ptsTypes="AA">
                                      <p:cBhvr>
                                        <p:cTn id="6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417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34875E-6 L 0.54167 3.34875E-6 " pathEditMode="relative" rAng="0" ptsTypes="AA">
                                      <p:cBhvr>
                                        <p:cTn id="8" dur="4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08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sphe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914400"/>
            <a:ext cx="3752850" cy="3752850"/>
          </a:xfrm>
          <a:prstGeom prst="rect">
            <a:avLst/>
          </a:prstGeom>
          <a:noFill/>
          <a:ln w="5715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4800600" y="5257800"/>
            <a:ext cx="4114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http://virtualmathmuseum.org/Surface/sphere/sphere.html</a:t>
            </a:r>
          </a:p>
        </p:txBody>
      </p:sp>
      <p:pic>
        <p:nvPicPr>
          <p:cNvPr id="13316" name="Picture 4" descr="Proposition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914400"/>
            <a:ext cx="2841625" cy="4800600"/>
          </a:xfrm>
          <a:prstGeom prst="rect">
            <a:avLst/>
          </a:prstGeom>
          <a:noFill/>
          <a:ln w="57150">
            <a:solidFill>
              <a:srgbClr val="3399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304800" y="5867400"/>
            <a:ext cx="3733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008000"/>
                </a:solidFill>
              </a:rPr>
              <a:t>(Page 246 of </a:t>
            </a:r>
            <a:r>
              <a:rPr lang="en-US" altLang="en-US" i="1">
                <a:solidFill>
                  <a:srgbClr val="008000"/>
                </a:solidFill>
              </a:rPr>
              <a:t>The Works of Archimedes</a:t>
            </a:r>
            <a:r>
              <a:rPr lang="en-US" altLang="en-US">
                <a:solidFill>
                  <a:srgbClr val="008000"/>
                </a:solidFill>
              </a:rPr>
              <a:t> by T. Heath, 1897.)</a:t>
            </a:r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1524000" y="228600"/>
            <a:ext cx="6019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/>
              <a:t>Quadrature and “Cubature”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1524000" y="76200"/>
            <a:ext cx="6019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/>
              <a:t>Extant Works</a:t>
            </a: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2209800" y="838200"/>
            <a:ext cx="5867400" cy="593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2400"/>
              <a:t> </a:t>
            </a:r>
            <a:r>
              <a:rPr lang="en-US" altLang="en-US" sz="2400" i="1"/>
              <a:t>On Plane Equilibriums</a:t>
            </a:r>
            <a:r>
              <a:rPr lang="en-US" altLang="en-US" sz="2400"/>
              <a:t>, Book I.</a:t>
            </a:r>
          </a:p>
          <a:p>
            <a:pPr algn="l"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2400"/>
              <a:t> </a:t>
            </a:r>
            <a:r>
              <a:rPr lang="en-US" altLang="en-US" sz="2400" i="1"/>
              <a:t>Quadrature of the Parabola</a:t>
            </a:r>
            <a:r>
              <a:rPr lang="en-US" altLang="en-US" sz="2400"/>
              <a:t>.</a:t>
            </a:r>
          </a:p>
          <a:p>
            <a:pPr algn="l"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2400"/>
              <a:t> </a:t>
            </a:r>
            <a:r>
              <a:rPr lang="en-US" altLang="en-US" sz="2400" i="1"/>
              <a:t>On Plane Equilibriums</a:t>
            </a:r>
            <a:r>
              <a:rPr lang="en-US" altLang="en-US" sz="2400"/>
              <a:t>, Book II</a:t>
            </a:r>
          </a:p>
          <a:p>
            <a:pPr algn="l"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2400"/>
              <a:t> </a:t>
            </a:r>
            <a:r>
              <a:rPr lang="en-US" altLang="en-US" sz="2400" i="1"/>
              <a:t>The Method.</a:t>
            </a:r>
          </a:p>
          <a:p>
            <a:pPr algn="l"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2400"/>
              <a:t> </a:t>
            </a:r>
            <a:r>
              <a:rPr lang="en-US" altLang="en-US" sz="2400" i="1"/>
              <a:t>On the Sphere and Cylinder</a:t>
            </a:r>
            <a:r>
              <a:rPr lang="en-US" altLang="en-US" sz="2400"/>
              <a:t>: Two Books.</a:t>
            </a:r>
          </a:p>
          <a:p>
            <a:pPr algn="l"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2400"/>
              <a:t> </a:t>
            </a:r>
            <a:r>
              <a:rPr lang="en-US" altLang="en-US" sz="2400" i="1"/>
              <a:t>On Spirals</a:t>
            </a:r>
            <a:r>
              <a:rPr lang="en-US" altLang="en-US" sz="2400"/>
              <a:t>.</a:t>
            </a:r>
          </a:p>
          <a:p>
            <a:pPr algn="l"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2400"/>
              <a:t> </a:t>
            </a:r>
            <a:r>
              <a:rPr lang="en-US" altLang="en-US" sz="2400" i="1"/>
              <a:t>On Conoids and Spheroids</a:t>
            </a:r>
            <a:r>
              <a:rPr lang="en-US" altLang="en-US" sz="2400"/>
              <a:t>.</a:t>
            </a:r>
          </a:p>
          <a:p>
            <a:pPr algn="l"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2400"/>
              <a:t> </a:t>
            </a:r>
            <a:r>
              <a:rPr lang="en-US" altLang="en-US" sz="2400" i="1"/>
              <a:t>On Floating Bodies</a:t>
            </a:r>
            <a:r>
              <a:rPr lang="en-US" altLang="en-US" sz="2400"/>
              <a:t>: Two Books.</a:t>
            </a:r>
          </a:p>
          <a:p>
            <a:pPr algn="l"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2400"/>
              <a:t> </a:t>
            </a:r>
            <a:r>
              <a:rPr lang="en-US" altLang="en-US" sz="2400" i="1"/>
              <a:t>Measurement of a Circle</a:t>
            </a:r>
            <a:r>
              <a:rPr lang="en-US" altLang="en-US" sz="2400"/>
              <a:t>.</a:t>
            </a:r>
          </a:p>
          <a:p>
            <a:pPr algn="l"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2400"/>
              <a:t> </a:t>
            </a:r>
            <a:r>
              <a:rPr lang="en-US" altLang="en-US" sz="2400" i="1"/>
              <a:t>The Sand-Reckoner</a:t>
            </a:r>
            <a:r>
              <a:rPr lang="en-US" altLang="en-US" sz="2400"/>
              <a:t> (Psammites).</a:t>
            </a:r>
          </a:p>
          <a:p>
            <a:pPr algn="l"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2400"/>
              <a:t>  </a:t>
            </a:r>
            <a:r>
              <a:rPr lang="en-US" altLang="en-US" sz="2400" i="1"/>
              <a:t>Stomachion</a:t>
            </a:r>
            <a:r>
              <a:rPr lang="en-US" altLang="en-US" sz="2400"/>
              <a:t> (a fragment).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Domenico-Fetti_Archimedes_1620-Wikiped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152400"/>
            <a:ext cx="4914900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5943600" y="4648200"/>
            <a:ext cx="2819400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/>
              <a:t>Domenico-Fetti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/>
              <a:t>Painting of Archimedes, 1620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/>
              <a:t>From Wikipedia</a:t>
            </a: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3962400" y="381000"/>
            <a:ext cx="6019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i="1"/>
              <a:t>The Method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3"/>
          <p:cNvSpPr txBox="1">
            <a:spLocks noChangeArrowheads="1"/>
          </p:cNvSpPr>
          <p:nvPr/>
        </p:nvSpPr>
        <p:spPr bwMode="auto">
          <a:xfrm>
            <a:off x="2895600" y="6003925"/>
            <a:ext cx="3733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/>
              <a:t>From: http://www.livius.org/sh-si/sicily/sicily_t17.html</a:t>
            </a:r>
          </a:p>
        </p:txBody>
      </p:sp>
      <p:pic>
        <p:nvPicPr>
          <p:cNvPr id="16387" name="Picture 4" descr="archimedes_circl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562100"/>
            <a:ext cx="5638800" cy="4229100"/>
          </a:xfrm>
          <a:prstGeom prst="rect">
            <a:avLst/>
          </a:prstGeom>
          <a:noFill/>
          <a:ln w="57150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88" name="Text Box 5"/>
          <p:cNvSpPr txBox="1">
            <a:spLocks noChangeArrowheads="1"/>
          </p:cNvSpPr>
          <p:nvPr/>
        </p:nvSpPr>
        <p:spPr bwMode="auto">
          <a:xfrm>
            <a:off x="1219200" y="228600"/>
            <a:ext cx="7620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/>
              <a:t>The death of Archimedes (Sixteenth century copy of an ancient mosaic).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4876800" y="5943600"/>
            <a:ext cx="4038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/>
              <a:t>http://hootingyard.org/archives/1668</a:t>
            </a:r>
          </a:p>
        </p:txBody>
      </p:sp>
      <p:pic>
        <p:nvPicPr>
          <p:cNvPr id="17411" name="Picture 3" descr="plutarc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905000"/>
            <a:ext cx="3660775" cy="4495800"/>
          </a:xfrm>
          <a:prstGeom prst="rect">
            <a:avLst/>
          </a:prstGeom>
          <a:noFill/>
          <a:ln w="57150">
            <a:solidFill>
              <a:srgbClr val="3399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2" name="AutoShape 4"/>
          <p:cNvSpPr>
            <a:spLocks noChangeArrowheads="1"/>
          </p:cNvSpPr>
          <p:nvPr/>
        </p:nvSpPr>
        <p:spPr bwMode="auto">
          <a:xfrm>
            <a:off x="4191000" y="304800"/>
            <a:ext cx="4724400" cy="1828800"/>
          </a:xfrm>
          <a:prstGeom prst="wedgeRoundRectCallout">
            <a:avLst>
              <a:gd name="adj1" fmla="val -43750"/>
              <a:gd name="adj2" fmla="val 90019"/>
              <a:gd name="adj3" fmla="val 16667"/>
            </a:avLst>
          </a:prstGeom>
          <a:solidFill>
            <a:srgbClr val="FFFF00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>
                <a:latin typeface="Comic Sans MS" pitchFamily="66" charset="0"/>
              </a:rPr>
              <a:t>Archimedes refused to go until he had worked out his problem and established its demonstration, whereupon the soldier flew into a passion, drew his sword, and killed him.</a:t>
            </a: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0" y="685800"/>
            <a:ext cx="42672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000"/>
              <a:t>Plutarch (</a:t>
            </a:r>
            <a:r>
              <a:rPr lang="en-US" altLang="en-US" sz="3000" i="1"/>
              <a:t>c.</a:t>
            </a:r>
            <a:r>
              <a:rPr lang="en-US" altLang="en-US" sz="3000"/>
              <a:t> 46 – 120 CE)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3"/>
          <p:cNvSpPr txBox="1">
            <a:spLocks noChangeArrowheads="1"/>
          </p:cNvSpPr>
          <p:nvPr/>
        </p:nvSpPr>
        <p:spPr bwMode="auto">
          <a:xfrm>
            <a:off x="381000" y="4979988"/>
            <a:ext cx="3733800" cy="160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The Alexandrian Library as portrayed in the PBS series COSMOS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>
                <a:hlinkClick r:id="rId2"/>
              </a:rPr>
              <a:t>From: http://www.sacred-destinations.com/egypt/alexandria-library-bibliotheca-alexandrina</a:t>
            </a:r>
            <a:r>
              <a:rPr lang="en-US" altLang="en-US"/>
              <a:t> </a:t>
            </a:r>
          </a:p>
        </p:txBody>
      </p:sp>
      <p:pic>
        <p:nvPicPr>
          <p:cNvPr id="18435" name="Picture 4" descr="Alexandrian-Library-COSMO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828800"/>
            <a:ext cx="4648200" cy="3035300"/>
          </a:xfrm>
          <a:prstGeom prst="rect">
            <a:avLst/>
          </a:prstGeom>
          <a:noFill/>
          <a:ln w="57150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6" name="Text Box 5"/>
          <p:cNvSpPr txBox="1">
            <a:spLocks noChangeArrowheads="1"/>
          </p:cNvSpPr>
          <p:nvPr/>
        </p:nvSpPr>
        <p:spPr bwMode="auto">
          <a:xfrm>
            <a:off x="5257800" y="5164138"/>
            <a:ext cx="38100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Hypatia</a:t>
            </a:r>
            <a:br>
              <a:rPr lang="en-US" altLang="en-US"/>
            </a:br>
            <a:r>
              <a:rPr lang="en-US" altLang="en-US"/>
              <a:t>(370 CE to 415 CE) </a:t>
            </a:r>
            <a:br>
              <a:rPr lang="en-US" altLang="en-US"/>
            </a:br>
            <a:r>
              <a:rPr lang="en-US" altLang="en-US"/>
              <a:t>Image from: </a:t>
            </a:r>
            <a:r>
              <a:rPr lang="en-US" altLang="en-US">
                <a:hlinkClick r:id="rId4"/>
              </a:rPr>
              <a:t>http://resilienteducation.com/IMAGES/</a:t>
            </a:r>
            <a:r>
              <a:rPr lang="en-US" altLang="en-US"/>
              <a:t> </a:t>
            </a:r>
          </a:p>
        </p:txBody>
      </p:sp>
      <p:pic>
        <p:nvPicPr>
          <p:cNvPr id="18437" name="Picture 6" descr="Hypatia_portrai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28600"/>
            <a:ext cx="3225800" cy="4724400"/>
          </a:xfrm>
          <a:prstGeom prst="rect">
            <a:avLst/>
          </a:prstGeom>
          <a:noFill/>
          <a:ln w="57150">
            <a:solidFill>
              <a:srgbClr val="3399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8" name="Text Box 7"/>
          <p:cNvSpPr txBox="1">
            <a:spLocks noChangeArrowheads="1"/>
          </p:cNvSpPr>
          <p:nvPr/>
        </p:nvSpPr>
        <p:spPr bwMode="auto">
          <a:xfrm>
            <a:off x="-381000" y="457200"/>
            <a:ext cx="6019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/>
              <a:t>The Alexandrian Library and Hypatia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838200" y="1812925"/>
            <a:ext cx="7924800" cy="253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8000"/>
              <a:t>The Archimedes Palimpsest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5257800" y="5562600"/>
            <a:ext cx="38100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http://www.fromoldbooks.org/Rosenwald-BookOfHours/pages/016-detail-miniature-scribe/</a:t>
            </a:r>
          </a:p>
        </p:txBody>
      </p:sp>
      <p:pic>
        <p:nvPicPr>
          <p:cNvPr id="20483" name="Picture 3" descr="scrib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1295400"/>
            <a:ext cx="4978400" cy="5257800"/>
          </a:xfrm>
          <a:prstGeom prst="rect">
            <a:avLst/>
          </a:prstGeom>
          <a:noFill/>
          <a:ln w="571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4" name="AutoShape 5"/>
          <p:cNvSpPr>
            <a:spLocks noChangeArrowheads="1"/>
          </p:cNvSpPr>
          <p:nvPr/>
        </p:nvSpPr>
        <p:spPr bwMode="auto">
          <a:xfrm>
            <a:off x="5486400" y="762000"/>
            <a:ext cx="2971800" cy="4419600"/>
          </a:xfrm>
          <a:prstGeom prst="wedgeRoundRectCallout">
            <a:avLst>
              <a:gd name="adj1" fmla="val -107532"/>
              <a:gd name="adj2" fmla="val -7972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buFontTx/>
              <a:buChar char="•"/>
            </a:pPr>
            <a:r>
              <a:rPr lang="en-US" altLang="en-US" sz="2400" i="1"/>
              <a:t> On Plane Equilibriums </a:t>
            </a:r>
          </a:p>
          <a:p>
            <a:pPr algn="l" eaLnBrk="1" hangingPunct="1">
              <a:buFontTx/>
              <a:buChar char="•"/>
            </a:pPr>
            <a:r>
              <a:rPr lang="en-US" altLang="en-US" sz="2400" i="1"/>
              <a:t> On the Sphere and Cylinder</a:t>
            </a:r>
          </a:p>
          <a:p>
            <a:pPr algn="l" eaLnBrk="1" hangingPunct="1">
              <a:buFontTx/>
              <a:buChar char="•"/>
            </a:pPr>
            <a:r>
              <a:rPr lang="en-US" altLang="en-US" sz="2400" i="1"/>
              <a:t> Measurement of a Circle </a:t>
            </a:r>
          </a:p>
          <a:p>
            <a:pPr algn="l" eaLnBrk="1" hangingPunct="1">
              <a:buFontTx/>
              <a:buChar char="•"/>
            </a:pPr>
            <a:r>
              <a:rPr lang="en-US" altLang="en-US" sz="2400" i="1"/>
              <a:t> On Spiral</a:t>
            </a:r>
          </a:p>
          <a:p>
            <a:pPr algn="l" eaLnBrk="1" hangingPunct="1">
              <a:buFontTx/>
              <a:buChar char="•"/>
            </a:pPr>
            <a:r>
              <a:rPr lang="en-US" altLang="en-US" sz="2400" i="1"/>
              <a:t> On Floating Bodies </a:t>
            </a:r>
          </a:p>
          <a:p>
            <a:pPr algn="l" eaLnBrk="1" hangingPunct="1">
              <a:buFontTx/>
              <a:buChar char="•"/>
            </a:pPr>
            <a:r>
              <a:rPr lang="en-US" altLang="en-US" sz="2400" i="1"/>
              <a:t> The Method</a:t>
            </a:r>
          </a:p>
          <a:p>
            <a:pPr algn="l" eaLnBrk="1" hangingPunct="1">
              <a:buFontTx/>
              <a:buChar char="•"/>
            </a:pPr>
            <a:r>
              <a:rPr lang="en-US" altLang="en-US" sz="2400" i="1"/>
              <a:t> Stomachion</a:t>
            </a:r>
          </a:p>
        </p:txBody>
      </p:sp>
      <p:sp>
        <p:nvSpPr>
          <p:cNvPr id="20485" name="Text Box 6"/>
          <p:cNvSpPr txBox="1">
            <a:spLocks noChangeArrowheads="1"/>
          </p:cNvSpPr>
          <p:nvPr/>
        </p:nvSpPr>
        <p:spPr bwMode="auto">
          <a:xfrm>
            <a:off x="76200" y="76200"/>
            <a:ext cx="8305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/>
              <a:t>A 10</a:t>
            </a:r>
            <a:r>
              <a:rPr lang="en-US" altLang="en-US" sz="3600" baseline="30000"/>
              <a:t>th</a:t>
            </a:r>
            <a:r>
              <a:rPr lang="en-US" altLang="en-US" sz="3600"/>
              <a:t> Century Scribe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 descr="Archimedes-Code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5850" y="371475"/>
            <a:ext cx="4019550" cy="6029325"/>
          </a:xfrm>
          <a:prstGeom prst="rect">
            <a:avLst/>
          </a:prstGeom>
          <a:noFill/>
          <a:ln w="57150">
            <a:solidFill>
              <a:srgbClr val="3399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5" name="Text Box 4"/>
          <p:cNvSpPr txBox="1">
            <a:spLocks noChangeArrowheads="1"/>
          </p:cNvSpPr>
          <p:nvPr/>
        </p:nvSpPr>
        <p:spPr bwMode="auto">
          <a:xfrm>
            <a:off x="228600" y="958850"/>
            <a:ext cx="4343400" cy="475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/>
              <a:t>Primary reference: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3200" i="1"/>
              <a:t>The Archimedes Codex – How a Medieval Prayer Book is Revealing the True Genius of Antiquities Greatest Scientist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/>
              <a:t>by Reviel Netz &amp; William Noel, 2007.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Text Box 2"/>
          <p:cNvSpPr txBox="1">
            <a:spLocks noChangeArrowheads="1"/>
          </p:cNvSpPr>
          <p:nvPr/>
        </p:nvSpPr>
        <p:spPr bwMode="auto">
          <a:xfrm>
            <a:off x="2133600" y="5378450"/>
            <a:ext cx="4953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Arial" charset="0"/>
              </a:rPr>
              <a:t>http://storms.typepad.com/booklust/2004/10/if_you_havent_n.html</a:t>
            </a:r>
          </a:p>
        </p:txBody>
      </p:sp>
      <p:pic>
        <p:nvPicPr>
          <p:cNvPr id="163843" name="Picture 3" descr="scribe-curs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927100"/>
            <a:ext cx="4953000" cy="4314825"/>
          </a:xfrm>
          <a:prstGeom prst="rect">
            <a:avLst/>
          </a:prstGeom>
          <a:noFill/>
          <a:ln w="5715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844" name="Rectangle 4"/>
          <p:cNvSpPr>
            <a:spLocks noChangeArrowheads="1"/>
          </p:cNvSpPr>
          <p:nvPr/>
        </p:nvSpPr>
        <p:spPr bwMode="auto">
          <a:xfrm>
            <a:off x="1295400" y="4343400"/>
            <a:ext cx="6623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>
                <a:latin typeface="Arial" charset="0"/>
              </a:rPr>
              <a:t>http://www.archimedespalimpsest.org/palimpsest_making1.html</a:t>
            </a:r>
          </a:p>
        </p:txBody>
      </p:sp>
      <p:pic>
        <p:nvPicPr>
          <p:cNvPr id="163845" name="Picture 5" descr="palimpsest_a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5800" y="906463"/>
            <a:ext cx="15163800" cy="2620962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838200" y="152400"/>
            <a:ext cx="7696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/>
              <a:t>Archimedes is “Recycled”</a:t>
            </a:r>
          </a:p>
        </p:txBody>
      </p:sp>
      <p:pic>
        <p:nvPicPr>
          <p:cNvPr id="163847" name="Picture 7" descr="palimpsest_a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763000" y="3419475"/>
            <a:ext cx="17859375" cy="3087688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848" name="Rectangle 8"/>
          <p:cNvSpPr>
            <a:spLocks noChangeArrowheads="1"/>
          </p:cNvSpPr>
          <p:nvPr/>
        </p:nvSpPr>
        <p:spPr bwMode="auto">
          <a:xfrm>
            <a:off x="-990600" y="4038600"/>
            <a:ext cx="1219200" cy="1524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3849" name="Rectangle 9"/>
          <p:cNvSpPr>
            <a:spLocks noChangeArrowheads="1"/>
          </p:cNvSpPr>
          <p:nvPr/>
        </p:nvSpPr>
        <p:spPr bwMode="auto">
          <a:xfrm>
            <a:off x="0" y="914400"/>
            <a:ext cx="9144000" cy="5638800"/>
          </a:xfrm>
          <a:prstGeom prst="rect">
            <a:avLst/>
          </a:prstGeom>
          <a:noFill/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3850" name="Text Box 10"/>
          <p:cNvSpPr txBox="1">
            <a:spLocks noChangeArrowheads="1"/>
          </p:cNvSpPr>
          <p:nvPr/>
        </p:nvSpPr>
        <p:spPr bwMode="auto">
          <a:xfrm>
            <a:off x="990600" y="6034088"/>
            <a:ext cx="7467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FFFF00"/>
                </a:solidFill>
              </a:rPr>
              <a:t>http://www.archimedespalimpsest.org/palimpsest_making1.html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638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1638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63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63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63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63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63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2000"/>
                                        <p:tgtEl>
                                          <p:spTgt spid="163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42" grpId="0"/>
      <p:bldP spid="163844" grpId="0"/>
      <p:bldP spid="163848" grpId="0" animBg="1"/>
      <p:bldP spid="163849" grpId="0" animBg="1"/>
      <p:bldP spid="16385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4"/>
          <p:cNvSpPr txBox="1">
            <a:spLocks noChangeArrowheads="1"/>
          </p:cNvSpPr>
          <p:nvPr/>
        </p:nvSpPr>
        <p:spPr bwMode="auto">
          <a:xfrm>
            <a:off x="304800" y="457200"/>
            <a:ext cx="8305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i="1"/>
              <a:t>“Palimpsest”</a:t>
            </a:r>
          </a:p>
        </p:txBody>
      </p:sp>
      <p:sp>
        <p:nvSpPr>
          <p:cNvPr id="22531" name="Text Box 6"/>
          <p:cNvSpPr txBox="1">
            <a:spLocks noChangeArrowheads="1"/>
          </p:cNvSpPr>
          <p:nvPr/>
        </p:nvSpPr>
        <p:spPr bwMode="auto">
          <a:xfrm>
            <a:off x="1066800" y="2438400"/>
            <a:ext cx="6934200" cy="192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4800">
                <a:solidFill>
                  <a:schemeClr val="accent2"/>
                </a:solidFill>
              </a:rPr>
              <a:t>Greek:    </a:t>
            </a:r>
            <a:r>
              <a:rPr lang="en-US" altLang="en-US" sz="4800" i="1">
                <a:solidFill>
                  <a:schemeClr val="accent2"/>
                </a:solidFill>
              </a:rPr>
              <a:t>palin</a:t>
            </a:r>
            <a:r>
              <a:rPr lang="en-US" altLang="en-US" sz="4800">
                <a:solidFill>
                  <a:schemeClr val="accent2"/>
                </a:solidFill>
              </a:rPr>
              <a:t> (again) and     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altLang="en-US" sz="4800">
                <a:solidFill>
                  <a:schemeClr val="accent2"/>
                </a:solidFill>
              </a:rPr>
              <a:t>              </a:t>
            </a:r>
            <a:r>
              <a:rPr lang="en-US" altLang="en-US" sz="4800" i="1">
                <a:solidFill>
                  <a:schemeClr val="accent2"/>
                </a:solidFill>
              </a:rPr>
              <a:t>psan</a:t>
            </a:r>
            <a:r>
              <a:rPr lang="en-US" altLang="en-US" sz="4800">
                <a:solidFill>
                  <a:schemeClr val="accent2"/>
                </a:solidFill>
              </a:rPr>
              <a:t> (to rub).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eiberg-Wikiped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4800"/>
            <a:ext cx="4516438" cy="6324600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4191000" y="304800"/>
            <a:ext cx="54102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/>
              <a:t>Johan Ludwig Heiberg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3200"/>
              <a:t>1854-1928</a:t>
            </a: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5410200" y="5181600"/>
            <a:ext cx="3733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/>
              <a:t>From Wikipedia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eath-MacTut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381000"/>
            <a:ext cx="4635500" cy="5638800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76200" y="304800"/>
            <a:ext cx="41148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/>
              <a:t>Thomas Little Heath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3200"/>
              <a:t>1861-1940</a:t>
            </a:r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304800" y="5257800"/>
            <a:ext cx="35814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http://www.gap-system.org/~history/Mathematicians/Heath.html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1828800" y="1600200"/>
            <a:ext cx="5867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>
              <a:latin typeface="Arial" charset="0"/>
            </a:endParaRP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2438400" y="76200"/>
            <a:ext cx="4572000" cy="618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0"/>
              <a:t>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Nova-Nigel-Wils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1195388"/>
            <a:ext cx="7143750" cy="4467225"/>
          </a:xfrm>
          <a:prstGeom prst="rect">
            <a:avLst/>
          </a:prstGeom>
          <a:noFill/>
          <a:ln w="57150">
            <a:solidFill>
              <a:srgbClr val="FF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2514600" y="304800"/>
            <a:ext cx="4114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/>
              <a:t>Nigel Wilson</a:t>
            </a:r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1066800" y="6019800"/>
            <a:ext cx="7315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/>
              <a:t>From NOVA’s </a:t>
            </a:r>
            <a:r>
              <a:rPr lang="en-US" altLang="en-US" sz="2400" i="1"/>
              <a:t>Infinite Secrets</a:t>
            </a:r>
            <a:endParaRPr lang="en-US" altLang="en-US" sz="24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Tischendorf-187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9463" y="457200"/>
            <a:ext cx="4097337" cy="5943600"/>
          </a:xfrm>
          <a:prstGeom prst="rect">
            <a:avLst/>
          </a:prstGeom>
          <a:noFill/>
          <a:ln w="5715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51" name="Text Box 4"/>
          <p:cNvSpPr txBox="1">
            <a:spLocks noChangeArrowheads="1"/>
          </p:cNvSpPr>
          <p:nvPr/>
        </p:nvSpPr>
        <p:spPr bwMode="auto">
          <a:xfrm>
            <a:off x="-457200" y="1219200"/>
            <a:ext cx="5410200" cy="1160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/>
              <a:t>Constantine Titchendorf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/>
              <a:t>1815-1874</a:t>
            </a:r>
          </a:p>
        </p:txBody>
      </p:sp>
      <p:sp>
        <p:nvSpPr>
          <p:cNvPr id="27652" name="Text Box 5"/>
          <p:cNvSpPr txBox="1">
            <a:spLocks noChangeArrowheads="1"/>
          </p:cNvSpPr>
          <p:nvPr/>
        </p:nvSpPr>
        <p:spPr bwMode="auto">
          <a:xfrm>
            <a:off x="457200" y="5105400"/>
            <a:ext cx="3581400" cy="100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/>
              <a:t>From Wikipedia</a:t>
            </a:r>
          </a:p>
          <a:p>
            <a:pPr eaLnBrk="1" hangingPunct="1">
              <a:spcBef>
                <a:spcPct val="50000"/>
              </a:spcBef>
            </a:pPr>
            <a:endParaRPr lang="en-US" altLang="en-US" sz="24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Nova-Oye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190625"/>
            <a:ext cx="7200900" cy="4476750"/>
          </a:xfrm>
          <a:prstGeom prst="rect">
            <a:avLst/>
          </a:prstGeom>
          <a:noFill/>
          <a:ln w="57150">
            <a:solidFill>
              <a:srgbClr val="FF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1066800" y="6019800"/>
            <a:ext cx="7315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/>
              <a:t>From NOVA’s </a:t>
            </a:r>
            <a:r>
              <a:rPr lang="en-US" altLang="en-US" sz="2400" i="1"/>
              <a:t>Infinite Secrets</a:t>
            </a:r>
            <a:endParaRPr lang="en-US" altLang="en-US" sz="2400"/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2514600" y="304800"/>
            <a:ext cx="4114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/>
              <a:t>Felix de Marez Oyens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482" name="Archimedes Palimpsest.wmv">
            <a:hlinkClick r:id="" action="ppaction://media"/>
          </p:cNvPr>
          <p:cNvPicPr>
            <a:picLocks noChangeAspect="1" noChangeArrowheads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066800"/>
            <a:ext cx="6705600" cy="4945063"/>
          </a:xfrm>
          <a:prstGeom prst="rect">
            <a:avLst/>
          </a:prstGeom>
          <a:noFill/>
          <a:ln w="571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1143000" y="6248400"/>
            <a:ext cx="6629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http://www.archimedespalimpsest.org/palimpsest_making1.html</a:t>
            </a:r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838200" y="304800"/>
            <a:ext cx="7391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/>
              <a:t>Thumbing through the Palimpsest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471" fill="hold"/>
                                        <p:tgtEl>
                                          <p:spTgt spid="14848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48482"/>
                </p:tgtEl>
              </p:cMediaNode>
            </p:vide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Nova-No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075" y="1195388"/>
            <a:ext cx="7181850" cy="4467225"/>
          </a:xfrm>
          <a:prstGeom prst="rect">
            <a:avLst/>
          </a:prstGeom>
          <a:noFill/>
          <a:ln w="57150">
            <a:solidFill>
              <a:srgbClr val="FF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1066800" y="6019800"/>
            <a:ext cx="7315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/>
              <a:t>From NOVA’s </a:t>
            </a:r>
            <a:r>
              <a:rPr lang="en-US" altLang="en-US" sz="2400" i="1"/>
              <a:t>Infinite Secrets</a:t>
            </a:r>
            <a:endParaRPr lang="en-US" altLang="en-US" sz="2400"/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2514600" y="304800"/>
            <a:ext cx="4114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/>
              <a:t>William Noel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3"/>
          <p:cNvSpPr txBox="1">
            <a:spLocks noChangeArrowheads="1"/>
          </p:cNvSpPr>
          <p:nvPr/>
        </p:nvSpPr>
        <p:spPr bwMode="auto">
          <a:xfrm>
            <a:off x="228600" y="958850"/>
            <a:ext cx="4343400" cy="280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/>
              <a:t>Primary reference: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3200" i="1"/>
              <a:t>Infinite Secrets: The Genius of Archimedes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/>
              <a:t>NOVA, WGBH Boston (September 30, 2003).</a:t>
            </a:r>
          </a:p>
        </p:txBody>
      </p:sp>
      <p:pic>
        <p:nvPicPr>
          <p:cNvPr id="4099" name="Picture 4" descr="Infinite-Secre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3450" y="609600"/>
            <a:ext cx="4000500" cy="5715000"/>
          </a:xfrm>
          <a:prstGeom prst="rect">
            <a:avLst/>
          </a:prstGeom>
          <a:noFill/>
          <a:ln w="57150">
            <a:solidFill>
              <a:srgbClr val="3399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990600"/>
            <a:ext cx="3333750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4114800" y="914400"/>
            <a:ext cx="4343400" cy="203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i="1"/>
              <a:t>Infinite Secrets: The Genius of Archimedes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/>
              <a:t>NOVA, WGBH Boston </a:t>
            </a:r>
            <a:r>
              <a:rPr lang="en-US" altLang="en-US" sz="2000"/>
              <a:t>(originally aired: September 30, 2003).</a:t>
            </a:r>
          </a:p>
        </p:txBody>
      </p:sp>
      <p:sp>
        <p:nvSpPr>
          <p:cNvPr id="31748" name="TextBox 3"/>
          <p:cNvSpPr txBox="1">
            <a:spLocks noChangeArrowheads="1"/>
          </p:cNvSpPr>
          <p:nvPr/>
        </p:nvSpPr>
        <p:spPr bwMode="auto">
          <a:xfrm>
            <a:off x="4267200" y="3276600"/>
            <a:ext cx="44958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/>
              <a:t>Also available online at: </a:t>
            </a:r>
          </a:p>
          <a:p>
            <a:pPr eaLnBrk="1" hangingPunct="1"/>
            <a:r>
              <a:rPr lang="en-US" altLang="en-US">
                <a:hlinkClick r:id="rId3"/>
              </a:rPr>
              <a:t>https://www.youtube.com/watch?v=wxe-Z3Bk808</a:t>
            </a:r>
            <a:r>
              <a:rPr lang="en-US" altLang="en-US"/>
              <a:t> </a:t>
            </a:r>
          </a:p>
        </p:txBody>
      </p:sp>
      <p:sp>
        <p:nvSpPr>
          <p:cNvPr id="31749" name="TextBox 5"/>
          <p:cNvSpPr txBox="1">
            <a:spLocks noChangeArrowheads="1"/>
          </p:cNvSpPr>
          <p:nvPr/>
        </p:nvSpPr>
        <p:spPr bwMode="auto">
          <a:xfrm>
            <a:off x="4648200" y="4572000"/>
            <a:ext cx="3810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/>
              <a:t>The NOVA resources website is at:</a:t>
            </a:r>
          </a:p>
          <a:p>
            <a:pPr eaLnBrk="1" hangingPunct="1"/>
            <a:r>
              <a:rPr lang="en-US" altLang="en-US">
                <a:hlinkClick r:id="rId4"/>
              </a:rPr>
              <a:t>http://www.pbs.org/wgbh/nova/archimedes/</a:t>
            </a:r>
            <a:r>
              <a:rPr lang="en-US" altLang="en-US"/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1143000" y="1066800"/>
            <a:ext cx="7239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i="1"/>
              <a:t>http://www.archimedespalimpsest.org</a:t>
            </a:r>
          </a:p>
        </p:txBody>
      </p:sp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609600" y="6324600"/>
            <a:ext cx="8077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http://www.archimedespalimpsest.org/index.html</a:t>
            </a:r>
          </a:p>
        </p:txBody>
      </p:sp>
      <p:pic>
        <p:nvPicPr>
          <p:cNvPr id="32772" name="Picture 4" descr="code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828800"/>
            <a:ext cx="3800475" cy="4419600"/>
          </a:xfrm>
          <a:prstGeom prst="rect">
            <a:avLst/>
          </a:prstGeom>
          <a:noFill/>
          <a:ln w="57150">
            <a:solidFill>
              <a:srgbClr val="3399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381000" y="304800"/>
            <a:ext cx="8534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/>
              <a:t>The Archimedes Palimpsest Project Online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050" y="1033463"/>
            <a:ext cx="2713038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5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3138" y="1027113"/>
            <a:ext cx="27051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6" name="TextBox 3"/>
          <p:cNvSpPr txBox="1">
            <a:spLocks noChangeArrowheads="1"/>
          </p:cNvSpPr>
          <p:nvPr/>
        </p:nvSpPr>
        <p:spPr bwMode="auto">
          <a:xfrm>
            <a:off x="152400" y="381000"/>
            <a:ext cx="8763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3600"/>
              <a:t>Cambridge University Press, December 2011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81000" y="5029200"/>
            <a:ext cx="83058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US" altLang="en-US" sz="2000"/>
              <a:t>“This is the iceberg in full view, a massive tome that took more than a decade to produce, recovering - perhaps as fully as can ever be hoped - texts that miraculously escaped the oblivion of decay and destruction.” </a:t>
            </a:r>
            <a:r>
              <a:rPr lang="en-US" altLang="en-US" sz="2000" i="1"/>
              <a:t>Washington Post</a:t>
            </a:r>
            <a:r>
              <a:rPr lang="en-US" altLang="en-US" sz="2000"/>
              <a:t> (this statement and these images are from Amazon.com; accessed 9/22/2014)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838200" y="990600"/>
            <a:ext cx="7924800" cy="301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9600"/>
              <a:t>Archimedes and  </a:t>
            </a:r>
          </a:p>
        </p:txBody>
      </p:sp>
      <p:graphicFrame>
        <p:nvGraphicFramePr>
          <p:cNvPr id="34819" name="Object 3"/>
          <p:cNvGraphicFramePr>
            <a:graphicFrameLocks noChangeAspect="1"/>
          </p:cNvGraphicFramePr>
          <p:nvPr/>
        </p:nvGraphicFramePr>
        <p:xfrm>
          <a:off x="3429000" y="3962400"/>
          <a:ext cx="2743200" cy="274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2" name="Equation" r:id="rId3" imgW="139700" imgH="139700" progId="Equation.3">
                  <p:embed/>
                </p:oleObj>
              </mc:Choice>
              <mc:Fallback>
                <p:oleObj name="Equation" r:id="rId3" imgW="139700" imgH="1397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3962400"/>
                        <a:ext cx="2743200" cy="274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2"/>
          <p:cNvSpPr txBox="1">
            <a:spLocks noChangeArrowheads="1"/>
          </p:cNvSpPr>
          <p:nvPr/>
        </p:nvSpPr>
        <p:spPr bwMode="auto">
          <a:xfrm>
            <a:off x="685800" y="2390775"/>
            <a:ext cx="78486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i="1"/>
              <a:t>Circles are to one another as the squares on the diameters.</a:t>
            </a:r>
          </a:p>
        </p:txBody>
      </p:sp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1066800" y="533400"/>
            <a:ext cx="72390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/>
              <a:t>Euclid’s </a:t>
            </a:r>
            <a:r>
              <a:rPr lang="en-US" altLang="en-US" sz="4000" i="1"/>
              <a:t>Elements</a:t>
            </a:r>
            <a:r>
              <a:rPr lang="en-US" altLang="en-US" sz="4000"/>
              <a:t>, Book XII, Proposition 2</a:t>
            </a:r>
          </a:p>
        </p:txBody>
      </p:sp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381000" y="4465638"/>
            <a:ext cx="8458200" cy="155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3200"/>
              <a:t>That is, the area of a circle is proportional to the square of its diameter, or equivalently, “the area of a circle is proportional to the square of its radius.”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152400" y="955675"/>
            <a:ext cx="8763000" cy="338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3600" b="1"/>
              <a:t>Proposition 1.</a:t>
            </a:r>
            <a:r>
              <a:rPr lang="en-US" altLang="en-US" sz="3600"/>
              <a:t>  “The area of any circle is equal to a right-angled triangle in which one of the sides about the right angle is equal to the radius, and the other to the circumference of the circle.” [That is, a circle of radius </a:t>
            </a:r>
            <a:r>
              <a:rPr lang="en-US" altLang="en-US" sz="3600" i="1"/>
              <a:t>r</a:t>
            </a:r>
            <a:r>
              <a:rPr lang="en-US" altLang="en-US" sz="3600"/>
              <a:t>, and hence circumference 2</a:t>
            </a:r>
            <a:r>
              <a:rPr lang="en-US" altLang="en-US" sz="3600">
                <a:latin typeface="Symbol" pitchFamily="18" charset="2"/>
              </a:rPr>
              <a:t>p</a:t>
            </a:r>
            <a:r>
              <a:rPr lang="en-US" altLang="en-US" sz="3600" i="1"/>
              <a:t>r</a:t>
            </a:r>
            <a:r>
              <a:rPr lang="en-US" altLang="en-US" sz="3600"/>
              <a:t>, has area </a:t>
            </a:r>
            <a:r>
              <a:rPr lang="en-US" altLang="en-US" sz="3600">
                <a:latin typeface="Symbol" pitchFamily="18" charset="2"/>
              </a:rPr>
              <a:t>p</a:t>
            </a:r>
            <a:r>
              <a:rPr lang="en-US" altLang="en-US" sz="3600" i="1"/>
              <a:t>r</a:t>
            </a:r>
            <a:r>
              <a:rPr lang="en-US" altLang="en-US" sz="3600" baseline="30000"/>
              <a:t>2</a:t>
            </a:r>
            <a:r>
              <a:rPr lang="en-US" altLang="en-US" sz="3600"/>
              <a:t>.]</a:t>
            </a:r>
          </a:p>
        </p:txBody>
      </p:sp>
      <p:sp>
        <p:nvSpPr>
          <p:cNvPr id="36867" name="Oval 3"/>
          <p:cNvSpPr>
            <a:spLocks noChangeArrowheads="1"/>
          </p:cNvSpPr>
          <p:nvPr/>
        </p:nvSpPr>
        <p:spPr bwMode="auto">
          <a:xfrm>
            <a:off x="228600" y="4572000"/>
            <a:ext cx="2057400" cy="2133600"/>
          </a:xfrm>
          <a:prstGeom prst="ellips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6868" name="AutoShape 4"/>
          <p:cNvSpPr>
            <a:spLocks noChangeArrowheads="1"/>
          </p:cNvSpPr>
          <p:nvPr/>
        </p:nvSpPr>
        <p:spPr bwMode="auto">
          <a:xfrm>
            <a:off x="2590800" y="4953000"/>
            <a:ext cx="6248400" cy="1066800"/>
          </a:xfrm>
          <a:prstGeom prst="rtTriangle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2590800" y="5791200"/>
            <a:ext cx="228600" cy="2286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6870" name="Text Box 6"/>
          <p:cNvSpPr txBox="1">
            <a:spLocks noChangeArrowheads="1"/>
          </p:cNvSpPr>
          <p:nvPr/>
        </p:nvSpPr>
        <p:spPr bwMode="auto">
          <a:xfrm>
            <a:off x="4953000" y="5943600"/>
            <a:ext cx="1371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3200">
                <a:latin typeface="Symbol" pitchFamily="18" charset="2"/>
              </a:rPr>
              <a:t>2p</a:t>
            </a:r>
            <a:r>
              <a:rPr lang="en-US" altLang="en-US" sz="3200" i="1"/>
              <a:t>r</a:t>
            </a:r>
            <a:endParaRPr lang="en-US" altLang="en-US" sz="3200" i="1">
              <a:latin typeface="Symbol" pitchFamily="18" charset="2"/>
            </a:endParaRPr>
          </a:p>
        </p:txBody>
      </p:sp>
      <p:sp>
        <p:nvSpPr>
          <p:cNvPr id="36871" name="Text Box 7"/>
          <p:cNvSpPr txBox="1">
            <a:spLocks noChangeArrowheads="1"/>
          </p:cNvSpPr>
          <p:nvPr/>
        </p:nvSpPr>
        <p:spPr bwMode="auto">
          <a:xfrm>
            <a:off x="2590800" y="5105400"/>
            <a:ext cx="1371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3200" i="1"/>
              <a:t>r</a:t>
            </a:r>
            <a:endParaRPr lang="en-US" altLang="en-US" sz="3200" i="1">
              <a:latin typeface="Symbol" pitchFamily="18" charset="2"/>
            </a:endParaRPr>
          </a:p>
        </p:txBody>
      </p:sp>
      <p:sp>
        <p:nvSpPr>
          <p:cNvPr id="36872" name="Line 8"/>
          <p:cNvSpPr>
            <a:spLocks noChangeShapeType="1"/>
          </p:cNvSpPr>
          <p:nvPr/>
        </p:nvSpPr>
        <p:spPr bwMode="auto">
          <a:xfrm flipV="1">
            <a:off x="1295400" y="4572000"/>
            <a:ext cx="0" cy="1066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73" name="Text Box 9"/>
          <p:cNvSpPr txBox="1">
            <a:spLocks noChangeArrowheads="1"/>
          </p:cNvSpPr>
          <p:nvPr/>
        </p:nvSpPr>
        <p:spPr bwMode="auto">
          <a:xfrm>
            <a:off x="1295400" y="4830763"/>
            <a:ext cx="13716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3200" i="1"/>
              <a:t>r</a:t>
            </a:r>
            <a:endParaRPr lang="en-US" altLang="en-US" sz="3200" i="1">
              <a:latin typeface="Symbol" pitchFamily="18" charset="2"/>
            </a:endParaRPr>
          </a:p>
        </p:txBody>
      </p:sp>
      <p:sp>
        <p:nvSpPr>
          <p:cNvPr id="36874" name="Text Box 11"/>
          <p:cNvSpPr txBox="1">
            <a:spLocks noChangeArrowheads="1"/>
          </p:cNvSpPr>
          <p:nvPr/>
        </p:nvSpPr>
        <p:spPr bwMode="auto">
          <a:xfrm>
            <a:off x="152400" y="228600"/>
            <a:ext cx="8686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/>
              <a:t>Archimedes’ </a:t>
            </a:r>
            <a:r>
              <a:rPr lang="en-US" altLang="en-US" sz="4000" i="1"/>
              <a:t>Measurement of a Circle</a:t>
            </a:r>
            <a:endParaRPr lang="en-US" altLang="en-US" sz="40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0" y="654050"/>
            <a:ext cx="9296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/>
              <a:t>Let </a:t>
            </a:r>
            <a:r>
              <a:rPr lang="en-US" altLang="en-US" sz="3600" i="1"/>
              <a:t>K</a:t>
            </a:r>
            <a:r>
              <a:rPr lang="en-US" altLang="en-US" sz="3600"/>
              <a:t> the triangle described.</a:t>
            </a:r>
          </a:p>
        </p:txBody>
      </p:sp>
      <p:sp>
        <p:nvSpPr>
          <p:cNvPr id="37891" name="Text Box 4"/>
          <p:cNvSpPr txBox="1">
            <a:spLocks noChangeArrowheads="1"/>
          </p:cNvSpPr>
          <p:nvPr/>
        </p:nvSpPr>
        <p:spPr bwMode="auto">
          <a:xfrm>
            <a:off x="457200" y="4724400"/>
            <a:ext cx="81534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3200"/>
              <a:t>If the area of the circle is not equal to the area of </a:t>
            </a:r>
            <a:r>
              <a:rPr lang="en-US" altLang="en-US" sz="3200" i="1"/>
              <a:t>K</a:t>
            </a:r>
            <a:r>
              <a:rPr lang="en-US" altLang="en-US" sz="3200"/>
              <a:t>, then it must be either greater or less in area.</a:t>
            </a:r>
          </a:p>
        </p:txBody>
      </p:sp>
      <p:sp>
        <p:nvSpPr>
          <p:cNvPr id="37892" name="AutoShape 6"/>
          <p:cNvSpPr>
            <a:spLocks noChangeArrowheads="1"/>
          </p:cNvSpPr>
          <p:nvPr/>
        </p:nvSpPr>
        <p:spPr bwMode="auto">
          <a:xfrm>
            <a:off x="1828800" y="2286000"/>
            <a:ext cx="6248400" cy="1066800"/>
          </a:xfrm>
          <a:prstGeom prst="rtTriangle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7893" name="Rectangle 7"/>
          <p:cNvSpPr>
            <a:spLocks noChangeArrowheads="1"/>
          </p:cNvSpPr>
          <p:nvPr/>
        </p:nvSpPr>
        <p:spPr bwMode="auto">
          <a:xfrm>
            <a:off x="1828800" y="3124200"/>
            <a:ext cx="228600" cy="2286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7894" name="Text Box 8"/>
          <p:cNvSpPr txBox="1">
            <a:spLocks noChangeArrowheads="1"/>
          </p:cNvSpPr>
          <p:nvPr/>
        </p:nvSpPr>
        <p:spPr bwMode="auto">
          <a:xfrm>
            <a:off x="4191000" y="3276600"/>
            <a:ext cx="1371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3200">
                <a:latin typeface="Symbol" pitchFamily="18" charset="2"/>
              </a:rPr>
              <a:t>2p</a:t>
            </a:r>
            <a:r>
              <a:rPr lang="en-US" altLang="en-US" sz="3200" i="1"/>
              <a:t>r</a:t>
            </a:r>
            <a:endParaRPr lang="en-US" altLang="en-US" sz="3200" i="1">
              <a:latin typeface="Symbol" pitchFamily="18" charset="2"/>
            </a:endParaRPr>
          </a:p>
        </p:txBody>
      </p:sp>
      <p:sp>
        <p:nvSpPr>
          <p:cNvPr id="37895" name="Text Box 9"/>
          <p:cNvSpPr txBox="1">
            <a:spLocks noChangeArrowheads="1"/>
          </p:cNvSpPr>
          <p:nvPr/>
        </p:nvSpPr>
        <p:spPr bwMode="auto">
          <a:xfrm>
            <a:off x="1828800" y="2438400"/>
            <a:ext cx="1371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3200" i="1"/>
              <a:t>r</a:t>
            </a:r>
            <a:endParaRPr lang="en-US" altLang="en-US" sz="3200" i="1">
              <a:latin typeface="Symbol" pitchFamily="18" charset="2"/>
            </a:endParaRPr>
          </a:p>
        </p:txBody>
      </p:sp>
      <p:sp>
        <p:nvSpPr>
          <p:cNvPr id="37896" name="Text Box 19"/>
          <p:cNvSpPr txBox="1">
            <a:spLocks noChangeArrowheads="1"/>
          </p:cNvSpPr>
          <p:nvPr/>
        </p:nvSpPr>
        <p:spPr bwMode="auto">
          <a:xfrm>
            <a:off x="3505200" y="2743200"/>
            <a:ext cx="685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i="1"/>
              <a:t>K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304800" y="228600"/>
            <a:ext cx="8610600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7200"/>
              <a:t>Part I.</a:t>
            </a:r>
          </a:p>
        </p:txBody>
      </p:sp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304800" y="1965325"/>
            <a:ext cx="8458200" cy="283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6000"/>
              <a:t>If possible, let the area of the circle be greater than the area of triangle </a:t>
            </a:r>
            <a:r>
              <a:rPr lang="en-US" altLang="en-US" sz="6000" i="1"/>
              <a:t>K</a:t>
            </a:r>
            <a:r>
              <a:rPr lang="en-US" altLang="en-US" sz="6000"/>
              <a:t>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8" name="Rectangle 6"/>
          <p:cNvSpPr>
            <a:spLocks noChangeArrowheads="1"/>
          </p:cNvSpPr>
          <p:nvPr/>
        </p:nvSpPr>
        <p:spPr bwMode="auto">
          <a:xfrm>
            <a:off x="2438400" y="1295400"/>
            <a:ext cx="4114800" cy="4038600"/>
          </a:xfrm>
          <a:prstGeom prst="rect">
            <a:avLst/>
          </a:prstGeom>
          <a:noFill/>
          <a:ln w="5715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9939" name="Oval 4"/>
          <p:cNvSpPr>
            <a:spLocks noChangeArrowheads="1"/>
          </p:cNvSpPr>
          <p:nvPr/>
        </p:nvSpPr>
        <p:spPr bwMode="auto">
          <a:xfrm>
            <a:off x="1600200" y="457200"/>
            <a:ext cx="5791200" cy="5791200"/>
          </a:xfrm>
          <a:prstGeom prst="ellips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9940" name="Text Box 7"/>
          <p:cNvSpPr txBox="1">
            <a:spLocks noChangeArrowheads="1"/>
          </p:cNvSpPr>
          <p:nvPr/>
        </p:nvSpPr>
        <p:spPr bwMode="auto">
          <a:xfrm>
            <a:off x="304800" y="228600"/>
            <a:ext cx="1905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5400"/>
              <a:t>Part I.</a:t>
            </a:r>
          </a:p>
        </p:txBody>
      </p:sp>
      <p:sp>
        <p:nvSpPr>
          <p:cNvPr id="39941" name="Text Box 8"/>
          <p:cNvSpPr txBox="1">
            <a:spLocks noChangeArrowheads="1"/>
          </p:cNvSpPr>
          <p:nvPr/>
        </p:nvSpPr>
        <p:spPr bwMode="auto">
          <a:xfrm>
            <a:off x="2667000" y="1828800"/>
            <a:ext cx="3733800" cy="301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800">
                <a:solidFill>
                  <a:schemeClr val="accent2"/>
                </a:solidFill>
              </a:rPr>
              <a:t>Inscribe a square </a:t>
            </a:r>
            <a:r>
              <a:rPr lang="en-US" altLang="en-US" sz="4800" i="1">
                <a:solidFill>
                  <a:schemeClr val="accent2"/>
                </a:solidFill>
              </a:rPr>
              <a:t>ABCD</a:t>
            </a:r>
            <a:r>
              <a:rPr lang="en-US" altLang="en-US" sz="4800">
                <a:solidFill>
                  <a:schemeClr val="accent2"/>
                </a:solidFill>
              </a:rPr>
              <a:t> in circle </a:t>
            </a:r>
            <a:r>
              <a:rPr lang="en-US" altLang="en-US" sz="4800" i="1">
                <a:solidFill>
                  <a:schemeClr val="accent2"/>
                </a:solidFill>
              </a:rPr>
              <a:t>ABCD</a:t>
            </a:r>
            <a:r>
              <a:rPr lang="en-US" altLang="en-US" sz="4800">
                <a:solidFill>
                  <a:schemeClr val="accent2"/>
                </a:solidFill>
              </a:rPr>
              <a:t>.</a:t>
            </a:r>
          </a:p>
        </p:txBody>
      </p:sp>
      <p:sp>
        <p:nvSpPr>
          <p:cNvPr id="79881" name="Text Box 9"/>
          <p:cNvSpPr txBox="1">
            <a:spLocks noChangeArrowheads="1"/>
          </p:cNvSpPr>
          <p:nvPr/>
        </p:nvSpPr>
        <p:spPr bwMode="auto">
          <a:xfrm>
            <a:off x="1676400" y="914400"/>
            <a:ext cx="685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i="1">
                <a:solidFill>
                  <a:schemeClr val="accent2"/>
                </a:solidFill>
              </a:rPr>
              <a:t>A</a:t>
            </a:r>
          </a:p>
        </p:txBody>
      </p:sp>
      <p:sp>
        <p:nvSpPr>
          <p:cNvPr id="79882" name="Text Box 10"/>
          <p:cNvSpPr txBox="1">
            <a:spLocks noChangeArrowheads="1"/>
          </p:cNvSpPr>
          <p:nvPr/>
        </p:nvSpPr>
        <p:spPr bwMode="auto">
          <a:xfrm>
            <a:off x="1752600" y="5257800"/>
            <a:ext cx="685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i="1">
                <a:solidFill>
                  <a:schemeClr val="accent2"/>
                </a:solidFill>
              </a:rPr>
              <a:t>B</a:t>
            </a:r>
          </a:p>
        </p:txBody>
      </p:sp>
      <p:sp>
        <p:nvSpPr>
          <p:cNvPr id="79883" name="Text Box 11"/>
          <p:cNvSpPr txBox="1">
            <a:spLocks noChangeArrowheads="1"/>
          </p:cNvSpPr>
          <p:nvPr/>
        </p:nvSpPr>
        <p:spPr bwMode="auto">
          <a:xfrm>
            <a:off x="6553200" y="5181600"/>
            <a:ext cx="685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i="1">
                <a:solidFill>
                  <a:schemeClr val="accent2"/>
                </a:solidFill>
              </a:rPr>
              <a:t>C</a:t>
            </a:r>
          </a:p>
        </p:txBody>
      </p:sp>
      <p:sp>
        <p:nvSpPr>
          <p:cNvPr id="79884" name="Text Box 12"/>
          <p:cNvSpPr txBox="1">
            <a:spLocks noChangeArrowheads="1"/>
          </p:cNvSpPr>
          <p:nvPr/>
        </p:nvSpPr>
        <p:spPr bwMode="auto">
          <a:xfrm>
            <a:off x="6629400" y="914400"/>
            <a:ext cx="685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i="1">
                <a:solidFill>
                  <a:schemeClr val="accent2"/>
                </a:solidFill>
              </a:rPr>
              <a:t>D</a:t>
            </a:r>
          </a:p>
        </p:txBody>
      </p:sp>
      <p:sp>
        <p:nvSpPr>
          <p:cNvPr id="79885" name="Oval 13"/>
          <p:cNvSpPr>
            <a:spLocks noChangeArrowheads="1"/>
          </p:cNvSpPr>
          <p:nvPr/>
        </p:nvSpPr>
        <p:spPr bwMode="auto">
          <a:xfrm>
            <a:off x="6477000" y="1219200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9886" name="Oval 14"/>
          <p:cNvSpPr>
            <a:spLocks noChangeArrowheads="1"/>
          </p:cNvSpPr>
          <p:nvPr/>
        </p:nvSpPr>
        <p:spPr bwMode="auto">
          <a:xfrm>
            <a:off x="6477000" y="5257800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9887" name="Oval 15"/>
          <p:cNvSpPr>
            <a:spLocks noChangeArrowheads="1"/>
          </p:cNvSpPr>
          <p:nvPr/>
        </p:nvSpPr>
        <p:spPr bwMode="auto">
          <a:xfrm>
            <a:off x="2362200" y="5257800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9888" name="Oval 16"/>
          <p:cNvSpPr>
            <a:spLocks noChangeArrowheads="1"/>
          </p:cNvSpPr>
          <p:nvPr/>
        </p:nvSpPr>
        <p:spPr bwMode="auto">
          <a:xfrm>
            <a:off x="2362200" y="1219200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9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9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9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79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9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9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79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79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79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8" grpId="0" animBg="1"/>
      <p:bldP spid="79881" grpId="0"/>
      <p:bldP spid="79882" grpId="0"/>
      <p:bldP spid="79883" grpId="0"/>
      <p:bldP spid="79884" grpId="0"/>
      <p:bldP spid="79885" grpId="0" animBg="1"/>
      <p:bldP spid="79886" grpId="0" animBg="1"/>
      <p:bldP spid="79887" grpId="0" animBg="1"/>
      <p:bldP spid="79888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ChangeArrowheads="1"/>
          </p:cNvSpPr>
          <p:nvPr/>
        </p:nvSpPr>
        <p:spPr bwMode="auto">
          <a:xfrm>
            <a:off x="2438400" y="1295400"/>
            <a:ext cx="4114800" cy="4038600"/>
          </a:xfrm>
          <a:prstGeom prst="rect">
            <a:avLst/>
          </a:prstGeom>
          <a:noFill/>
          <a:ln w="5715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0963" name="Oval 3"/>
          <p:cNvSpPr>
            <a:spLocks noChangeArrowheads="1"/>
          </p:cNvSpPr>
          <p:nvPr/>
        </p:nvSpPr>
        <p:spPr bwMode="auto">
          <a:xfrm>
            <a:off x="1600200" y="457200"/>
            <a:ext cx="5791200" cy="5791200"/>
          </a:xfrm>
          <a:prstGeom prst="ellips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304800" y="228600"/>
            <a:ext cx="1905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5400"/>
              <a:t>Part I.</a:t>
            </a:r>
          </a:p>
        </p:txBody>
      </p:sp>
      <p:sp>
        <p:nvSpPr>
          <p:cNvPr id="40965" name="Text Box 6"/>
          <p:cNvSpPr txBox="1">
            <a:spLocks noChangeArrowheads="1"/>
          </p:cNvSpPr>
          <p:nvPr/>
        </p:nvSpPr>
        <p:spPr bwMode="auto">
          <a:xfrm>
            <a:off x="1676400" y="914400"/>
            <a:ext cx="685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i="1">
                <a:solidFill>
                  <a:schemeClr val="accent2"/>
                </a:solidFill>
              </a:rPr>
              <a:t>A</a:t>
            </a:r>
          </a:p>
        </p:txBody>
      </p:sp>
      <p:sp>
        <p:nvSpPr>
          <p:cNvPr id="40966" name="Text Box 7"/>
          <p:cNvSpPr txBox="1">
            <a:spLocks noChangeArrowheads="1"/>
          </p:cNvSpPr>
          <p:nvPr/>
        </p:nvSpPr>
        <p:spPr bwMode="auto">
          <a:xfrm>
            <a:off x="1752600" y="5257800"/>
            <a:ext cx="685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i="1">
                <a:solidFill>
                  <a:schemeClr val="accent2"/>
                </a:solidFill>
              </a:rPr>
              <a:t>B</a:t>
            </a:r>
          </a:p>
        </p:txBody>
      </p:sp>
      <p:sp>
        <p:nvSpPr>
          <p:cNvPr id="40967" name="Text Box 8"/>
          <p:cNvSpPr txBox="1">
            <a:spLocks noChangeArrowheads="1"/>
          </p:cNvSpPr>
          <p:nvPr/>
        </p:nvSpPr>
        <p:spPr bwMode="auto">
          <a:xfrm>
            <a:off x="6553200" y="5181600"/>
            <a:ext cx="685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i="1">
                <a:solidFill>
                  <a:schemeClr val="accent2"/>
                </a:solidFill>
              </a:rPr>
              <a:t>C</a:t>
            </a:r>
          </a:p>
        </p:txBody>
      </p:sp>
      <p:sp>
        <p:nvSpPr>
          <p:cNvPr id="40968" name="Text Box 9"/>
          <p:cNvSpPr txBox="1">
            <a:spLocks noChangeArrowheads="1"/>
          </p:cNvSpPr>
          <p:nvPr/>
        </p:nvSpPr>
        <p:spPr bwMode="auto">
          <a:xfrm>
            <a:off x="6629400" y="914400"/>
            <a:ext cx="685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i="1">
                <a:solidFill>
                  <a:schemeClr val="accent2"/>
                </a:solidFill>
              </a:rPr>
              <a:t>D</a:t>
            </a:r>
          </a:p>
        </p:txBody>
      </p:sp>
      <p:sp>
        <p:nvSpPr>
          <p:cNvPr id="85002" name="Oval 10"/>
          <p:cNvSpPr>
            <a:spLocks noChangeArrowheads="1"/>
          </p:cNvSpPr>
          <p:nvPr/>
        </p:nvSpPr>
        <p:spPr bwMode="auto">
          <a:xfrm>
            <a:off x="6477000" y="1219200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5003" name="Oval 11"/>
          <p:cNvSpPr>
            <a:spLocks noChangeArrowheads="1"/>
          </p:cNvSpPr>
          <p:nvPr/>
        </p:nvSpPr>
        <p:spPr bwMode="auto">
          <a:xfrm>
            <a:off x="6477000" y="5257800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5004" name="Oval 12"/>
          <p:cNvSpPr>
            <a:spLocks noChangeArrowheads="1"/>
          </p:cNvSpPr>
          <p:nvPr/>
        </p:nvSpPr>
        <p:spPr bwMode="auto">
          <a:xfrm>
            <a:off x="2362200" y="5257800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5005" name="Oval 13"/>
          <p:cNvSpPr>
            <a:spLocks noChangeArrowheads="1"/>
          </p:cNvSpPr>
          <p:nvPr/>
        </p:nvSpPr>
        <p:spPr bwMode="auto">
          <a:xfrm>
            <a:off x="2362200" y="1219200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5006" name="Text Box 14"/>
          <p:cNvSpPr txBox="1">
            <a:spLocks noChangeArrowheads="1"/>
          </p:cNvSpPr>
          <p:nvPr/>
        </p:nvSpPr>
        <p:spPr bwMode="auto">
          <a:xfrm>
            <a:off x="2590800" y="1295400"/>
            <a:ext cx="3657600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4000">
                <a:solidFill>
                  <a:srgbClr val="FF3300"/>
                </a:solidFill>
              </a:rPr>
              <a:t>Bisect the arcs </a:t>
            </a:r>
            <a:r>
              <a:rPr lang="en-US" altLang="en-US" sz="4000" i="1">
                <a:solidFill>
                  <a:srgbClr val="FF3300"/>
                </a:solidFill>
              </a:rPr>
              <a:t>AB</a:t>
            </a:r>
            <a:r>
              <a:rPr lang="en-US" altLang="en-US" sz="4000">
                <a:solidFill>
                  <a:srgbClr val="FF3300"/>
                </a:solidFill>
              </a:rPr>
              <a:t>, </a:t>
            </a:r>
            <a:r>
              <a:rPr lang="en-US" altLang="en-US" sz="4000" i="1">
                <a:solidFill>
                  <a:srgbClr val="FF3300"/>
                </a:solidFill>
              </a:rPr>
              <a:t>BC</a:t>
            </a:r>
            <a:r>
              <a:rPr lang="en-US" altLang="en-US" sz="4000">
                <a:solidFill>
                  <a:srgbClr val="FF3300"/>
                </a:solidFill>
              </a:rPr>
              <a:t>, </a:t>
            </a:r>
            <a:r>
              <a:rPr lang="en-US" altLang="en-US" sz="4000" i="1">
                <a:solidFill>
                  <a:srgbClr val="FF3300"/>
                </a:solidFill>
              </a:rPr>
              <a:t>CD</a:t>
            </a:r>
            <a:r>
              <a:rPr lang="en-US" altLang="en-US" sz="4000">
                <a:solidFill>
                  <a:srgbClr val="FF3300"/>
                </a:solidFill>
              </a:rPr>
              <a:t>, and </a:t>
            </a:r>
            <a:r>
              <a:rPr lang="en-US" altLang="en-US" sz="4000" i="1">
                <a:solidFill>
                  <a:srgbClr val="FF3300"/>
                </a:solidFill>
              </a:rPr>
              <a:t>DA</a:t>
            </a:r>
          </a:p>
        </p:txBody>
      </p:sp>
      <p:sp>
        <p:nvSpPr>
          <p:cNvPr id="85007" name="Text Box 15"/>
          <p:cNvSpPr txBox="1">
            <a:spLocks noChangeArrowheads="1"/>
          </p:cNvSpPr>
          <p:nvPr/>
        </p:nvSpPr>
        <p:spPr bwMode="auto">
          <a:xfrm>
            <a:off x="2590800" y="2514600"/>
            <a:ext cx="3657600" cy="253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4000">
                <a:solidFill>
                  <a:srgbClr val="FF3300"/>
                </a:solidFill>
              </a:rPr>
              <a:t>       and create a regular octagon inscribed in the circle.                          </a:t>
            </a:r>
          </a:p>
        </p:txBody>
      </p:sp>
      <p:sp>
        <p:nvSpPr>
          <p:cNvPr id="85008" name="AutoShape 16"/>
          <p:cNvSpPr>
            <a:spLocks noChangeArrowheads="1"/>
          </p:cNvSpPr>
          <p:nvPr/>
        </p:nvSpPr>
        <p:spPr bwMode="auto">
          <a:xfrm rot="1327245">
            <a:off x="1817688" y="693738"/>
            <a:ext cx="5327650" cy="5310187"/>
          </a:xfrm>
          <a:prstGeom prst="octagon">
            <a:avLst>
              <a:gd name="adj" fmla="val 29287"/>
            </a:avLst>
          </a:prstGeom>
          <a:noFill/>
          <a:ln w="57150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5009" name="Oval 17"/>
          <p:cNvSpPr>
            <a:spLocks noChangeArrowheads="1"/>
          </p:cNvSpPr>
          <p:nvPr/>
        </p:nvSpPr>
        <p:spPr bwMode="auto">
          <a:xfrm>
            <a:off x="4343400" y="381000"/>
            <a:ext cx="152400" cy="152400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5010" name="Oval 18"/>
          <p:cNvSpPr>
            <a:spLocks noChangeArrowheads="1"/>
          </p:cNvSpPr>
          <p:nvPr/>
        </p:nvSpPr>
        <p:spPr bwMode="auto">
          <a:xfrm>
            <a:off x="1524000" y="3276600"/>
            <a:ext cx="152400" cy="152400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5011" name="Oval 19"/>
          <p:cNvSpPr>
            <a:spLocks noChangeArrowheads="1"/>
          </p:cNvSpPr>
          <p:nvPr/>
        </p:nvSpPr>
        <p:spPr bwMode="auto">
          <a:xfrm>
            <a:off x="4419600" y="6172200"/>
            <a:ext cx="152400" cy="152400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5012" name="Oval 20"/>
          <p:cNvSpPr>
            <a:spLocks noChangeArrowheads="1"/>
          </p:cNvSpPr>
          <p:nvPr/>
        </p:nvSpPr>
        <p:spPr bwMode="auto">
          <a:xfrm>
            <a:off x="7315200" y="3276600"/>
            <a:ext cx="152400" cy="152400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5013" name="Oval 21"/>
          <p:cNvSpPr>
            <a:spLocks noChangeArrowheads="1"/>
          </p:cNvSpPr>
          <p:nvPr/>
        </p:nvSpPr>
        <p:spPr bwMode="auto">
          <a:xfrm>
            <a:off x="6477000" y="1219200"/>
            <a:ext cx="152400" cy="152400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5014" name="Oval 22"/>
          <p:cNvSpPr>
            <a:spLocks noChangeArrowheads="1"/>
          </p:cNvSpPr>
          <p:nvPr/>
        </p:nvSpPr>
        <p:spPr bwMode="auto">
          <a:xfrm>
            <a:off x="6477000" y="5257800"/>
            <a:ext cx="152400" cy="152400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5015" name="Oval 23"/>
          <p:cNvSpPr>
            <a:spLocks noChangeArrowheads="1"/>
          </p:cNvSpPr>
          <p:nvPr/>
        </p:nvSpPr>
        <p:spPr bwMode="auto">
          <a:xfrm>
            <a:off x="2362200" y="1219200"/>
            <a:ext cx="152400" cy="152400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5016" name="Oval 24"/>
          <p:cNvSpPr>
            <a:spLocks noChangeArrowheads="1"/>
          </p:cNvSpPr>
          <p:nvPr/>
        </p:nvSpPr>
        <p:spPr bwMode="auto">
          <a:xfrm>
            <a:off x="2362200" y="5257800"/>
            <a:ext cx="152400" cy="152400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849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5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5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85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85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85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850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850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850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850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85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85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85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85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85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850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4" grpId="0" animBg="1"/>
      <p:bldP spid="85002" grpId="0" animBg="1"/>
      <p:bldP spid="85003" grpId="0" animBg="1"/>
      <p:bldP spid="85004" grpId="0" animBg="1"/>
      <p:bldP spid="85005" grpId="0" animBg="1"/>
      <p:bldP spid="85006" grpId="0"/>
      <p:bldP spid="85007" grpId="0"/>
      <p:bldP spid="85008" grpId="0" animBg="1"/>
      <p:bldP spid="85009" grpId="0" animBg="1"/>
      <p:bldP spid="85010" grpId="0" animBg="1"/>
      <p:bldP spid="85011" grpId="0" animBg="1"/>
      <p:bldP spid="85012" grpId="0" animBg="1"/>
      <p:bldP spid="85013" grpId="0" animBg="1"/>
      <p:bldP spid="85014" grpId="0" animBg="1"/>
      <p:bldP spid="85015" grpId="0" animBg="1"/>
      <p:bldP spid="850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228600" y="958850"/>
            <a:ext cx="4343400" cy="3509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/>
              <a:t>Primary reference: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 i="1"/>
              <a:t>The Works of Archimedes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/>
              <a:t>Edited by Sir Thomas Heath, Dover Publications, 2002 (Unabridged reprint of the classic 1897 edition, with supplement of 1912).</a:t>
            </a:r>
          </a:p>
        </p:txBody>
      </p:sp>
      <p:pic>
        <p:nvPicPr>
          <p:cNvPr id="5123" name="Picture 4" descr="Works-of-Archimedes-Heat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7288" y="533400"/>
            <a:ext cx="3748087" cy="6019800"/>
          </a:xfrm>
          <a:prstGeom prst="rect">
            <a:avLst/>
          </a:prstGeom>
          <a:noFill/>
          <a:ln w="571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2"/>
          <p:cNvSpPr txBox="1">
            <a:spLocks noChangeArrowheads="1"/>
          </p:cNvSpPr>
          <p:nvPr/>
        </p:nvSpPr>
        <p:spPr bwMode="auto">
          <a:xfrm>
            <a:off x="304800" y="228600"/>
            <a:ext cx="1905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5400"/>
              <a:t>Part I.</a:t>
            </a:r>
          </a:p>
        </p:txBody>
      </p:sp>
      <p:sp>
        <p:nvSpPr>
          <p:cNvPr id="41987" name="Oval 3"/>
          <p:cNvSpPr>
            <a:spLocks noChangeArrowheads="1"/>
          </p:cNvSpPr>
          <p:nvPr/>
        </p:nvSpPr>
        <p:spPr bwMode="auto">
          <a:xfrm>
            <a:off x="1600200" y="457200"/>
            <a:ext cx="5791200" cy="5791200"/>
          </a:xfrm>
          <a:prstGeom prst="ellips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7044" name="AutoShape 4"/>
          <p:cNvSpPr>
            <a:spLocks noChangeArrowheads="1"/>
          </p:cNvSpPr>
          <p:nvPr/>
        </p:nvSpPr>
        <p:spPr bwMode="auto">
          <a:xfrm rot="1327245">
            <a:off x="1817688" y="693738"/>
            <a:ext cx="5327650" cy="5310187"/>
          </a:xfrm>
          <a:prstGeom prst="octagon">
            <a:avLst>
              <a:gd name="adj" fmla="val 29287"/>
            </a:avLst>
          </a:prstGeom>
          <a:noFill/>
          <a:ln w="57150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1989" name="Oval 5"/>
          <p:cNvSpPr>
            <a:spLocks noChangeArrowheads="1"/>
          </p:cNvSpPr>
          <p:nvPr/>
        </p:nvSpPr>
        <p:spPr bwMode="auto">
          <a:xfrm>
            <a:off x="4343400" y="381000"/>
            <a:ext cx="152400" cy="152400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1990" name="Oval 6"/>
          <p:cNvSpPr>
            <a:spLocks noChangeArrowheads="1"/>
          </p:cNvSpPr>
          <p:nvPr/>
        </p:nvSpPr>
        <p:spPr bwMode="auto">
          <a:xfrm>
            <a:off x="6477000" y="1219200"/>
            <a:ext cx="152400" cy="152400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1991" name="Oval 7"/>
          <p:cNvSpPr>
            <a:spLocks noChangeArrowheads="1"/>
          </p:cNvSpPr>
          <p:nvPr/>
        </p:nvSpPr>
        <p:spPr bwMode="auto">
          <a:xfrm>
            <a:off x="7315200" y="3276600"/>
            <a:ext cx="152400" cy="152400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1992" name="Oval 8"/>
          <p:cNvSpPr>
            <a:spLocks noChangeArrowheads="1"/>
          </p:cNvSpPr>
          <p:nvPr/>
        </p:nvSpPr>
        <p:spPr bwMode="auto">
          <a:xfrm>
            <a:off x="6477000" y="5257800"/>
            <a:ext cx="152400" cy="152400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1993" name="Oval 9"/>
          <p:cNvSpPr>
            <a:spLocks noChangeArrowheads="1"/>
          </p:cNvSpPr>
          <p:nvPr/>
        </p:nvSpPr>
        <p:spPr bwMode="auto">
          <a:xfrm>
            <a:off x="4419600" y="6172200"/>
            <a:ext cx="152400" cy="152400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1994" name="Oval 10"/>
          <p:cNvSpPr>
            <a:spLocks noChangeArrowheads="1"/>
          </p:cNvSpPr>
          <p:nvPr/>
        </p:nvSpPr>
        <p:spPr bwMode="auto">
          <a:xfrm>
            <a:off x="2362200" y="5257800"/>
            <a:ext cx="152400" cy="152400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1995" name="Oval 11"/>
          <p:cNvSpPr>
            <a:spLocks noChangeArrowheads="1"/>
          </p:cNvSpPr>
          <p:nvPr/>
        </p:nvSpPr>
        <p:spPr bwMode="auto">
          <a:xfrm>
            <a:off x="1524000" y="3276600"/>
            <a:ext cx="152400" cy="152400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1996" name="Oval 12"/>
          <p:cNvSpPr>
            <a:spLocks noChangeArrowheads="1"/>
          </p:cNvSpPr>
          <p:nvPr/>
        </p:nvSpPr>
        <p:spPr bwMode="auto">
          <a:xfrm>
            <a:off x="2362200" y="1219200"/>
            <a:ext cx="152400" cy="152400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7053" name="Oval 13"/>
          <p:cNvSpPr>
            <a:spLocks noChangeArrowheads="1"/>
          </p:cNvSpPr>
          <p:nvPr/>
        </p:nvSpPr>
        <p:spPr bwMode="auto">
          <a:xfrm>
            <a:off x="2362200" y="1219200"/>
            <a:ext cx="152400" cy="152400"/>
          </a:xfrm>
          <a:prstGeom prst="ellipse">
            <a:avLst/>
          </a:prstGeom>
          <a:solidFill>
            <a:srgbClr val="008000"/>
          </a:solidFill>
          <a:ln w="9525">
            <a:solidFill>
              <a:srgbClr val="008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7054" name="Oval 14"/>
          <p:cNvSpPr>
            <a:spLocks noChangeArrowheads="1"/>
          </p:cNvSpPr>
          <p:nvPr/>
        </p:nvSpPr>
        <p:spPr bwMode="auto">
          <a:xfrm>
            <a:off x="3276600" y="609600"/>
            <a:ext cx="152400" cy="152400"/>
          </a:xfrm>
          <a:prstGeom prst="ellipse">
            <a:avLst/>
          </a:prstGeom>
          <a:solidFill>
            <a:srgbClr val="008000"/>
          </a:solidFill>
          <a:ln w="9525">
            <a:solidFill>
              <a:srgbClr val="008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7055" name="Oval 15"/>
          <p:cNvSpPr>
            <a:spLocks noChangeArrowheads="1"/>
          </p:cNvSpPr>
          <p:nvPr/>
        </p:nvSpPr>
        <p:spPr bwMode="auto">
          <a:xfrm>
            <a:off x="1752600" y="4343400"/>
            <a:ext cx="152400" cy="152400"/>
          </a:xfrm>
          <a:prstGeom prst="ellipse">
            <a:avLst/>
          </a:prstGeom>
          <a:solidFill>
            <a:srgbClr val="008000"/>
          </a:solidFill>
          <a:ln w="9525">
            <a:solidFill>
              <a:srgbClr val="008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7056" name="Oval 16"/>
          <p:cNvSpPr>
            <a:spLocks noChangeArrowheads="1"/>
          </p:cNvSpPr>
          <p:nvPr/>
        </p:nvSpPr>
        <p:spPr bwMode="auto">
          <a:xfrm>
            <a:off x="3200400" y="5943600"/>
            <a:ext cx="152400" cy="152400"/>
          </a:xfrm>
          <a:prstGeom prst="ellipse">
            <a:avLst/>
          </a:prstGeom>
          <a:solidFill>
            <a:srgbClr val="008000"/>
          </a:solidFill>
          <a:ln w="9525">
            <a:solidFill>
              <a:srgbClr val="008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7057" name="Oval 17"/>
          <p:cNvSpPr>
            <a:spLocks noChangeArrowheads="1"/>
          </p:cNvSpPr>
          <p:nvPr/>
        </p:nvSpPr>
        <p:spPr bwMode="auto">
          <a:xfrm>
            <a:off x="5562600" y="5943600"/>
            <a:ext cx="152400" cy="152400"/>
          </a:xfrm>
          <a:prstGeom prst="ellipse">
            <a:avLst/>
          </a:prstGeom>
          <a:solidFill>
            <a:srgbClr val="008000"/>
          </a:solidFill>
          <a:ln w="9525">
            <a:solidFill>
              <a:srgbClr val="008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7058" name="Oval 18"/>
          <p:cNvSpPr>
            <a:spLocks noChangeArrowheads="1"/>
          </p:cNvSpPr>
          <p:nvPr/>
        </p:nvSpPr>
        <p:spPr bwMode="auto">
          <a:xfrm>
            <a:off x="7086600" y="4343400"/>
            <a:ext cx="152400" cy="152400"/>
          </a:xfrm>
          <a:prstGeom prst="ellipse">
            <a:avLst/>
          </a:prstGeom>
          <a:solidFill>
            <a:srgbClr val="008000"/>
          </a:solidFill>
          <a:ln w="9525">
            <a:solidFill>
              <a:srgbClr val="008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7059" name="Oval 19"/>
          <p:cNvSpPr>
            <a:spLocks noChangeArrowheads="1"/>
          </p:cNvSpPr>
          <p:nvPr/>
        </p:nvSpPr>
        <p:spPr bwMode="auto">
          <a:xfrm>
            <a:off x="7086600" y="2209800"/>
            <a:ext cx="152400" cy="152400"/>
          </a:xfrm>
          <a:prstGeom prst="ellipse">
            <a:avLst/>
          </a:prstGeom>
          <a:solidFill>
            <a:srgbClr val="008000"/>
          </a:solidFill>
          <a:ln w="9525">
            <a:solidFill>
              <a:srgbClr val="008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7060" name="Oval 20"/>
          <p:cNvSpPr>
            <a:spLocks noChangeArrowheads="1"/>
          </p:cNvSpPr>
          <p:nvPr/>
        </p:nvSpPr>
        <p:spPr bwMode="auto">
          <a:xfrm>
            <a:off x="5562600" y="609600"/>
            <a:ext cx="152400" cy="152400"/>
          </a:xfrm>
          <a:prstGeom prst="ellipse">
            <a:avLst/>
          </a:prstGeom>
          <a:solidFill>
            <a:srgbClr val="008000"/>
          </a:solidFill>
          <a:ln w="9525">
            <a:solidFill>
              <a:srgbClr val="008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7061" name="Line 21"/>
          <p:cNvSpPr>
            <a:spLocks noChangeShapeType="1"/>
          </p:cNvSpPr>
          <p:nvPr/>
        </p:nvSpPr>
        <p:spPr bwMode="auto">
          <a:xfrm>
            <a:off x="4419600" y="457200"/>
            <a:ext cx="1219200" cy="2286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062" name="Line 22"/>
          <p:cNvSpPr>
            <a:spLocks noChangeShapeType="1"/>
          </p:cNvSpPr>
          <p:nvPr/>
        </p:nvSpPr>
        <p:spPr bwMode="auto">
          <a:xfrm>
            <a:off x="5638800" y="685800"/>
            <a:ext cx="914400" cy="6096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063" name="Line 23"/>
          <p:cNvSpPr>
            <a:spLocks noChangeShapeType="1"/>
          </p:cNvSpPr>
          <p:nvPr/>
        </p:nvSpPr>
        <p:spPr bwMode="auto">
          <a:xfrm>
            <a:off x="6553200" y="1295400"/>
            <a:ext cx="609600" cy="9906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064" name="Line 24"/>
          <p:cNvSpPr>
            <a:spLocks noChangeShapeType="1"/>
          </p:cNvSpPr>
          <p:nvPr/>
        </p:nvSpPr>
        <p:spPr bwMode="auto">
          <a:xfrm>
            <a:off x="7162800" y="2286000"/>
            <a:ext cx="228600" cy="10668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066" name="Line 26"/>
          <p:cNvSpPr>
            <a:spLocks noChangeShapeType="1"/>
          </p:cNvSpPr>
          <p:nvPr/>
        </p:nvSpPr>
        <p:spPr bwMode="auto">
          <a:xfrm flipH="1">
            <a:off x="7162800" y="3352800"/>
            <a:ext cx="228600" cy="10668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067" name="Line 27"/>
          <p:cNvSpPr>
            <a:spLocks noChangeShapeType="1"/>
          </p:cNvSpPr>
          <p:nvPr/>
        </p:nvSpPr>
        <p:spPr bwMode="auto">
          <a:xfrm flipH="1">
            <a:off x="6553200" y="4419600"/>
            <a:ext cx="609600" cy="9144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068" name="Line 28"/>
          <p:cNvSpPr>
            <a:spLocks noChangeShapeType="1"/>
          </p:cNvSpPr>
          <p:nvPr/>
        </p:nvSpPr>
        <p:spPr bwMode="auto">
          <a:xfrm flipH="1">
            <a:off x="5638800" y="5334000"/>
            <a:ext cx="914400" cy="6858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069" name="Line 29"/>
          <p:cNvSpPr>
            <a:spLocks noChangeShapeType="1"/>
          </p:cNvSpPr>
          <p:nvPr/>
        </p:nvSpPr>
        <p:spPr bwMode="auto">
          <a:xfrm flipH="1">
            <a:off x="4495800" y="6019800"/>
            <a:ext cx="1143000" cy="2286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071" name="Line 31"/>
          <p:cNvSpPr>
            <a:spLocks noChangeShapeType="1"/>
          </p:cNvSpPr>
          <p:nvPr/>
        </p:nvSpPr>
        <p:spPr bwMode="auto">
          <a:xfrm flipH="1" flipV="1">
            <a:off x="3276600" y="6019800"/>
            <a:ext cx="1219200" cy="2286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072" name="Line 32"/>
          <p:cNvSpPr>
            <a:spLocks noChangeShapeType="1"/>
          </p:cNvSpPr>
          <p:nvPr/>
        </p:nvSpPr>
        <p:spPr bwMode="auto">
          <a:xfrm flipH="1" flipV="1">
            <a:off x="2438400" y="5334000"/>
            <a:ext cx="838200" cy="6858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074" name="Oval 34"/>
          <p:cNvSpPr>
            <a:spLocks noChangeArrowheads="1"/>
          </p:cNvSpPr>
          <p:nvPr/>
        </p:nvSpPr>
        <p:spPr bwMode="auto">
          <a:xfrm>
            <a:off x="1752600" y="2133600"/>
            <a:ext cx="152400" cy="152400"/>
          </a:xfrm>
          <a:prstGeom prst="ellipse">
            <a:avLst/>
          </a:prstGeom>
          <a:solidFill>
            <a:srgbClr val="008000"/>
          </a:solidFill>
          <a:ln w="9525">
            <a:solidFill>
              <a:srgbClr val="008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7075" name="Line 35"/>
          <p:cNvSpPr>
            <a:spLocks noChangeShapeType="1"/>
          </p:cNvSpPr>
          <p:nvPr/>
        </p:nvSpPr>
        <p:spPr bwMode="auto">
          <a:xfrm flipH="1" flipV="1">
            <a:off x="1828800" y="4419600"/>
            <a:ext cx="609600" cy="9144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076" name="Line 36"/>
          <p:cNvSpPr>
            <a:spLocks noChangeShapeType="1"/>
          </p:cNvSpPr>
          <p:nvPr/>
        </p:nvSpPr>
        <p:spPr bwMode="auto">
          <a:xfrm flipH="1" flipV="1">
            <a:off x="1600200" y="3352800"/>
            <a:ext cx="228600" cy="10668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077" name="Line 37"/>
          <p:cNvSpPr>
            <a:spLocks noChangeShapeType="1"/>
          </p:cNvSpPr>
          <p:nvPr/>
        </p:nvSpPr>
        <p:spPr bwMode="auto">
          <a:xfrm flipV="1">
            <a:off x="1600200" y="2209800"/>
            <a:ext cx="228600" cy="1143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078" name="Line 38"/>
          <p:cNvSpPr>
            <a:spLocks noChangeShapeType="1"/>
          </p:cNvSpPr>
          <p:nvPr/>
        </p:nvSpPr>
        <p:spPr bwMode="auto">
          <a:xfrm flipV="1">
            <a:off x="1828800" y="1295400"/>
            <a:ext cx="609600" cy="9144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079" name="Line 39"/>
          <p:cNvSpPr>
            <a:spLocks noChangeShapeType="1"/>
          </p:cNvSpPr>
          <p:nvPr/>
        </p:nvSpPr>
        <p:spPr bwMode="auto">
          <a:xfrm flipV="1">
            <a:off x="2438400" y="685800"/>
            <a:ext cx="914400" cy="6096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080" name="Line 40"/>
          <p:cNvSpPr>
            <a:spLocks noChangeShapeType="1"/>
          </p:cNvSpPr>
          <p:nvPr/>
        </p:nvSpPr>
        <p:spPr bwMode="auto">
          <a:xfrm flipV="1">
            <a:off x="3352800" y="457200"/>
            <a:ext cx="1066800" cy="2286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081" name="Oval 41"/>
          <p:cNvSpPr>
            <a:spLocks noChangeArrowheads="1"/>
          </p:cNvSpPr>
          <p:nvPr/>
        </p:nvSpPr>
        <p:spPr bwMode="auto">
          <a:xfrm>
            <a:off x="1524000" y="3276600"/>
            <a:ext cx="152400" cy="152400"/>
          </a:xfrm>
          <a:prstGeom prst="ellipse">
            <a:avLst/>
          </a:prstGeom>
          <a:solidFill>
            <a:srgbClr val="008000"/>
          </a:solidFill>
          <a:ln w="9525">
            <a:solidFill>
              <a:srgbClr val="008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7082" name="Oval 42"/>
          <p:cNvSpPr>
            <a:spLocks noChangeArrowheads="1"/>
          </p:cNvSpPr>
          <p:nvPr/>
        </p:nvSpPr>
        <p:spPr bwMode="auto">
          <a:xfrm>
            <a:off x="2362200" y="5257800"/>
            <a:ext cx="152400" cy="152400"/>
          </a:xfrm>
          <a:prstGeom prst="ellipse">
            <a:avLst/>
          </a:prstGeom>
          <a:solidFill>
            <a:srgbClr val="008000"/>
          </a:solidFill>
          <a:ln w="9525">
            <a:solidFill>
              <a:srgbClr val="008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7083" name="Oval 43"/>
          <p:cNvSpPr>
            <a:spLocks noChangeArrowheads="1"/>
          </p:cNvSpPr>
          <p:nvPr/>
        </p:nvSpPr>
        <p:spPr bwMode="auto">
          <a:xfrm>
            <a:off x="4419600" y="6172200"/>
            <a:ext cx="152400" cy="152400"/>
          </a:xfrm>
          <a:prstGeom prst="ellipse">
            <a:avLst/>
          </a:prstGeom>
          <a:solidFill>
            <a:srgbClr val="008000"/>
          </a:solidFill>
          <a:ln w="9525">
            <a:solidFill>
              <a:srgbClr val="008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7084" name="Oval 44"/>
          <p:cNvSpPr>
            <a:spLocks noChangeArrowheads="1"/>
          </p:cNvSpPr>
          <p:nvPr/>
        </p:nvSpPr>
        <p:spPr bwMode="auto">
          <a:xfrm>
            <a:off x="6477000" y="5257800"/>
            <a:ext cx="152400" cy="152400"/>
          </a:xfrm>
          <a:prstGeom prst="ellipse">
            <a:avLst/>
          </a:prstGeom>
          <a:solidFill>
            <a:srgbClr val="008000"/>
          </a:solidFill>
          <a:ln w="9525">
            <a:solidFill>
              <a:srgbClr val="008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7085" name="Oval 45"/>
          <p:cNvSpPr>
            <a:spLocks noChangeArrowheads="1"/>
          </p:cNvSpPr>
          <p:nvPr/>
        </p:nvSpPr>
        <p:spPr bwMode="auto">
          <a:xfrm>
            <a:off x="7315200" y="3276600"/>
            <a:ext cx="152400" cy="152400"/>
          </a:xfrm>
          <a:prstGeom prst="ellipse">
            <a:avLst/>
          </a:prstGeom>
          <a:solidFill>
            <a:srgbClr val="008000"/>
          </a:solidFill>
          <a:ln w="9525">
            <a:solidFill>
              <a:srgbClr val="008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7086" name="Oval 46"/>
          <p:cNvSpPr>
            <a:spLocks noChangeArrowheads="1"/>
          </p:cNvSpPr>
          <p:nvPr/>
        </p:nvSpPr>
        <p:spPr bwMode="auto">
          <a:xfrm>
            <a:off x="6477000" y="1219200"/>
            <a:ext cx="152400" cy="152400"/>
          </a:xfrm>
          <a:prstGeom prst="ellipse">
            <a:avLst/>
          </a:prstGeom>
          <a:solidFill>
            <a:srgbClr val="008000"/>
          </a:solidFill>
          <a:ln w="9525">
            <a:solidFill>
              <a:srgbClr val="008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7087" name="Oval 47"/>
          <p:cNvSpPr>
            <a:spLocks noChangeArrowheads="1"/>
          </p:cNvSpPr>
          <p:nvPr/>
        </p:nvSpPr>
        <p:spPr bwMode="auto">
          <a:xfrm>
            <a:off x="4343400" y="381000"/>
            <a:ext cx="152400" cy="152400"/>
          </a:xfrm>
          <a:prstGeom prst="ellipse">
            <a:avLst/>
          </a:prstGeom>
          <a:solidFill>
            <a:srgbClr val="008000"/>
          </a:solidFill>
          <a:ln w="9525">
            <a:solidFill>
              <a:srgbClr val="008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7088" name="Text Box 48"/>
          <p:cNvSpPr txBox="1">
            <a:spLocks noChangeArrowheads="1"/>
          </p:cNvSpPr>
          <p:nvPr/>
        </p:nvSpPr>
        <p:spPr bwMode="auto">
          <a:xfrm>
            <a:off x="2590800" y="1295400"/>
            <a:ext cx="3886200" cy="374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>
                <a:solidFill>
                  <a:srgbClr val="008000"/>
                </a:solidFill>
              </a:rPr>
              <a:t>Continue this process until the </a:t>
            </a:r>
            <a:r>
              <a:rPr lang="en-US" altLang="en-US" sz="4000" u="sng">
                <a:solidFill>
                  <a:srgbClr val="008000"/>
                </a:solidFill>
              </a:rPr>
              <a:t>area of the resulting polygon </a:t>
            </a:r>
            <a:r>
              <a:rPr lang="en-US" altLang="en-US" sz="4000" i="1" u="sng">
                <a:solidFill>
                  <a:srgbClr val="008000"/>
                </a:solidFill>
              </a:rPr>
              <a:t>P</a:t>
            </a:r>
            <a:r>
              <a:rPr lang="en-US" altLang="en-US" sz="4000" u="sng">
                <a:solidFill>
                  <a:srgbClr val="008000"/>
                </a:solidFill>
              </a:rPr>
              <a:t> is greater than the area of </a:t>
            </a:r>
            <a:r>
              <a:rPr lang="en-US" altLang="en-US" sz="4000" i="1" u="sng">
                <a:solidFill>
                  <a:srgbClr val="008000"/>
                </a:solidFill>
              </a:rPr>
              <a:t>K</a:t>
            </a:r>
            <a:r>
              <a:rPr lang="en-US" altLang="en-US" sz="4000">
                <a:solidFill>
                  <a:srgbClr val="008000"/>
                </a:solidFill>
              </a:rPr>
              <a:t>.</a:t>
            </a:r>
            <a:endParaRPr lang="en-US" altLang="en-US" sz="4000" i="1">
              <a:solidFill>
                <a:srgbClr val="008000"/>
              </a:solidFill>
            </a:endParaRPr>
          </a:p>
        </p:txBody>
      </p:sp>
      <p:sp>
        <p:nvSpPr>
          <p:cNvPr id="87089" name="Text Box 49"/>
          <p:cNvSpPr txBox="1">
            <a:spLocks noChangeArrowheads="1"/>
          </p:cNvSpPr>
          <p:nvPr/>
        </p:nvSpPr>
        <p:spPr bwMode="auto">
          <a:xfrm>
            <a:off x="6172200" y="304800"/>
            <a:ext cx="685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i="1">
                <a:solidFill>
                  <a:srgbClr val="008000"/>
                </a:solidFill>
              </a:rPr>
              <a:t>P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7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87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87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7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87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87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87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87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87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87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87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87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87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87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87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87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87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" dur="500"/>
                                        <p:tgtEl>
                                          <p:spTgt spid="870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87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87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87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87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87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87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87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87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87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87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500"/>
                                        <p:tgtEl>
                                          <p:spTgt spid="87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87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87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87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6" dur="500"/>
                                        <p:tgtEl>
                                          <p:spTgt spid="87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9" dur="500"/>
                                        <p:tgtEl>
                                          <p:spTgt spid="87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3" dur="500"/>
                                        <p:tgtEl>
                                          <p:spTgt spid="87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4" grpId="0" animBg="1"/>
      <p:bldP spid="87053" grpId="0" animBg="1"/>
      <p:bldP spid="87054" grpId="0" animBg="1"/>
      <p:bldP spid="87055" grpId="0" animBg="1"/>
      <p:bldP spid="87056" grpId="0" animBg="1"/>
      <p:bldP spid="87057" grpId="0" animBg="1"/>
      <p:bldP spid="87058" grpId="0" animBg="1"/>
      <p:bldP spid="87059" grpId="0" animBg="1"/>
      <p:bldP spid="87060" grpId="0" animBg="1"/>
      <p:bldP spid="87061" grpId="0" animBg="1"/>
      <p:bldP spid="87062" grpId="0" animBg="1"/>
      <p:bldP spid="87063" grpId="0" animBg="1"/>
      <p:bldP spid="87064" grpId="0" animBg="1"/>
      <p:bldP spid="87066" grpId="0" animBg="1"/>
      <p:bldP spid="87067" grpId="0" animBg="1"/>
      <p:bldP spid="87068" grpId="0" animBg="1"/>
      <p:bldP spid="87069" grpId="0" animBg="1"/>
      <p:bldP spid="87071" grpId="0" animBg="1"/>
      <p:bldP spid="87072" grpId="0" animBg="1"/>
      <p:bldP spid="87074" grpId="0" animBg="1"/>
      <p:bldP spid="87075" grpId="0" animBg="1"/>
      <p:bldP spid="87076" grpId="0" animBg="1"/>
      <p:bldP spid="87077" grpId="0" animBg="1"/>
      <p:bldP spid="87078" grpId="0" animBg="1"/>
      <p:bldP spid="87079" grpId="0" animBg="1"/>
      <p:bldP spid="87080" grpId="0" animBg="1"/>
      <p:bldP spid="87081" grpId="0" animBg="1"/>
      <p:bldP spid="87082" grpId="0" animBg="1"/>
      <p:bldP spid="87083" grpId="0" animBg="1"/>
      <p:bldP spid="87084" grpId="0" animBg="1"/>
      <p:bldP spid="87085" grpId="0" animBg="1"/>
      <p:bldP spid="87086" grpId="0" animBg="1"/>
      <p:bldP spid="87087" grpId="0" animBg="1"/>
      <p:bldP spid="87088" grpId="0"/>
      <p:bldP spid="87089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4"/>
          <p:cNvSpPr txBox="1">
            <a:spLocks noChangeArrowheads="1"/>
          </p:cNvSpPr>
          <p:nvPr/>
        </p:nvSpPr>
        <p:spPr bwMode="auto">
          <a:xfrm>
            <a:off x="304800" y="228600"/>
            <a:ext cx="1905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5400"/>
              <a:t>Part I.</a:t>
            </a:r>
          </a:p>
        </p:txBody>
      </p:sp>
      <p:sp>
        <p:nvSpPr>
          <p:cNvPr id="43011" name="Oval 5"/>
          <p:cNvSpPr>
            <a:spLocks noChangeArrowheads="1"/>
          </p:cNvSpPr>
          <p:nvPr/>
        </p:nvSpPr>
        <p:spPr bwMode="auto">
          <a:xfrm>
            <a:off x="1600200" y="457200"/>
            <a:ext cx="5791200" cy="5791200"/>
          </a:xfrm>
          <a:prstGeom prst="ellips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3012" name="AutoShape 6"/>
          <p:cNvSpPr>
            <a:spLocks noChangeArrowheads="1"/>
          </p:cNvSpPr>
          <p:nvPr/>
        </p:nvSpPr>
        <p:spPr bwMode="auto">
          <a:xfrm rot="1327245">
            <a:off x="1817688" y="693738"/>
            <a:ext cx="5327650" cy="5310187"/>
          </a:xfrm>
          <a:prstGeom prst="octagon">
            <a:avLst>
              <a:gd name="adj" fmla="val 29287"/>
            </a:avLst>
          </a:prstGeom>
          <a:noFill/>
          <a:ln w="5715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3013" name="Oval 7"/>
          <p:cNvSpPr>
            <a:spLocks noChangeArrowheads="1"/>
          </p:cNvSpPr>
          <p:nvPr/>
        </p:nvSpPr>
        <p:spPr bwMode="auto">
          <a:xfrm>
            <a:off x="4343400" y="381000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3014" name="Oval 8"/>
          <p:cNvSpPr>
            <a:spLocks noChangeArrowheads="1"/>
          </p:cNvSpPr>
          <p:nvPr/>
        </p:nvSpPr>
        <p:spPr bwMode="auto">
          <a:xfrm>
            <a:off x="6477000" y="1219200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3015" name="Oval 9"/>
          <p:cNvSpPr>
            <a:spLocks noChangeArrowheads="1"/>
          </p:cNvSpPr>
          <p:nvPr/>
        </p:nvSpPr>
        <p:spPr bwMode="auto">
          <a:xfrm>
            <a:off x="7315200" y="3276600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3016" name="Oval 10"/>
          <p:cNvSpPr>
            <a:spLocks noChangeArrowheads="1"/>
          </p:cNvSpPr>
          <p:nvPr/>
        </p:nvSpPr>
        <p:spPr bwMode="auto">
          <a:xfrm>
            <a:off x="6477000" y="5257800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3017" name="Oval 11"/>
          <p:cNvSpPr>
            <a:spLocks noChangeArrowheads="1"/>
          </p:cNvSpPr>
          <p:nvPr/>
        </p:nvSpPr>
        <p:spPr bwMode="auto">
          <a:xfrm>
            <a:off x="4419600" y="6172200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3018" name="Oval 12"/>
          <p:cNvSpPr>
            <a:spLocks noChangeArrowheads="1"/>
          </p:cNvSpPr>
          <p:nvPr/>
        </p:nvSpPr>
        <p:spPr bwMode="auto">
          <a:xfrm>
            <a:off x="2362200" y="5334000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3019" name="Oval 13"/>
          <p:cNvSpPr>
            <a:spLocks noChangeArrowheads="1"/>
          </p:cNvSpPr>
          <p:nvPr/>
        </p:nvSpPr>
        <p:spPr bwMode="auto">
          <a:xfrm>
            <a:off x="1524000" y="3276600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3020" name="Oval 14"/>
          <p:cNvSpPr>
            <a:spLocks noChangeArrowheads="1"/>
          </p:cNvSpPr>
          <p:nvPr/>
        </p:nvSpPr>
        <p:spPr bwMode="auto">
          <a:xfrm>
            <a:off x="2362200" y="1219200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6031" name="Text Box 15"/>
          <p:cNvSpPr txBox="1">
            <a:spLocks noChangeArrowheads="1"/>
          </p:cNvSpPr>
          <p:nvPr/>
        </p:nvSpPr>
        <p:spPr bwMode="auto">
          <a:xfrm>
            <a:off x="6400800" y="838200"/>
            <a:ext cx="1066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i="1">
                <a:solidFill>
                  <a:schemeClr val="accent2"/>
                </a:solidFill>
              </a:rPr>
              <a:t>A</a:t>
            </a:r>
          </a:p>
        </p:txBody>
      </p:sp>
      <p:sp>
        <p:nvSpPr>
          <p:cNvPr id="86032" name="Text Box 16"/>
          <p:cNvSpPr txBox="1">
            <a:spLocks noChangeArrowheads="1"/>
          </p:cNvSpPr>
          <p:nvPr/>
        </p:nvSpPr>
        <p:spPr bwMode="auto">
          <a:xfrm>
            <a:off x="7239000" y="3001963"/>
            <a:ext cx="10668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i="1">
                <a:solidFill>
                  <a:schemeClr val="accent2"/>
                </a:solidFill>
              </a:rPr>
              <a:t>E</a:t>
            </a:r>
          </a:p>
        </p:txBody>
      </p:sp>
      <p:sp>
        <p:nvSpPr>
          <p:cNvPr id="86033" name="Text Box 17"/>
          <p:cNvSpPr txBox="1">
            <a:spLocks noChangeArrowheads="1"/>
          </p:cNvSpPr>
          <p:nvPr/>
        </p:nvSpPr>
        <p:spPr bwMode="auto">
          <a:xfrm>
            <a:off x="2438400" y="1600200"/>
            <a:ext cx="4038600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>
                <a:solidFill>
                  <a:schemeClr val="accent2"/>
                </a:solidFill>
              </a:rPr>
              <a:t>Let </a:t>
            </a:r>
            <a:r>
              <a:rPr lang="en-US" altLang="en-US" sz="4400" i="1">
                <a:solidFill>
                  <a:schemeClr val="accent2"/>
                </a:solidFill>
              </a:rPr>
              <a:t>AE</a:t>
            </a:r>
            <a:r>
              <a:rPr lang="en-US" altLang="en-US" sz="4400">
                <a:solidFill>
                  <a:schemeClr val="accent2"/>
                </a:solidFill>
              </a:rPr>
              <a:t> be a side of polygon </a:t>
            </a:r>
            <a:r>
              <a:rPr lang="en-US" altLang="en-US" sz="4400" i="1">
                <a:solidFill>
                  <a:schemeClr val="accent2"/>
                </a:solidFill>
              </a:rPr>
              <a:t>P</a:t>
            </a:r>
            <a:r>
              <a:rPr lang="en-US" altLang="en-US" sz="4400">
                <a:solidFill>
                  <a:schemeClr val="accent2"/>
                </a:solidFill>
              </a:rPr>
              <a:t>.</a:t>
            </a:r>
          </a:p>
        </p:txBody>
      </p:sp>
      <p:sp>
        <p:nvSpPr>
          <p:cNvPr id="86035" name="Text Box 19"/>
          <p:cNvSpPr txBox="1">
            <a:spLocks noChangeArrowheads="1"/>
          </p:cNvSpPr>
          <p:nvPr/>
        </p:nvSpPr>
        <p:spPr bwMode="auto">
          <a:xfrm>
            <a:off x="2362200" y="3276600"/>
            <a:ext cx="4343400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>
                <a:solidFill>
                  <a:schemeClr val="accent2"/>
                </a:solidFill>
              </a:rPr>
              <a:t>Let </a:t>
            </a:r>
            <a:r>
              <a:rPr lang="en-US" altLang="en-US" sz="4400" i="1">
                <a:solidFill>
                  <a:schemeClr val="accent2"/>
                </a:solidFill>
              </a:rPr>
              <a:t>N</a:t>
            </a:r>
            <a:r>
              <a:rPr lang="en-US" altLang="en-US" sz="4400">
                <a:solidFill>
                  <a:schemeClr val="accent2"/>
                </a:solidFill>
              </a:rPr>
              <a:t> be the midpoint of </a:t>
            </a:r>
            <a:r>
              <a:rPr lang="en-US" altLang="en-US" sz="4400" i="1">
                <a:solidFill>
                  <a:schemeClr val="accent2"/>
                </a:solidFill>
              </a:rPr>
              <a:t>AE</a:t>
            </a:r>
            <a:r>
              <a:rPr lang="en-US" altLang="en-US" sz="4400">
                <a:solidFill>
                  <a:schemeClr val="accent2"/>
                </a:solidFill>
              </a:rPr>
              <a:t>.</a:t>
            </a:r>
          </a:p>
        </p:txBody>
      </p:sp>
      <p:sp>
        <p:nvSpPr>
          <p:cNvPr id="86036" name="Oval 20"/>
          <p:cNvSpPr>
            <a:spLocks noChangeArrowheads="1"/>
          </p:cNvSpPr>
          <p:nvPr/>
        </p:nvSpPr>
        <p:spPr bwMode="auto">
          <a:xfrm>
            <a:off x="6858000" y="2209800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6038" name="Text Box 22"/>
          <p:cNvSpPr txBox="1">
            <a:spLocks noChangeArrowheads="1"/>
          </p:cNvSpPr>
          <p:nvPr/>
        </p:nvSpPr>
        <p:spPr bwMode="auto">
          <a:xfrm>
            <a:off x="6934200" y="1828800"/>
            <a:ext cx="1066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i="1">
                <a:solidFill>
                  <a:schemeClr val="accent2"/>
                </a:solidFill>
              </a:rPr>
              <a:t>N</a:t>
            </a:r>
          </a:p>
        </p:txBody>
      </p:sp>
      <p:sp>
        <p:nvSpPr>
          <p:cNvPr id="43027" name="Text Box 23"/>
          <p:cNvSpPr txBox="1">
            <a:spLocks noChangeArrowheads="1"/>
          </p:cNvSpPr>
          <p:nvPr/>
        </p:nvSpPr>
        <p:spPr bwMode="auto">
          <a:xfrm>
            <a:off x="5638800" y="76200"/>
            <a:ext cx="685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i="1">
                <a:solidFill>
                  <a:schemeClr val="accent2"/>
                </a:solidFill>
              </a:rPr>
              <a:t>P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6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86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6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86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86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86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31" grpId="0"/>
      <p:bldP spid="86032" grpId="0"/>
      <p:bldP spid="86033" grpId="0"/>
      <p:bldP spid="86035" grpId="0"/>
      <p:bldP spid="86036" grpId="0" animBg="1"/>
      <p:bldP spid="86038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85" name="Line 21"/>
          <p:cNvSpPr>
            <a:spLocks noChangeShapeType="1"/>
          </p:cNvSpPr>
          <p:nvPr/>
        </p:nvSpPr>
        <p:spPr bwMode="auto">
          <a:xfrm flipV="1">
            <a:off x="4495800" y="2286000"/>
            <a:ext cx="2438400" cy="10668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35" name="Text Box 2"/>
          <p:cNvSpPr txBox="1">
            <a:spLocks noChangeArrowheads="1"/>
          </p:cNvSpPr>
          <p:nvPr/>
        </p:nvSpPr>
        <p:spPr bwMode="auto">
          <a:xfrm>
            <a:off x="304800" y="228600"/>
            <a:ext cx="1905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5400"/>
              <a:t>Part I.</a:t>
            </a:r>
          </a:p>
        </p:txBody>
      </p:sp>
      <p:sp>
        <p:nvSpPr>
          <p:cNvPr id="44036" name="Oval 3"/>
          <p:cNvSpPr>
            <a:spLocks noChangeArrowheads="1"/>
          </p:cNvSpPr>
          <p:nvPr/>
        </p:nvSpPr>
        <p:spPr bwMode="auto">
          <a:xfrm>
            <a:off x="1600200" y="457200"/>
            <a:ext cx="5791200" cy="5791200"/>
          </a:xfrm>
          <a:prstGeom prst="ellips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4037" name="AutoShape 4"/>
          <p:cNvSpPr>
            <a:spLocks noChangeArrowheads="1"/>
          </p:cNvSpPr>
          <p:nvPr/>
        </p:nvSpPr>
        <p:spPr bwMode="auto">
          <a:xfrm rot="1327245">
            <a:off x="1817688" y="693738"/>
            <a:ext cx="5327650" cy="5310187"/>
          </a:xfrm>
          <a:prstGeom prst="octagon">
            <a:avLst>
              <a:gd name="adj" fmla="val 29287"/>
            </a:avLst>
          </a:prstGeom>
          <a:noFill/>
          <a:ln w="5715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4038" name="Oval 5"/>
          <p:cNvSpPr>
            <a:spLocks noChangeArrowheads="1"/>
          </p:cNvSpPr>
          <p:nvPr/>
        </p:nvSpPr>
        <p:spPr bwMode="auto">
          <a:xfrm>
            <a:off x="4343400" y="381000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4039" name="Oval 6"/>
          <p:cNvSpPr>
            <a:spLocks noChangeArrowheads="1"/>
          </p:cNvSpPr>
          <p:nvPr/>
        </p:nvSpPr>
        <p:spPr bwMode="auto">
          <a:xfrm>
            <a:off x="6477000" y="1219200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4040" name="Oval 7"/>
          <p:cNvSpPr>
            <a:spLocks noChangeArrowheads="1"/>
          </p:cNvSpPr>
          <p:nvPr/>
        </p:nvSpPr>
        <p:spPr bwMode="auto">
          <a:xfrm>
            <a:off x="7315200" y="3276600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4041" name="Oval 8"/>
          <p:cNvSpPr>
            <a:spLocks noChangeArrowheads="1"/>
          </p:cNvSpPr>
          <p:nvPr/>
        </p:nvSpPr>
        <p:spPr bwMode="auto">
          <a:xfrm>
            <a:off x="6477000" y="5257800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4042" name="Oval 9"/>
          <p:cNvSpPr>
            <a:spLocks noChangeArrowheads="1"/>
          </p:cNvSpPr>
          <p:nvPr/>
        </p:nvSpPr>
        <p:spPr bwMode="auto">
          <a:xfrm>
            <a:off x="4419600" y="6172200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4043" name="Oval 10"/>
          <p:cNvSpPr>
            <a:spLocks noChangeArrowheads="1"/>
          </p:cNvSpPr>
          <p:nvPr/>
        </p:nvSpPr>
        <p:spPr bwMode="auto">
          <a:xfrm>
            <a:off x="2362200" y="5334000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4044" name="Oval 11"/>
          <p:cNvSpPr>
            <a:spLocks noChangeArrowheads="1"/>
          </p:cNvSpPr>
          <p:nvPr/>
        </p:nvSpPr>
        <p:spPr bwMode="auto">
          <a:xfrm>
            <a:off x="1524000" y="3276600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4045" name="Oval 12"/>
          <p:cNvSpPr>
            <a:spLocks noChangeArrowheads="1"/>
          </p:cNvSpPr>
          <p:nvPr/>
        </p:nvSpPr>
        <p:spPr bwMode="auto">
          <a:xfrm>
            <a:off x="2362200" y="1219200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4046" name="Text Box 13"/>
          <p:cNvSpPr txBox="1">
            <a:spLocks noChangeArrowheads="1"/>
          </p:cNvSpPr>
          <p:nvPr/>
        </p:nvSpPr>
        <p:spPr bwMode="auto">
          <a:xfrm>
            <a:off x="6400800" y="838200"/>
            <a:ext cx="1066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i="1">
                <a:solidFill>
                  <a:schemeClr val="accent2"/>
                </a:solidFill>
              </a:rPr>
              <a:t>A</a:t>
            </a:r>
          </a:p>
        </p:txBody>
      </p:sp>
      <p:sp>
        <p:nvSpPr>
          <p:cNvPr id="44047" name="Text Box 14"/>
          <p:cNvSpPr txBox="1">
            <a:spLocks noChangeArrowheads="1"/>
          </p:cNvSpPr>
          <p:nvPr/>
        </p:nvSpPr>
        <p:spPr bwMode="auto">
          <a:xfrm>
            <a:off x="7239000" y="3001963"/>
            <a:ext cx="10668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i="1">
                <a:solidFill>
                  <a:schemeClr val="accent2"/>
                </a:solidFill>
              </a:rPr>
              <a:t>E</a:t>
            </a:r>
          </a:p>
        </p:txBody>
      </p:sp>
      <p:sp>
        <p:nvSpPr>
          <p:cNvPr id="88079" name="Text Box 15"/>
          <p:cNvSpPr txBox="1">
            <a:spLocks noChangeArrowheads="1"/>
          </p:cNvSpPr>
          <p:nvPr/>
        </p:nvSpPr>
        <p:spPr bwMode="auto">
          <a:xfrm>
            <a:off x="2362200" y="1143000"/>
            <a:ext cx="3886200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>
                <a:solidFill>
                  <a:schemeClr val="accent2"/>
                </a:solidFill>
              </a:rPr>
              <a:t>Let </a:t>
            </a:r>
            <a:r>
              <a:rPr lang="en-US" altLang="en-US" sz="4000" i="1">
                <a:solidFill>
                  <a:schemeClr val="accent2"/>
                </a:solidFill>
              </a:rPr>
              <a:t>O</a:t>
            </a:r>
            <a:r>
              <a:rPr lang="en-US" altLang="en-US" sz="4000">
                <a:solidFill>
                  <a:schemeClr val="accent2"/>
                </a:solidFill>
              </a:rPr>
              <a:t> be the center of the circle.</a:t>
            </a:r>
          </a:p>
        </p:txBody>
      </p:sp>
      <p:sp>
        <p:nvSpPr>
          <p:cNvPr id="88080" name="Text Box 16"/>
          <p:cNvSpPr txBox="1">
            <a:spLocks noChangeArrowheads="1"/>
          </p:cNvSpPr>
          <p:nvPr/>
        </p:nvSpPr>
        <p:spPr bwMode="auto">
          <a:xfrm>
            <a:off x="2362200" y="3733800"/>
            <a:ext cx="43434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>
                <a:solidFill>
                  <a:schemeClr val="accent2"/>
                </a:solidFill>
              </a:rPr>
              <a:t>Introduce line segment </a:t>
            </a:r>
            <a:r>
              <a:rPr lang="en-US" altLang="en-US" sz="4000" i="1">
                <a:solidFill>
                  <a:schemeClr val="accent2"/>
                </a:solidFill>
              </a:rPr>
              <a:t>ON</a:t>
            </a:r>
            <a:r>
              <a:rPr lang="en-US" altLang="en-US" sz="4000">
                <a:solidFill>
                  <a:schemeClr val="accent2"/>
                </a:solidFill>
              </a:rPr>
              <a:t>.</a:t>
            </a:r>
          </a:p>
        </p:txBody>
      </p:sp>
      <p:sp>
        <p:nvSpPr>
          <p:cNvPr id="44050" name="Oval 17"/>
          <p:cNvSpPr>
            <a:spLocks noChangeArrowheads="1"/>
          </p:cNvSpPr>
          <p:nvPr/>
        </p:nvSpPr>
        <p:spPr bwMode="auto">
          <a:xfrm>
            <a:off x="6858000" y="2209800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4051" name="Text Box 19"/>
          <p:cNvSpPr txBox="1">
            <a:spLocks noChangeArrowheads="1"/>
          </p:cNvSpPr>
          <p:nvPr/>
        </p:nvSpPr>
        <p:spPr bwMode="auto">
          <a:xfrm>
            <a:off x="6934200" y="1828800"/>
            <a:ext cx="1066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i="1">
                <a:solidFill>
                  <a:schemeClr val="accent2"/>
                </a:solidFill>
              </a:rPr>
              <a:t>N</a:t>
            </a:r>
          </a:p>
        </p:txBody>
      </p:sp>
      <p:sp>
        <p:nvSpPr>
          <p:cNvPr id="88084" name="Oval 20"/>
          <p:cNvSpPr>
            <a:spLocks noChangeArrowheads="1"/>
          </p:cNvSpPr>
          <p:nvPr/>
        </p:nvSpPr>
        <p:spPr bwMode="auto">
          <a:xfrm>
            <a:off x="4419600" y="3276600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8086" name="Text Box 22"/>
          <p:cNvSpPr txBox="1">
            <a:spLocks noChangeArrowheads="1"/>
          </p:cNvSpPr>
          <p:nvPr/>
        </p:nvSpPr>
        <p:spPr bwMode="auto">
          <a:xfrm>
            <a:off x="3733800" y="3048000"/>
            <a:ext cx="838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i="1">
                <a:solidFill>
                  <a:schemeClr val="accent2"/>
                </a:solidFill>
              </a:rPr>
              <a:t>O</a:t>
            </a:r>
          </a:p>
        </p:txBody>
      </p:sp>
      <p:sp>
        <p:nvSpPr>
          <p:cNvPr id="44054" name="Text Box 23"/>
          <p:cNvSpPr txBox="1">
            <a:spLocks noChangeArrowheads="1"/>
          </p:cNvSpPr>
          <p:nvPr/>
        </p:nvSpPr>
        <p:spPr bwMode="auto">
          <a:xfrm>
            <a:off x="5638800" y="76200"/>
            <a:ext cx="685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i="1">
                <a:solidFill>
                  <a:schemeClr val="accent2"/>
                </a:solidFill>
              </a:rPr>
              <a:t>P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8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88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8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88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88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85" grpId="0" animBg="1"/>
      <p:bldP spid="88079" grpId="0"/>
      <p:bldP spid="88080" grpId="0"/>
      <p:bldP spid="88084" grpId="0" animBg="1"/>
      <p:bldP spid="88086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32" name="Line 20"/>
          <p:cNvSpPr>
            <a:spLocks noChangeShapeType="1"/>
          </p:cNvSpPr>
          <p:nvPr/>
        </p:nvSpPr>
        <p:spPr bwMode="auto">
          <a:xfrm flipV="1">
            <a:off x="6248400" y="1752600"/>
            <a:ext cx="1371600" cy="5334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59" name="Oval 3"/>
          <p:cNvSpPr>
            <a:spLocks noChangeArrowheads="1"/>
          </p:cNvSpPr>
          <p:nvPr/>
        </p:nvSpPr>
        <p:spPr bwMode="auto">
          <a:xfrm>
            <a:off x="4572000" y="609600"/>
            <a:ext cx="3276600" cy="3276600"/>
          </a:xfrm>
          <a:prstGeom prst="ellips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5060" name="AutoShape 4"/>
          <p:cNvSpPr>
            <a:spLocks noChangeArrowheads="1"/>
          </p:cNvSpPr>
          <p:nvPr/>
        </p:nvSpPr>
        <p:spPr bwMode="auto">
          <a:xfrm rot="1493197">
            <a:off x="4721225" y="762000"/>
            <a:ext cx="2973388" cy="2971800"/>
          </a:xfrm>
          <a:prstGeom prst="octagon">
            <a:avLst>
              <a:gd name="adj" fmla="val 29287"/>
            </a:avLst>
          </a:prstGeom>
          <a:noFill/>
          <a:ln w="5715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5061" name="Oval 5"/>
          <p:cNvSpPr>
            <a:spLocks noChangeArrowheads="1"/>
          </p:cNvSpPr>
          <p:nvPr/>
        </p:nvSpPr>
        <p:spPr bwMode="auto">
          <a:xfrm>
            <a:off x="6172200" y="533400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5062" name="Oval 6"/>
          <p:cNvSpPr>
            <a:spLocks noChangeArrowheads="1"/>
          </p:cNvSpPr>
          <p:nvPr/>
        </p:nvSpPr>
        <p:spPr bwMode="auto">
          <a:xfrm>
            <a:off x="7315200" y="1066800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5063" name="Oval 7"/>
          <p:cNvSpPr>
            <a:spLocks noChangeArrowheads="1"/>
          </p:cNvSpPr>
          <p:nvPr/>
        </p:nvSpPr>
        <p:spPr bwMode="auto">
          <a:xfrm>
            <a:off x="7772400" y="2209800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5064" name="Oval 8"/>
          <p:cNvSpPr>
            <a:spLocks noChangeArrowheads="1"/>
          </p:cNvSpPr>
          <p:nvPr/>
        </p:nvSpPr>
        <p:spPr bwMode="auto">
          <a:xfrm>
            <a:off x="7239000" y="3352800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5065" name="Oval 9"/>
          <p:cNvSpPr>
            <a:spLocks noChangeArrowheads="1"/>
          </p:cNvSpPr>
          <p:nvPr/>
        </p:nvSpPr>
        <p:spPr bwMode="auto">
          <a:xfrm>
            <a:off x="6096000" y="3810000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5066" name="Oval 10"/>
          <p:cNvSpPr>
            <a:spLocks noChangeArrowheads="1"/>
          </p:cNvSpPr>
          <p:nvPr/>
        </p:nvSpPr>
        <p:spPr bwMode="auto">
          <a:xfrm>
            <a:off x="4953000" y="3276600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5067" name="Oval 11"/>
          <p:cNvSpPr>
            <a:spLocks noChangeArrowheads="1"/>
          </p:cNvSpPr>
          <p:nvPr/>
        </p:nvSpPr>
        <p:spPr bwMode="auto">
          <a:xfrm>
            <a:off x="4495800" y="2133600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5068" name="Oval 12"/>
          <p:cNvSpPr>
            <a:spLocks noChangeArrowheads="1"/>
          </p:cNvSpPr>
          <p:nvPr/>
        </p:nvSpPr>
        <p:spPr bwMode="auto">
          <a:xfrm>
            <a:off x="5029200" y="990600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5069" name="Text Box 13"/>
          <p:cNvSpPr txBox="1">
            <a:spLocks noChangeArrowheads="1"/>
          </p:cNvSpPr>
          <p:nvPr/>
        </p:nvSpPr>
        <p:spPr bwMode="auto">
          <a:xfrm>
            <a:off x="7239000" y="685800"/>
            <a:ext cx="1066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i="1">
                <a:solidFill>
                  <a:schemeClr val="accent2"/>
                </a:solidFill>
              </a:rPr>
              <a:t>A</a:t>
            </a:r>
          </a:p>
        </p:txBody>
      </p:sp>
      <p:sp>
        <p:nvSpPr>
          <p:cNvPr id="45070" name="Text Box 14"/>
          <p:cNvSpPr txBox="1">
            <a:spLocks noChangeArrowheads="1"/>
          </p:cNvSpPr>
          <p:nvPr/>
        </p:nvSpPr>
        <p:spPr bwMode="auto">
          <a:xfrm>
            <a:off x="7620000" y="2133600"/>
            <a:ext cx="1066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i="1">
                <a:solidFill>
                  <a:schemeClr val="accent2"/>
                </a:solidFill>
              </a:rPr>
              <a:t>E</a:t>
            </a:r>
          </a:p>
        </p:txBody>
      </p:sp>
      <p:sp>
        <p:nvSpPr>
          <p:cNvPr id="45071" name="Oval 17"/>
          <p:cNvSpPr>
            <a:spLocks noChangeArrowheads="1"/>
          </p:cNvSpPr>
          <p:nvPr/>
        </p:nvSpPr>
        <p:spPr bwMode="auto">
          <a:xfrm>
            <a:off x="7543800" y="1676400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5072" name="Text Box 18"/>
          <p:cNvSpPr txBox="1">
            <a:spLocks noChangeArrowheads="1"/>
          </p:cNvSpPr>
          <p:nvPr/>
        </p:nvSpPr>
        <p:spPr bwMode="auto">
          <a:xfrm>
            <a:off x="7543800" y="1401763"/>
            <a:ext cx="10668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i="1">
                <a:solidFill>
                  <a:schemeClr val="accent2"/>
                </a:solidFill>
              </a:rPr>
              <a:t>N</a:t>
            </a:r>
          </a:p>
        </p:txBody>
      </p:sp>
      <p:sp>
        <p:nvSpPr>
          <p:cNvPr id="45073" name="Oval 19"/>
          <p:cNvSpPr>
            <a:spLocks noChangeArrowheads="1"/>
          </p:cNvSpPr>
          <p:nvPr/>
        </p:nvSpPr>
        <p:spPr bwMode="auto">
          <a:xfrm>
            <a:off x="6172200" y="2209800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5074" name="Text Box 21"/>
          <p:cNvSpPr txBox="1">
            <a:spLocks noChangeArrowheads="1"/>
          </p:cNvSpPr>
          <p:nvPr/>
        </p:nvSpPr>
        <p:spPr bwMode="auto">
          <a:xfrm>
            <a:off x="5562600" y="1981200"/>
            <a:ext cx="838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i="1">
                <a:solidFill>
                  <a:schemeClr val="accent2"/>
                </a:solidFill>
              </a:rPr>
              <a:t>O</a:t>
            </a:r>
          </a:p>
        </p:txBody>
      </p:sp>
      <p:sp>
        <p:nvSpPr>
          <p:cNvPr id="45075" name="AutoShape 22"/>
          <p:cNvSpPr>
            <a:spLocks noChangeArrowheads="1"/>
          </p:cNvSpPr>
          <p:nvPr/>
        </p:nvSpPr>
        <p:spPr bwMode="auto">
          <a:xfrm>
            <a:off x="1676400" y="4800600"/>
            <a:ext cx="6248400" cy="1066800"/>
          </a:xfrm>
          <a:prstGeom prst="rtTriangle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5076" name="Rectangle 23"/>
          <p:cNvSpPr>
            <a:spLocks noChangeArrowheads="1"/>
          </p:cNvSpPr>
          <p:nvPr/>
        </p:nvSpPr>
        <p:spPr bwMode="auto">
          <a:xfrm>
            <a:off x="1676400" y="5638800"/>
            <a:ext cx="228600" cy="2286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5077" name="Text Box 24"/>
          <p:cNvSpPr txBox="1">
            <a:spLocks noChangeArrowheads="1"/>
          </p:cNvSpPr>
          <p:nvPr/>
        </p:nvSpPr>
        <p:spPr bwMode="auto">
          <a:xfrm>
            <a:off x="4038600" y="5821363"/>
            <a:ext cx="13716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3200">
                <a:latin typeface="Symbol" pitchFamily="18" charset="2"/>
              </a:rPr>
              <a:t>2p</a:t>
            </a:r>
            <a:r>
              <a:rPr lang="en-US" altLang="en-US" sz="3200" i="1"/>
              <a:t>r</a:t>
            </a:r>
            <a:endParaRPr lang="en-US" altLang="en-US" sz="3200" i="1">
              <a:latin typeface="Symbol" pitchFamily="18" charset="2"/>
            </a:endParaRPr>
          </a:p>
        </p:txBody>
      </p:sp>
      <p:sp>
        <p:nvSpPr>
          <p:cNvPr id="45078" name="Text Box 25"/>
          <p:cNvSpPr txBox="1">
            <a:spLocks noChangeArrowheads="1"/>
          </p:cNvSpPr>
          <p:nvPr/>
        </p:nvSpPr>
        <p:spPr bwMode="auto">
          <a:xfrm>
            <a:off x="1676400" y="4983163"/>
            <a:ext cx="13716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3200" i="1"/>
              <a:t>r</a:t>
            </a:r>
            <a:endParaRPr lang="en-US" altLang="en-US" sz="3200" i="1">
              <a:latin typeface="Symbol" pitchFamily="18" charset="2"/>
            </a:endParaRPr>
          </a:p>
        </p:txBody>
      </p:sp>
      <p:sp>
        <p:nvSpPr>
          <p:cNvPr id="90138" name="Line 26"/>
          <p:cNvSpPr>
            <a:spLocks noChangeShapeType="1"/>
          </p:cNvSpPr>
          <p:nvPr/>
        </p:nvSpPr>
        <p:spPr bwMode="auto">
          <a:xfrm flipV="1">
            <a:off x="1676400" y="4800600"/>
            <a:ext cx="0" cy="10668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39" name="Line 27"/>
          <p:cNvSpPr>
            <a:spLocks noChangeShapeType="1"/>
          </p:cNvSpPr>
          <p:nvPr/>
        </p:nvSpPr>
        <p:spPr bwMode="auto">
          <a:xfrm>
            <a:off x="1676400" y="5867400"/>
            <a:ext cx="6400800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40" name="Text Box 28"/>
          <p:cNvSpPr txBox="1">
            <a:spLocks noChangeArrowheads="1"/>
          </p:cNvSpPr>
          <p:nvPr/>
        </p:nvSpPr>
        <p:spPr bwMode="auto">
          <a:xfrm>
            <a:off x="152400" y="152400"/>
            <a:ext cx="4114800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>
                <a:solidFill>
                  <a:srgbClr val="008000"/>
                </a:solidFill>
              </a:rPr>
              <a:t>Line segment </a:t>
            </a:r>
            <a:r>
              <a:rPr lang="en-US" altLang="en-US" sz="3600" i="1">
                <a:solidFill>
                  <a:srgbClr val="008000"/>
                </a:solidFill>
              </a:rPr>
              <a:t>ON</a:t>
            </a:r>
            <a:r>
              <a:rPr lang="en-US" altLang="en-US" sz="3600">
                <a:solidFill>
                  <a:srgbClr val="008000"/>
                </a:solidFill>
              </a:rPr>
              <a:t> is shorter than the radius of the circle </a:t>
            </a:r>
            <a:r>
              <a:rPr lang="en-US" altLang="en-US" sz="3600" i="1">
                <a:solidFill>
                  <a:srgbClr val="008000"/>
                </a:solidFill>
              </a:rPr>
              <a:t>r</a:t>
            </a:r>
            <a:r>
              <a:rPr lang="en-US" altLang="en-US" sz="3600">
                <a:solidFill>
                  <a:srgbClr val="008000"/>
                </a:solidFill>
              </a:rPr>
              <a:t>.</a:t>
            </a:r>
          </a:p>
        </p:txBody>
      </p:sp>
      <p:sp>
        <p:nvSpPr>
          <p:cNvPr id="90141" name="Text Box 29"/>
          <p:cNvSpPr txBox="1">
            <a:spLocks noChangeArrowheads="1"/>
          </p:cNvSpPr>
          <p:nvPr/>
        </p:nvSpPr>
        <p:spPr bwMode="auto">
          <a:xfrm>
            <a:off x="0" y="2209800"/>
            <a:ext cx="4572000" cy="228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>
                <a:solidFill>
                  <a:schemeClr val="accent2"/>
                </a:solidFill>
              </a:rPr>
              <a:t>Perimeter of polygon </a:t>
            </a:r>
            <a:r>
              <a:rPr lang="en-US" altLang="en-US" sz="3600" i="1">
                <a:solidFill>
                  <a:schemeClr val="accent2"/>
                </a:solidFill>
              </a:rPr>
              <a:t>P</a:t>
            </a:r>
            <a:r>
              <a:rPr lang="en-US" altLang="en-US" sz="3600">
                <a:solidFill>
                  <a:schemeClr val="accent2"/>
                </a:solidFill>
              </a:rPr>
              <a:t> is less than the circumference of the circle, 2</a:t>
            </a:r>
            <a:r>
              <a:rPr lang="en-US" altLang="en-US" sz="3600">
                <a:solidFill>
                  <a:schemeClr val="accent2"/>
                </a:solidFill>
                <a:latin typeface="Symbol" pitchFamily="18" charset="2"/>
              </a:rPr>
              <a:t>p</a:t>
            </a:r>
            <a:r>
              <a:rPr lang="en-US" altLang="en-US" sz="3600" i="1">
                <a:solidFill>
                  <a:schemeClr val="accent2"/>
                </a:solidFill>
              </a:rPr>
              <a:t>r</a:t>
            </a:r>
            <a:r>
              <a:rPr lang="en-US" altLang="en-US" sz="3600">
                <a:solidFill>
                  <a:schemeClr val="accent2"/>
                </a:solidFill>
              </a:rPr>
              <a:t>.</a:t>
            </a:r>
          </a:p>
        </p:txBody>
      </p:sp>
      <p:sp>
        <p:nvSpPr>
          <p:cNvPr id="45083" name="Text Box 30"/>
          <p:cNvSpPr txBox="1">
            <a:spLocks noChangeArrowheads="1"/>
          </p:cNvSpPr>
          <p:nvPr/>
        </p:nvSpPr>
        <p:spPr bwMode="auto">
          <a:xfrm>
            <a:off x="3276600" y="5211763"/>
            <a:ext cx="6858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i="1"/>
              <a:t>K</a:t>
            </a:r>
          </a:p>
        </p:txBody>
      </p:sp>
      <p:sp>
        <p:nvSpPr>
          <p:cNvPr id="45084" name="Text Box 31"/>
          <p:cNvSpPr txBox="1">
            <a:spLocks noChangeArrowheads="1"/>
          </p:cNvSpPr>
          <p:nvPr/>
        </p:nvSpPr>
        <p:spPr bwMode="auto">
          <a:xfrm>
            <a:off x="6629400" y="60325"/>
            <a:ext cx="685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i="1">
                <a:solidFill>
                  <a:schemeClr val="accent2"/>
                </a:solidFill>
              </a:rPr>
              <a:t>P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0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90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0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90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90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32" grpId="0" animBg="1"/>
      <p:bldP spid="90138" grpId="0" animBg="1"/>
      <p:bldP spid="90139" grpId="0" animBg="1"/>
      <p:bldP spid="90140" grpId="0"/>
      <p:bldP spid="90141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AutoShape 2"/>
          <p:cNvSpPr>
            <a:spLocks noChangeArrowheads="1"/>
          </p:cNvSpPr>
          <p:nvPr/>
        </p:nvSpPr>
        <p:spPr bwMode="auto">
          <a:xfrm rot="9315953">
            <a:off x="6762750" y="1979613"/>
            <a:ext cx="1392238" cy="601662"/>
          </a:xfrm>
          <a:prstGeom prst="rtTriangle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6083" name="Text Box 3"/>
          <p:cNvSpPr txBox="1">
            <a:spLocks noChangeArrowheads="1"/>
          </p:cNvSpPr>
          <p:nvPr/>
        </p:nvSpPr>
        <p:spPr bwMode="auto">
          <a:xfrm>
            <a:off x="-457200" y="76200"/>
            <a:ext cx="57912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/>
              <a:t>(      ) =   (       )</a:t>
            </a:r>
          </a:p>
        </p:txBody>
      </p:sp>
      <p:sp>
        <p:nvSpPr>
          <p:cNvPr id="46084" name="Line 4"/>
          <p:cNvSpPr>
            <a:spLocks noChangeShapeType="1"/>
          </p:cNvSpPr>
          <p:nvPr/>
        </p:nvSpPr>
        <p:spPr bwMode="auto">
          <a:xfrm flipV="1">
            <a:off x="6629400" y="1752600"/>
            <a:ext cx="1371600" cy="5334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85" name="Oval 5"/>
          <p:cNvSpPr>
            <a:spLocks noChangeArrowheads="1"/>
          </p:cNvSpPr>
          <p:nvPr/>
        </p:nvSpPr>
        <p:spPr bwMode="auto">
          <a:xfrm>
            <a:off x="4953000" y="609600"/>
            <a:ext cx="3276600" cy="3276600"/>
          </a:xfrm>
          <a:prstGeom prst="ellips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6086" name="AutoShape 6"/>
          <p:cNvSpPr>
            <a:spLocks noChangeArrowheads="1"/>
          </p:cNvSpPr>
          <p:nvPr/>
        </p:nvSpPr>
        <p:spPr bwMode="auto">
          <a:xfrm rot="1493197">
            <a:off x="5102225" y="762000"/>
            <a:ext cx="2973388" cy="2971800"/>
          </a:xfrm>
          <a:prstGeom prst="octagon">
            <a:avLst>
              <a:gd name="adj" fmla="val 29287"/>
            </a:avLst>
          </a:prstGeom>
          <a:noFill/>
          <a:ln w="5715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6087" name="Oval 7"/>
          <p:cNvSpPr>
            <a:spLocks noChangeArrowheads="1"/>
          </p:cNvSpPr>
          <p:nvPr/>
        </p:nvSpPr>
        <p:spPr bwMode="auto">
          <a:xfrm>
            <a:off x="6553200" y="533400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6088" name="Oval 8"/>
          <p:cNvSpPr>
            <a:spLocks noChangeArrowheads="1"/>
          </p:cNvSpPr>
          <p:nvPr/>
        </p:nvSpPr>
        <p:spPr bwMode="auto">
          <a:xfrm>
            <a:off x="7696200" y="1066800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6089" name="Oval 9"/>
          <p:cNvSpPr>
            <a:spLocks noChangeArrowheads="1"/>
          </p:cNvSpPr>
          <p:nvPr/>
        </p:nvSpPr>
        <p:spPr bwMode="auto">
          <a:xfrm>
            <a:off x="8153400" y="2209800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6090" name="Oval 10"/>
          <p:cNvSpPr>
            <a:spLocks noChangeArrowheads="1"/>
          </p:cNvSpPr>
          <p:nvPr/>
        </p:nvSpPr>
        <p:spPr bwMode="auto">
          <a:xfrm>
            <a:off x="7620000" y="3352800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6091" name="Oval 11"/>
          <p:cNvSpPr>
            <a:spLocks noChangeArrowheads="1"/>
          </p:cNvSpPr>
          <p:nvPr/>
        </p:nvSpPr>
        <p:spPr bwMode="auto">
          <a:xfrm>
            <a:off x="6477000" y="3810000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6092" name="Oval 12"/>
          <p:cNvSpPr>
            <a:spLocks noChangeArrowheads="1"/>
          </p:cNvSpPr>
          <p:nvPr/>
        </p:nvSpPr>
        <p:spPr bwMode="auto">
          <a:xfrm>
            <a:off x="5334000" y="3276600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6093" name="Oval 13"/>
          <p:cNvSpPr>
            <a:spLocks noChangeArrowheads="1"/>
          </p:cNvSpPr>
          <p:nvPr/>
        </p:nvSpPr>
        <p:spPr bwMode="auto">
          <a:xfrm>
            <a:off x="4876800" y="2133600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6094" name="Oval 14"/>
          <p:cNvSpPr>
            <a:spLocks noChangeArrowheads="1"/>
          </p:cNvSpPr>
          <p:nvPr/>
        </p:nvSpPr>
        <p:spPr bwMode="auto">
          <a:xfrm>
            <a:off x="5410200" y="990600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6095" name="Text Box 15"/>
          <p:cNvSpPr txBox="1">
            <a:spLocks noChangeArrowheads="1"/>
          </p:cNvSpPr>
          <p:nvPr/>
        </p:nvSpPr>
        <p:spPr bwMode="auto">
          <a:xfrm>
            <a:off x="7620000" y="685800"/>
            <a:ext cx="1066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i="1">
                <a:solidFill>
                  <a:schemeClr val="accent2"/>
                </a:solidFill>
              </a:rPr>
              <a:t>A</a:t>
            </a:r>
          </a:p>
        </p:txBody>
      </p:sp>
      <p:sp>
        <p:nvSpPr>
          <p:cNvPr id="46096" name="Text Box 16"/>
          <p:cNvSpPr txBox="1">
            <a:spLocks noChangeArrowheads="1"/>
          </p:cNvSpPr>
          <p:nvPr/>
        </p:nvSpPr>
        <p:spPr bwMode="auto">
          <a:xfrm>
            <a:off x="8001000" y="2133600"/>
            <a:ext cx="1066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i="1">
                <a:solidFill>
                  <a:schemeClr val="accent2"/>
                </a:solidFill>
              </a:rPr>
              <a:t>E</a:t>
            </a:r>
          </a:p>
        </p:txBody>
      </p:sp>
      <p:sp>
        <p:nvSpPr>
          <p:cNvPr id="46097" name="Oval 17"/>
          <p:cNvSpPr>
            <a:spLocks noChangeArrowheads="1"/>
          </p:cNvSpPr>
          <p:nvPr/>
        </p:nvSpPr>
        <p:spPr bwMode="auto">
          <a:xfrm>
            <a:off x="7924800" y="1676400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6098" name="Text Box 18"/>
          <p:cNvSpPr txBox="1">
            <a:spLocks noChangeArrowheads="1"/>
          </p:cNvSpPr>
          <p:nvPr/>
        </p:nvSpPr>
        <p:spPr bwMode="auto">
          <a:xfrm>
            <a:off x="7924800" y="1401763"/>
            <a:ext cx="10668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i="1">
                <a:solidFill>
                  <a:schemeClr val="accent2"/>
                </a:solidFill>
              </a:rPr>
              <a:t>N</a:t>
            </a:r>
          </a:p>
        </p:txBody>
      </p:sp>
      <p:sp>
        <p:nvSpPr>
          <p:cNvPr id="46099" name="Oval 19"/>
          <p:cNvSpPr>
            <a:spLocks noChangeArrowheads="1"/>
          </p:cNvSpPr>
          <p:nvPr/>
        </p:nvSpPr>
        <p:spPr bwMode="auto">
          <a:xfrm>
            <a:off x="6553200" y="2209800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6100" name="Text Box 20"/>
          <p:cNvSpPr txBox="1">
            <a:spLocks noChangeArrowheads="1"/>
          </p:cNvSpPr>
          <p:nvPr/>
        </p:nvSpPr>
        <p:spPr bwMode="auto">
          <a:xfrm>
            <a:off x="5943600" y="1981200"/>
            <a:ext cx="838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i="1">
                <a:solidFill>
                  <a:schemeClr val="accent2"/>
                </a:solidFill>
              </a:rPr>
              <a:t>O</a:t>
            </a:r>
          </a:p>
        </p:txBody>
      </p:sp>
      <p:sp>
        <p:nvSpPr>
          <p:cNvPr id="46101" name="AutoShape 21"/>
          <p:cNvSpPr>
            <a:spLocks noChangeArrowheads="1"/>
          </p:cNvSpPr>
          <p:nvPr/>
        </p:nvSpPr>
        <p:spPr bwMode="auto">
          <a:xfrm>
            <a:off x="1676400" y="5029200"/>
            <a:ext cx="6248400" cy="1066800"/>
          </a:xfrm>
          <a:prstGeom prst="rtTriangle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6102" name="Rectangle 22"/>
          <p:cNvSpPr>
            <a:spLocks noChangeArrowheads="1"/>
          </p:cNvSpPr>
          <p:nvPr/>
        </p:nvSpPr>
        <p:spPr bwMode="auto">
          <a:xfrm>
            <a:off x="1676400" y="5867400"/>
            <a:ext cx="228600" cy="2286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6103" name="Text Box 23"/>
          <p:cNvSpPr txBox="1">
            <a:spLocks noChangeArrowheads="1"/>
          </p:cNvSpPr>
          <p:nvPr/>
        </p:nvSpPr>
        <p:spPr bwMode="auto">
          <a:xfrm>
            <a:off x="4038600" y="6049963"/>
            <a:ext cx="13716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3200">
                <a:latin typeface="Symbol" pitchFamily="18" charset="2"/>
              </a:rPr>
              <a:t>2p</a:t>
            </a:r>
            <a:r>
              <a:rPr lang="en-US" altLang="en-US" sz="3200" i="1"/>
              <a:t>r</a:t>
            </a:r>
            <a:endParaRPr lang="en-US" altLang="en-US" sz="3200" i="1">
              <a:latin typeface="Symbol" pitchFamily="18" charset="2"/>
            </a:endParaRPr>
          </a:p>
        </p:txBody>
      </p:sp>
      <p:sp>
        <p:nvSpPr>
          <p:cNvPr id="46104" name="Text Box 24"/>
          <p:cNvSpPr txBox="1">
            <a:spLocks noChangeArrowheads="1"/>
          </p:cNvSpPr>
          <p:nvPr/>
        </p:nvSpPr>
        <p:spPr bwMode="auto">
          <a:xfrm>
            <a:off x="1676400" y="5211763"/>
            <a:ext cx="13716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3200" i="1"/>
              <a:t>r</a:t>
            </a:r>
            <a:endParaRPr lang="en-US" altLang="en-US" sz="3200" i="1">
              <a:latin typeface="Symbol" pitchFamily="18" charset="2"/>
            </a:endParaRPr>
          </a:p>
        </p:txBody>
      </p:sp>
      <p:sp>
        <p:nvSpPr>
          <p:cNvPr id="46105" name="Line 25"/>
          <p:cNvSpPr>
            <a:spLocks noChangeShapeType="1"/>
          </p:cNvSpPr>
          <p:nvPr/>
        </p:nvSpPr>
        <p:spPr bwMode="auto">
          <a:xfrm flipV="1">
            <a:off x="1676400" y="5029200"/>
            <a:ext cx="0" cy="10668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06" name="Line 26"/>
          <p:cNvSpPr>
            <a:spLocks noChangeShapeType="1"/>
          </p:cNvSpPr>
          <p:nvPr/>
        </p:nvSpPr>
        <p:spPr bwMode="auto">
          <a:xfrm>
            <a:off x="1676400" y="6096000"/>
            <a:ext cx="6400800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07" name="Text Box 27"/>
          <p:cNvSpPr txBox="1">
            <a:spLocks noChangeArrowheads="1"/>
          </p:cNvSpPr>
          <p:nvPr/>
        </p:nvSpPr>
        <p:spPr bwMode="auto">
          <a:xfrm>
            <a:off x="3276600" y="5440363"/>
            <a:ext cx="6858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i="1"/>
              <a:t>K</a:t>
            </a:r>
          </a:p>
        </p:txBody>
      </p:sp>
      <p:sp>
        <p:nvSpPr>
          <p:cNvPr id="46108" name="Text Box 28"/>
          <p:cNvSpPr txBox="1">
            <a:spLocks noChangeArrowheads="1"/>
          </p:cNvSpPr>
          <p:nvPr/>
        </p:nvSpPr>
        <p:spPr bwMode="auto">
          <a:xfrm>
            <a:off x="7010400" y="60325"/>
            <a:ext cx="685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i="1">
                <a:solidFill>
                  <a:schemeClr val="accent2"/>
                </a:solidFill>
              </a:rPr>
              <a:t>P</a:t>
            </a:r>
          </a:p>
        </p:txBody>
      </p:sp>
      <p:sp>
        <p:nvSpPr>
          <p:cNvPr id="46109" name="Text Box 29"/>
          <p:cNvSpPr txBox="1">
            <a:spLocks noChangeArrowheads="1"/>
          </p:cNvSpPr>
          <p:nvPr/>
        </p:nvSpPr>
        <p:spPr bwMode="auto">
          <a:xfrm>
            <a:off x="3048000" y="228600"/>
            <a:ext cx="16002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/>
              <a:t>Area of Triangle </a:t>
            </a:r>
            <a:r>
              <a:rPr lang="en-US" altLang="en-US" sz="2400" i="1"/>
              <a:t>T</a:t>
            </a:r>
          </a:p>
        </p:txBody>
      </p:sp>
      <p:sp>
        <p:nvSpPr>
          <p:cNvPr id="46110" name="Text Box 30"/>
          <p:cNvSpPr txBox="1">
            <a:spLocks noChangeArrowheads="1"/>
          </p:cNvSpPr>
          <p:nvPr/>
        </p:nvSpPr>
        <p:spPr bwMode="auto">
          <a:xfrm>
            <a:off x="152400" y="244475"/>
            <a:ext cx="16002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/>
              <a:t>Area of Polygon </a:t>
            </a:r>
            <a:r>
              <a:rPr lang="en-US" altLang="en-US" sz="2400" i="1"/>
              <a:t>P</a:t>
            </a:r>
          </a:p>
        </p:txBody>
      </p:sp>
      <p:sp>
        <p:nvSpPr>
          <p:cNvPr id="46111" name="Line 31"/>
          <p:cNvSpPr>
            <a:spLocks noChangeShapeType="1"/>
          </p:cNvSpPr>
          <p:nvPr/>
        </p:nvSpPr>
        <p:spPr bwMode="auto">
          <a:xfrm>
            <a:off x="6629400" y="2286000"/>
            <a:ext cx="1600200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12" name="Text Box 32"/>
          <p:cNvSpPr txBox="1">
            <a:spLocks noChangeArrowheads="1"/>
          </p:cNvSpPr>
          <p:nvPr/>
        </p:nvSpPr>
        <p:spPr bwMode="auto">
          <a:xfrm>
            <a:off x="2362200" y="381000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/>
              <a:t>2</a:t>
            </a:r>
            <a:r>
              <a:rPr lang="en-US" altLang="en-US" sz="2400" i="1"/>
              <a:t>n</a:t>
            </a:r>
            <a:endParaRPr lang="en-US" altLang="en-US" sz="2400"/>
          </a:p>
        </p:txBody>
      </p:sp>
      <p:sp>
        <p:nvSpPr>
          <p:cNvPr id="46113" name="Text Box 33"/>
          <p:cNvSpPr txBox="1">
            <a:spLocks noChangeArrowheads="1"/>
          </p:cNvSpPr>
          <p:nvPr/>
        </p:nvSpPr>
        <p:spPr bwMode="auto">
          <a:xfrm>
            <a:off x="7315200" y="1828800"/>
            <a:ext cx="83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i="1"/>
              <a:t>T</a:t>
            </a:r>
          </a:p>
        </p:txBody>
      </p:sp>
      <p:sp>
        <p:nvSpPr>
          <p:cNvPr id="46114" name="Text Box 39"/>
          <p:cNvSpPr txBox="1">
            <a:spLocks noChangeArrowheads="1"/>
          </p:cNvSpPr>
          <p:nvPr/>
        </p:nvSpPr>
        <p:spPr bwMode="auto">
          <a:xfrm>
            <a:off x="914400" y="1447800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/>
              <a:t>2</a:t>
            </a:r>
            <a:r>
              <a:rPr lang="en-US" altLang="en-US" sz="2400" i="1"/>
              <a:t>n</a:t>
            </a:r>
            <a:endParaRPr lang="en-US" altLang="en-US" sz="2400"/>
          </a:p>
        </p:txBody>
      </p:sp>
      <p:sp>
        <p:nvSpPr>
          <p:cNvPr id="46115" name="Text Box 41"/>
          <p:cNvSpPr txBox="1">
            <a:spLocks noChangeArrowheads="1"/>
          </p:cNvSpPr>
          <p:nvPr/>
        </p:nvSpPr>
        <p:spPr bwMode="auto">
          <a:xfrm>
            <a:off x="76200" y="1143000"/>
            <a:ext cx="3733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/>
              <a:t>=   (        )</a:t>
            </a:r>
          </a:p>
        </p:txBody>
      </p:sp>
      <p:sp>
        <p:nvSpPr>
          <p:cNvPr id="46116" name="Text Box 42"/>
          <p:cNvSpPr txBox="1">
            <a:spLocks noChangeArrowheads="1"/>
          </p:cNvSpPr>
          <p:nvPr/>
        </p:nvSpPr>
        <p:spPr bwMode="auto">
          <a:xfrm>
            <a:off x="1676400" y="1524000"/>
            <a:ext cx="1981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i="1"/>
              <a:t>NE </a:t>
            </a:r>
            <a:r>
              <a:rPr lang="en-US" altLang="en-US" sz="2400" i="1">
                <a:latin typeface="Arial" charset="0"/>
              </a:rPr>
              <a:t>x</a:t>
            </a:r>
            <a:r>
              <a:rPr lang="en-US" altLang="en-US" sz="2400" i="1"/>
              <a:t> ON</a:t>
            </a:r>
          </a:p>
        </p:txBody>
      </p:sp>
      <p:sp>
        <p:nvSpPr>
          <p:cNvPr id="46117" name="Text Box 43"/>
          <p:cNvSpPr txBox="1">
            <a:spLocks noChangeArrowheads="1"/>
          </p:cNvSpPr>
          <p:nvPr/>
        </p:nvSpPr>
        <p:spPr bwMode="auto">
          <a:xfrm>
            <a:off x="1752600" y="1295400"/>
            <a:ext cx="3206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/>
              <a:t>12</a:t>
            </a:r>
          </a:p>
        </p:txBody>
      </p:sp>
      <p:sp>
        <p:nvSpPr>
          <p:cNvPr id="46118" name="Line 44"/>
          <p:cNvSpPr>
            <a:spLocks noChangeShapeType="1"/>
          </p:cNvSpPr>
          <p:nvPr/>
        </p:nvSpPr>
        <p:spPr bwMode="auto">
          <a:xfrm>
            <a:off x="1736725" y="1736725"/>
            <a:ext cx="304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19" name="Text Box 45"/>
          <p:cNvSpPr txBox="1">
            <a:spLocks noChangeArrowheads="1"/>
          </p:cNvSpPr>
          <p:nvPr/>
        </p:nvSpPr>
        <p:spPr bwMode="auto">
          <a:xfrm>
            <a:off x="1447800" y="2209800"/>
            <a:ext cx="2209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/>
              <a:t>(2</a:t>
            </a:r>
            <a:r>
              <a:rPr lang="en-US" altLang="en-US" sz="2400" i="1"/>
              <a:t>n </a:t>
            </a:r>
            <a:r>
              <a:rPr lang="en-US" altLang="en-US" sz="2400" i="1">
                <a:latin typeface="Arial" charset="0"/>
              </a:rPr>
              <a:t>x</a:t>
            </a:r>
            <a:r>
              <a:rPr lang="en-US" altLang="en-US" sz="2400" i="1"/>
              <a:t> NE</a:t>
            </a:r>
            <a:r>
              <a:rPr lang="en-US" altLang="en-US" sz="2400"/>
              <a:t>)</a:t>
            </a:r>
            <a:r>
              <a:rPr lang="en-US" altLang="en-US" sz="2400" i="1"/>
              <a:t> </a:t>
            </a:r>
            <a:r>
              <a:rPr lang="en-US" altLang="en-US" sz="2400" i="1">
                <a:latin typeface="Arial" charset="0"/>
              </a:rPr>
              <a:t>x</a:t>
            </a:r>
            <a:r>
              <a:rPr lang="en-US" altLang="en-US" sz="2400" i="1"/>
              <a:t> ON</a:t>
            </a:r>
          </a:p>
        </p:txBody>
      </p:sp>
      <p:sp>
        <p:nvSpPr>
          <p:cNvPr id="46120" name="Text Box 47"/>
          <p:cNvSpPr txBox="1">
            <a:spLocks noChangeArrowheads="1"/>
          </p:cNvSpPr>
          <p:nvPr/>
        </p:nvSpPr>
        <p:spPr bwMode="auto">
          <a:xfrm>
            <a:off x="0" y="1965325"/>
            <a:ext cx="1447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/>
              <a:t>=</a:t>
            </a:r>
          </a:p>
        </p:txBody>
      </p:sp>
      <p:sp>
        <p:nvSpPr>
          <p:cNvPr id="46121" name="Text Box 48"/>
          <p:cNvSpPr txBox="1">
            <a:spLocks noChangeArrowheads="1"/>
          </p:cNvSpPr>
          <p:nvPr/>
        </p:nvSpPr>
        <p:spPr bwMode="auto">
          <a:xfrm>
            <a:off x="-533400" y="2667000"/>
            <a:ext cx="57912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/>
              <a:t>=   </a:t>
            </a:r>
            <a:r>
              <a:rPr lang="en-US" altLang="en-US" sz="6000">
                <a:solidFill>
                  <a:schemeClr val="accent2"/>
                </a:solidFill>
              </a:rPr>
              <a:t>(</a:t>
            </a:r>
            <a:r>
              <a:rPr lang="en-US" altLang="en-US" sz="6000"/>
              <a:t>       </a:t>
            </a:r>
            <a:r>
              <a:rPr lang="en-US" altLang="en-US" sz="6000">
                <a:solidFill>
                  <a:schemeClr val="accent2"/>
                </a:solidFill>
              </a:rPr>
              <a:t>)</a:t>
            </a:r>
            <a:r>
              <a:rPr lang="en-US" altLang="en-US" sz="6000">
                <a:solidFill>
                  <a:srgbClr val="008000"/>
                </a:solidFill>
              </a:rPr>
              <a:t>(</a:t>
            </a:r>
            <a:r>
              <a:rPr lang="en-US" altLang="en-US" sz="6000"/>
              <a:t>  </a:t>
            </a:r>
            <a:r>
              <a:rPr lang="en-US" altLang="en-US" sz="6000">
                <a:solidFill>
                  <a:srgbClr val="008000"/>
                </a:solidFill>
              </a:rPr>
              <a:t>)</a:t>
            </a:r>
          </a:p>
        </p:txBody>
      </p:sp>
      <p:sp>
        <p:nvSpPr>
          <p:cNvPr id="46122" name="Text Box 49"/>
          <p:cNvSpPr txBox="1">
            <a:spLocks noChangeArrowheads="1"/>
          </p:cNvSpPr>
          <p:nvPr/>
        </p:nvSpPr>
        <p:spPr bwMode="auto">
          <a:xfrm>
            <a:off x="1600200" y="2819400"/>
            <a:ext cx="16002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solidFill>
                  <a:schemeClr val="accent2"/>
                </a:solidFill>
              </a:rPr>
              <a:t>Perimeter  of </a:t>
            </a:r>
            <a:r>
              <a:rPr lang="en-US" altLang="en-US" sz="2400" i="1">
                <a:solidFill>
                  <a:schemeClr val="accent2"/>
                </a:solidFill>
              </a:rPr>
              <a:t>P</a:t>
            </a:r>
          </a:p>
        </p:txBody>
      </p:sp>
      <p:sp>
        <p:nvSpPr>
          <p:cNvPr id="46123" name="Text Box 50"/>
          <p:cNvSpPr txBox="1">
            <a:spLocks noChangeArrowheads="1"/>
          </p:cNvSpPr>
          <p:nvPr/>
        </p:nvSpPr>
        <p:spPr bwMode="auto">
          <a:xfrm>
            <a:off x="2743200" y="3048000"/>
            <a:ext cx="1981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i="1">
                <a:solidFill>
                  <a:srgbClr val="008000"/>
                </a:solidFill>
              </a:rPr>
              <a:t>ON</a:t>
            </a:r>
          </a:p>
        </p:txBody>
      </p:sp>
      <p:sp>
        <p:nvSpPr>
          <p:cNvPr id="46124" name="Text Box 51"/>
          <p:cNvSpPr txBox="1">
            <a:spLocks noChangeArrowheads="1"/>
          </p:cNvSpPr>
          <p:nvPr/>
        </p:nvSpPr>
        <p:spPr bwMode="auto">
          <a:xfrm>
            <a:off x="152400" y="3565525"/>
            <a:ext cx="62484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/>
              <a:t>&lt;   (   )( ) = (       )</a:t>
            </a:r>
          </a:p>
        </p:txBody>
      </p:sp>
      <p:sp>
        <p:nvSpPr>
          <p:cNvPr id="46125" name="Text Box 52"/>
          <p:cNvSpPr txBox="1">
            <a:spLocks noChangeArrowheads="1"/>
          </p:cNvSpPr>
          <p:nvPr/>
        </p:nvSpPr>
        <p:spPr bwMode="auto">
          <a:xfrm>
            <a:off x="1143000" y="3810000"/>
            <a:ext cx="1828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/>
              <a:t>2</a:t>
            </a:r>
            <a:r>
              <a:rPr lang="en-US" altLang="en-US" sz="3200">
                <a:latin typeface="Symbol" pitchFamily="18" charset="2"/>
              </a:rPr>
              <a:t>p</a:t>
            </a:r>
            <a:r>
              <a:rPr lang="en-US" altLang="en-US" sz="3200" i="1"/>
              <a:t>r</a:t>
            </a:r>
            <a:endParaRPr lang="en-US" altLang="en-US" sz="3200"/>
          </a:p>
        </p:txBody>
      </p:sp>
      <p:sp>
        <p:nvSpPr>
          <p:cNvPr id="46126" name="Text Box 53"/>
          <p:cNvSpPr txBox="1">
            <a:spLocks noChangeArrowheads="1"/>
          </p:cNvSpPr>
          <p:nvPr/>
        </p:nvSpPr>
        <p:spPr bwMode="auto">
          <a:xfrm>
            <a:off x="2743200" y="3810000"/>
            <a:ext cx="457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i="1"/>
              <a:t>r</a:t>
            </a:r>
            <a:endParaRPr lang="en-US" altLang="en-US" sz="3200"/>
          </a:p>
        </p:txBody>
      </p:sp>
      <p:sp>
        <p:nvSpPr>
          <p:cNvPr id="46127" name="Text Box 54"/>
          <p:cNvSpPr txBox="1">
            <a:spLocks noChangeArrowheads="1"/>
          </p:cNvSpPr>
          <p:nvPr/>
        </p:nvSpPr>
        <p:spPr bwMode="auto">
          <a:xfrm>
            <a:off x="4191000" y="3673475"/>
            <a:ext cx="16002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/>
              <a:t>Area of Triangle </a:t>
            </a:r>
            <a:r>
              <a:rPr lang="en-US" altLang="en-US" sz="2400" i="1"/>
              <a:t>K</a:t>
            </a:r>
          </a:p>
        </p:txBody>
      </p:sp>
      <p:sp>
        <p:nvSpPr>
          <p:cNvPr id="46128" name="Text Box 55"/>
          <p:cNvSpPr txBox="1">
            <a:spLocks noChangeArrowheads="1"/>
          </p:cNvSpPr>
          <p:nvPr/>
        </p:nvSpPr>
        <p:spPr bwMode="auto">
          <a:xfrm>
            <a:off x="1143000" y="2073275"/>
            <a:ext cx="3206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/>
              <a:t>12</a:t>
            </a:r>
          </a:p>
        </p:txBody>
      </p:sp>
      <p:sp>
        <p:nvSpPr>
          <p:cNvPr id="46129" name="Line 56"/>
          <p:cNvSpPr>
            <a:spLocks noChangeShapeType="1"/>
          </p:cNvSpPr>
          <p:nvPr/>
        </p:nvSpPr>
        <p:spPr bwMode="auto">
          <a:xfrm>
            <a:off x="1143000" y="2514600"/>
            <a:ext cx="304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30" name="Text Box 57"/>
          <p:cNvSpPr txBox="1">
            <a:spLocks noChangeArrowheads="1"/>
          </p:cNvSpPr>
          <p:nvPr/>
        </p:nvSpPr>
        <p:spPr bwMode="auto">
          <a:xfrm>
            <a:off x="1143000" y="2835275"/>
            <a:ext cx="3206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/>
              <a:t>12</a:t>
            </a:r>
          </a:p>
        </p:txBody>
      </p:sp>
      <p:sp>
        <p:nvSpPr>
          <p:cNvPr id="46131" name="Line 58"/>
          <p:cNvSpPr>
            <a:spLocks noChangeShapeType="1"/>
          </p:cNvSpPr>
          <p:nvPr/>
        </p:nvSpPr>
        <p:spPr bwMode="auto">
          <a:xfrm>
            <a:off x="1143000" y="3276600"/>
            <a:ext cx="304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32" name="Text Box 59"/>
          <p:cNvSpPr txBox="1">
            <a:spLocks noChangeArrowheads="1"/>
          </p:cNvSpPr>
          <p:nvPr/>
        </p:nvSpPr>
        <p:spPr bwMode="auto">
          <a:xfrm>
            <a:off x="1143000" y="3749675"/>
            <a:ext cx="3206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/>
              <a:t>12</a:t>
            </a:r>
          </a:p>
        </p:txBody>
      </p:sp>
      <p:sp>
        <p:nvSpPr>
          <p:cNvPr id="46133" name="Line 60"/>
          <p:cNvSpPr>
            <a:spLocks noChangeShapeType="1"/>
          </p:cNvSpPr>
          <p:nvPr/>
        </p:nvSpPr>
        <p:spPr bwMode="auto">
          <a:xfrm>
            <a:off x="1143000" y="4191000"/>
            <a:ext cx="304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2"/>
          <p:cNvSpPr txBox="1">
            <a:spLocks noChangeArrowheads="1"/>
          </p:cNvSpPr>
          <p:nvPr/>
        </p:nvSpPr>
        <p:spPr bwMode="auto">
          <a:xfrm>
            <a:off x="304800" y="0"/>
            <a:ext cx="8610600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7200"/>
              <a:t>Part I.</a:t>
            </a:r>
          </a:p>
        </p:txBody>
      </p:sp>
      <p:sp>
        <p:nvSpPr>
          <p:cNvPr id="95235" name="Text Box 3"/>
          <p:cNvSpPr txBox="1">
            <a:spLocks noChangeArrowheads="1"/>
          </p:cNvSpPr>
          <p:nvPr/>
        </p:nvSpPr>
        <p:spPr bwMode="auto">
          <a:xfrm>
            <a:off x="381000" y="1219200"/>
            <a:ext cx="8458200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4000" b="1">
                <a:solidFill>
                  <a:schemeClr val="accent2"/>
                </a:solidFill>
              </a:rPr>
              <a:t>Assumption:</a:t>
            </a:r>
            <a:r>
              <a:rPr lang="en-US" altLang="en-US" sz="4000">
                <a:solidFill>
                  <a:schemeClr val="accent2"/>
                </a:solidFill>
              </a:rPr>
              <a:t> If possible, let the area of the </a:t>
            </a:r>
            <a:r>
              <a:rPr lang="en-US" altLang="en-US" sz="4000" u="sng">
                <a:solidFill>
                  <a:schemeClr val="accent2"/>
                </a:solidFill>
              </a:rPr>
              <a:t>circle</a:t>
            </a:r>
            <a:r>
              <a:rPr lang="en-US" altLang="en-US" sz="4000">
                <a:solidFill>
                  <a:schemeClr val="accent2"/>
                </a:solidFill>
              </a:rPr>
              <a:t> be </a:t>
            </a:r>
            <a:r>
              <a:rPr lang="en-US" altLang="en-US" sz="4000" u="sng">
                <a:solidFill>
                  <a:schemeClr val="accent2"/>
                </a:solidFill>
              </a:rPr>
              <a:t>greater</a:t>
            </a:r>
            <a:r>
              <a:rPr lang="en-US" altLang="en-US" sz="4000">
                <a:solidFill>
                  <a:schemeClr val="accent2"/>
                </a:solidFill>
              </a:rPr>
              <a:t> than the area of triangle </a:t>
            </a:r>
            <a:r>
              <a:rPr lang="en-US" altLang="en-US" sz="4000" i="1">
                <a:solidFill>
                  <a:schemeClr val="accent2"/>
                </a:solidFill>
              </a:rPr>
              <a:t>K</a:t>
            </a:r>
            <a:r>
              <a:rPr lang="en-US" altLang="en-US" sz="4000">
                <a:solidFill>
                  <a:schemeClr val="accent2"/>
                </a:solidFill>
              </a:rPr>
              <a:t>. </a:t>
            </a:r>
          </a:p>
        </p:txBody>
      </p:sp>
      <p:sp>
        <p:nvSpPr>
          <p:cNvPr id="95237" name="Text Box 5"/>
          <p:cNvSpPr txBox="1">
            <a:spLocks noChangeArrowheads="1"/>
          </p:cNvSpPr>
          <p:nvPr/>
        </p:nvSpPr>
        <p:spPr bwMode="auto">
          <a:xfrm>
            <a:off x="304800" y="4937125"/>
            <a:ext cx="84582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4000" b="1">
                <a:solidFill>
                  <a:srgbClr val="FF3300"/>
                </a:solidFill>
              </a:rPr>
              <a:t>Conclusion: </a:t>
            </a:r>
            <a:r>
              <a:rPr lang="en-US" altLang="en-US" sz="4000" u="sng">
                <a:solidFill>
                  <a:srgbClr val="FF3300"/>
                </a:solidFill>
              </a:rPr>
              <a:t>Inscribed</a:t>
            </a:r>
            <a:r>
              <a:rPr lang="en-US" altLang="en-US" sz="4000">
                <a:solidFill>
                  <a:srgbClr val="FF3300"/>
                </a:solidFill>
              </a:rPr>
              <a:t> polygon </a:t>
            </a:r>
            <a:r>
              <a:rPr lang="en-US" altLang="en-US" sz="4000" i="1">
                <a:solidFill>
                  <a:srgbClr val="FF3300"/>
                </a:solidFill>
              </a:rPr>
              <a:t>P</a:t>
            </a:r>
            <a:r>
              <a:rPr lang="en-US" altLang="en-US" sz="4000">
                <a:solidFill>
                  <a:srgbClr val="FF3300"/>
                </a:solidFill>
              </a:rPr>
              <a:t> has area </a:t>
            </a:r>
            <a:r>
              <a:rPr lang="en-US" altLang="en-US" sz="4000" u="sng">
                <a:solidFill>
                  <a:srgbClr val="FF3300"/>
                </a:solidFill>
              </a:rPr>
              <a:t>less</a:t>
            </a:r>
            <a:r>
              <a:rPr lang="en-US" altLang="en-US" sz="4000">
                <a:solidFill>
                  <a:srgbClr val="FF3300"/>
                </a:solidFill>
              </a:rPr>
              <a:t> than triangle </a:t>
            </a:r>
            <a:r>
              <a:rPr lang="en-US" altLang="en-US" sz="4000" i="1">
                <a:solidFill>
                  <a:srgbClr val="FF3300"/>
                </a:solidFill>
              </a:rPr>
              <a:t>K</a:t>
            </a:r>
            <a:r>
              <a:rPr lang="en-US" altLang="en-US" sz="4000">
                <a:solidFill>
                  <a:srgbClr val="FF3300"/>
                </a:solidFill>
              </a:rPr>
              <a:t>.</a:t>
            </a:r>
          </a:p>
        </p:txBody>
      </p:sp>
      <p:sp>
        <p:nvSpPr>
          <p:cNvPr id="95238" name="Text Box 6"/>
          <p:cNvSpPr txBox="1">
            <a:spLocks noChangeArrowheads="1"/>
          </p:cNvSpPr>
          <p:nvPr/>
        </p:nvSpPr>
        <p:spPr bwMode="auto">
          <a:xfrm>
            <a:off x="381000" y="3260725"/>
            <a:ext cx="84582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4000" b="1">
                <a:solidFill>
                  <a:srgbClr val="008000"/>
                </a:solidFill>
              </a:rPr>
              <a:t>Intermediate Step:</a:t>
            </a:r>
            <a:r>
              <a:rPr lang="en-US" altLang="en-US" sz="4000">
                <a:solidFill>
                  <a:srgbClr val="008000"/>
                </a:solidFill>
              </a:rPr>
              <a:t> </a:t>
            </a:r>
            <a:r>
              <a:rPr lang="en-US" altLang="en-US" sz="4000" u="sng">
                <a:solidFill>
                  <a:srgbClr val="008000"/>
                </a:solidFill>
              </a:rPr>
              <a:t>Inscribed</a:t>
            </a:r>
            <a:r>
              <a:rPr lang="en-US" altLang="en-US" sz="4000">
                <a:solidFill>
                  <a:srgbClr val="008000"/>
                </a:solidFill>
              </a:rPr>
              <a:t> Polygon </a:t>
            </a:r>
            <a:r>
              <a:rPr lang="en-US" altLang="en-US" sz="4000" i="1">
                <a:solidFill>
                  <a:srgbClr val="008000"/>
                </a:solidFill>
              </a:rPr>
              <a:t>P</a:t>
            </a:r>
            <a:r>
              <a:rPr lang="en-US" altLang="en-US" sz="4000">
                <a:solidFill>
                  <a:srgbClr val="008000"/>
                </a:solidFill>
              </a:rPr>
              <a:t> has area </a:t>
            </a:r>
            <a:r>
              <a:rPr lang="en-US" altLang="en-US" sz="4000" u="sng">
                <a:solidFill>
                  <a:srgbClr val="008000"/>
                </a:solidFill>
              </a:rPr>
              <a:t>greater</a:t>
            </a:r>
            <a:r>
              <a:rPr lang="en-US" altLang="en-US" sz="4000">
                <a:solidFill>
                  <a:srgbClr val="008000"/>
                </a:solidFill>
              </a:rPr>
              <a:t> than triangle </a:t>
            </a:r>
            <a:r>
              <a:rPr lang="en-US" altLang="en-US" sz="4000" i="1">
                <a:solidFill>
                  <a:srgbClr val="008000"/>
                </a:solidFill>
              </a:rPr>
              <a:t>K</a:t>
            </a:r>
            <a:r>
              <a:rPr lang="en-US" altLang="en-US" sz="4000">
                <a:solidFill>
                  <a:srgbClr val="008000"/>
                </a:solidFill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5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5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5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5" grpId="0"/>
      <p:bldP spid="95237" grpId="0"/>
      <p:bldP spid="95238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2"/>
          <p:cNvSpPr txBox="1">
            <a:spLocks noChangeArrowheads="1"/>
          </p:cNvSpPr>
          <p:nvPr/>
        </p:nvSpPr>
        <p:spPr bwMode="auto">
          <a:xfrm>
            <a:off x="304800" y="0"/>
            <a:ext cx="8610600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7200"/>
              <a:t>Part I.</a:t>
            </a:r>
          </a:p>
        </p:txBody>
      </p:sp>
      <p:sp>
        <p:nvSpPr>
          <p:cNvPr id="48131" name="Text Box 3"/>
          <p:cNvSpPr txBox="1">
            <a:spLocks noChangeArrowheads="1"/>
          </p:cNvSpPr>
          <p:nvPr/>
        </p:nvSpPr>
        <p:spPr bwMode="auto">
          <a:xfrm>
            <a:off x="381000" y="1219200"/>
            <a:ext cx="8458200" cy="283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6000"/>
              <a:t>So the area of the circle is not greater than the area of triangle </a:t>
            </a:r>
            <a:r>
              <a:rPr lang="en-US" altLang="en-US" sz="6000" i="1"/>
              <a:t>K</a:t>
            </a:r>
            <a:r>
              <a:rPr lang="en-US" altLang="en-US" sz="6000"/>
              <a:t>: </a:t>
            </a:r>
          </a:p>
        </p:txBody>
      </p:sp>
      <p:sp>
        <p:nvSpPr>
          <p:cNvPr id="48132" name="Text Box 6"/>
          <p:cNvSpPr txBox="1">
            <a:spLocks noChangeArrowheads="1"/>
          </p:cNvSpPr>
          <p:nvPr/>
        </p:nvSpPr>
        <p:spPr bwMode="auto">
          <a:xfrm>
            <a:off x="1600200" y="4419600"/>
            <a:ext cx="2971800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/>
              <a:t>Area of a circle with radius </a:t>
            </a:r>
            <a:r>
              <a:rPr lang="en-US" altLang="en-US" sz="3600" i="1"/>
              <a:t>r</a:t>
            </a:r>
            <a:endParaRPr lang="en-US" altLang="en-US" sz="3600"/>
          </a:p>
        </p:txBody>
      </p:sp>
      <p:sp>
        <p:nvSpPr>
          <p:cNvPr id="48133" name="Text Box 8"/>
          <p:cNvSpPr txBox="1">
            <a:spLocks noChangeArrowheads="1"/>
          </p:cNvSpPr>
          <p:nvPr/>
        </p:nvSpPr>
        <p:spPr bwMode="auto">
          <a:xfrm>
            <a:off x="1066800" y="4175125"/>
            <a:ext cx="4114800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2000"/>
              <a:t>(      )</a:t>
            </a:r>
          </a:p>
        </p:txBody>
      </p:sp>
      <p:graphicFrame>
        <p:nvGraphicFramePr>
          <p:cNvPr id="48134" name="Object 10"/>
          <p:cNvGraphicFramePr>
            <a:graphicFrameLocks noChangeAspect="1"/>
          </p:cNvGraphicFramePr>
          <p:nvPr/>
        </p:nvGraphicFramePr>
        <p:xfrm>
          <a:off x="4978400" y="4800600"/>
          <a:ext cx="889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38" name="Equation" r:id="rId3" imgW="126835" imgH="152202" progId="Equation.3">
                  <p:embed/>
                </p:oleObj>
              </mc:Choice>
              <mc:Fallback>
                <p:oleObj name="Equation" r:id="rId3" imgW="126835" imgH="152202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78400" y="4800600"/>
                        <a:ext cx="889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135" name="Text Box 11"/>
          <p:cNvSpPr txBox="1">
            <a:spLocks noChangeArrowheads="1"/>
          </p:cNvSpPr>
          <p:nvPr/>
        </p:nvSpPr>
        <p:spPr bwMode="auto">
          <a:xfrm>
            <a:off x="6019800" y="4800600"/>
            <a:ext cx="13716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6000">
                <a:latin typeface="Symbol" pitchFamily="18" charset="2"/>
              </a:rPr>
              <a:t>p</a:t>
            </a:r>
            <a:r>
              <a:rPr lang="en-US" altLang="en-US" sz="6000" i="1"/>
              <a:t>r</a:t>
            </a:r>
            <a:r>
              <a:rPr lang="en-US" altLang="en-US" sz="6000" baseline="30000"/>
              <a:t>2</a:t>
            </a:r>
            <a:r>
              <a:rPr lang="en-US" altLang="en-US" sz="6000"/>
              <a:t>.</a:t>
            </a:r>
            <a:endParaRPr lang="en-US" altLang="en-US" sz="6000" i="1">
              <a:latin typeface="Symbol" pitchFamily="18" charset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2"/>
          <p:cNvSpPr txBox="1">
            <a:spLocks noChangeArrowheads="1"/>
          </p:cNvSpPr>
          <p:nvPr/>
        </p:nvSpPr>
        <p:spPr bwMode="auto">
          <a:xfrm>
            <a:off x="304800" y="228600"/>
            <a:ext cx="8610600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7200"/>
              <a:t>Part II.</a:t>
            </a:r>
          </a:p>
        </p:txBody>
      </p:sp>
      <p:sp>
        <p:nvSpPr>
          <p:cNvPr id="49155" name="Text Box 3"/>
          <p:cNvSpPr txBox="1">
            <a:spLocks noChangeArrowheads="1"/>
          </p:cNvSpPr>
          <p:nvPr/>
        </p:nvSpPr>
        <p:spPr bwMode="auto">
          <a:xfrm>
            <a:off x="304800" y="1965325"/>
            <a:ext cx="8458200" cy="283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6000"/>
              <a:t>If possible, let the area of the circle be less than the area of triangle </a:t>
            </a:r>
            <a:r>
              <a:rPr lang="en-US" altLang="en-US" sz="6000" i="1"/>
              <a:t>K</a:t>
            </a:r>
            <a:r>
              <a:rPr lang="en-US" altLang="en-US" sz="6000"/>
              <a:t>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2"/>
          <p:cNvSpPr txBox="1">
            <a:spLocks noChangeArrowheads="1"/>
          </p:cNvSpPr>
          <p:nvPr/>
        </p:nvSpPr>
        <p:spPr bwMode="auto">
          <a:xfrm>
            <a:off x="304800" y="0"/>
            <a:ext cx="8610600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7200"/>
              <a:t>Part II.</a:t>
            </a:r>
          </a:p>
        </p:txBody>
      </p:sp>
      <p:sp>
        <p:nvSpPr>
          <p:cNvPr id="98307" name="Text Box 3"/>
          <p:cNvSpPr txBox="1">
            <a:spLocks noChangeArrowheads="1"/>
          </p:cNvSpPr>
          <p:nvPr/>
        </p:nvSpPr>
        <p:spPr bwMode="auto">
          <a:xfrm>
            <a:off x="381000" y="1219200"/>
            <a:ext cx="8458200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4000" b="1">
                <a:solidFill>
                  <a:schemeClr val="accent2"/>
                </a:solidFill>
              </a:rPr>
              <a:t>Assumption:</a:t>
            </a:r>
            <a:r>
              <a:rPr lang="en-US" altLang="en-US" sz="4000">
                <a:solidFill>
                  <a:schemeClr val="accent2"/>
                </a:solidFill>
              </a:rPr>
              <a:t> If possible, let the area of the </a:t>
            </a:r>
            <a:r>
              <a:rPr lang="en-US" altLang="en-US" sz="4000" u="sng">
                <a:solidFill>
                  <a:schemeClr val="accent2"/>
                </a:solidFill>
              </a:rPr>
              <a:t>circle</a:t>
            </a:r>
            <a:r>
              <a:rPr lang="en-US" altLang="en-US" sz="4000">
                <a:solidFill>
                  <a:schemeClr val="accent2"/>
                </a:solidFill>
              </a:rPr>
              <a:t> be </a:t>
            </a:r>
            <a:r>
              <a:rPr lang="en-US" altLang="en-US" sz="4000" u="sng">
                <a:solidFill>
                  <a:schemeClr val="accent2"/>
                </a:solidFill>
              </a:rPr>
              <a:t>less</a:t>
            </a:r>
            <a:r>
              <a:rPr lang="en-US" altLang="en-US" sz="4000">
                <a:solidFill>
                  <a:schemeClr val="accent2"/>
                </a:solidFill>
              </a:rPr>
              <a:t> than the area of triangle </a:t>
            </a:r>
            <a:r>
              <a:rPr lang="en-US" altLang="en-US" sz="4000" i="1">
                <a:solidFill>
                  <a:schemeClr val="accent2"/>
                </a:solidFill>
              </a:rPr>
              <a:t>K</a:t>
            </a:r>
            <a:r>
              <a:rPr lang="en-US" altLang="en-US" sz="4000">
                <a:solidFill>
                  <a:schemeClr val="accent2"/>
                </a:solidFill>
              </a:rPr>
              <a:t>. </a:t>
            </a:r>
          </a:p>
        </p:txBody>
      </p:sp>
      <p:sp>
        <p:nvSpPr>
          <p:cNvPr id="98308" name="Text Box 4"/>
          <p:cNvSpPr txBox="1">
            <a:spLocks noChangeArrowheads="1"/>
          </p:cNvSpPr>
          <p:nvPr/>
        </p:nvSpPr>
        <p:spPr bwMode="auto">
          <a:xfrm>
            <a:off x="304800" y="4937125"/>
            <a:ext cx="84582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4000" b="1">
                <a:solidFill>
                  <a:srgbClr val="FF3300"/>
                </a:solidFill>
              </a:rPr>
              <a:t>Conclusion: </a:t>
            </a:r>
            <a:r>
              <a:rPr lang="en-US" altLang="en-US" sz="4000" u="sng">
                <a:solidFill>
                  <a:srgbClr val="FF3300"/>
                </a:solidFill>
              </a:rPr>
              <a:t>Circumscribed</a:t>
            </a:r>
            <a:r>
              <a:rPr lang="en-US" altLang="en-US" sz="4000">
                <a:solidFill>
                  <a:srgbClr val="FF3300"/>
                </a:solidFill>
              </a:rPr>
              <a:t> polygon </a:t>
            </a:r>
            <a:r>
              <a:rPr lang="en-US" altLang="en-US" sz="4000" i="1">
                <a:solidFill>
                  <a:srgbClr val="FF3300"/>
                </a:solidFill>
              </a:rPr>
              <a:t>P</a:t>
            </a:r>
            <a:r>
              <a:rPr lang="en-US" altLang="en-US" sz="4000">
                <a:solidFill>
                  <a:srgbClr val="FF3300"/>
                </a:solidFill>
              </a:rPr>
              <a:t> has area </a:t>
            </a:r>
            <a:r>
              <a:rPr lang="en-US" altLang="en-US" sz="4000" u="sng">
                <a:solidFill>
                  <a:srgbClr val="FF3300"/>
                </a:solidFill>
              </a:rPr>
              <a:t>greater</a:t>
            </a:r>
            <a:r>
              <a:rPr lang="en-US" altLang="en-US" sz="4000">
                <a:solidFill>
                  <a:srgbClr val="FF3300"/>
                </a:solidFill>
              </a:rPr>
              <a:t> than triangle </a:t>
            </a:r>
            <a:r>
              <a:rPr lang="en-US" altLang="en-US" sz="4000" i="1">
                <a:solidFill>
                  <a:srgbClr val="FF3300"/>
                </a:solidFill>
              </a:rPr>
              <a:t>K</a:t>
            </a:r>
            <a:r>
              <a:rPr lang="en-US" altLang="en-US" sz="4000">
                <a:solidFill>
                  <a:srgbClr val="FF3300"/>
                </a:solidFill>
              </a:rPr>
              <a:t>.</a:t>
            </a:r>
          </a:p>
        </p:txBody>
      </p:sp>
      <p:sp>
        <p:nvSpPr>
          <p:cNvPr id="98309" name="Text Box 5"/>
          <p:cNvSpPr txBox="1">
            <a:spLocks noChangeArrowheads="1"/>
          </p:cNvSpPr>
          <p:nvPr/>
        </p:nvSpPr>
        <p:spPr bwMode="auto">
          <a:xfrm>
            <a:off x="381000" y="3260725"/>
            <a:ext cx="84582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4000" b="1">
                <a:solidFill>
                  <a:srgbClr val="008000"/>
                </a:solidFill>
              </a:rPr>
              <a:t>Intermediate Step:</a:t>
            </a:r>
            <a:r>
              <a:rPr lang="en-US" altLang="en-US" sz="4000">
                <a:solidFill>
                  <a:srgbClr val="008000"/>
                </a:solidFill>
              </a:rPr>
              <a:t> </a:t>
            </a:r>
            <a:r>
              <a:rPr lang="en-US" altLang="en-US" sz="4000" u="sng">
                <a:solidFill>
                  <a:srgbClr val="008000"/>
                </a:solidFill>
              </a:rPr>
              <a:t>Circumscribed</a:t>
            </a:r>
            <a:r>
              <a:rPr lang="en-US" altLang="en-US" sz="4000">
                <a:solidFill>
                  <a:srgbClr val="008000"/>
                </a:solidFill>
              </a:rPr>
              <a:t> polygon </a:t>
            </a:r>
            <a:r>
              <a:rPr lang="en-US" altLang="en-US" sz="4000" i="1">
                <a:solidFill>
                  <a:srgbClr val="008000"/>
                </a:solidFill>
              </a:rPr>
              <a:t>P</a:t>
            </a:r>
            <a:r>
              <a:rPr lang="en-US" altLang="en-US" sz="4000">
                <a:solidFill>
                  <a:srgbClr val="008000"/>
                </a:solidFill>
              </a:rPr>
              <a:t> has area </a:t>
            </a:r>
            <a:r>
              <a:rPr lang="en-US" altLang="en-US" sz="4000" u="sng">
                <a:solidFill>
                  <a:srgbClr val="008000"/>
                </a:solidFill>
              </a:rPr>
              <a:t>less</a:t>
            </a:r>
            <a:r>
              <a:rPr lang="en-US" altLang="en-US" sz="4000">
                <a:solidFill>
                  <a:srgbClr val="008000"/>
                </a:solidFill>
              </a:rPr>
              <a:t> than triangle </a:t>
            </a:r>
            <a:r>
              <a:rPr lang="en-US" altLang="en-US" sz="4000" i="1">
                <a:solidFill>
                  <a:srgbClr val="008000"/>
                </a:solidFill>
              </a:rPr>
              <a:t>K</a:t>
            </a:r>
            <a:r>
              <a:rPr lang="en-US" altLang="en-US" sz="4000">
                <a:solidFill>
                  <a:srgbClr val="008000"/>
                </a:solidFill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8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8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8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07" grpId="0"/>
      <p:bldP spid="98308" grpId="0"/>
      <p:bldP spid="98309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2"/>
          <p:cNvSpPr txBox="1">
            <a:spLocks noChangeArrowheads="1"/>
          </p:cNvSpPr>
          <p:nvPr/>
        </p:nvSpPr>
        <p:spPr bwMode="auto">
          <a:xfrm>
            <a:off x="304800" y="0"/>
            <a:ext cx="8610600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7200"/>
              <a:t>Part II.</a:t>
            </a:r>
          </a:p>
        </p:txBody>
      </p:sp>
      <p:sp>
        <p:nvSpPr>
          <p:cNvPr id="51203" name="Text Box 3"/>
          <p:cNvSpPr txBox="1">
            <a:spLocks noChangeArrowheads="1"/>
          </p:cNvSpPr>
          <p:nvPr/>
        </p:nvSpPr>
        <p:spPr bwMode="auto">
          <a:xfrm>
            <a:off x="381000" y="1219200"/>
            <a:ext cx="8458200" cy="283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6000"/>
              <a:t>So the area of the circle is not less than the area of triangle </a:t>
            </a:r>
            <a:r>
              <a:rPr lang="en-US" altLang="en-US" sz="6000" i="1"/>
              <a:t>K</a:t>
            </a:r>
            <a:r>
              <a:rPr lang="en-US" altLang="en-US" sz="6000"/>
              <a:t>: </a:t>
            </a:r>
          </a:p>
        </p:txBody>
      </p:sp>
      <p:sp>
        <p:nvSpPr>
          <p:cNvPr id="51204" name="Text Box 4"/>
          <p:cNvSpPr txBox="1">
            <a:spLocks noChangeArrowheads="1"/>
          </p:cNvSpPr>
          <p:nvPr/>
        </p:nvSpPr>
        <p:spPr bwMode="auto">
          <a:xfrm>
            <a:off x="1600200" y="4419600"/>
            <a:ext cx="2971800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/>
              <a:t>Area of a circle with radius </a:t>
            </a:r>
            <a:r>
              <a:rPr lang="en-US" altLang="en-US" sz="3600" i="1"/>
              <a:t>r</a:t>
            </a:r>
            <a:endParaRPr lang="en-US" altLang="en-US" sz="3600"/>
          </a:p>
        </p:txBody>
      </p:sp>
      <p:sp>
        <p:nvSpPr>
          <p:cNvPr id="51205" name="Text Box 5"/>
          <p:cNvSpPr txBox="1">
            <a:spLocks noChangeArrowheads="1"/>
          </p:cNvSpPr>
          <p:nvPr/>
        </p:nvSpPr>
        <p:spPr bwMode="auto">
          <a:xfrm>
            <a:off x="6019800" y="4800600"/>
            <a:ext cx="13716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6000">
                <a:latin typeface="Symbol" pitchFamily="18" charset="2"/>
              </a:rPr>
              <a:t>p</a:t>
            </a:r>
            <a:r>
              <a:rPr lang="en-US" altLang="en-US" sz="6000" i="1"/>
              <a:t>r</a:t>
            </a:r>
            <a:r>
              <a:rPr lang="en-US" altLang="en-US" sz="6000" baseline="30000"/>
              <a:t>2</a:t>
            </a:r>
            <a:r>
              <a:rPr lang="en-US" altLang="en-US" sz="6000"/>
              <a:t>.</a:t>
            </a:r>
            <a:endParaRPr lang="en-US" altLang="en-US" sz="6000" i="1">
              <a:latin typeface="Symbol" pitchFamily="18" charset="2"/>
            </a:endParaRPr>
          </a:p>
        </p:txBody>
      </p:sp>
      <p:sp>
        <p:nvSpPr>
          <p:cNvPr id="51206" name="Text Box 6"/>
          <p:cNvSpPr txBox="1">
            <a:spLocks noChangeArrowheads="1"/>
          </p:cNvSpPr>
          <p:nvPr/>
        </p:nvSpPr>
        <p:spPr bwMode="auto">
          <a:xfrm>
            <a:off x="1066800" y="4175125"/>
            <a:ext cx="4114800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2000"/>
              <a:t>(      )</a:t>
            </a:r>
          </a:p>
        </p:txBody>
      </p:sp>
      <p:graphicFrame>
        <p:nvGraphicFramePr>
          <p:cNvPr id="51207" name="Object 7"/>
          <p:cNvGraphicFramePr>
            <a:graphicFrameLocks noChangeAspect="1"/>
          </p:cNvGraphicFramePr>
          <p:nvPr/>
        </p:nvGraphicFramePr>
        <p:xfrm>
          <a:off x="4978400" y="4800600"/>
          <a:ext cx="889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10" name="Equation" r:id="rId3" imgW="126835" imgH="152202" progId="Equation.3">
                  <p:embed/>
                </p:oleObj>
              </mc:Choice>
              <mc:Fallback>
                <p:oleObj name="Equation" r:id="rId3" imgW="126835" imgH="152202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78400" y="4800600"/>
                        <a:ext cx="889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838200" y="-76200"/>
            <a:ext cx="7924800" cy="301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9600"/>
              <a:t>Archimedes – A Biography</a:t>
            </a: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4724400" y="6110288"/>
            <a:ext cx="37338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/>
              <a:t>287 BCE – 212 BCE</a:t>
            </a:r>
          </a:p>
        </p:txBody>
      </p:sp>
      <p:pic>
        <p:nvPicPr>
          <p:cNvPr id="6148" name="Picture 4" descr="Gutterman-card-193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895600"/>
            <a:ext cx="2620963" cy="3733800"/>
          </a:xfrm>
          <a:prstGeom prst="rect">
            <a:avLst/>
          </a:prstGeom>
          <a:noFill/>
          <a:ln w="5715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 Box 2"/>
          <p:cNvSpPr txBox="1">
            <a:spLocks noChangeArrowheads="1"/>
          </p:cNvSpPr>
          <p:nvPr/>
        </p:nvSpPr>
        <p:spPr bwMode="auto">
          <a:xfrm>
            <a:off x="304800" y="1203325"/>
            <a:ext cx="8763000" cy="314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4000" b="1"/>
              <a:t>Proposition 1.</a:t>
            </a:r>
            <a:r>
              <a:rPr lang="en-US" altLang="en-US" sz="4000"/>
              <a:t>  “The area of any circle is equal to a right-angled triangle in which one of the sides about the right angle is equal to the radius, and the other to the circumference of the circle.”</a:t>
            </a:r>
          </a:p>
        </p:txBody>
      </p:sp>
      <p:sp>
        <p:nvSpPr>
          <p:cNvPr id="52227" name="Text Box 10"/>
          <p:cNvSpPr txBox="1">
            <a:spLocks noChangeArrowheads="1"/>
          </p:cNvSpPr>
          <p:nvPr/>
        </p:nvSpPr>
        <p:spPr bwMode="auto">
          <a:xfrm>
            <a:off x="1600200" y="4584700"/>
            <a:ext cx="2971800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/>
              <a:t>Area of a circle with radius </a:t>
            </a:r>
            <a:r>
              <a:rPr lang="en-US" altLang="en-US" sz="3600" i="1"/>
              <a:t>r</a:t>
            </a:r>
            <a:endParaRPr lang="en-US" altLang="en-US" sz="3600"/>
          </a:p>
        </p:txBody>
      </p:sp>
      <p:sp>
        <p:nvSpPr>
          <p:cNvPr id="52228" name="Text Box 11"/>
          <p:cNvSpPr txBox="1">
            <a:spLocks noChangeArrowheads="1"/>
          </p:cNvSpPr>
          <p:nvPr/>
        </p:nvSpPr>
        <p:spPr bwMode="auto">
          <a:xfrm>
            <a:off x="6019800" y="4965700"/>
            <a:ext cx="13716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6000">
                <a:latin typeface="Symbol" pitchFamily="18" charset="2"/>
              </a:rPr>
              <a:t>p</a:t>
            </a:r>
            <a:r>
              <a:rPr lang="en-US" altLang="en-US" sz="6000" i="1"/>
              <a:t>r</a:t>
            </a:r>
            <a:r>
              <a:rPr lang="en-US" altLang="en-US" sz="6000" baseline="30000"/>
              <a:t>2</a:t>
            </a:r>
            <a:r>
              <a:rPr lang="en-US" altLang="en-US" sz="6000"/>
              <a:t>.</a:t>
            </a:r>
            <a:endParaRPr lang="en-US" altLang="en-US" sz="6000" i="1">
              <a:latin typeface="Symbol" pitchFamily="18" charset="2"/>
            </a:endParaRPr>
          </a:p>
        </p:txBody>
      </p:sp>
      <p:sp>
        <p:nvSpPr>
          <p:cNvPr id="52229" name="Text Box 12"/>
          <p:cNvSpPr txBox="1">
            <a:spLocks noChangeArrowheads="1"/>
          </p:cNvSpPr>
          <p:nvPr/>
        </p:nvSpPr>
        <p:spPr bwMode="auto">
          <a:xfrm>
            <a:off x="1066800" y="4340225"/>
            <a:ext cx="4114800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2000"/>
              <a:t>(      )</a:t>
            </a:r>
          </a:p>
        </p:txBody>
      </p:sp>
      <p:graphicFrame>
        <p:nvGraphicFramePr>
          <p:cNvPr id="52230" name="Object 13"/>
          <p:cNvGraphicFramePr>
            <a:graphicFrameLocks noChangeAspect="1"/>
          </p:cNvGraphicFramePr>
          <p:nvPr/>
        </p:nvGraphicFramePr>
        <p:xfrm>
          <a:off x="4978400" y="5143500"/>
          <a:ext cx="889000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34" name="Equation" r:id="rId3" imgW="126780" imgH="101424" progId="Equation.3">
                  <p:embed/>
                </p:oleObj>
              </mc:Choice>
              <mc:Fallback>
                <p:oleObj name="Equation" r:id="rId3" imgW="126780" imgH="101424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78400" y="5143500"/>
                        <a:ext cx="889000" cy="71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231" name="Text Box 14"/>
          <p:cNvSpPr txBox="1">
            <a:spLocks noChangeArrowheads="1"/>
          </p:cNvSpPr>
          <p:nvPr/>
        </p:nvSpPr>
        <p:spPr bwMode="auto">
          <a:xfrm>
            <a:off x="304800" y="0"/>
            <a:ext cx="86106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/>
              <a:t>Measurement of a Circle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2"/>
          <p:cNvSpPr txBox="1">
            <a:spLocks noChangeArrowheads="1"/>
          </p:cNvSpPr>
          <p:nvPr/>
        </p:nvSpPr>
        <p:spPr bwMode="auto">
          <a:xfrm>
            <a:off x="457200" y="1676400"/>
            <a:ext cx="83058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7200"/>
              <a:t>Archimedes and the Approximation of </a:t>
            </a:r>
            <a:r>
              <a:rPr lang="en-US" altLang="en-US" sz="7200">
                <a:latin typeface="Symbol" pitchFamily="18" charset="2"/>
              </a:rPr>
              <a:t>p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 Box 2"/>
          <p:cNvSpPr txBox="1">
            <a:spLocks noChangeArrowheads="1"/>
          </p:cNvSpPr>
          <p:nvPr/>
        </p:nvSpPr>
        <p:spPr bwMode="auto">
          <a:xfrm>
            <a:off x="152400" y="2479675"/>
            <a:ext cx="8763000" cy="301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4800" b="1"/>
              <a:t>Proposition 3.</a:t>
            </a:r>
            <a:r>
              <a:rPr lang="en-US" altLang="en-US" sz="4800"/>
              <a:t>  “The ratio of the circumference of any circle to its diameter is less than  3    but greater than  3    .”</a:t>
            </a:r>
          </a:p>
        </p:txBody>
      </p:sp>
      <p:sp>
        <p:nvSpPr>
          <p:cNvPr id="54275" name="Text Box 3"/>
          <p:cNvSpPr txBox="1">
            <a:spLocks noChangeArrowheads="1"/>
          </p:cNvSpPr>
          <p:nvPr/>
        </p:nvSpPr>
        <p:spPr bwMode="auto">
          <a:xfrm>
            <a:off x="152400" y="228600"/>
            <a:ext cx="89154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800"/>
              <a:t>Also in </a:t>
            </a:r>
            <a:r>
              <a:rPr lang="en-US" altLang="en-US" sz="4800" i="1"/>
              <a:t>Measurement of a Circle</a:t>
            </a:r>
            <a:endParaRPr lang="en-US" altLang="en-US" sz="4800"/>
          </a:p>
        </p:txBody>
      </p:sp>
      <p:graphicFrame>
        <p:nvGraphicFramePr>
          <p:cNvPr id="54276" name="Object 4"/>
          <p:cNvGraphicFramePr>
            <a:graphicFrameLocks noChangeAspect="1"/>
          </p:cNvGraphicFramePr>
          <p:nvPr/>
        </p:nvGraphicFramePr>
        <p:xfrm>
          <a:off x="5878513" y="3917950"/>
          <a:ext cx="369887" cy="958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82" name="Equation" r:id="rId3" imgW="152334" imgH="393529" progId="Equation.3">
                  <p:embed/>
                </p:oleObj>
              </mc:Choice>
              <mc:Fallback>
                <p:oleObj name="Equation" r:id="rId3" imgW="152334" imgH="393529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78513" y="3917950"/>
                        <a:ext cx="369887" cy="958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77" name="Object 5"/>
          <p:cNvGraphicFramePr>
            <a:graphicFrameLocks noChangeAspect="1"/>
          </p:cNvGraphicFramePr>
          <p:nvPr/>
        </p:nvGraphicFramePr>
        <p:xfrm>
          <a:off x="3819525" y="4648200"/>
          <a:ext cx="523875" cy="958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83" name="Equation" r:id="rId5" imgW="215713" imgH="393359" progId="Equation.3">
                  <p:embed/>
                </p:oleObj>
              </mc:Choice>
              <mc:Fallback>
                <p:oleObj name="Equation" r:id="rId5" imgW="215713" imgH="393359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9525" y="4648200"/>
                        <a:ext cx="523875" cy="958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 Box 2"/>
          <p:cNvSpPr txBox="1">
            <a:spLocks noChangeArrowheads="1"/>
          </p:cNvSpPr>
          <p:nvPr/>
        </p:nvSpPr>
        <p:spPr bwMode="auto">
          <a:xfrm>
            <a:off x="228600" y="609600"/>
            <a:ext cx="8686800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/>
              <a:t>In the proof of Proposition 3, Archimedes uses two approximations of the square root of 3:</a:t>
            </a:r>
          </a:p>
        </p:txBody>
      </p:sp>
      <p:graphicFrame>
        <p:nvGraphicFramePr>
          <p:cNvPr id="55299" name="Object 3"/>
          <p:cNvGraphicFramePr>
            <a:graphicFrameLocks noChangeAspect="1"/>
          </p:cNvGraphicFramePr>
          <p:nvPr/>
        </p:nvGraphicFramePr>
        <p:xfrm>
          <a:off x="2127250" y="3232150"/>
          <a:ext cx="5111750" cy="186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02" name="Equation" r:id="rId3" imgW="1079032" imgH="393529" progId="Equation.3">
                  <p:embed/>
                </p:oleObj>
              </mc:Choice>
              <mc:Fallback>
                <p:oleObj name="Equation" r:id="rId3" imgW="1079032" imgH="393529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7250" y="3232150"/>
                        <a:ext cx="5111750" cy="1863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Oval 3"/>
          <p:cNvSpPr>
            <a:spLocks noChangeArrowheads="1"/>
          </p:cNvSpPr>
          <p:nvPr/>
        </p:nvSpPr>
        <p:spPr bwMode="auto">
          <a:xfrm>
            <a:off x="1371600" y="152400"/>
            <a:ext cx="6553200" cy="6629400"/>
          </a:xfrm>
          <a:prstGeom prst="ellips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6323" name="AutoShape 16"/>
          <p:cNvSpPr>
            <a:spLocks noChangeArrowheads="1"/>
          </p:cNvSpPr>
          <p:nvPr/>
        </p:nvSpPr>
        <p:spPr bwMode="auto">
          <a:xfrm>
            <a:off x="2819400" y="76200"/>
            <a:ext cx="6172200" cy="22098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6324" name="Oval 4"/>
          <p:cNvSpPr>
            <a:spLocks noChangeArrowheads="1"/>
          </p:cNvSpPr>
          <p:nvPr/>
        </p:nvSpPr>
        <p:spPr bwMode="auto">
          <a:xfrm>
            <a:off x="4572000" y="3429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6325" name="Line 5"/>
          <p:cNvSpPr>
            <a:spLocks noChangeShapeType="1"/>
          </p:cNvSpPr>
          <p:nvPr/>
        </p:nvSpPr>
        <p:spPr bwMode="auto">
          <a:xfrm>
            <a:off x="1371600" y="3505200"/>
            <a:ext cx="65532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26" name="Line 6"/>
          <p:cNvSpPr>
            <a:spLocks noChangeShapeType="1"/>
          </p:cNvSpPr>
          <p:nvPr/>
        </p:nvSpPr>
        <p:spPr bwMode="auto">
          <a:xfrm>
            <a:off x="1371600" y="76200"/>
            <a:ext cx="0" cy="6705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27" name="Line 7"/>
          <p:cNvSpPr>
            <a:spLocks noChangeShapeType="1"/>
          </p:cNvSpPr>
          <p:nvPr/>
        </p:nvSpPr>
        <p:spPr bwMode="auto">
          <a:xfrm flipH="1" flipV="1">
            <a:off x="1371600" y="1143000"/>
            <a:ext cx="3276600" cy="2362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28" name="Text Box 8"/>
          <p:cNvSpPr txBox="1">
            <a:spLocks noChangeArrowheads="1"/>
          </p:cNvSpPr>
          <p:nvPr/>
        </p:nvSpPr>
        <p:spPr bwMode="auto">
          <a:xfrm>
            <a:off x="4572000" y="3505200"/>
            <a:ext cx="609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i="1"/>
              <a:t>O</a:t>
            </a:r>
          </a:p>
        </p:txBody>
      </p:sp>
      <p:sp>
        <p:nvSpPr>
          <p:cNvPr id="56329" name="Oval 9"/>
          <p:cNvSpPr>
            <a:spLocks noChangeArrowheads="1"/>
          </p:cNvSpPr>
          <p:nvPr/>
        </p:nvSpPr>
        <p:spPr bwMode="auto">
          <a:xfrm>
            <a:off x="1295400" y="1066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6330" name="Text Box 10"/>
          <p:cNvSpPr txBox="1">
            <a:spLocks noChangeArrowheads="1"/>
          </p:cNvSpPr>
          <p:nvPr/>
        </p:nvSpPr>
        <p:spPr bwMode="auto">
          <a:xfrm>
            <a:off x="685800" y="685800"/>
            <a:ext cx="609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i="1"/>
              <a:t>C</a:t>
            </a:r>
          </a:p>
        </p:txBody>
      </p:sp>
      <p:sp>
        <p:nvSpPr>
          <p:cNvPr id="56331" name="Text Box 11"/>
          <p:cNvSpPr txBox="1">
            <a:spLocks noChangeArrowheads="1"/>
          </p:cNvSpPr>
          <p:nvPr/>
        </p:nvSpPr>
        <p:spPr bwMode="auto">
          <a:xfrm>
            <a:off x="762000" y="3230563"/>
            <a:ext cx="6096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i="1"/>
              <a:t>A</a:t>
            </a:r>
          </a:p>
        </p:txBody>
      </p:sp>
      <p:sp>
        <p:nvSpPr>
          <p:cNvPr id="56332" name="Oval 12"/>
          <p:cNvSpPr>
            <a:spLocks noChangeArrowheads="1"/>
          </p:cNvSpPr>
          <p:nvPr/>
        </p:nvSpPr>
        <p:spPr bwMode="auto">
          <a:xfrm>
            <a:off x="1295400" y="3429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6333" name="Oval 13"/>
          <p:cNvSpPr>
            <a:spLocks noChangeArrowheads="1"/>
          </p:cNvSpPr>
          <p:nvPr/>
        </p:nvSpPr>
        <p:spPr bwMode="auto">
          <a:xfrm>
            <a:off x="7848600" y="3429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6334" name="Text Box 14"/>
          <p:cNvSpPr txBox="1">
            <a:spLocks noChangeArrowheads="1"/>
          </p:cNvSpPr>
          <p:nvPr/>
        </p:nvSpPr>
        <p:spPr bwMode="auto">
          <a:xfrm>
            <a:off x="7924800" y="3200400"/>
            <a:ext cx="609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i="1"/>
              <a:t>B</a:t>
            </a:r>
          </a:p>
        </p:txBody>
      </p:sp>
      <p:sp>
        <p:nvSpPr>
          <p:cNvPr id="56335" name="Text Box 15"/>
          <p:cNvSpPr txBox="1">
            <a:spLocks noChangeArrowheads="1"/>
          </p:cNvSpPr>
          <p:nvPr/>
        </p:nvSpPr>
        <p:spPr bwMode="auto">
          <a:xfrm>
            <a:off x="2895600" y="92075"/>
            <a:ext cx="6096000" cy="204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/>
              <a:t>Let </a:t>
            </a:r>
            <a:r>
              <a:rPr lang="en-US" altLang="en-US" sz="3200" i="1"/>
              <a:t>AB</a:t>
            </a:r>
            <a:r>
              <a:rPr lang="en-US" altLang="en-US" sz="3200"/>
              <a:t> be the diameter of a circle, </a:t>
            </a:r>
            <a:r>
              <a:rPr lang="en-US" altLang="en-US" sz="3200" i="1"/>
              <a:t>O</a:t>
            </a:r>
            <a:r>
              <a:rPr lang="en-US" altLang="en-US" sz="3200"/>
              <a:t> its center, </a:t>
            </a:r>
            <a:r>
              <a:rPr lang="en-US" altLang="en-US" sz="3200" i="1"/>
              <a:t>AC</a:t>
            </a:r>
            <a:r>
              <a:rPr lang="en-US" altLang="en-US" sz="3200"/>
              <a:t> the tangent at </a:t>
            </a:r>
            <a:r>
              <a:rPr lang="en-US" altLang="en-US" sz="3200" i="1"/>
              <a:t>A</a:t>
            </a:r>
            <a:r>
              <a:rPr lang="en-US" altLang="en-US" sz="3200"/>
              <a:t>; and  let the angle </a:t>
            </a:r>
            <a:r>
              <a:rPr lang="en-US" altLang="en-US" sz="3200" i="1"/>
              <a:t>AOC</a:t>
            </a:r>
            <a:r>
              <a:rPr lang="en-US" altLang="en-US" sz="3200"/>
              <a:t> be one-third of a right angle (i.e., 30</a:t>
            </a:r>
            <a:r>
              <a:rPr lang="en-US" altLang="en-US" sz="3200" baseline="30000"/>
              <a:t>o</a:t>
            </a:r>
            <a:r>
              <a:rPr lang="en-US" altLang="en-US" sz="3200"/>
              <a:t>).</a:t>
            </a:r>
          </a:p>
        </p:txBody>
      </p:sp>
      <p:sp>
        <p:nvSpPr>
          <p:cNvPr id="56336" name="Arc 17"/>
          <p:cNvSpPr>
            <a:spLocks/>
          </p:cNvSpPr>
          <p:nvPr/>
        </p:nvSpPr>
        <p:spPr bwMode="auto">
          <a:xfrm rot="10800000" flipV="1">
            <a:off x="3733800" y="3048000"/>
            <a:ext cx="304800" cy="457200"/>
          </a:xfrm>
          <a:custGeom>
            <a:avLst/>
            <a:gdLst>
              <a:gd name="T0" fmla="*/ 0 w 21600"/>
              <a:gd name="T1" fmla="*/ 0 h 21600"/>
              <a:gd name="T2" fmla="*/ 304800 w 21600"/>
              <a:gd name="T3" fmla="*/ 457200 h 21600"/>
              <a:gd name="T4" fmla="*/ 0 w 21600"/>
              <a:gd name="T5" fmla="*/ 45720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337" name="Text Box 18"/>
          <p:cNvSpPr txBox="1">
            <a:spLocks noChangeArrowheads="1"/>
          </p:cNvSpPr>
          <p:nvPr/>
        </p:nvSpPr>
        <p:spPr bwMode="auto">
          <a:xfrm>
            <a:off x="3048000" y="2895600"/>
            <a:ext cx="838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/>
              <a:t>30</a:t>
            </a:r>
            <a:r>
              <a:rPr lang="en-US" altLang="en-US" sz="2800" baseline="30000"/>
              <a:t>o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Oval 2"/>
          <p:cNvSpPr>
            <a:spLocks noChangeArrowheads="1"/>
          </p:cNvSpPr>
          <p:nvPr/>
        </p:nvSpPr>
        <p:spPr bwMode="auto">
          <a:xfrm>
            <a:off x="1371600" y="152400"/>
            <a:ext cx="6553200" cy="6629400"/>
          </a:xfrm>
          <a:prstGeom prst="ellips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7347" name="AutoShape 3"/>
          <p:cNvSpPr>
            <a:spLocks noChangeArrowheads="1"/>
          </p:cNvSpPr>
          <p:nvPr/>
        </p:nvSpPr>
        <p:spPr bwMode="auto">
          <a:xfrm>
            <a:off x="3581400" y="76200"/>
            <a:ext cx="5334000" cy="25146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7348" name="Line 5"/>
          <p:cNvSpPr>
            <a:spLocks noChangeShapeType="1"/>
          </p:cNvSpPr>
          <p:nvPr/>
        </p:nvSpPr>
        <p:spPr bwMode="auto">
          <a:xfrm>
            <a:off x="1371600" y="3505200"/>
            <a:ext cx="65532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49" name="Line 6"/>
          <p:cNvSpPr>
            <a:spLocks noChangeShapeType="1"/>
          </p:cNvSpPr>
          <p:nvPr/>
        </p:nvSpPr>
        <p:spPr bwMode="auto">
          <a:xfrm>
            <a:off x="1371600" y="76200"/>
            <a:ext cx="0" cy="6705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50" name="Line 7"/>
          <p:cNvSpPr>
            <a:spLocks noChangeShapeType="1"/>
          </p:cNvSpPr>
          <p:nvPr/>
        </p:nvSpPr>
        <p:spPr bwMode="auto">
          <a:xfrm flipH="1" flipV="1">
            <a:off x="1371600" y="1143000"/>
            <a:ext cx="3276600" cy="2362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51" name="Text Box 8"/>
          <p:cNvSpPr txBox="1">
            <a:spLocks noChangeArrowheads="1"/>
          </p:cNvSpPr>
          <p:nvPr/>
        </p:nvSpPr>
        <p:spPr bwMode="auto">
          <a:xfrm>
            <a:off x="4572000" y="3505200"/>
            <a:ext cx="609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i="1"/>
              <a:t>O</a:t>
            </a:r>
          </a:p>
        </p:txBody>
      </p:sp>
      <p:sp>
        <p:nvSpPr>
          <p:cNvPr id="57352" name="Text Box 10"/>
          <p:cNvSpPr txBox="1">
            <a:spLocks noChangeArrowheads="1"/>
          </p:cNvSpPr>
          <p:nvPr/>
        </p:nvSpPr>
        <p:spPr bwMode="auto">
          <a:xfrm>
            <a:off x="685800" y="685800"/>
            <a:ext cx="609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i="1"/>
              <a:t>C</a:t>
            </a:r>
          </a:p>
        </p:txBody>
      </p:sp>
      <p:sp>
        <p:nvSpPr>
          <p:cNvPr id="57353" name="Text Box 11"/>
          <p:cNvSpPr txBox="1">
            <a:spLocks noChangeArrowheads="1"/>
          </p:cNvSpPr>
          <p:nvPr/>
        </p:nvSpPr>
        <p:spPr bwMode="auto">
          <a:xfrm>
            <a:off x="762000" y="3230563"/>
            <a:ext cx="6096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i="1"/>
              <a:t>A</a:t>
            </a:r>
          </a:p>
        </p:txBody>
      </p:sp>
      <p:sp>
        <p:nvSpPr>
          <p:cNvPr id="57354" name="Oval 13"/>
          <p:cNvSpPr>
            <a:spLocks noChangeArrowheads="1"/>
          </p:cNvSpPr>
          <p:nvPr/>
        </p:nvSpPr>
        <p:spPr bwMode="auto">
          <a:xfrm>
            <a:off x="7848600" y="3429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7355" name="Text Box 14"/>
          <p:cNvSpPr txBox="1">
            <a:spLocks noChangeArrowheads="1"/>
          </p:cNvSpPr>
          <p:nvPr/>
        </p:nvSpPr>
        <p:spPr bwMode="auto">
          <a:xfrm>
            <a:off x="7924800" y="3200400"/>
            <a:ext cx="609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i="1"/>
              <a:t>B</a:t>
            </a:r>
          </a:p>
        </p:txBody>
      </p:sp>
      <p:sp>
        <p:nvSpPr>
          <p:cNvPr id="57356" name="Text Box 15"/>
          <p:cNvSpPr txBox="1">
            <a:spLocks noChangeArrowheads="1"/>
          </p:cNvSpPr>
          <p:nvPr/>
        </p:nvSpPr>
        <p:spPr bwMode="auto">
          <a:xfrm>
            <a:off x="3657600" y="334963"/>
            <a:ext cx="59436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3200"/>
              <a:t>Then                                 and</a:t>
            </a:r>
          </a:p>
        </p:txBody>
      </p:sp>
      <p:graphicFrame>
        <p:nvGraphicFramePr>
          <p:cNvPr id="57357" name="Object 16"/>
          <p:cNvGraphicFramePr>
            <a:graphicFrameLocks noChangeAspect="1"/>
          </p:cNvGraphicFramePr>
          <p:nvPr/>
        </p:nvGraphicFramePr>
        <p:xfrm>
          <a:off x="4724400" y="76200"/>
          <a:ext cx="3048000" cy="1165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72" name="Equation" r:id="rId3" imgW="1028254" imgH="393529" progId="Equation.3">
                  <p:embed/>
                </p:oleObj>
              </mc:Choice>
              <mc:Fallback>
                <p:oleObj name="Equation" r:id="rId3" imgW="1028254" imgH="393529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76200"/>
                        <a:ext cx="3048000" cy="1165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58" name="Object 17"/>
          <p:cNvGraphicFramePr>
            <a:graphicFrameLocks noChangeAspect="1"/>
          </p:cNvGraphicFramePr>
          <p:nvPr/>
        </p:nvGraphicFramePr>
        <p:xfrm>
          <a:off x="4816475" y="1339850"/>
          <a:ext cx="2879725" cy="1174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73" name="Equation" r:id="rId5" imgW="965200" imgH="393700" progId="Equation.3">
                  <p:embed/>
                </p:oleObj>
              </mc:Choice>
              <mc:Fallback>
                <p:oleObj name="Equation" r:id="rId5" imgW="965200" imgH="393700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16475" y="1339850"/>
                        <a:ext cx="2879725" cy="1174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359" name="Arc 19"/>
          <p:cNvSpPr>
            <a:spLocks/>
          </p:cNvSpPr>
          <p:nvPr/>
        </p:nvSpPr>
        <p:spPr bwMode="auto">
          <a:xfrm rot="10800000" flipV="1">
            <a:off x="3733800" y="3048000"/>
            <a:ext cx="304800" cy="457200"/>
          </a:xfrm>
          <a:custGeom>
            <a:avLst/>
            <a:gdLst>
              <a:gd name="T0" fmla="*/ 0 w 21600"/>
              <a:gd name="T1" fmla="*/ 0 h 21600"/>
              <a:gd name="T2" fmla="*/ 304800 w 21600"/>
              <a:gd name="T3" fmla="*/ 457200 h 21600"/>
              <a:gd name="T4" fmla="*/ 0 w 21600"/>
              <a:gd name="T5" fmla="*/ 45720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360" name="Text Box 20"/>
          <p:cNvSpPr txBox="1">
            <a:spLocks noChangeArrowheads="1"/>
          </p:cNvSpPr>
          <p:nvPr/>
        </p:nvSpPr>
        <p:spPr bwMode="auto">
          <a:xfrm>
            <a:off x="3048000" y="2895600"/>
            <a:ext cx="838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/>
              <a:t>30</a:t>
            </a:r>
            <a:r>
              <a:rPr lang="en-US" altLang="en-US" sz="2800" baseline="30000"/>
              <a:t>o</a:t>
            </a:r>
          </a:p>
        </p:txBody>
      </p:sp>
      <p:sp>
        <p:nvSpPr>
          <p:cNvPr id="106517" name="Line 21"/>
          <p:cNvSpPr>
            <a:spLocks noChangeShapeType="1"/>
          </p:cNvSpPr>
          <p:nvPr/>
        </p:nvSpPr>
        <p:spPr bwMode="auto">
          <a:xfrm flipH="1">
            <a:off x="1371600" y="3505200"/>
            <a:ext cx="32766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6518" name="Line 22"/>
          <p:cNvSpPr>
            <a:spLocks noChangeShapeType="1"/>
          </p:cNvSpPr>
          <p:nvPr/>
        </p:nvSpPr>
        <p:spPr bwMode="auto">
          <a:xfrm flipV="1">
            <a:off x="1371600" y="1143000"/>
            <a:ext cx="0" cy="236220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6519" name="Line 23"/>
          <p:cNvSpPr>
            <a:spLocks noChangeShapeType="1"/>
          </p:cNvSpPr>
          <p:nvPr/>
        </p:nvSpPr>
        <p:spPr bwMode="auto">
          <a:xfrm flipH="1" flipV="1">
            <a:off x="1371600" y="1143000"/>
            <a:ext cx="3276600" cy="2362200"/>
          </a:xfrm>
          <a:prstGeom prst="line">
            <a:avLst/>
          </a:prstGeom>
          <a:noFill/>
          <a:ln w="57150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6520" name="Line 24"/>
          <p:cNvSpPr>
            <a:spLocks noChangeShapeType="1"/>
          </p:cNvSpPr>
          <p:nvPr/>
        </p:nvSpPr>
        <p:spPr bwMode="auto">
          <a:xfrm flipV="1">
            <a:off x="1371600" y="1143000"/>
            <a:ext cx="0" cy="2362200"/>
          </a:xfrm>
          <a:prstGeom prst="line">
            <a:avLst/>
          </a:prstGeom>
          <a:noFill/>
          <a:ln w="5715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65" name="Oval 4"/>
          <p:cNvSpPr>
            <a:spLocks noChangeArrowheads="1"/>
          </p:cNvSpPr>
          <p:nvPr/>
        </p:nvSpPr>
        <p:spPr bwMode="auto">
          <a:xfrm>
            <a:off x="4572000" y="3429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7366" name="Oval 12"/>
          <p:cNvSpPr>
            <a:spLocks noChangeArrowheads="1"/>
          </p:cNvSpPr>
          <p:nvPr/>
        </p:nvSpPr>
        <p:spPr bwMode="auto">
          <a:xfrm>
            <a:off x="1295400" y="3429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7367" name="Oval 9"/>
          <p:cNvSpPr>
            <a:spLocks noChangeArrowheads="1"/>
          </p:cNvSpPr>
          <p:nvPr/>
        </p:nvSpPr>
        <p:spPr bwMode="auto">
          <a:xfrm>
            <a:off x="1295400" y="1066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06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6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6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06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517" grpId="0" animBg="1"/>
      <p:bldP spid="106517" grpId="1" animBg="1"/>
      <p:bldP spid="106518" grpId="0" animBg="1"/>
      <p:bldP spid="106518" grpId="1" animBg="1"/>
      <p:bldP spid="106519" grpId="0" animBg="1"/>
      <p:bldP spid="106520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4" name="Text Box 14"/>
          <p:cNvSpPr txBox="1">
            <a:spLocks noChangeArrowheads="1"/>
          </p:cNvSpPr>
          <p:nvPr/>
        </p:nvSpPr>
        <p:spPr bwMode="auto">
          <a:xfrm>
            <a:off x="609600" y="4191000"/>
            <a:ext cx="609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i="1"/>
              <a:t>D</a:t>
            </a:r>
          </a:p>
        </p:txBody>
      </p:sp>
      <p:sp>
        <p:nvSpPr>
          <p:cNvPr id="58371" name="Arc 2"/>
          <p:cNvSpPr>
            <a:spLocks/>
          </p:cNvSpPr>
          <p:nvPr/>
        </p:nvSpPr>
        <p:spPr bwMode="auto">
          <a:xfrm rot="10798657" flipV="1">
            <a:off x="1217613" y="381000"/>
            <a:ext cx="6705600" cy="6019800"/>
          </a:xfrm>
          <a:custGeom>
            <a:avLst/>
            <a:gdLst>
              <a:gd name="T0" fmla="*/ 0 w 21600"/>
              <a:gd name="T1" fmla="*/ 0 h 21600"/>
              <a:gd name="T2" fmla="*/ 6705600 w 21600"/>
              <a:gd name="T3" fmla="*/ 6019800 h 21600"/>
              <a:gd name="T4" fmla="*/ 0 w 21600"/>
              <a:gd name="T5" fmla="*/ 601980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372" name="Line 4"/>
          <p:cNvSpPr>
            <a:spLocks noChangeShapeType="1"/>
          </p:cNvSpPr>
          <p:nvPr/>
        </p:nvSpPr>
        <p:spPr bwMode="auto">
          <a:xfrm>
            <a:off x="914400" y="6400800"/>
            <a:ext cx="73152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73" name="Oval 5"/>
          <p:cNvSpPr>
            <a:spLocks noChangeArrowheads="1"/>
          </p:cNvSpPr>
          <p:nvPr/>
        </p:nvSpPr>
        <p:spPr bwMode="auto">
          <a:xfrm>
            <a:off x="7848600" y="6324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8374" name="Oval 6"/>
          <p:cNvSpPr>
            <a:spLocks noChangeArrowheads="1"/>
          </p:cNvSpPr>
          <p:nvPr/>
        </p:nvSpPr>
        <p:spPr bwMode="auto">
          <a:xfrm>
            <a:off x="1143000" y="6324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8375" name="Line 7"/>
          <p:cNvSpPr>
            <a:spLocks noChangeShapeType="1"/>
          </p:cNvSpPr>
          <p:nvPr/>
        </p:nvSpPr>
        <p:spPr bwMode="auto">
          <a:xfrm flipV="1">
            <a:off x="1219200" y="381000"/>
            <a:ext cx="0" cy="6324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76" name="Line 8"/>
          <p:cNvSpPr>
            <a:spLocks noChangeShapeType="1"/>
          </p:cNvSpPr>
          <p:nvPr/>
        </p:nvSpPr>
        <p:spPr bwMode="auto">
          <a:xfrm flipH="1" flipV="1">
            <a:off x="1219200" y="2438400"/>
            <a:ext cx="6705600" cy="3962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09" name="Line 9"/>
          <p:cNvSpPr>
            <a:spLocks noChangeShapeType="1"/>
          </p:cNvSpPr>
          <p:nvPr/>
        </p:nvSpPr>
        <p:spPr bwMode="auto">
          <a:xfrm flipH="1" flipV="1">
            <a:off x="1219200" y="4572000"/>
            <a:ext cx="6705600" cy="1828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10" name="Oval 10"/>
          <p:cNvSpPr>
            <a:spLocks noChangeArrowheads="1"/>
          </p:cNvSpPr>
          <p:nvPr/>
        </p:nvSpPr>
        <p:spPr bwMode="auto">
          <a:xfrm>
            <a:off x="1143000" y="4495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8379" name="Oval 11"/>
          <p:cNvSpPr>
            <a:spLocks noChangeArrowheads="1"/>
          </p:cNvSpPr>
          <p:nvPr/>
        </p:nvSpPr>
        <p:spPr bwMode="auto">
          <a:xfrm>
            <a:off x="1143000" y="2362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8380" name="Text Box 12"/>
          <p:cNvSpPr txBox="1">
            <a:spLocks noChangeArrowheads="1"/>
          </p:cNvSpPr>
          <p:nvPr/>
        </p:nvSpPr>
        <p:spPr bwMode="auto">
          <a:xfrm>
            <a:off x="7772400" y="5791200"/>
            <a:ext cx="609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i="1"/>
              <a:t>O</a:t>
            </a:r>
          </a:p>
        </p:txBody>
      </p:sp>
      <p:sp>
        <p:nvSpPr>
          <p:cNvPr id="58381" name="Text Box 13"/>
          <p:cNvSpPr txBox="1">
            <a:spLocks noChangeArrowheads="1"/>
          </p:cNvSpPr>
          <p:nvPr/>
        </p:nvSpPr>
        <p:spPr bwMode="auto">
          <a:xfrm>
            <a:off x="609600" y="2133600"/>
            <a:ext cx="609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i="1"/>
              <a:t>C</a:t>
            </a:r>
          </a:p>
        </p:txBody>
      </p:sp>
      <p:sp>
        <p:nvSpPr>
          <p:cNvPr id="58382" name="Text Box 15"/>
          <p:cNvSpPr txBox="1">
            <a:spLocks noChangeArrowheads="1"/>
          </p:cNvSpPr>
          <p:nvPr/>
        </p:nvSpPr>
        <p:spPr bwMode="auto">
          <a:xfrm>
            <a:off x="609600" y="5867400"/>
            <a:ext cx="609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i="1"/>
              <a:t>A</a:t>
            </a:r>
          </a:p>
        </p:txBody>
      </p:sp>
      <p:sp>
        <p:nvSpPr>
          <p:cNvPr id="58383" name="AutoShape 17"/>
          <p:cNvSpPr>
            <a:spLocks noChangeArrowheads="1"/>
          </p:cNvSpPr>
          <p:nvPr/>
        </p:nvSpPr>
        <p:spPr bwMode="auto">
          <a:xfrm>
            <a:off x="1676400" y="304800"/>
            <a:ext cx="7315200" cy="16002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8384" name="Text Box 16"/>
          <p:cNvSpPr txBox="1">
            <a:spLocks noChangeArrowheads="1"/>
          </p:cNvSpPr>
          <p:nvPr/>
        </p:nvSpPr>
        <p:spPr bwMode="auto">
          <a:xfrm>
            <a:off x="1676400" y="441325"/>
            <a:ext cx="73152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i="1"/>
              <a:t>First</a:t>
            </a:r>
            <a:r>
              <a:rPr lang="en-US" altLang="en-US" sz="4000"/>
              <a:t>, draw </a:t>
            </a:r>
            <a:r>
              <a:rPr lang="en-US" altLang="en-US" sz="4000" i="1"/>
              <a:t>OD</a:t>
            </a:r>
            <a:r>
              <a:rPr lang="en-US" altLang="en-US" sz="4000"/>
              <a:t> bisecting the angle </a:t>
            </a:r>
            <a:r>
              <a:rPr lang="en-US" altLang="en-US" sz="4000" i="1"/>
              <a:t>AOC</a:t>
            </a:r>
            <a:r>
              <a:rPr lang="en-US" altLang="en-US" sz="4000"/>
              <a:t> and meeting </a:t>
            </a:r>
            <a:r>
              <a:rPr lang="en-US" altLang="en-US" sz="4000" i="1"/>
              <a:t>AC</a:t>
            </a:r>
            <a:r>
              <a:rPr lang="en-US" altLang="en-US" sz="4000"/>
              <a:t> in </a:t>
            </a:r>
            <a:r>
              <a:rPr lang="en-US" altLang="en-US" sz="4000" i="1"/>
              <a:t>D</a:t>
            </a:r>
            <a:r>
              <a:rPr lang="en-US" altLang="en-US" sz="4000"/>
              <a:t>.</a:t>
            </a:r>
          </a:p>
        </p:txBody>
      </p:sp>
      <p:sp>
        <p:nvSpPr>
          <p:cNvPr id="102420" name="Arc 20"/>
          <p:cNvSpPr>
            <a:spLocks/>
          </p:cNvSpPr>
          <p:nvPr/>
        </p:nvSpPr>
        <p:spPr bwMode="auto">
          <a:xfrm rot="10800000" flipV="1">
            <a:off x="5867400" y="5943600"/>
            <a:ext cx="304800" cy="457200"/>
          </a:xfrm>
          <a:custGeom>
            <a:avLst/>
            <a:gdLst>
              <a:gd name="T0" fmla="*/ 0 w 21600"/>
              <a:gd name="T1" fmla="*/ 0 h 21600"/>
              <a:gd name="T2" fmla="*/ 304800 w 21600"/>
              <a:gd name="T3" fmla="*/ 457200 h 21600"/>
              <a:gd name="T4" fmla="*/ 0 w 21600"/>
              <a:gd name="T5" fmla="*/ 45720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21" name="Text Box 21"/>
          <p:cNvSpPr txBox="1">
            <a:spLocks noChangeArrowheads="1"/>
          </p:cNvSpPr>
          <p:nvPr/>
        </p:nvSpPr>
        <p:spPr bwMode="auto">
          <a:xfrm>
            <a:off x="5181600" y="5791200"/>
            <a:ext cx="838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/>
              <a:t>15</a:t>
            </a:r>
            <a:r>
              <a:rPr lang="en-US" altLang="en-US" sz="2800" baseline="30000"/>
              <a:t>o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2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2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2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02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14" grpId="0"/>
      <p:bldP spid="102409" grpId="0" animBg="1"/>
      <p:bldP spid="102410" grpId="0" animBg="1"/>
      <p:bldP spid="102420" grpId="0" animBg="1"/>
      <p:bldP spid="102421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Arc 2"/>
          <p:cNvSpPr>
            <a:spLocks/>
          </p:cNvSpPr>
          <p:nvPr/>
        </p:nvSpPr>
        <p:spPr bwMode="auto">
          <a:xfrm rot="10798657" flipV="1">
            <a:off x="1217613" y="381000"/>
            <a:ext cx="6705600" cy="6019800"/>
          </a:xfrm>
          <a:custGeom>
            <a:avLst/>
            <a:gdLst>
              <a:gd name="T0" fmla="*/ 0 w 21600"/>
              <a:gd name="T1" fmla="*/ 0 h 21600"/>
              <a:gd name="T2" fmla="*/ 6705600 w 21600"/>
              <a:gd name="T3" fmla="*/ 6019800 h 21600"/>
              <a:gd name="T4" fmla="*/ 0 w 21600"/>
              <a:gd name="T5" fmla="*/ 601980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395" name="Line 3"/>
          <p:cNvSpPr>
            <a:spLocks noChangeShapeType="1"/>
          </p:cNvSpPr>
          <p:nvPr/>
        </p:nvSpPr>
        <p:spPr bwMode="auto">
          <a:xfrm>
            <a:off x="914400" y="6400800"/>
            <a:ext cx="73152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396" name="Oval 4"/>
          <p:cNvSpPr>
            <a:spLocks noChangeArrowheads="1"/>
          </p:cNvSpPr>
          <p:nvPr/>
        </p:nvSpPr>
        <p:spPr bwMode="auto">
          <a:xfrm>
            <a:off x="7848600" y="6324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9397" name="Oval 5"/>
          <p:cNvSpPr>
            <a:spLocks noChangeArrowheads="1"/>
          </p:cNvSpPr>
          <p:nvPr/>
        </p:nvSpPr>
        <p:spPr bwMode="auto">
          <a:xfrm>
            <a:off x="1143000" y="6324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9398" name="Line 6"/>
          <p:cNvSpPr>
            <a:spLocks noChangeShapeType="1"/>
          </p:cNvSpPr>
          <p:nvPr/>
        </p:nvSpPr>
        <p:spPr bwMode="auto">
          <a:xfrm flipV="1">
            <a:off x="1219200" y="381000"/>
            <a:ext cx="0" cy="6324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399" name="Line 7"/>
          <p:cNvSpPr>
            <a:spLocks noChangeShapeType="1"/>
          </p:cNvSpPr>
          <p:nvPr/>
        </p:nvSpPr>
        <p:spPr bwMode="auto">
          <a:xfrm flipH="1" flipV="1">
            <a:off x="1219200" y="2438400"/>
            <a:ext cx="6705600" cy="3962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00" name="Line 8"/>
          <p:cNvSpPr>
            <a:spLocks noChangeShapeType="1"/>
          </p:cNvSpPr>
          <p:nvPr/>
        </p:nvSpPr>
        <p:spPr bwMode="auto">
          <a:xfrm flipH="1" flipV="1">
            <a:off x="1219200" y="4572000"/>
            <a:ext cx="6705600" cy="1828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01" name="Oval 9"/>
          <p:cNvSpPr>
            <a:spLocks noChangeArrowheads="1"/>
          </p:cNvSpPr>
          <p:nvPr/>
        </p:nvSpPr>
        <p:spPr bwMode="auto">
          <a:xfrm>
            <a:off x="1143000" y="4495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9402" name="Oval 10"/>
          <p:cNvSpPr>
            <a:spLocks noChangeArrowheads="1"/>
          </p:cNvSpPr>
          <p:nvPr/>
        </p:nvSpPr>
        <p:spPr bwMode="auto">
          <a:xfrm>
            <a:off x="1143000" y="2362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9403" name="Text Box 11"/>
          <p:cNvSpPr txBox="1">
            <a:spLocks noChangeArrowheads="1"/>
          </p:cNvSpPr>
          <p:nvPr/>
        </p:nvSpPr>
        <p:spPr bwMode="auto">
          <a:xfrm>
            <a:off x="7772400" y="5791200"/>
            <a:ext cx="609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i="1"/>
              <a:t>O</a:t>
            </a:r>
          </a:p>
        </p:txBody>
      </p:sp>
      <p:sp>
        <p:nvSpPr>
          <p:cNvPr id="59404" name="Text Box 12"/>
          <p:cNvSpPr txBox="1">
            <a:spLocks noChangeArrowheads="1"/>
          </p:cNvSpPr>
          <p:nvPr/>
        </p:nvSpPr>
        <p:spPr bwMode="auto">
          <a:xfrm>
            <a:off x="609600" y="2133600"/>
            <a:ext cx="609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i="1"/>
              <a:t>C</a:t>
            </a:r>
          </a:p>
        </p:txBody>
      </p:sp>
      <p:sp>
        <p:nvSpPr>
          <p:cNvPr id="59405" name="Text Box 13"/>
          <p:cNvSpPr txBox="1">
            <a:spLocks noChangeArrowheads="1"/>
          </p:cNvSpPr>
          <p:nvPr/>
        </p:nvSpPr>
        <p:spPr bwMode="auto">
          <a:xfrm>
            <a:off x="609600" y="4191000"/>
            <a:ext cx="609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i="1"/>
              <a:t>D</a:t>
            </a:r>
          </a:p>
        </p:txBody>
      </p:sp>
      <p:sp>
        <p:nvSpPr>
          <p:cNvPr id="59406" name="Text Box 14"/>
          <p:cNvSpPr txBox="1">
            <a:spLocks noChangeArrowheads="1"/>
          </p:cNvSpPr>
          <p:nvPr/>
        </p:nvSpPr>
        <p:spPr bwMode="auto">
          <a:xfrm>
            <a:off x="609600" y="5867400"/>
            <a:ext cx="609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i="1"/>
              <a:t>A</a:t>
            </a:r>
          </a:p>
        </p:txBody>
      </p:sp>
      <p:sp>
        <p:nvSpPr>
          <p:cNvPr id="59407" name="AutoShape 15"/>
          <p:cNvSpPr>
            <a:spLocks noChangeArrowheads="1"/>
          </p:cNvSpPr>
          <p:nvPr/>
        </p:nvSpPr>
        <p:spPr bwMode="auto">
          <a:xfrm>
            <a:off x="4267200" y="304800"/>
            <a:ext cx="4724400" cy="33528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9408" name="Text Box 16"/>
          <p:cNvSpPr txBox="1">
            <a:spLocks noChangeArrowheads="1"/>
          </p:cNvSpPr>
          <p:nvPr/>
        </p:nvSpPr>
        <p:spPr bwMode="auto">
          <a:xfrm>
            <a:off x="4648200" y="441325"/>
            <a:ext cx="39624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4000"/>
              <a:t>By Euclid’s Book VI Proposition 3,</a:t>
            </a:r>
          </a:p>
        </p:txBody>
      </p:sp>
      <p:graphicFrame>
        <p:nvGraphicFramePr>
          <p:cNvPr id="59409" name="Object 17"/>
          <p:cNvGraphicFramePr>
            <a:graphicFrameLocks noChangeAspect="1"/>
          </p:cNvGraphicFramePr>
          <p:nvPr/>
        </p:nvGraphicFramePr>
        <p:xfrm>
          <a:off x="5310188" y="2057400"/>
          <a:ext cx="2373312" cy="1290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14" name="Equation" r:id="rId3" imgW="723586" imgH="393529" progId="Equation.3">
                  <p:embed/>
                </p:oleObj>
              </mc:Choice>
              <mc:Fallback>
                <p:oleObj name="Equation" r:id="rId3" imgW="723586" imgH="393529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10188" y="2057400"/>
                        <a:ext cx="2373312" cy="1290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410" name="Arc 18"/>
          <p:cNvSpPr>
            <a:spLocks/>
          </p:cNvSpPr>
          <p:nvPr/>
        </p:nvSpPr>
        <p:spPr bwMode="auto">
          <a:xfrm rot="10800000" flipV="1">
            <a:off x="5867400" y="5943600"/>
            <a:ext cx="304800" cy="457200"/>
          </a:xfrm>
          <a:custGeom>
            <a:avLst/>
            <a:gdLst>
              <a:gd name="T0" fmla="*/ 0 w 21600"/>
              <a:gd name="T1" fmla="*/ 0 h 21600"/>
              <a:gd name="T2" fmla="*/ 304800 w 21600"/>
              <a:gd name="T3" fmla="*/ 457200 h 21600"/>
              <a:gd name="T4" fmla="*/ 0 w 21600"/>
              <a:gd name="T5" fmla="*/ 45720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411" name="Text Box 19"/>
          <p:cNvSpPr txBox="1">
            <a:spLocks noChangeArrowheads="1"/>
          </p:cNvSpPr>
          <p:nvPr/>
        </p:nvSpPr>
        <p:spPr bwMode="auto">
          <a:xfrm>
            <a:off x="5181600" y="5791200"/>
            <a:ext cx="838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/>
              <a:t>15</a:t>
            </a:r>
            <a:r>
              <a:rPr lang="en-US" altLang="en-US" sz="2800" baseline="30000"/>
              <a:t>o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Arc 2"/>
          <p:cNvSpPr>
            <a:spLocks/>
          </p:cNvSpPr>
          <p:nvPr/>
        </p:nvSpPr>
        <p:spPr bwMode="auto">
          <a:xfrm rot="10798657" flipV="1">
            <a:off x="1217613" y="381000"/>
            <a:ext cx="6705600" cy="6019800"/>
          </a:xfrm>
          <a:custGeom>
            <a:avLst/>
            <a:gdLst>
              <a:gd name="T0" fmla="*/ 0 w 21600"/>
              <a:gd name="T1" fmla="*/ 0 h 21600"/>
              <a:gd name="T2" fmla="*/ 6705600 w 21600"/>
              <a:gd name="T3" fmla="*/ 6019800 h 21600"/>
              <a:gd name="T4" fmla="*/ 0 w 21600"/>
              <a:gd name="T5" fmla="*/ 601980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19" name="Line 3"/>
          <p:cNvSpPr>
            <a:spLocks noChangeShapeType="1"/>
          </p:cNvSpPr>
          <p:nvPr/>
        </p:nvSpPr>
        <p:spPr bwMode="auto">
          <a:xfrm>
            <a:off x="914400" y="6400800"/>
            <a:ext cx="73152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20" name="Oval 4"/>
          <p:cNvSpPr>
            <a:spLocks noChangeArrowheads="1"/>
          </p:cNvSpPr>
          <p:nvPr/>
        </p:nvSpPr>
        <p:spPr bwMode="auto">
          <a:xfrm>
            <a:off x="7848600" y="6324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0421" name="Oval 5"/>
          <p:cNvSpPr>
            <a:spLocks noChangeArrowheads="1"/>
          </p:cNvSpPr>
          <p:nvPr/>
        </p:nvSpPr>
        <p:spPr bwMode="auto">
          <a:xfrm>
            <a:off x="1143000" y="6324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0422" name="Line 6"/>
          <p:cNvSpPr>
            <a:spLocks noChangeShapeType="1"/>
          </p:cNvSpPr>
          <p:nvPr/>
        </p:nvSpPr>
        <p:spPr bwMode="auto">
          <a:xfrm flipV="1">
            <a:off x="1219200" y="381000"/>
            <a:ext cx="0" cy="6324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23" name="Line 7"/>
          <p:cNvSpPr>
            <a:spLocks noChangeShapeType="1"/>
          </p:cNvSpPr>
          <p:nvPr/>
        </p:nvSpPr>
        <p:spPr bwMode="auto">
          <a:xfrm flipH="1" flipV="1">
            <a:off x="1219200" y="2438400"/>
            <a:ext cx="6705600" cy="3962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24" name="Line 8"/>
          <p:cNvSpPr>
            <a:spLocks noChangeShapeType="1"/>
          </p:cNvSpPr>
          <p:nvPr/>
        </p:nvSpPr>
        <p:spPr bwMode="auto">
          <a:xfrm flipH="1" flipV="1">
            <a:off x="1219200" y="4572000"/>
            <a:ext cx="6705600" cy="1828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25" name="Oval 9"/>
          <p:cNvSpPr>
            <a:spLocks noChangeArrowheads="1"/>
          </p:cNvSpPr>
          <p:nvPr/>
        </p:nvSpPr>
        <p:spPr bwMode="auto">
          <a:xfrm>
            <a:off x="1143000" y="4495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0426" name="Oval 10"/>
          <p:cNvSpPr>
            <a:spLocks noChangeArrowheads="1"/>
          </p:cNvSpPr>
          <p:nvPr/>
        </p:nvSpPr>
        <p:spPr bwMode="auto">
          <a:xfrm>
            <a:off x="1143000" y="2362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0427" name="Text Box 11"/>
          <p:cNvSpPr txBox="1">
            <a:spLocks noChangeArrowheads="1"/>
          </p:cNvSpPr>
          <p:nvPr/>
        </p:nvSpPr>
        <p:spPr bwMode="auto">
          <a:xfrm>
            <a:off x="7772400" y="5791200"/>
            <a:ext cx="609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i="1"/>
              <a:t>O</a:t>
            </a:r>
          </a:p>
        </p:txBody>
      </p:sp>
      <p:sp>
        <p:nvSpPr>
          <p:cNvPr id="60428" name="Text Box 12"/>
          <p:cNvSpPr txBox="1">
            <a:spLocks noChangeArrowheads="1"/>
          </p:cNvSpPr>
          <p:nvPr/>
        </p:nvSpPr>
        <p:spPr bwMode="auto">
          <a:xfrm>
            <a:off x="609600" y="2133600"/>
            <a:ext cx="609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i="1"/>
              <a:t>C</a:t>
            </a:r>
          </a:p>
        </p:txBody>
      </p:sp>
      <p:sp>
        <p:nvSpPr>
          <p:cNvPr id="60429" name="Text Box 13"/>
          <p:cNvSpPr txBox="1">
            <a:spLocks noChangeArrowheads="1"/>
          </p:cNvSpPr>
          <p:nvPr/>
        </p:nvSpPr>
        <p:spPr bwMode="auto">
          <a:xfrm>
            <a:off x="609600" y="4191000"/>
            <a:ext cx="609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i="1"/>
              <a:t>D</a:t>
            </a:r>
          </a:p>
        </p:txBody>
      </p:sp>
      <p:sp>
        <p:nvSpPr>
          <p:cNvPr id="60430" name="Text Box 14"/>
          <p:cNvSpPr txBox="1">
            <a:spLocks noChangeArrowheads="1"/>
          </p:cNvSpPr>
          <p:nvPr/>
        </p:nvSpPr>
        <p:spPr bwMode="auto">
          <a:xfrm>
            <a:off x="609600" y="5867400"/>
            <a:ext cx="609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i="1"/>
              <a:t>A</a:t>
            </a:r>
          </a:p>
        </p:txBody>
      </p:sp>
      <p:sp>
        <p:nvSpPr>
          <p:cNvPr id="60431" name="AutoShape 15"/>
          <p:cNvSpPr>
            <a:spLocks noChangeArrowheads="1"/>
          </p:cNvSpPr>
          <p:nvPr/>
        </p:nvSpPr>
        <p:spPr bwMode="auto">
          <a:xfrm>
            <a:off x="3352800" y="304800"/>
            <a:ext cx="5638800" cy="48006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0432" name="Text Box 16"/>
          <p:cNvSpPr txBox="1">
            <a:spLocks noChangeArrowheads="1"/>
          </p:cNvSpPr>
          <p:nvPr/>
        </p:nvSpPr>
        <p:spPr bwMode="auto">
          <a:xfrm>
            <a:off x="5867400" y="685800"/>
            <a:ext cx="3200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/>
              <a:t>implies that</a:t>
            </a:r>
          </a:p>
        </p:txBody>
      </p:sp>
      <p:graphicFrame>
        <p:nvGraphicFramePr>
          <p:cNvPr id="60433" name="Object 17"/>
          <p:cNvGraphicFramePr>
            <a:graphicFrameLocks noChangeAspect="1"/>
          </p:cNvGraphicFramePr>
          <p:nvPr/>
        </p:nvGraphicFramePr>
        <p:xfrm>
          <a:off x="3733800" y="457200"/>
          <a:ext cx="2247900" cy="1290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45" name="Equation" r:id="rId3" imgW="685800" imgH="393700" progId="Equation.3">
                  <p:embed/>
                </p:oleObj>
              </mc:Choice>
              <mc:Fallback>
                <p:oleObj name="Equation" r:id="rId3" imgW="685800" imgH="393700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457200"/>
                        <a:ext cx="2247900" cy="1290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434" name="Object 18"/>
          <p:cNvGraphicFramePr>
            <a:graphicFrameLocks noChangeAspect="1"/>
          </p:cNvGraphicFramePr>
          <p:nvPr/>
        </p:nvGraphicFramePr>
        <p:xfrm>
          <a:off x="3886200" y="1905000"/>
          <a:ext cx="3270250" cy="1220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46" name="Equation" r:id="rId5" imgW="1054100" imgH="393700" progId="Equation.3">
                  <p:embed/>
                </p:oleObj>
              </mc:Choice>
              <mc:Fallback>
                <p:oleObj name="Equation" r:id="rId5" imgW="1054100" imgH="393700" progId="Equation.3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1905000"/>
                        <a:ext cx="3270250" cy="1220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435" name="Object 19"/>
          <p:cNvGraphicFramePr>
            <a:graphicFrameLocks noChangeAspect="1"/>
          </p:cNvGraphicFramePr>
          <p:nvPr/>
        </p:nvGraphicFramePr>
        <p:xfrm>
          <a:off x="3352800" y="3479800"/>
          <a:ext cx="5603875" cy="1225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47" name="Equation" r:id="rId7" imgW="1803400" imgH="393700" progId="Equation.3">
                  <p:embed/>
                </p:oleObj>
              </mc:Choice>
              <mc:Fallback>
                <p:oleObj name="Equation" r:id="rId7" imgW="1803400" imgH="393700" progId="Equation.3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3479800"/>
                        <a:ext cx="5603875" cy="1225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436" name="Text Box 20"/>
          <p:cNvSpPr txBox="1">
            <a:spLocks noChangeArrowheads="1"/>
          </p:cNvSpPr>
          <p:nvPr/>
        </p:nvSpPr>
        <p:spPr bwMode="auto">
          <a:xfrm>
            <a:off x="7162800" y="2117725"/>
            <a:ext cx="1219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/>
              <a:t>or</a:t>
            </a:r>
          </a:p>
        </p:txBody>
      </p:sp>
      <p:sp>
        <p:nvSpPr>
          <p:cNvPr id="60437" name="Arc 21"/>
          <p:cNvSpPr>
            <a:spLocks/>
          </p:cNvSpPr>
          <p:nvPr/>
        </p:nvSpPr>
        <p:spPr bwMode="auto">
          <a:xfrm rot="10800000" flipV="1">
            <a:off x="5867400" y="5943600"/>
            <a:ext cx="304800" cy="457200"/>
          </a:xfrm>
          <a:custGeom>
            <a:avLst/>
            <a:gdLst>
              <a:gd name="T0" fmla="*/ 0 w 21600"/>
              <a:gd name="T1" fmla="*/ 0 h 21600"/>
              <a:gd name="T2" fmla="*/ 304800 w 21600"/>
              <a:gd name="T3" fmla="*/ 457200 h 21600"/>
              <a:gd name="T4" fmla="*/ 0 w 21600"/>
              <a:gd name="T5" fmla="*/ 45720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38" name="Text Box 22"/>
          <p:cNvSpPr txBox="1">
            <a:spLocks noChangeArrowheads="1"/>
          </p:cNvSpPr>
          <p:nvPr/>
        </p:nvSpPr>
        <p:spPr bwMode="auto">
          <a:xfrm>
            <a:off x="5181600" y="5791200"/>
            <a:ext cx="838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/>
              <a:t>15</a:t>
            </a:r>
            <a:r>
              <a:rPr lang="en-US" altLang="en-US" sz="2800" baseline="30000"/>
              <a:t>o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Arc 2"/>
          <p:cNvSpPr>
            <a:spLocks/>
          </p:cNvSpPr>
          <p:nvPr/>
        </p:nvSpPr>
        <p:spPr bwMode="auto">
          <a:xfrm rot="10798657" flipV="1">
            <a:off x="1217613" y="381000"/>
            <a:ext cx="6705600" cy="6019800"/>
          </a:xfrm>
          <a:custGeom>
            <a:avLst/>
            <a:gdLst>
              <a:gd name="T0" fmla="*/ 0 w 21600"/>
              <a:gd name="T1" fmla="*/ 0 h 21600"/>
              <a:gd name="T2" fmla="*/ 6705600 w 21600"/>
              <a:gd name="T3" fmla="*/ 6019800 h 21600"/>
              <a:gd name="T4" fmla="*/ 0 w 21600"/>
              <a:gd name="T5" fmla="*/ 601980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43" name="Line 3"/>
          <p:cNvSpPr>
            <a:spLocks noChangeShapeType="1"/>
          </p:cNvSpPr>
          <p:nvPr/>
        </p:nvSpPr>
        <p:spPr bwMode="auto">
          <a:xfrm>
            <a:off x="914400" y="6400800"/>
            <a:ext cx="73152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44" name="Oval 4"/>
          <p:cNvSpPr>
            <a:spLocks noChangeArrowheads="1"/>
          </p:cNvSpPr>
          <p:nvPr/>
        </p:nvSpPr>
        <p:spPr bwMode="auto">
          <a:xfrm>
            <a:off x="7848600" y="6324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1445" name="Oval 5"/>
          <p:cNvSpPr>
            <a:spLocks noChangeArrowheads="1"/>
          </p:cNvSpPr>
          <p:nvPr/>
        </p:nvSpPr>
        <p:spPr bwMode="auto">
          <a:xfrm>
            <a:off x="1143000" y="6324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1446" name="Line 6"/>
          <p:cNvSpPr>
            <a:spLocks noChangeShapeType="1"/>
          </p:cNvSpPr>
          <p:nvPr/>
        </p:nvSpPr>
        <p:spPr bwMode="auto">
          <a:xfrm flipV="1">
            <a:off x="1219200" y="381000"/>
            <a:ext cx="0" cy="6324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47" name="Line 7"/>
          <p:cNvSpPr>
            <a:spLocks noChangeShapeType="1"/>
          </p:cNvSpPr>
          <p:nvPr/>
        </p:nvSpPr>
        <p:spPr bwMode="auto">
          <a:xfrm flipH="1" flipV="1">
            <a:off x="1219200" y="2438400"/>
            <a:ext cx="6705600" cy="3962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48" name="Line 8"/>
          <p:cNvSpPr>
            <a:spLocks noChangeShapeType="1"/>
          </p:cNvSpPr>
          <p:nvPr/>
        </p:nvSpPr>
        <p:spPr bwMode="auto">
          <a:xfrm flipH="1" flipV="1">
            <a:off x="1219200" y="4572000"/>
            <a:ext cx="6705600" cy="1828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49" name="Oval 9"/>
          <p:cNvSpPr>
            <a:spLocks noChangeArrowheads="1"/>
          </p:cNvSpPr>
          <p:nvPr/>
        </p:nvSpPr>
        <p:spPr bwMode="auto">
          <a:xfrm>
            <a:off x="1143000" y="4495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1450" name="Oval 10"/>
          <p:cNvSpPr>
            <a:spLocks noChangeArrowheads="1"/>
          </p:cNvSpPr>
          <p:nvPr/>
        </p:nvSpPr>
        <p:spPr bwMode="auto">
          <a:xfrm>
            <a:off x="1143000" y="2362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1451" name="Text Box 11"/>
          <p:cNvSpPr txBox="1">
            <a:spLocks noChangeArrowheads="1"/>
          </p:cNvSpPr>
          <p:nvPr/>
        </p:nvSpPr>
        <p:spPr bwMode="auto">
          <a:xfrm>
            <a:off x="7772400" y="5791200"/>
            <a:ext cx="609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i="1"/>
              <a:t>O</a:t>
            </a:r>
          </a:p>
        </p:txBody>
      </p:sp>
      <p:sp>
        <p:nvSpPr>
          <p:cNvPr id="61452" name="Text Box 12"/>
          <p:cNvSpPr txBox="1">
            <a:spLocks noChangeArrowheads="1"/>
          </p:cNvSpPr>
          <p:nvPr/>
        </p:nvSpPr>
        <p:spPr bwMode="auto">
          <a:xfrm>
            <a:off x="609600" y="2133600"/>
            <a:ext cx="609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i="1"/>
              <a:t>C</a:t>
            </a:r>
          </a:p>
        </p:txBody>
      </p:sp>
      <p:sp>
        <p:nvSpPr>
          <p:cNvPr id="61453" name="Text Box 13"/>
          <p:cNvSpPr txBox="1">
            <a:spLocks noChangeArrowheads="1"/>
          </p:cNvSpPr>
          <p:nvPr/>
        </p:nvSpPr>
        <p:spPr bwMode="auto">
          <a:xfrm>
            <a:off x="609600" y="4191000"/>
            <a:ext cx="609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i="1"/>
              <a:t>D</a:t>
            </a:r>
          </a:p>
        </p:txBody>
      </p:sp>
      <p:sp>
        <p:nvSpPr>
          <p:cNvPr id="61454" name="Text Box 14"/>
          <p:cNvSpPr txBox="1">
            <a:spLocks noChangeArrowheads="1"/>
          </p:cNvSpPr>
          <p:nvPr/>
        </p:nvSpPr>
        <p:spPr bwMode="auto">
          <a:xfrm>
            <a:off x="609600" y="5867400"/>
            <a:ext cx="609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i="1"/>
              <a:t>A</a:t>
            </a:r>
          </a:p>
        </p:txBody>
      </p:sp>
      <p:sp>
        <p:nvSpPr>
          <p:cNvPr id="61455" name="AutoShape 15"/>
          <p:cNvSpPr>
            <a:spLocks noChangeArrowheads="1"/>
          </p:cNvSpPr>
          <p:nvPr/>
        </p:nvSpPr>
        <p:spPr bwMode="auto">
          <a:xfrm>
            <a:off x="3352800" y="304800"/>
            <a:ext cx="5638800" cy="4191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1456" name="Text Box 16"/>
          <p:cNvSpPr txBox="1">
            <a:spLocks noChangeArrowheads="1"/>
          </p:cNvSpPr>
          <p:nvPr/>
        </p:nvSpPr>
        <p:spPr bwMode="auto">
          <a:xfrm>
            <a:off x="4648200" y="1981200"/>
            <a:ext cx="3200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/>
              <a:t>implies that</a:t>
            </a:r>
          </a:p>
        </p:txBody>
      </p:sp>
      <p:graphicFrame>
        <p:nvGraphicFramePr>
          <p:cNvPr id="61457" name="Object 19"/>
          <p:cNvGraphicFramePr>
            <a:graphicFrameLocks noChangeAspect="1"/>
          </p:cNvGraphicFramePr>
          <p:nvPr/>
        </p:nvGraphicFramePr>
        <p:xfrm>
          <a:off x="3411538" y="609600"/>
          <a:ext cx="5486400" cy="1225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5" name="Equation" r:id="rId3" imgW="1765300" imgH="393700" progId="Equation.3">
                  <p:embed/>
                </p:oleObj>
              </mc:Choice>
              <mc:Fallback>
                <p:oleObj name="Equation" r:id="rId3" imgW="1765300" imgH="393700" progId="Equation.3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1538" y="609600"/>
                        <a:ext cx="5486400" cy="1225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58" name="Object 21"/>
          <p:cNvGraphicFramePr>
            <a:graphicFrameLocks noChangeAspect="1"/>
          </p:cNvGraphicFramePr>
          <p:nvPr/>
        </p:nvGraphicFramePr>
        <p:xfrm>
          <a:off x="4502150" y="2895600"/>
          <a:ext cx="3575050" cy="1335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6" name="Equation" r:id="rId5" imgW="1054100" imgH="393700" progId="Equation.3">
                  <p:embed/>
                </p:oleObj>
              </mc:Choice>
              <mc:Fallback>
                <p:oleObj name="Equation" r:id="rId5" imgW="1054100" imgH="393700" progId="Equation.3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2150" y="2895600"/>
                        <a:ext cx="3575050" cy="1335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59" name="Arc 22"/>
          <p:cNvSpPr>
            <a:spLocks/>
          </p:cNvSpPr>
          <p:nvPr/>
        </p:nvSpPr>
        <p:spPr bwMode="auto">
          <a:xfrm rot="10800000" flipV="1">
            <a:off x="5867400" y="5943600"/>
            <a:ext cx="304800" cy="457200"/>
          </a:xfrm>
          <a:custGeom>
            <a:avLst/>
            <a:gdLst>
              <a:gd name="T0" fmla="*/ 0 w 21600"/>
              <a:gd name="T1" fmla="*/ 0 h 21600"/>
              <a:gd name="T2" fmla="*/ 304800 w 21600"/>
              <a:gd name="T3" fmla="*/ 457200 h 21600"/>
              <a:gd name="T4" fmla="*/ 0 w 21600"/>
              <a:gd name="T5" fmla="*/ 45720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60" name="Text Box 23"/>
          <p:cNvSpPr txBox="1">
            <a:spLocks noChangeArrowheads="1"/>
          </p:cNvSpPr>
          <p:nvPr/>
        </p:nvSpPr>
        <p:spPr bwMode="auto">
          <a:xfrm>
            <a:off x="5181600" y="5791200"/>
            <a:ext cx="838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/>
              <a:t>15</a:t>
            </a:r>
            <a:r>
              <a:rPr lang="en-US" altLang="en-US" sz="2800" baseline="30000"/>
              <a:t>o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3"/>
          <p:cNvSpPr txBox="1">
            <a:spLocks noChangeArrowheads="1"/>
          </p:cNvSpPr>
          <p:nvPr/>
        </p:nvSpPr>
        <p:spPr bwMode="auto">
          <a:xfrm>
            <a:off x="533400" y="5867400"/>
            <a:ext cx="37338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http://twistedphysics.typepad.com/cocktail_party_physics/2007/07/index.html</a:t>
            </a:r>
          </a:p>
        </p:txBody>
      </p:sp>
      <p:pic>
        <p:nvPicPr>
          <p:cNvPr id="7171" name="Picture 4" descr="Archimedes-bat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162050"/>
            <a:ext cx="3810000" cy="4476750"/>
          </a:xfrm>
          <a:prstGeom prst="rect">
            <a:avLst/>
          </a:prstGeom>
          <a:noFill/>
          <a:ln w="57150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5" descr="Archimedes-nak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4888" y="1143000"/>
            <a:ext cx="4144962" cy="4572000"/>
          </a:xfrm>
          <a:prstGeom prst="rect">
            <a:avLst/>
          </a:prstGeom>
          <a:noFill/>
          <a:ln w="57150">
            <a:solidFill>
              <a:srgbClr val="3399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3" name="Text Box 6"/>
          <p:cNvSpPr txBox="1">
            <a:spLocks noChangeArrowheads="1"/>
          </p:cNvSpPr>
          <p:nvPr/>
        </p:nvSpPr>
        <p:spPr bwMode="auto">
          <a:xfrm>
            <a:off x="5334000" y="5867400"/>
            <a:ext cx="3352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http://www.cartoonstock.com/directory/a/archimedes.asp</a:t>
            </a:r>
          </a:p>
        </p:txBody>
      </p:sp>
      <p:sp>
        <p:nvSpPr>
          <p:cNvPr id="7174" name="Text Box 7"/>
          <p:cNvSpPr txBox="1">
            <a:spLocks noChangeArrowheads="1"/>
          </p:cNvSpPr>
          <p:nvPr/>
        </p:nvSpPr>
        <p:spPr bwMode="auto">
          <a:xfrm>
            <a:off x="1981200" y="152400"/>
            <a:ext cx="4724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>
                <a:latin typeface="Symbol" pitchFamily="18" charset="2"/>
              </a:rPr>
              <a:t>Enrhka! Enrhka!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ext Box 14"/>
          <p:cNvSpPr txBox="1">
            <a:spLocks noChangeArrowheads="1"/>
          </p:cNvSpPr>
          <p:nvPr/>
        </p:nvSpPr>
        <p:spPr bwMode="auto">
          <a:xfrm>
            <a:off x="609600" y="5867400"/>
            <a:ext cx="609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i="1"/>
              <a:t>A</a:t>
            </a:r>
          </a:p>
        </p:txBody>
      </p:sp>
      <p:sp>
        <p:nvSpPr>
          <p:cNvPr id="62467" name="Arc 2"/>
          <p:cNvSpPr>
            <a:spLocks/>
          </p:cNvSpPr>
          <p:nvPr/>
        </p:nvSpPr>
        <p:spPr bwMode="auto">
          <a:xfrm rot="10798657" flipV="1">
            <a:off x="1217613" y="381000"/>
            <a:ext cx="6705600" cy="6019800"/>
          </a:xfrm>
          <a:custGeom>
            <a:avLst/>
            <a:gdLst>
              <a:gd name="T0" fmla="*/ 0 w 21600"/>
              <a:gd name="T1" fmla="*/ 0 h 21600"/>
              <a:gd name="T2" fmla="*/ 6705600 w 21600"/>
              <a:gd name="T3" fmla="*/ 6019800 h 21600"/>
              <a:gd name="T4" fmla="*/ 0 w 21600"/>
              <a:gd name="T5" fmla="*/ 601980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468" name="Line 3"/>
          <p:cNvSpPr>
            <a:spLocks noChangeShapeType="1"/>
          </p:cNvSpPr>
          <p:nvPr/>
        </p:nvSpPr>
        <p:spPr bwMode="auto">
          <a:xfrm>
            <a:off x="914400" y="6400800"/>
            <a:ext cx="73152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469" name="Line 6"/>
          <p:cNvSpPr>
            <a:spLocks noChangeShapeType="1"/>
          </p:cNvSpPr>
          <p:nvPr/>
        </p:nvSpPr>
        <p:spPr bwMode="auto">
          <a:xfrm flipV="1">
            <a:off x="1219200" y="381000"/>
            <a:ext cx="0" cy="6324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470" name="Line 7"/>
          <p:cNvSpPr>
            <a:spLocks noChangeShapeType="1"/>
          </p:cNvSpPr>
          <p:nvPr/>
        </p:nvSpPr>
        <p:spPr bwMode="auto">
          <a:xfrm flipH="1" flipV="1">
            <a:off x="1219200" y="2438400"/>
            <a:ext cx="6705600" cy="3962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471" name="Line 8"/>
          <p:cNvSpPr>
            <a:spLocks noChangeShapeType="1"/>
          </p:cNvSpPr>
          <p:nvPr/>
        </p:nvSpPr>
        <p:spPr bwMode="auto">
          <a:xfrm flipH="1" flipV="1">
            <a:off x="1219200" y="4572000"/>
            <a:ext cx="6705600" cy="1828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472" name="Oval 10"/>
          <p:cNvSpPr>
            <a:spLocks noChangeArrowheads="1"/>
          </p:cNvSpPr>
          <p:nvPr/>
        </p:nvSpPr>
        <p:spPr bwMode="auto">
          <a:xfrm>
            <a:off x="1143000" y="2362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2473" name="Text Box 11"/>
          <p:cNvSpPr txBox="1">
            <a:spLocks noChangeArrowheads="1"/>
          </p:cNvSpPr>
          <p:nvPr/>
        </p:nvSpPr>
        <p:spPr bwMode="auto">
          <a:xfrm>
            <a:off x="7772400" y="5791200"/>
            <a:ext cx="609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i="1"/>
              <a:t>O</a:t>
            </a:r>
          </a:p>
        </p:txBody>
      </p:sp>
      <p:sp>
        <p:nvSpPr>
          <p:cNvPr id="62474" name="Text Box 12"/>
          <p:cNvSpPr txBox="1">
            <a:spLocks noChangeArrowheads="1"/>
          </p:cNvSpPr>
          <p:nvPr/>
        </p:nvSpPr>
        <p:spPr bwMode="auto">
          <a:xfrm>
            <a:off x="609600" y="2133600"/>
            <a:ext cx="609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i="1"/>
              <a:t>C</a:t>
            </a:r>
          </a:p>
        </p:txBody>
      </p:sp>
      <p:sp>
        <p:nvSpPr>
          <p:cNvPr id="62475" name="Text Box 13"/>
          <p:cNvSpPr txBox="1">
            <a:spLocks noChangeArrowheads="1"/>
          </p:cNvSpPr>
          <p:nvPr/>
        </p:nvSpPr>
        <p:spPr bwMode="auto">
          <a:xfrm>
            <a:off x="609600" y="4191000"/>
            <a:ext cx="609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i="1"/>
              <a:t>D</a:t>
            </a:r>
          </a:p>
        </p:txBody>
      </p:sp>
      <p:sp>
        <p:nvSpPr>
          <p:cNvPr id="62476" name="AutoShape 15"/>
          <p:cNvSpPr>
            <a:spLocks noChangeArrowheads="1"/>
          </p:cNvSpPr>
          <p:nvPr/>
        </p:nvSpPr>
        <p:spPr bwMode="auto">
          <a:xfrm>
            <a:off x="3352800" y="304800"/>
            <a:ext cx="5638800" cy="46482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62477" name="Object 18"/>
          <p:cNvGraphicFramePr>
            <a:graphicFrameLocks noChangeAspect="1"/>
          </p:cNvGraphicFramePr>
          <p:nvPr/>
        </p:nvGraphicFramePr>
        <p:xfrm>
          <a:off x="4343400" y="609600"/>
          <a:ext cx="3446463" cy="1335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93" name="Equation" r:id="rId3" imgW="1016000" imgH="393700" progId="Equation.3">
                  <p:embed/>
                </p:oleObj>
              </mc:Choice>
              <mc:Fallback>
                <p:oleObj name="Equation" r:id="rId3" imgW="1016000" imgH="393700" progId="Equation.3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609600"/>
                        <a:ext cx="3446463" cy="1335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478" name="Object 19"/>
          <p:cNvGraphicFramePr>
            <a:graphicFrameLocks noChangeAspect="1"/>
          </p:cNvGraphicFramePr>
          <p:nvPr/>
        </p:nvGraphicFramePr>
        <p:xfrm>
          <a:off x="3857625" y="1905000"/>
          <a:ext cx="4402138" cy="1373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94" name="Equation" r:id="rId5" imgW="1384300" imgH="431800" progId="Equation.3">
                  <p:embed/>
                </p:oleObj>
              </mc:Choice>
              <mc:Fallback>
                <p:oleObj name="Equation" r:id="rId5" imgW="1384300" imgH="431800" progId="Equation.3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7625" y="1905000"/>
                        <a:ext cx="4402138" cy="1373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479" name="Object 20"/>
          <p:cNvGraphicFramePr>
            <a:graphicFrameLocks noChangeAspect="1"/>
          </p:cNvGraphicFramePr>
          <p:nvPr/>
        </p:nvGraphicFramePr>
        <p:xfrm>
          <a:off x="3886200" y="3355975"/>
          <a:ext cx="4044950" cy="1292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95" name="Equation" r:id="rId7" imgW="1231366" imgH="393529" progId="Equation.3">
                  <p:embed/>
                </p:oleObj>
              </mc:Choice>
              <mc:Fallback>
                <p:oleObj name="Equation" r:id="rId7" imgW="1231366" imgH="393529" progId="Equation.3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3355975"/>
                        <a:ext cx="4044950" cy="1292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480" name="Arc 21"/>
          <p:cNvSpPr>
            <a:spLocks/>
          </p:cNvSpPr>
          <p:nvPr/>
        </p:nvSpPr>
        <p:spPr bwMode="auto">
          <a:xfrm rot="10800000" flipV="1">
            <a:off x="5867400" y="5943600"/>
            <a:ext cx="304800" cy="457200"/>
          </a:xfrm>
          <a:custGeom>
            <a:avLst/>
            <a:gdLst>
              <a:gd name="T0" fmla="*/ 0 w 21600"/>
              <a:gd name="T1" fmla="*/ 0 h 21600"/>
              <a:gd name="T2" fmla="*/ 304800 w 21600"/>
              <a:gd name="T3" fmla="*/ 457200 h 21600"/>
              <a:gd name="T4" fmla="*/ 0 w 21600"/>
              <a:gd name="T5" fmla="*/ 45720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481" name="Text Box 22"/>
          <p:cNvSpPr txBox="1">
            <a:spLocks noChangeArrowheads="1"/>
          </p:cNvSpPr>
          <p:nvPr/>
        </p:nvSpPr>
        <p:spPr bwMode="auto">
          <a:xfrm>
            <a:off x="5181600" y="5791200"/>
            <a:ext cx="838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/>
              <a:t>15</a:t>
            </a:r>
            <a:r>
              <a:rPr lang="en-US" altLang="en-US" sz="2800" baseline="30000"/>
              <a:t>o</a:t>
            </a:r>
          </a:p>
        </p:txBody>
      </p:sp>
      <p:sp>
        <p:nvSpPr>
          <p:cNvPr id="110615" name="Line 23"/>
          <p:cNvSpPr>
            <a:spLocks noChangeShapeType="1"/>
          </p:cNvSpPr>
          <p:nvPr/>
        </p:nvSpPr>
        <p:spPr bwMode="auto">
          <a:xfrm flipH="1">
            <a:off x="1219200" y="6400800"/>
            <a:ext cx="67056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0616" name="Line 24"/>
          <p:cNvSpPr>
            <a:spLocks noChangeShapeType="1"/>
          </p:cNvSpPr>
          <p:nvPr/>
        </p:nvSpPr>
        <p:spPr bwMode="auto">
          <a:xfrm flipV="1">
            <a:off x="1219200" y="4572000"/>
            <a:ext cx="0" cy="182880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484" name="Oval 4"/>
          <p:cNvSpPr>
            <a:spLocks noChangeArrowheads="1"/>
          </p:cNvSpPr>
          <p:nvPr/>
        </p:nvSpPr>
        <p:spPr bwMode="auto">
          <a:xfrm>
            <a:off x="7848600" y="6324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2485" name="Oval 5"/>
          <p:cNvSpPr>
            <a:spLocks noChangeArrowheads="1"/>
          </p:cNvSpPr>
          <p:nvPr/>
        </p:nvSpPr>
        <p:spPr bwMode="auto">
          <a:xfrm>
            <a:off x="1143000" y="6324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2486" name="Oval 9"/>
          <p:cNvSpPr>
            <a:spLocks noChangeArrowheads="1"/>
          </p:cNvSpPr>
          <p:nvPr/>
        </p:nvSpPr>
        <p:spPr bwMode="auto">
          <a:xfrm>
            <a:off x="1143000" y="4495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10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10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615" grpId="0" animBg="1"/>
      <p:bldP spid="110616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Arc 2"/>
          <p:cNvSpPr>
            <a:spLocks/>
          </p:cNvSpPr>
          <p:nvPr/>
        </p:nvSpPr>
        <p:spPr bwMode="auto">
          <a:xfrm rot="10798657" flipV="1">
            <a:off x="1217613" y="381000"/>
            <a:ext cx="6705600" cy="6019800"/>
          </a:xfrm>
          <a:custGeom>
            <a:avLst/>
            <a:gdLst>
              <a:gd name="T0" fmla="*/ 0 w 21600"/>
              <a:gd name="T1" fmla="*/ 0 h 21600"/>
              <a:gd name="T2" fmla="*/ 6705600 w 21600"/>
              <a:gd name="T3" fmla="*/ 6019800 h 21600"/>
              <a:gd name="T4" fmla="*/ 0 w 21600"/>
              <a:gd name="T5" fmla="*/ 601980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491" name="Line 3"/>
          <p:cNvSpPr>
            <a:spLocks noChangeShapeType="1"/>
          </p:cNvSpPr>
          <p:nvPr/>
        </p:nvSpPr>
        <p:spPr bwMode="auto">
          <a:xfrm>
            <a:off x="914400" y="6400800"/>
            <a:ext cx="73152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492" name="Oval 4"/>
          <p:cNvSpPr>
            <a:spLocks noChangeArrowheads="1"/>
          </p:cNvSpPr>
          <p:nvPr/>
        </p:nvSpPr>
        <p:spPr bwMode="auto">
          <a:xfrm>
            <a:off x="7848600" y="6324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3493" name="Oval 5"/>
          <p:cNvSpPr>
            <a:spLocks noChangeArrowheads="1"/>
          </p:cNvSpPr>
          <p:nvPr/>
        </p:nvSpPr>
        <p:spPr bwMode="auto">
          <a:xfrm>
            <a:off x="1143000" y="6324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3494" name="Line 6"/>
          <p:cNvSpPr>
            <a:spLocks noChangeShapeType="1"/>
          </p:cNvSpPr>
          <p:nvPr/>
        </p:nvSpPr>
        <p:spPr bwMode="auto">
          <a:xfrm flipV="1">
            <a:off x="1219200" y="381000"/>
            <a:ext cx="0" cy="6324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495" name="Line 7"/>
          <p:cNvSpPr>
            <a:spLocks noChangeShapeType="1"/>
          </p:cNvSpPr>
          <p:nvPr/>
        </p:nvSpPr>
        <p:spPr bwMode="auto">
          <a:xfrm flipH="1" flipV="1">
            <a:off x="1219200" y="2438400"/>
            <a:ext cx="6705600" cy="3962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496" name="Line 8"/>
          <p:cNvSpPr>
            <a:spLocks noChangeShapeType="1"/>
          </p:cNvSpPr>
          <p:nvPr/>
        </p:nvSpPr>
        <p:spPr bwMode="auto">
          <a:xfrm flipH="1" flipV="1">
            <a:off x="1219200" y="4572000"/>
            <a:ext cx="6705600" cy="1828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497" name="Oval 9"/>
          <p:cNvSpPr>
            <a:spLocks noChangeArrowheads="1"/>
          </p:cNvSpPr>
          <p:nvPr/>
        </p:nvSpPr>
        <p:spPr bwMode="auto">
          <a:xfrm>
            <a:off x="1143000" y="4495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3498" name="Oval 10"/>
          <p:cNvSpPr>
            <a:spLocks noChangeArrowheads="1"/>
          </p:cNvSpPr>
          <p:nvPr/>
        </p:nvSpPr>
        <p:spPr bwMode="auto">
          <a:xfrm>
            <a:off x="1143000" y="2362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3499" name="Text Box 11"/>
          <p:cNvSpPr txBox="1">
            <a:spLocks noChangeArrowheads="1"/>
          </p:cNvSpPr>
          <p:nvPr/>
        </p:nvSpPr>
        <p:spPr bwMode="auto">
          <a:xfrm>
            <a:off x="7772400" y="5791200"/>
            <a:ext cx="609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i="1"/>
              <a:t>O</a:t>
            </a:r>
          </a:p>
        </p:txBody>
      </p:sp>
      <p:sp>
        <p:nvSpPr>
          <p:cNvPr id="63500" name="Text Box 12"/>
          <p:cNvSpPr txBox="1">
            <a:spLocks noChangeArrowheads="1"/>
          </p:cNvSpPr>
          <p:nvPr/>
        </p:nvSpPr>
        <p:spPr bwMode="auto">
          <a:xfrm>
            <a:off x="609600" y="2133600"/>
            <a:ext cx="609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i="1"/>
              <a:t>C</a:t>
            </a:r>
          </a:p>
        </p:txBody>
      </p:sp>
      <p:sp>
        <p:nvSpPr>
          <p:cNvPr id="63501" name="Text Box 13"/>
          <p:cNvSpPr txBox="1">
            <a:spLocks noChangeArrowheads="1"/>
          </p:cNvSpPr>
          <p:nvPr/>
        </p:nvSpPr>
        <p:spPr bwMode="auto">
          <a:xfrm>
            <a:off x="609600" y="4191000"/>
            <a:ext cx="609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i="1"/>
              <a:t>D</a:t>
            </a:r>
          </a:p>
        </p:txBody>
      </p:sp>
      <p:sp>
        <p:nvSpPr>
          <p:cNvPr id="63502" name="Text Box 14"/>
          <p:cNvSpPr txBox="1">
            <a:spLocks noChangeArrowheads="1"/>
          </p:cNvSpPr>
          <p:nvPr/>
        </p:nvSpPr>
        <p:spPr bwMode="auto">
          <a:xfrm>
            <a:off x="609600" y="5867400"/>
            <a:ext cx="609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i="1"/>
              <a:t>A</a:t>
            </a:r>
          </a:p>
        </p:txBody>
      </p:sp>
      <p:sp>
        <p:nvSpPr>
          <p:cNvPr id="63503" name="AutoShape 15"/>
          <p:cNvSpPr>
            <a:spLocks noChangeArrowheads="1"/>
          </p:cNvSpPr>
          <p:nvPr/>
        </p:nvSpPr>
        <p:spPr bwMode="auto">
          <a:xfrm>
            <a:off x="3352800" y="304800"/>
            <a:ext cx="5638800" cy="46482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63504" name="Object 16"/>
          <p:cNvGraphicFramePr>
            <a:graphicFrameLocks noChangeAspect="1"/>
          </p:cNvGraphicFramePr>
          <p:nvPr/>
        </p:nvGraphicFramePr>
        <p:xfrm>
          <a:off x="4575175" y="493713"/>
          <a:ext cx="2928938" cy="1335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15" name="Equation" r:id="rId3" imgW="863225" imgH="393529" progId="Equation.3">
                  <p:embed/>
                </p:oleObj>
              </mc:Choice>
              <mc:Fallback>
                <p:oleObj name="Equation" r:id="rId3" imgW="863225" imgH="393529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5175" y="493713"/>
                        <a:ext cx="2928938" cy="1335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505" name="Object 19"/>
          <p:cNvGraphicFramePr>
            <a:graphicFrameLocks noChangeAspect="1"/>
          </p:cNvGraphicFramePr>
          <p:nvPr/>
        </p:nvGraphicFramePr>
        <p:xfrm>
          <a:off x="4300538" y="1981200"/>
          <a:ext cx="3929062" cy="1350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16" name="Equation" r:id="rId5" imgW="1219200" imgH="419100" progId="Equation.3">
                  <p:embed/>
                </p:oleObj>
              </mc:Choice>
              <mc:Fallback>
                <p:oleObj name="Equation" r:id="rId5" imgW="1219200" imgH="419100" progId="Equation.3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00538" y="1981200"/>
                        <a:ext cx="3929062" cy="1350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506" name="Object 20"/>
          <p:cNvGraphicFramePr>
            <a:graphicFrameLocks noChangeAspect="1"/>
          </p:cNvGraphicFramePr>
          <p:nvPr/>
        </p:nvGraphicFramePr>
        <p:xfrm>
          <a:off x="3571875" y="3352800"/>
          <a:ext cx="4962525" cy="1343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17" name="Equation" r:id="rId7" imgW="1549400" imgH="419100" progId="Equation.3">
                  <p:embed/>
                </p:oleObj>
              </mc:Choice>
              <mc:Fallback>
                <p:oleObj name="Equation" r:id="rId7" imgW="1549400" imgH="419100" progId="Equation.3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1875" y="3352800"/>
                        <a:ext cx="4962525" cy="1343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507" name="Arc 21"/>
          <p:cNvSpPr>
            <a:spLocks/>
          </p:cNvSpPr>
          <p:nvPr/>
        </p:nvSpPr>
        <p:spPr bwMode="auto">
          <a:xfrm rot="10800000" flipV="1">
            <a:off x="5867400" y="5943600"/>
            <a:ext cx="304800" cy="457200"/>
          </a:xfrm>
          <a:custGeom>
            <a:avLst/>
            <a:gdLst>
              <a:gd name="T0" fmla="*/ 0 w 21600"/>
              <a:gd name="T1" fmla="*/ 0 h 21600"/>
              <a:gd name="T2" fmla="*/ 304800 w 21600"/>
              <a:gd name="T3" fmla="*/ 457200 h 21600"/>
              <a:gd name="T4" fmla="*/ 0 w 21600"/>
              <a:gd name="T5" fmla="*/ 45720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08" name="Text Box 22"/>
          <p:cNvSpPr txBox="1">
            <a:spLocks noChangeArrowheads="1"/>
          </p:cNvSpPr>
          <p:nvPr/>
        </p:nvSpPr>
        <p:spPr bwMode="auto">
          <a:xfrm>
            <a:off x="5181600" y="5791200"/>
            <a:ext cx="838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/>
              <a:t>15</a:t>
            </a:r>
            <a:r>
              <a:rPr lang="en-US" altLang="en-US" sz="2800" baseline="30000"/>
              <a:t>o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13"/>
          <p:cNvSpPr txBox="1">
            <a:spLocks noChangeArrowheads="1"/>
          </p:cNvSpPr>
          <p:nvPr/>
        </p:nvSpPr>
        <p:spPr bwMode="auto">
          <a:xfrm>
            <a:off x="609600" y="4191000"/>
            <a:ext cx="609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i="1"/>
              <a:t>D</a:t>
            </a:r>
          </a:p>
        </p:txBody>
      </p:sp>
      <p:sp>
        <p:nvSpPr>
          <p:cNvPr id="64515" name="Text Box 14"/>
          <p:cNvSpPr txBox="1">
            <a:spLocks noChangeArrowheads="1"/>
          </p:cNvSpPr>
          <p:nvPr/>
        </p:nvSpPr>
        <p:spPr bwMode="auto">
          <a:xfrm>
            <a:off x="609600" y="5867400"/>
            <a:ext cx="609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i="1"/>
              <a:t>A</a:t>
            </a:r>
          </a:p>
        </p:txBody>
      </p:sp>
      <p:sp>
        <p:nvSpPr>
          <p:cNvPr id="64516" name="Arc 2"/>
          <p:cNvSpPr>
            <a:spLocks/>
          </p:cNvSpPr>
          <p:nvPr/>
        </p:nvSpPr>
        <p:spPr bwMode="auto">
          <a:xfrm rot="10798657" flipV="1">
            <a:off x="1217613" y="381000"/>
            <a:ext cx="6705600" cy="6019800"/>
          </a:xfrm>
          <a:custGeom>
            <a:avLst/>
            <a:gdLst>
              <a:gd name="T0" fmla="*/ 0 w 21600"/>
              <a:gd name="T1" fmla="*/ 0 h 21600"/>
              <a:gd name="T2" fmla="*/ 6705600 w 21600"/>
              <a:gd name="T3" fmla="*/ 6019800 h 21600"/>
              <a:gd name="T4" fmla="*/ 0 w 21600"/>
              <a:gd name="T5" fmla="*/ 601980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17" name="Line 3"/>
          <p:cNvSpPr>
            <a:spLocks noChangeShapeType="1"/>
          </p:cNvSpPr>
          <p:nvPr/>
        </p:nvSpPr>
        <p:spPr bwMode="auto">
          <a:xfrm>
            <a:off x="914400" y="6400800"/>
            <a:ext cx="73152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18" name="Line 6"/>
          <p:cNvSpPr>
            <a:spLocks noChangeShapeType="1"/>
          </p:cNvSpPr>
          <p:nvPr/>
        </p:nvSpPr>
        <p:spPr bwMode="auto">
          <a:xfrm flipV="1">
            <a:off x="1219200" y="381000"/>
            <a:ext cx="0" cy="6324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19" name="Line 7"/>
          <p:cNvSpPr>
            <a:spLocks noChangeShapeType="1"/>
          </p:cNvSpPr>
          <p:nvPr/>
        </p:nvSpPr>
        <p:spPr bwMode="auto">
          <a:xfrm flipH="1" flipV="1">
            <a:off x="1219200" y="2438400"/>
            <a:ext cx="6705600" cy="3962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20" name="Line 8"/>
          <p:cNvSpPr>
            <a:spLocks noChangeShapeType="1"/>
          </p:cNvSpPr>
          <p:nvPr/>
        </p:nvSpPr>
        <p:spPr bwMode="auto">
          <a:xfrm flipH="1" flipV="1">
            <a:off x="1219200" y="4572000"/>
            <a:ext cx="6705600" cy="1828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21" name="Oval 10"/>
          <p:cNvSpPr>
            <a:spLocks noChangeArrowheads="1"/>
          </p:cNvSpPr>
          <p:nvPr/>
        </p:nvSpPr>
        <p:spPr bwMode="auto">
          <a:xfrm>
            <a:off x="1143000" y="2362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4522" name="Text Box 11"/>
          <p:cNvSpPr txBox="1">
            <a:spLocks noChangeArrowheads="1"/>
          </p:cNvSpPr>
          <p:nvPr/>
        </p:nvSpPr>
        <p:spPr bwMode="auto">
          <a:xfrm>
            <a:off x="7772400" y="5791200"/>
            <a:ext cx="609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i="1"/>
              <a:t>O</a:t>
            </a:r>
          </a:p>
        </p:txBody>
      </p:sp>
      <p:sp>
        <p:nvSpPr>
          <p:cNvPr id="64523" name="Text Box 12"/>
          <p:cNvSpPr txBox="1">
            <a:spLocks noChangeArrowheads="1"/>
          </p:cNvSpPr>
          <p:nvPr/>
        </p:nvSpPr>
        <p:spPr bwMode="auto">
          <a:xfrm>
            <a:off x="609600" y="2133600"/>
            <a:ext cx="609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i="1"/>
              <a:t>C</a:t>
            </a:r>
          </a:p>
        </p:txBody>
      </p:sp>
      <p:sp>
        <p:nvSpPr>
          <p:cNvPr id="64524" name="AutoShape 15"/>
          <p:cNvSpPr>
            <a:spLocks noChangeArrowheads="1"/>
          </p:cNvSpPr>
          <p:nvPr/>
        </p:nvSpPr>
        <p:spPr bwMode="auto">
          <a:xfrm>
            <a:off x="1676400" y="304800"/>
            <a:ext cx="7315200" cy="35052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64525" name="Object 16"/>
          <p:cNvGraphicFramePr>
            <a:graphicFrameLocks noChangeAspect="1"/>
          </p:cNvGraphicFramePr>
          <p:nvPr/>
        </p:nvGraphicFramePr>
        <p:xfrm>
          <a:off x="2179638" y="755650"/>
          <a:ext cx="3962400" cy="142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42" name="Equation" r:id="rId3" imgW="1168400" imgH="419100" progId="Equation.3">
                  <p:embed/>
                </p:oleObj>
              </mc:Choice>
              <mc:Fallback>
                <p:oleObj name="Equation" r:id="rId3" imgW="1168400" imgH="419100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9638" y="755650"/>
                        <a:ext cx="3962400" cy="1422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526" name="Object 18"/>
          <p:cNvGraphicFramePr>
            <a:graphicFrameLocks noChangeAspect="1"/>
          </p:cNvGraphicFramePr>
          <p:nvPr/>
        </p:nvGraphicFramePr>
        <p:xfrm>
          <a:off x="6191250" y="785813"/>
          <a:ext cx="2571750" cy="1347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43" name="Equation" r:id="rId5" imgW="774364" imgH="406224" progId="Equation.3">
                  <p:embed/>
                </p:oleObj>
              </mc:Choice>
              <mc:Fallback>
                <p:oleObj name="Equation" r:id="rId5" imgW="774364" imgH="406224" progId="Equation.3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91250" y="785813"/>
                        <a:ext cx="2571750" cy="1347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527" name="Text Box 19"/>
          <p:cNvSpPr txBox="1">
            <a:spLocks noChangeArrowheads="1"/>
          </p:cNvSpPr>
          <p:nvPr/>
        </p:nvSpPr>
        <p:spPr bwMode="auto">
          <a:xfrm>
            <a:off x="2057400" y="2574925"/>
            <a:ext cx="2209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/>
              <a:t>since</a:t>
            </a:r>
          </a:p>
        </p:txBody>
      </p:sp>
      <p:graphicFrame>
        <p:nvGraphicFramePr>
          <p:cNvPr id="64528" name="Object 20"/>
          <p:cNvGraphicFramePr>
            <a:graphicFrameLocks noChangeAspect="1"/>
          </p:cNvGraphicFramePr>
          <p:nvPr/>
        </p:nvGraphicFramePr>
        <p:xfrm>
          <a:off x="4243388" y="2479675"/>
          <a:ext cx="3635375" cy="817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44" name="Equation" r:id="rId7" imgW="1129810" imgH="253890" progId="Equation.3">
                  <p:embed/>
                </p:oleObj>
              </mc:Choice>
              <mc:Fallback>
                <p:oleObj name="Equation" r:id="rId7" imgW="1129810" imgH="253890" progId="Equation.3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43388" y="2479675"/>
                        <a:ext cx="3635375" cy="817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529" name="Arc 21"/>
          <p:cNvSpPr>
            <a:spLocks/>
          </p:cNvSpPr>
          <p:nvPr/>
        </p:nvSpPr>
        <p:spPr bwMode="auto">
          <a:xfrm rot="10800000" flipV="1">
            <a:off x="5867400" y="5943600"/>
            <a:ext cx="304800" cy="457200"/>
          </a:xfrm>
          <a:custGeom>
            <a:avLst/>
            <a:gdLst>
              <a:gd name="T0" fmla="*/ 0 w 21600"/>
              <a:gd name="T1" fmla="*/ 0 h 21600"/>
              <a:gd name="T2" fmla="*/ 304800 w 21600"/>
              <a:gd name="T3" fmla="*/ 457200 h 21600"/>
              <a:gd name="T4" fmla="*/ 0 w 21600"/>
              <a:gd name="T5" fmla="*/ 45720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30" name="Text Box 22"/>
          <p:cNvSpPr txBox="1">
            <a:spLocks noChangeArrowheads="1"/>
          </p:cNvSpPr>
          <p:nvPr/>
        </p:nvSpPr>
        <p:spPr bwMode="auto">
          <a:xfrm>
            <a:off x="5181600" y="5791200"/>
            <a:ext cx="838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/>
              <a:t>15</a:t>
            </a:r>
            <a:r>
              <a:rPr lang="en-US" altLang="en-US" sz="2800" baseline="30000"/>
              <a:t>o</a:t>
            </a:r>
          </a:p>
        </p:txBody>
      </p:sp>
      <p:sp>
        <p:nvSpPr>
          <p:cNvPr id="112663" name="Line 23"/>
          <p:cNvSpPr>
            <a:spLocks noChangeShapeType="1"/>
          </p:cNvSpPr>
          <p:nvPr/>
        </p:nvSpPr>
        <p:spPr bwMode="auto">
          <a:xfrm flipH="1" flipV="1">
            <a:off x="1219200" y="4572000"/>
            <a:ext cx="6705600" cy="1828800"/>
          </a:xfrm>
          <a:prstGeom prst="line">
            <a:avLst/>
          </a:prstGeom>
          <a:noFill/>
          <a:ln w="57150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64" name="Line 24"/>
          <p:cNvSpPr>
            <a:spLocks noChangeShapeType="1"/>
          </p:cNvSpPr>
          <p:nvPr/>
        </p:nvSpPr>
        <p:spPr bwMode="auto">
          <a:xfrm flipV="1">
            <a:off x="1219200" y="4572000"/>
            <a:ext cx="0" cy="1828800"/>
          </a:xfrm>
          <a:prstGeom prst="line">
            <a:avLst/>
          </a:prstGeom>
          <a:noFill/>
          <a:ln w="5715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33" name="Oval 4"/>
          <p:cNvSpPr>
            <a:spLocks noChangeArrowheads="1"/>
          </p:cNvSpPr>
          <p:nvPr/>
        </p:nvSpPr>
        <p:spPr bwMode="auto">
          <a:xfrm>
            <a:off x="7848600" y="6324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4534" name="Oval 5"/>
          <p:cNvSpPr>
            <a:spLocks noChangeArrowheads="1"/>
          </p:cNvSpPr>
          <p:nvPr/>
        </p:nvSpPr>
        <p:spPr bwMode="auto">
          <a:xfrm>
            <a:off x="1143000" y="6324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4535" name="Oval 9"/>
          <p:cNvSpPr>
            <a:spLocks noChangeArrowheads="1"/>
          </p:cNvSpPr>
          <p:nvPr/>
        </p:nvSpPr>
        <p:spPr bwMode="auto">
          <a:xfrm>
            <a:off x="1143000" y="4495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2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12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3" grpId="0" animBg="1"/>
      <p:bldP spid="112664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87" name="Text Box 23"/>
          <p:cNvSpPr txBox="1">
            <a:spLocks noChangeArrowheads="1"/>
          </p:cNvSpPr>
          <p:nvPr/>
        </p:nvSpPr>
        <p:spPr bwMode="auto">
          <a:xfrm>
            <a:off x="4876800" y="5943600"/>
            <a:ext cx="838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/>
              <a:t>7.5</a:t>
            </a:r>
            <a:r>
              <a:rPr lang="en-US" altLang="en-US" sz="2800" baseline="30000"/>
              <a:t>o</a:t>
            </a:r>
          </a:p>
        </p:txBody>
      </p:sp>
      <p:sp>
        <p:nvSpPr>
          <p:cNvPr id="65539" name="AutoShape 21"/>
          <p:cNvSpPr>
            <a:spLocks noChangeArrowheads="1"/>
          </p:cNvSpPr>
          <p:nvPr/>
        </p:nvSpPr>
        <p:spPr bwMode="auto">
          <a:xfrm>
            <a:off x="6400800" y="3810000"/>
            <a:ext cx="2438400" cy="6096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5540" name="Arc 2"/>
          <p:cNvSpPr>
            <a:spLocks/>
          </p:cNvSpPr>
          <p:nvPr/>
        </p:nvSpPr>
        <p:spPr bwMode="auto">
          <a:xfrm rot="10798657" flipV="1">
            <a:off x="1217613" y="381000"/>
            <a:ext cx="6705600" cy="6019800"/>
          </a:xfrm>
          <a:custGeom>
            <a:avLst/>
            <a:gdLst>
              <a:gd name="T0" fmla="*/ 0 w 21600"/>
              <a:gd name="T1" fmla="*/ 0 h 21600"/>
              <a:gd name="T2" fmla="*/ 6705600 w 21600"/>
              <a:gd name="T3" fmla="*/ 6019800 h 21600"/>
              <a:gd name="T4" fmla="*/ 0 w 21600"/>
              <a:gd name="T5" fmla="*/ 601980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41" name="Line 3"/>
          <p:cNvSpPr>
            <a:spLocks noChangeShapeType="1"/>
          </p:cNvSpPr>
          <p:nvPr/>
        </p:nvSpPr>
        <p:spPr bwMode="auto">
          <a:xfrm>
            <a:off x="914400" y="6400800"/>
            <a:ext cx="73152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42" name="Oval 4"/>
          <p:cNvSpPr>
            <a:spLocks noChangeArrowheads="1"/>
          </p:cNvSpPr>
          <p:nvPr/>
        </p:nvSpPr>
        <p:spPr bwMode="auto">
          <a:xfrm>
            <a:off x="7848600" y="6324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5543" name="Oval 5"/>
          <p:cNvSpPr>
            <a:spLocks noChangeArrowheads="1"/>
          </p:cNvSpPr>
          <p:nvPr/>
        </p:nvSpPr>
        <p:spPr bwMode="auto">
          <a:xfrm>
            <a:off x="1143000" y="6324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5544" name="Line 6"/>
          <p:cNvSpPr>
            <a:spLocks noChangeShapeType="1"/>
          </p:cNvSpPr>
          <p:nvPr/>
        </p:nvSpPr>
        <p:spPr bwMode="auto">
          <a:xfrm flipV="1">
            <a:off x="1219200" y="381000"/>
            <a:ext cx="0" cy="6324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45" name="Line 7"/>
          <p:cNvSpPr>
            <a:spLocks noChangeShapeType="1"/>
          </p:cNvSpPr>
          <p:nvPr/>
        </p:nvSpPr>
        <p:spPr bwMode="auto">
          <a:xfrm flipH="1" flipV="1">
            <a:off x="1219200" y="914400"/>
            <a:ext cx="6705600" cy="5486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46" name="Line 8"/>
          <p:cNvSpPr>
            <a:spLocks noChangeShapeType="1"/>
          </p:cNvSpPr>
          <p:nvPr/>
        </p:nvSpPr>
        <p:spPr bwMode="auto">
          <a:xfrm flipH="1" flipV="1">
            <a:off x="1219200" y="3810000"/>
            <a:ext cx="6705600" cy="2590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47" name="Oval 9"/>
          <p:cNvSpPr>
            <a:spLocks noChangeArrowheads="1"/>
          </p:cNvSpPr>
          <p:nvPr/>
        </p:nvSpPr>
        <p:spPr bwMode="auto">
          <a:xfrm>
            <a:off x="1143000" y="3733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5548" name="Oval 10"/>
          <p:cNvSpPr>
            <a:spLocks noChangeArrowheads="1"/>
          </p:cNvSpPr>
          <p:nvPr/>
        </p:nvSpPr>
        <p:spPr bwMode="auto">
          <a:xfrm>
            <a:off x="1143000" y="838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5549" name="Text Box 11"/>
          <p:cNvSpPr txBox="1">
            <a:spLocks noChangeArrowheads="1"/>
          </p:cNvSpPr>
          <p:nvPr/>
        </p:nvSpPr>
        <p:spPr bwMode="auto">
          <a:xfrm>
            <a:off x="7772400" y="5791200"/>
            <a:ext cx="609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i="1"/>
              <a:t>O</a:t>
            </a:r>
          </a:p>
        </p:txBody>
      </p:sp>
      <p:sp>
        <p:nvSpPr>
          <p:cNvPr id="65550" name="Text Box 12"/>
          <p:cNvSpPr txBox="1">
            <a:spLocks noChangeArrowheads="1"/>
          </p:cNvSpPr>
          <p:nvPr/>
        </p:nvSpPr>
        <p:spPr bwMode="auto">
          <a:xfrm>
            <a:off x="609600" y="609600"/>
            <a:ext cx="609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i="1"/>
              <a:t>C</a:t>
            </a:r>
          </a:p>
        </p:txBody>
      </p:sp>
      <p:sp>
        <p:nvSpPr>
          <p:cNvPr id="65551" name="Text Box 13"/>
          <p:cNvSpPr txBox="1">
            <a:spLocks noChangeArrowheads="1"/>
          </p:cNvSpPr>
          <p:nvPr/>
        </p:nvSpPr>
        <p:spPr bwMode="auto">
          <a:xfrm>
            <a:off x="609600" y="3505200"/>
            <a:ext cx="609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i="1"/>
              <a:t>D</a:t>
            </a:r>
          </a:p>
        </p:txBody>
      </p:sp>
      <p:sp>
        <p:nvSpPr>
          <p:cNvPr id="65552" name="Text Box 14"/>
          <p:cNvSpPr txBox="1">
            <a:spLocks noChangeArrowheads="1"/>
          </p:cNvSpPr>
          <p:nvPr/>
        </p:nvSpPr>
        <p:spPr bwMode="auto">
          <a:xfrm>
            <a:off x="609600" y="5867400"/>
            <a:ext cx="609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i="1"/>
              <a:t>A</a:t>
            </a:r>
          </a:p>
        </p:txBody>
      </p:sp>
      <p:sp>
        <p:nvSpPr>
          <p:cNvPr id="65553" name="AutoShape 15"/>
          <p:cNvSpPr>
            <a:spLocks noChangeArrowheads="1"/>
          </p:cNvSpPr>
          <p:nvPr/>
        </p:nvSpPr>
        <p:spPr bwMode="auto">
          <a:xfrm>
            <a:off x="2743200" y="304800"/>
            <a:ext cx="6248400" cy="16002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5554" name="Text Box 16"/>
          <p:cNvSpPr txBox="1">
            <a:spLocks noChangeArrowheads="1"/>
          </p:cNvSpPr>
          <p:nvPr/>
        </p:nvSpPr>
        <p:spPr bwMode="auto">
          <a:xfrm>
            <a:off x="2667000" y="441325"/>
            <a:ext cx="63246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i="1"/>
              <a:t>Second</a:t>
            </a:r>
            <a:r>
              <a:rPr lang="en-US" altLang="en-US" sz="4000"/>
              <a:t>, let </a:t>
            </a:r>
            <a:r>
              <a:rPr lang="en-US" altLang="en-US" sz="4000" i="1"/>
              <a:t>OE</a:t>
            </a:r>
            <a:r>
              <a:rPr lang="en-US" altLang="en-US" sz="4000"/>
              <a:t> bisect angle </a:t>
            </a:r>
            <a:r>
              <a:rPr lang="en-US" altLang="en-US" sz="4000" i="1"/>
              <a:t>AOD</a:t>
            </a:r>
            <a:r>
              <a:rPr lang="en-US" altLang="en-US" sz="4000"/>
              <a:t>, meeting </a:t>
            </a:r>
            <a:r>
              <a:rPr lang="en-US" altLang="en-US" sz="4000" i="1"/>
              <a:t>AD</a:t>
            </a:r>
            <a:r>
              <a:rPr lang="en-US" altLang="en-US" sz="4000"/>
              <a:t> in </a:t>
            </a:r>
            <a:r>
              <a:rPr lang="en-US" altLang="en-US" sz="4000" i="1"/>
              <a:t>E</a:t>
            </a:r>
            <a:r>
              <a:rPr lang="en-US" altLang="en-US" sz="4000"/>
              <a:t>.</a:t>
            </a:r>
          </a:p>
        </p:txBody>
      </p:sp>
      <p:sp>
        <p:nvSpPr>
          <p:cNvPr id="113681" name="Line 17"/>
          <p:cNvSpPr>
            <a:spLocks noChangeShapeType="1"/>
          </p:cNvSpPr>
          <p:nvPr/>
        </p:nvSpPr>
        <p:spPr bwMode="auto">
          <a:xfrm flipH="1" flipV="1">
            <a:off x="1219200" y="5181600"/>
            <a:ext cx="6705600" cy="1219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682" name="Text Box 18"/>
          <p:cNvSpPr txBox="1">
            <a:spLocks noChangeArrowheads="1"/>
          </p:cNvSpPr>
          <p:nvPr/>
        </p:nvSpPr>
        <p:spPr bwMode="auto">
          <a:xfrm>
            <a:off x="609600" y="4906963"/>
            <a:ext cx="6096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i="1"/>
              <a:t>E</a:t>
            </a:r>
          </a:p>
        </p:txBody>
      </p:sp>
      <p:sp>
        <p:nvSpPr>
          <p:cNvPr id="113683" name="Oval 19"/>
          <p:cNvSpPr>
            <a:spLocks noChangeArrowheads="1"/>
          </p:cNvSpPr>
          <p:nvPr/>
        </p:nvSpPr>
        <p:spPr bwMode="auto">
          <a:xfrm>
            <a:off x="1143000" y="5105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5558" name="Text Box 20"/>
          <p:cNvSpPr txBox="1">
            <a:spLocks noChangeArrowheads="1"/>
          </p:cNvSpPr>
          <p:nvPr/>
        </p:nvSpPr>
        <p:spPr bwMode="auto">
          <a:xfrm>
            <a:off x="6248400" y="3810000"/>
            <a:ext cx="2743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>
                <a:solidFill>
                  <a:srgbClr val="FF3300"/>
                </a:solidFill>
              </a:rPr>
              <a:t>(Poor Scale!)</a:t>
            </a:r>
          </a:p>
        </p:txBody>
      </p:sp>
      <p:sp>
        <p:nvSpPr>
          <p:cNvPr id="113686" name="Arc 22"/>
          <p:cNvSpPr>
            <a:spLocks/>
          </p:cNvSpPr>
          <p:nvPr/>
        </p:nvSpPr>
        <p:spPr bwMode="auto">
          <a:xfrm rot="10800000" flipV="1">
            <a:off x="5638800" y="6019800"/>
            <a:ext cx="152400" cy="381000"/>
          </a:xfrm>
          <a:custGeom>
            <a:avLst/>
            <a:gdLst>
              <a:gd name="T0" fmla="*/ 0 w 21600"/>
              <a:gd name="T1" fmla="*/ 0 h 21600"/>
              <a:gd name="T2" fmla="*/ 152400 w 21600"/>
              <a:gd name="T3" fmla="*/ 381000 h 21600"/>
              <a:gd name="T4" fmla="*/ 0 w 21600"/>
              <a:gd name="T5" fmla="*/ 38100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3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13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13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3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13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87" grpId="0"/>
      <p:bldP spid="113681" grpId="0" animBg="1"/>
      <p:bldP spid="113682" grpId="0"/>
      <p:bldP spid="113683" grpId="0" animBg="1"/>
      <p:bldP spid="113686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Arc 2"/>
          <p:cNvSpPr>
            <a:spLocks/>
          </p:cNvSpPr>
          <p:nvPr/>
        </p:nvSpPr>
        <p:spPr bwMode="auto">
          <a:xfrm rot="10798657" flipV="1">
            <a:off x="1217613" y="381000"/>
            <a:ext cx="6705600" cy="6019800"/>
          </a:xfrm>
          <a:custGeom>
            <a:avLst/>
            <a:gdLst>
              <a:gd name="T0" fmla="*/ 0 w 21600"/>
              <a:gd name="T1" fmla="*/ 0 h 21600"/>
              <a:gd name="T2" fmla="*/ 6705600 w 21600"/>
              <a:gd name="T3" fmla="*/ 6019800 h 21600"/>
              <a:gd name="T4" fmla="*/ 0 w 21600"/>
              <a:gd name="T5" fmla="*/ 601980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63" name="Line 3"/>
          <p:cNvSpPr>
            <a:spLocks noChangeShapeType="1"/>
          </p:cNvSpPr>
          <p:nvPr/>
        </p:nvSpPr>
        <p:spPr bwMode="auto">
          <a:xfrm>
            <a:off x="914400" y="6400800"/>
            <a:ext cx="73152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564" name="Oval 4"/>
          <p:cNvSpPr>
            <a:spLocks noChangeArrowheads="1"/>
          </p:cNvSpPr>
          <p:nvPr/>
        </p:nvSpPr>
        <p:spPr bwMode="auto">
          <a:xfrm>
            <a:off x="7848600" y="6324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6565" name="Oval 5"/>
          <p:cNvSpPr>
            <a:spLocks noChangeArrowheads="1"/>
          </p:cNvSpPr>
          <p:nvPr/>
        </p:nvSpPr>
        <p:spPr bwMode="auto">
          <a:xfrm>
            <a:off x="1143000" y="6324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6566" name="Line 6"/>
          <p:cNvSpPr>
            <a:spLocks noChangeShapeType="1"/>
          </p:cNvSpPr>
          <p:nvPr/>
        </p:nvSpPr>
        <p:spPr bwMode="auto">
          <a:xfrm flipV="1">
            <a:off x="1219200" y="381000"/>
            <a:ext cx="0" cy="6324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567" name="Line 7"/>
          <p:cNvSpPr>
            <a:spLocks noChangeShapeType="1"/>
          </p:cNvSpPr>
          <p:nvPr/>
        </p:nvSpPr>
        <p:spPr bwMode="auto">
          <a:xfrm flipH="1" flipV="1">
            <a:off x="1219200" y="914400"/>
            <a:ext cx="6705600" cy="5486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568" name="Line 8"/>
          <p:cNvSpPr>
            <a:spLocks noChangeShapeType="1"/>
          </p:cNvSpPr>
          <p:nvPr/>
        </p:nvSpPr>
        <p:spPr bwMode="auto">
          <a:xfrm flipH="1" flipV="1">
            <a:off x="1219200" y="3810000"/>
            <a:ext cx="6705600" cy="2590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569" name="Oval 9"/>
          <p:cNvSpPr>
            <a:spLocks noChangeArrowheads="1"/>
          </p:cNvSpPr>
          <p:nvPr/>
        </p:nvSpPr>
        <p:spPr bwMode="auto">
          <a:xfrm>
            <a:off x="1143000" y="3733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6570" name="Oval 10"/>
          <p:cNvSpPr>
            <a:spLocks noChangeArrowheads="1"/>
          </p:cNvSpPr>
          <p:nvPr/>
        </p:nvSpPr>
        <p:spPr bwMode="auto">
          <a:xfrm>
            <a:off x="1143000" y="838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6571" name="Text Box 11"/>
          <p:cNvSpPr txBox="1">
            <a:spLocks noChangeArrowheads="1"/>
          </p:cNvSpPr>
          <p:nvPr/>
        </p:nvSpPr>
        <p:spPr bwMode="auto">
          <a:xfrm>
            <a:off x="7772400" y="5791200"/>
            <a:ext cx="609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i="1"/>
              <a:t>O</a:t>
            </a:r>
          </a:p>
        </p:txBody>
      </p:sp>
      <p:sp>
        <p:nvSpPr>
          <p:cNvPr id="66572" name="Text Box 12"/>
          <p:cNvSpPr txBox="1">
            <a:spLocks noChangeArrowheads="1"/>
          </p:cNvSpPr>
          <p:nvPr/>
        </p:nvSpPr>
        <p:spPr bwMode="auto">
          <a:xfrm>
            <a:off x="609600" y="609600"/>
            <a:ext cx="609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i="1"/>
              <a:t>C</a:t>
            </a:r>
          </a:p>
        </p:txBody>
      </p:sp>
      <p:sp>
        <p:nvSpPr>
          <p:cNvPr id="66573" name="Text Box 13"/>
          <p:cNvSpPr txBox="1">
            <a:spLocks noChangeArrowheads="1"/>
          </p:cNvSpPr>
          <p:nvPr/>
        </p:nvSpPr>
        <p:spPr bwMode="auto">
          <a:xfrm>
            <a:off x="609600" y="3505200"/>
            <a:ext cx="609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i="1"/>
              <a:t>D</a:t>
            </a:r>
          </a:p>
        </p:txBody>
      </p:sp>
      <p:sp>
        <p:nvSpPr>
          <p:cNvPr id="66574" name="Text Box 14"/>
          <p:cNvSpPr txBox="1">
            <a:spLocks noChangeArrowheads="1"/>
          </p:cNvSpPr>
          <p:nvPr/>
        </p:nvSpPr>
        <p:spPr bwMode="auto">
          <a:xfrm>
            <a:off x="609600" y="5867400"/>
            <a:ext cx="609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i="1"/>
              <a:t>A</a:t>
            </a:r>
          </a:p>
        </p:txBody>
      </p:sp>
      <p:sp>
        <p:nvSpPr>
          <p:cNvPr id="66575" name="Line 17"/>
          <p:cNvSpPr>
            <a:spLocks noChangeShapeType="1"/>
          </p:cNvSpPr>
          <p:nvPr/>
        </p:nvSpPr>
        <p:spPr bwMode="auto">
          <a:xfrm flipH="1" flipV="1">
            <a:off x="1219200" y="5181600"/>
            <a:ext cx="6705600" cy="1219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576" name="Text Box 18"/>
          <p:cNvSpPr txBox="1">
            <a:spLocks noChangeArrowheads="1"/>
          </p:cNvSpPr>
          <p:nvPr/>
        </p:nvSpPr>
        <p:spPr bwMode="auto">
          <a:xfrm>
            <a:off x="609600" y="4906963"/>
            <a:ext cx="6096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i="1"/>
              <a:t>E</a:t>
            </a:r>
          </a:p>
        </p:txBody>
      </p:sp>
      <p:sp>
        <p:nvSpPr>
          <p:cNvPr id="66577" name="Oval 19"/>
          <p:cNvSpPr>
            <a:spLocks noChangeArrowheads="1"/>
          </p:cNvSpPr>
          <p:nvPr/>
        </p:nvSpPr>
        <p:spPr bwMode="auto">
          <a:xfrm>
            <a:off x="1143000" y="5105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6578" name="AutoShape 20"/>
          <p:cNvSpPr>
            <a:spLocks noChangeArrowheads="1"/>
          </p:cNvSpPr>
          <p:nvPr/>
        </p:nvSpPr>
        <p:spPr bwMode="auto">
          <a:xfrm>
            <a:off x="4267200" y="304800"/>
            <a:ext cx="4724400" cy="33528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6579" name="Text Box 21"/>
          <p:cNvSpPr txBox="1">
            <a:spLocks noChangeArrowheads="1"/>
          </p:cNvSpPr>
          <p:nvPr/>
        </p:nvSpPr>
        <p:spPr bwMode="auto">
          <a:xfrm>
            <a:off x="4648200" y="441325"/>
            <a:ext cx="39624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4000"/>
              <a:t>By Euclid’s Book VI Proposition 3,</a:t>
            </a:r>
          </a:p>
        </p:txBody>
      </p:sp>
      <p:graphicFrame>
        <p:nvGraphicFramePr>
          <p:cNvPr id="66580" name="Object 22"/>
          <p:cNvGraphicFramePr>
            <a:graphicFrameLocks noChangeAspect="1"/>
          </p:cNvGraphicFramePr>
          <p:nvPr/>
        </p:nvGraphicFramePr>
        <p:xfrm>
          <a:off x="5310188" y="2057400"/>
          <a:ext cx="2373312" cy="1290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85" name="Equation" r:id="rId3" imgW="723586" imgH="393529" progId="Equation.3">
                  <p:embed/>
                </p:oleObj>
              </mc:Choice>
              <mc:Fallback>
                <p:oleObj name="Equation" r:id="rId3" imgW="723586" imgH="393529" progId="Equation.3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10188" y="2057400"/>
                        <a:ext cx="2373312" cy="1290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581" name="Arc 23"/>
          <p:cNvSpPr>
            <a:spLocks/>
          </p:cNvSpPr>
          <p:nvPr/>
        </p:nvSpPr>
        <p:spPr bwMode="auto">
          <a:xfrm rot="10800000" flipV="1">
            <a:off x="5638800" y="6019800"/>
            <a:ext cx="152400" cy="381000"/>
          </a:xfrm>
          <a:custGeom>
            <a:avLst/>
            <a:gdLst>
              <a:gd name="T0" fmla="*/ 0 w 21600"/>
              <a:gd name="T1" fmla="*/ 0 h 21600"/>
              <a:gd name="T2" fmla="*/ 152400 w 21600"/>
              <a:gd name="T3" fmla="*/ 381000 h 21600"/>
              <a:gd name="T4" fmla="*/ 0 w 21600"/>
              <a:gd name="T5" fmla="*/ 38100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82" name="Text Box 24"/>
          <p:cNvSpPr txBox="1">
            <a:spLocks noChangeArrowheads="1"/>
          </p:cNvSpPr>
          <p:nvPr/>
        </p:nvSpPr>
        <p:spPr bwMode="auto">
          <a:xfrm>
            <a:off x="4876800" y="5943600"/>
            <a:ext cx="838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/>
              <a:t>7.5</a:t>
            </a:r>
            <a:r>
              <a:rPr lang="en-US" altLang="en-US" sz="2800" baseline="30000"/>
              <a:t>o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Arc 2"/>
          <p:cNvSpPr>
            <a:spLocks/>
          </p:cNvSpPr>
          <p:nvPr/>
        </p:nvSpPr>
        <p:spPr bwMode="auto">
          <a:xfrm rot="10798657" flipV="1">
            <a:off x="1217613" y="381000"/>
            <a:ext cx="6705600" cy="6019800"/>
          </a:xfrm>
          <a:custGeom>
            <a:avLst/>
            <a:gdLst>
              <a:gd name="T0" fmla="*/ 0 w 21600"/>
              <a:gd name="T1" fmla="*/ 0 h 21600"/>
              <a:gd name="T2" fmla="*/ 6705600 w 21600"/>
              <a:gd name="T3" fmla="*/ 6019800 h 21600"/>
              <a:gd name="T4" fmla="*/ 0 w 21600"/>
              <a:gd name="T5" fmla="*/ 601980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587" name="Line 3"/>
          <p:cNvSpPr>
            <a:spLocks noChangeShapeType="1"/>
          </p:cNvSpPr>
          <p:nvPr/>
        </p:nvSpPr>
        <p:spPr bwMode="auto">
          <a:xfrm>
            <a:off x="914400" y="6400800"/>
            <a:ext cx="73152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588" name="Oval 4"/>
          <p:cNvSpPr>
            <a:spLocks noChangeArrowheads="1"/>
          </p:cNvSpPr>
          <p:nvPr/>
        </p:nvSpPr>
        <p:spPr bwMode="auto">
          <a:xfrm>
            <a:off x="7848600" y="6324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7589" name="Oval 5"/>
          <p:cNvSpPr>
            <a:spLocks noChangeArrowheads="1"/>
          </p:cNvSpPr>
          <p:nvPr/>
        </p:nvSpPr>
        <p:spPr bwMode="auto">
          <a:xfrm>
            <a:off x="1143000" y="6324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7590" name="Line 6"/>
          <p:cNvSpPr>
            <a:spLocks noChangeShapeType="1"/>
          </p:cNvSpPr>
          <p:nvPr/>
        </p:nvSpPr>
        <p:spPr bwMode="auto">
          <a:xfrm flipV="1">
            <a:off x="1219200" y="381000"/>
            <a:ext cx="0" cy="6324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591" name="Line 7"/>
          <p:cNvSpPr>
            <a:spLocks noChangeShapeType="1"/>
          </p:cNvSpPr>
          <p:nvPr/>
        </p:nvSpPr>
        <p:spPr bwMode="auto">
          <a:xfrm flipH="1" flipV="1">
            <a:off x="1219200" y="914400"/>
            <a:ext cx="6705600" cy="5486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592" name="Line 8"/>
          <p:cNvSpPr>
            <a:spLocks noChangeShapeType="1"/>
          </p:cNvSpPr>
          <p:nvPr/>
        </p:nvSpPr>
        <p:spPr bwMode="auto">
          <a:xfrm flipH="1" flipV="1">
            <a:off x="1219200" y="3810000"/>
            <a:ext cx="6705600" cy="2590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593" name="Oval 9"/>
          <p:cNvSpPr>
            <a:spLocks noChangeArrowheads="1"/>
          </p:cNvSpPr>
          <p:nvPr/>
        </p:nvSpPr>
        <p:spPr bwMode="auto">
          <a:xfrm>
            <a:off x="1143000" y="3733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7594" name="Oval 10"/>
          <p:cNvSpPr>
            <a:spLocks noChangeArrowheads="1"/>
          </p:cNvSpPr>
          <p:nvPr/>
        </p:nvSpPr>
        <p:spPr bwMode="auto">
          <a:xfrm>
            <a:off x="1143000" y="838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7595" name="Text Box 11"/>
          <p:cNvSpPr txBox="1">
            <a:spLocks noChangeArrowheads="1"/>
          </p:cNvSpPr>
          <p:nvPr/>
        </p:nvSpPr>
        <p:spPr bwMode="auto">
          <a:xfrm>
            <a:off x="7772400" y="5791200"/>
            <a:ext cx="609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i="1"/>
              <a:t>O</a:t>
            </a:r>
          </a:p>
        </p:txBody>
      </p:sp>
      <p:sp>
        <p:nvSpPr>
          <p:cNvPr id="67596" name="Text Box 12"/>
          <p:cNvSpPr txBox="1">
            <a:spLocks noChangeArrowheads="1"/>
          </p:cNvSpPr>
          <p:nvPr/>
        </p:nvSpPr>
        <p:spPr bwMode="auto">
          <a:xfrm>
            <a:off x="609600" y="609600"/>
            <a:ext cx="609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i="1"/>
              <a:t>C</a:t>
            </a:r>
          </a:p>
        </p:txBody>
      </p:sp>
      <p:sp>
        <p:nvSpPr>
          <p:cNvPr id="67597" name="Text Box 13"/>
          <p:cNvSpPr txBox="1">
            <a:spLocks noChangeArrowheads="1"/>
          </p:cNvSpPr>
          <p:nvPr/>
        </p:nvSpPr>
        <p:spPr bwMode="auto">
          <a:xfrm>
            <a:off x="609600" y="3505200"/>
            <a:ext cx="609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i="1"/>
              <a:t>D</a:t>
            </a:r>
          </a:p>
        </p:txBody>
      </p:sp>
      <p:sp>
        <p:nvSpPr>
          <p:cNvPr id="67598" name="Text Box 14"/>
          <p:cNvSpPr txBox="1">
            <a:spLocks noChangeArrowheads="1"/>
          </p:cNvSpPr>
          <p:nvPr/>
        </p:nvSpPr>
        <p:spPr bwMode="auto">
          <a:xfrm>
            <a:off x="609600" y="5867400"/>
            <a:ext cx="609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i="1"/>
              <a:t>A</a:t>
            </a:r>
          </a:p>
        </p:txBody>
      </p:sp>
      <p:sp>
        <p:nvSpPr>
          <p:cNvPr id="67599" name="Line 15"/>
          <p:cNvSpPr>
            <a:spLocks noChangeShapeType="1"/>
          </p:cNvSpPr>
          <p:nvPr/>
        </p:nvSpPr>
        <p:spPr bwMode="auto">
          <a:xfrm flipH="1" flipV="1">
            <a:off x="1219200" y="5181600"/>
            <a:ext cx="6705600" cy="1219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600" name="Text Box 16"/>
          <p:cNvSpPr txBox="1">
            <a:spLocks noChangeArrowheads="1"/>
          </p:cNvSpPr>
          <p:nvPr/>
        </p:nvSpPr>
        <p:spPr bwMode="auto">
          <a:xfrm>
            <a:off x="609600" y="4906963"/>
            <a:ext cx="6096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i="1"/>
              <a:t>E</a:t>
            </a:r>
          </a:p>
        </p:txBody>
      </p:sp>
      <p:sp>
        <p:nvSpPr>
          <p:cNvPr id="67601" name="Oval 17"/>
          <p:cNvSpPr>
            <a:spLocks noChangeArrowheads="1"/>
          </p:cNvSpPr>
          <p:nvPr/>
        </p:nvSpPr>
        <p:spPr bwMode="auto">
          <a:xfrm>
            <a:off x="1143000" y="5105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7602" name="AutoShape 21"/>
          <p:cNvSpPr>
            <a:spLocks noChangeArrowheads="1"/>
          </p:cNvSpPr>
          <p:nvPr/>
        </p:nvSpPr>
        <p:spPr bwMode="auto">
          <a:xfrm>
            <a:off x="3352800" y="304800"/>
            <a:ext cx="5638800" cy="48006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7603" name="Text Box 22"/>
          <p:cNvSpPr txBox="1">
            <a:spLocks noChangeArrowheads="1"/>
          </p:cNvSpPr>
          <p:nvPr/>
        </p:nvSpPr>
        <p:spPr bwMode="auto">
          <a:xfrm>
            <a:off x="5867400" y="685800"/>
            <a:ext cx="3200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/>
              <a:t>implies that</a:t>
            </a:r>
          </a:p>
        </p:txBody>
      </p:sp>
      <p:graphicFrame>
        <p:nvGraphicFramePr>
          <p:cNvPr id="67604" name="Object 23"/>
          <p:cNvGraphicFramePr>
            <a:graphicFrameLocks noChangeAspect="1"/>
          </p:cNvGraphicFramePr>
          <p:nvPr/>
        </p:nvGraphicFramePr>
        <p:xfrm>
          <a:off x="3733800" y="457200"/>
          <a:ext cx="2247900" cy="1290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16" name="Equation" r:id="rId3" imgW="685800" imgH="393700" progId="Equation.3">
                  <p:embed/>
                </p:oleObj>
              </mc:Choice>
              <mc:Fallback>
                <p:oleObj name="Equation" r:id="rId3" imgW="685800" imgH="393700" progId="Equation.3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457200"/>
                        <a:ext cx="2247900" cy="1290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605" name="Object 24"/>
          <p:cNvGraphicFramePr>
            <a:graphicFrameLocks noChangeAspect="1"/>
          </p:cNvGraphicFramePr>
          <p:nvPr/>
        </p:nvGraphicFramePr>
        <p:xfrm>
          <a:off x="3886200" y="1905000"/>
          <a:ext cx="3270250" cy="1220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17" name="Equation" r:id="rId5" imgW="1054100" imgH="393700" progId="Equation.3">
                  <p:embed/>
                </p:oleObj>
              </mc:Choice>
              <mc:Fallback>
                <p:oleObj name="Equation" r:id="rId5" imgW="1054100" imgH="393700" progId="Equation.3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1905000"/>
                        <a:ext cx="3270250" cy="1220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606" name="Object 25"/>
          <p:cNvGraphicFramePr>
            <a:graphicFrameLocks noChangeAspect="1"/>
          </p:cNvGraphicFramePr>
          <p:nvPr/>
        </p:nvGraphicFramePr>
        <p:xfrm>
          <a:off x="3352800" y="3479800"/>
          <a:ext cx="5603875" cy="1225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18" name="Equation" r:id="rId7" imgW="1803400" imgH="393700" progId="Equation.3">
                  <p:embed/>
                </p:oleObj>
              </mc:Choice>
              <mc:Fallback>
                <p:oleObj name="Equation" r:id="rId7" imgW="1803400" imgH="393700" progId="Equation.3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3479800"/>
                        <a:ext cx="5603875" cy="1225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607" name="Text Box 26"/>
          <p:cNvSpPr txBox="1">
            <a:spLocks noChangeArrowheads="1"/>
          </p:cNvSpPr>
          <p:nvPr/>
        </p:nvSpPr>
        <p:spPr bwMode="auto">
          <a:xfrm>
            <a:off x="7162800" y="2117725"/>
            <a:ext cx="1219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/>
              <a:t>or</a:t>
            </a:r>
          </a:p>
        </p:txBody>
      </p:sp>
      <p:sp>
        <p:nvSpPr>
          <p:cNvPr id="67608" name="Arc 27"/>
          <p:cNvSpPr>
            <a:spLocks/>
          </p:cNvSpPr>
          <p:nvPr/>
        </p:nvSpPr>
        <p:spPr bwMode="auto">
          <a:xfrm rot="10800000" flipV="1">
            <a:off x="5638800" y="6019800"/>
            <a:ext cx="152400" cy="381000"/>
          </a:xfrm>
          <a:custGeom>
            <a:avLst/>
            <a:gdLst>
              <a:gd name="T0" fmla="*/ 0 w 21600"/>
              <a:gd name="T1" fmla="*/ 0 h 21600"/>
              <a:gd name="T2" fmla="*/ 152400 w 21600"/>
              <a:gd name="T3" fmla="*/ 381000 h 21600"/>
              <a:gd name="T4" fmla="*/ 0 w 21600"/>
              <a:gd name="T5" fmla="*/ 38100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09" name="Text Box 28"/>
          <p:cNvSpPr txBox="1">
            <a:spLocks noChangeArrowheads="1"/>
          </p:cNvSpPr>
          <p:nvPr/>
        </p:nvSpPr>
        <p:spPr bwMode="auto">
          <a:xfrm>
            <a:off x="4876800" y="5943600"/>
            <a:ext cx="838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/>
              <a:t>7.5</a:t>
            </a:r>
            <a:r>
              <a:rPr lang="en-US" altLang="en-US" sz="2800" baseline="30000"/>
              <a:t>o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rc 2"/>
          <p:cNvSpPr>
            <a:spLocks/>
          </p:cNvSpPr>
          <p:nvPr/>
        </p:nvSpPr>
        <p:spPr bwMode="auto">
          <a:xfrm rot="10798657" flipV="1">
            <a:off x="1217613" y="381000"/>
            <a:ext cx="6705600" cy="6019800"/>
          </a:xfrm>
          <a:custGeom>
            <a:avLst/>
            <a:gdLst>
              <a:gd name="T0" fmla="*/ 0 w 21600"/>
              <a:gd name="T1" fmla="*/ 0 h 21600"/>
              <a:gd name="T2" fmla="*/ 6705600 w 21600"/>
              <a:gd name="T3" fmla="*/ 6019800 h 21600"/>
              <a:gd name="T4" fmla="*/ 0 w 21600"/>
              <a:gd name="T5" fmla="*/ 601980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11" name="Line 3"/>
          <p:cNvSpPr>
            <a:spLocks noChangeShapeType="1"/>
          </p:cNvSpPr>
          <p:nvPr/>
        </p:nvSpPr>
        <p:spPr bwMode="auto">
          <a:xfrm>
            <a:off x="914400" y="6400800"/>
            <a:ext cx="73152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12" name="Oval 4"/>
          <p:cNvSpPr>
            <a:spLocks noChangeArrowheads="1"/>
          </p:cNvSpPr>
          <p:nvPr/>
        </p:nvSpPr>
        <p:spPr bwMode="auto">
          <a:xfrm>
            <a:off x="7848600" y="6324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8613" name="Oval 5"/>
          <p:cNvSpPr>
            <a:spLocks noChangeArrowheads="1"/>
          </p:cNvSpPr>
          <p:nvPr/>
        </p:nvSpPr>
        <p:spPr bwMode="auto">
          <a:xfrm>
            <a:off x="1143000" y="6324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8614" name="Line 6"/>
          <p:cNvSpPr>
            <a:spLocks noChangeShapeType="1"/>
          </p:cNvSpPr>
          <p:nvPr/>
        </p:nvSpPr>
        <p:spPr bwMode="auto">
          <a:xfrm flipV="1">
            <a:off x="1219200" y="381000"/>
            <a:ext cx="0" cy="6324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15" name="Line 7"/>
          <p:cNvSpPr>
            <a:spLocks noChangeShapeType="1"/>
          </p:cNvSpPr>
          <p:nvPr/>
        </p:nvSpPr>
        <p:spPr bwMode="auto">
          <a:xfrm flipH="1" flipV="1">
            <a:off x="1219200" y="914400"/>
            <a:ext cx="6705600" cy="5486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16" name="Line 8"/>
          <p:cNvSpPr>
            <a:spLocks noChangeShapeType="1"/>
          </p:cNvSpPr>
          <p:nvPr/>
        </p:nvSpPr>
        <p:spPr bwMode="auto">
          <a:xfrm flipH="1" flipV="1">
            <a:off x="1219200" y="3810000"/>
            <a:ext cx="6705600" cy="2590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17" name="Oval 9"/>
          <p:cNvSpPr>
            <a:spLocks noChangeArrowheads="1"/>
          </p:cNvSpPr>
          <p:nvPr/>
        </p:nvSpPr>
        <p:spPr bwMode="auto">
          <a:xfrm>
            <a:off x="1143000" y="3733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8618" name="Oval 10"/>
          <p:cNvSpPr>
            <a:spLocks noChangeArrowheads="1"/>
          </p:cNvSpPr>
          <p:nvPr/>
        </p:nvSpPr>
        <p:spPr bwMode="auto">
          <a:xfrm>
            <a:off x="1143000" y="838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8619" name="Text Box 11"/>
          <p:cNvSpPr txBox="1">
            <a:spLocks noChangeArrowheads="1"/>
          </p:cNvSpPr>
          <p:nvPr/>
        </p:nvSpPr>
        <p:spPr bwMode="auto">
          <a:xfrm>
            <a:off x="7772400" y="5791200"/>
            <a:ext cx="609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i="1"/>
              <a:t>O</a:t>
            </a:r>
          </a:p>
        </p:txBody>
      </p:sp>
      <p:sp>
        <p:nvSpPr>
          <p:cNvPr id="68620" name="Text Box 12"/>
          <p:cNvSpPr txBox="1">
            <a:spLocks noChangeArrowheads="1"/>
          </p:cNvSpPr>
          <p:nvPr/>
        </p:nvSpPr>
        <p:spPr bwMode="auto">
          <a:xfrm>
            <a:off x="609600" y="609600"/>
            <a:ext cx="609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i="1"/>
              <a:t>C</a:t>
            </a:r>
          </a:p>
        </p:txBody>
      </p:sp>
      <p:sp>
        <p:nvSpPr>
          <p:cNvPr id="68621" name="Text Box 13"/>
          <p:cNvSpPr txBox="1">
            <a:spLocks noChangeArrowheads="1"/>
          </p:cNvSpPr>
          <p:nvPr/>
        </p:nvSpPr>
        <p:spPr bwMode="auto">
          <a:xfrm>
            <a:off x="609600" y="3505200"/>
            <a:ext cx="609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i="1"/>
              <a:t>D</a:t>
            </a:r>
          </a:p>
        </p:txBody>
      </p:sp>
      <p:sp>
        <p:nvSpPr>
          <p:cNvPr id="68622" name="Text Box 14"/>
          <p:cNvSpPr txBox="1">
            <a:spLocks noChangeArrowheads="1"/>
          </p:cNvSpPr>
          <p:nvPr/>
        </p:nvSpPr>
        <p:spPr bwMode="auto">
          <a:xfrm>
            <a:off x="609600" y="5867400"/>
            <a:ext cx="609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i="1"/>
              <a:t>A</a:t>
            </a:r>
          </a:p>
        </p:txBody>
      </p:sp>
      <p:sp>
        <p:nvSpPr>
          <p:cNvPr id="68623" name="Line 15"/>
          <p:cNvSpPr>
            <a:spLocks noChangeShapeType="1"/>
          </p:cNvSpPr>
          <p:nvPr/>
        </p:nvSpPr>
        <p:spPr bwMode="auto">
          <a:xfrm flipH="1" flipV="1">
            <a:off x="1219200" y="5181600"/>
            <a:ext cx="6705600" cy="1219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24" name="Text Box 16"/>
          <p:cNvSpPr txBox="1">
            <a:spLocks noChangeArrowheads="1"/>
          </p:cNvSpPr>
          <p:nvPr/>
        </p:nvSpPr>
        <p:spPr bwMode="auto">
          <a:xfrm>
            <a:off x="609600" y="4906963"/>
            <a:ext cx="6096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i="1"/>
              <a:t>E</a:t>
            </a:r>
          </a:p>
        </p:txBody>
      </p:sp>
      <p:sp>
        <p:nvSpPr>
          <p:cNvPr id="68625" name="Oval 17"/>
          <p:cNvSpPr>
            <a:spLocks noChangeArrowheads="1"/>
          </p:cNvSpPr>
          <p:nvPr/>
        </p:nvSpPr>
        <p:spPr bwMode="auto">
          <a:xfrm>
            <a:off x="1143000" y="5105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8626" name="AutoShape 24"/>
          <p:cNvSpPr>
            <a:spLocks noChangeArrowheads="1"/>
          </p:cNvSpPr>
          <p:nvPr/>
        </p:nvSpPr>
        <p:spPr bwMode="auto">
          <a:xfrm>
            <a:off x="3352800" y="304800"/>
            <a:ext cx="5638800" cy="4191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8627" name="Text Box 25"/>
          <p:cNvSpPr txBox="1">
            <a:spLocks noChangeArrowheads="1"/>
          </p:cNvSpPr>
          <p:nvPr/>
        </p:nvSpPr>
        <p:spPr bwMode="auto">
          <a:xfrm>
            <a:off x="4648200" y="1981200"/>
            <a:ext cx="3200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/>
              <a:t>implies that</a:t>
            </a:r>
          </a:p>
        </p:txBody>
      </p:sp>
      <p:graphicFrame>
        <p:nvGraphicFramePr>
          <p:cNvPr id="68628" name="Object 27"/>
          <p:cNvGraphicFramePr>
            <a:graphicFrameLocks noChangeAspect="1"/>
          </p:cNvGraphicFramePr>
          <p:nvPr/>
        </p:nvGraphicFramePr>
        <p:xfrm>
          <a:off x="4502150" y="2895600"/>
          <a:ext cx="3575050" cy="1335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36" name="Equation" r:id="rId3" imgW="1054100" imgH="393700" progId="Equation.3">
                  <p:embed/>
                </p:oleObj>
              </mc:Choice>
              <mc:Fallback>
                <p:oleObj name="Equation" r:id="rId3" imgW="1054100" imgH="393700" progId="Equation.3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2150" y="2895600"/>
                        <a:ext cx="3575050" cy="1335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629" name="Object 22"/>
          <p:cNvGraphicFramePr>
            <a:graphicFrameLocks noChangeAspect="1"/>
          </p:cNvGraphicFramePr>
          <p:nvPr/>
        </p:nvGraphicFramePr>
        <p:xfrm>
          <a:off x="3432175" y="685800"/>
          <a:ext cx="5445125" cy="1225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37" name="Equation" r:id="rId5" imgW="1752600" imgH="393700" progId="Equation.3">
                  <p:embed/>
                </p:oleObj>
              </mc:Choice>
              <mc:Fallback>
                <p:oleObj name="Equation" r:id="rId5" imgW="1752600" imgH="393700" progId="Equation.3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32175" y="685800"/>
                        <a:ext cx="5445125" cy="1225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630" name="Arc 28"/>
          <p:cNvSpPr>
            <a:spLocks/>
          </p:cNvSpPr>
          <p:nvPr/>
        </p:nvSpPr>
        <p:spPr bwMode="auto">
          <a:xfrm rot="10800000" flipV="1">
            <a:off x="5638800" y="6019800"/>
            <a:ext cx="152400" cy="381000"/>
          </a:xfrm>
          <a:custGeom>
            <a:avLst/>
            <a:gdLst>
              <a:gd name="T0" fmla="*/ 0 w 21600"/>
              <a:gd name="T1" fmla="*/ 0 h 21600"/>
              <a:gd name="T2" fmla="*/ 152400 w 21600"/>
              <a:gd name="T3" fmla="*/ 381000 h 21600"/>
              <a:gd name="T4" fmla="*/ 0 w 21600"/>
              <a:gd name="T5" fmla="*/ 38100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31" name="Text Box 29"/>
          <p:cNvSpPr txBox="1">
            <a:spLocks noChangeArrowheads="1"/>
          </p:cNvSpPr>
          <p:nvPr/>
        </p:nvSpPr>
        <p:spPr bwMode="auto">
          <a:xfrm>
            <a:off x="4876800" y="5943600"/>
            <a:ext cx="838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/>
              <a:t>7.5</a:t>
            </a:r>
            <a:r>
              <a:rPr lang="en-US" altLang="en-US" sz="2800" baseline="30000"/>
              <a:t>o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ext Box 14"/>
          <p:cNvSpPr txBox="1">
            <a:spLocks noChangeArrowheads="1"/>
          </p:cNvSpPr>
          <p:nvPr/>
        </p:nvSpPr>
        <p:spPr bwMode="auto">
          <a:xfrm>
            <a:off x="609600" y="5867400"/>
            <a:ext cx="609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i="1"/>
              <a:t>A</a:t>
            </a:r>
          </a:p>
        </p:txBody>
      </p:sp>
      <p:sp>
        <p:nvSpPr>
          <p:cNvPr id="69635" name="Arc 2"/>
          <p:cNvSpPr>
            <a:spLocks/>
          </p:cNvSpPr>
          <p:nvPr/>
        </p:nvSpPr>
        <p:spPr bwMode="auto">
          <a:xfrm rot="10798657" flipV="1">
            <a:off x="1217613" y="381000"/>
            <a:ext cx="6705600" cy="6019800"/>
          </a:xfrm>
          <a:custGeom>
            <a:avLst/>
            <a:gdLst>
              <a:gd name="T0" fmla="*/ 0 w 21600"/>
              <a:gd name="T1" fmla="*/ 0 h 21600"/>
              <a:gd name="T2" fmla="*/ 6705600 w 21600"/>
              <a:gd name="T3" fmla="*/ 6019800 h 21600"/>
              <a:gd name="T4" fmla="*/ 0 w 21600"/>
              <a:gd name="T5" fmla="*/ 601980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36" name="Line 3"/>
          <p:cNvSpPr>
            <a:spLocks noChangeShapeType="1"/>
          </p:cNvSpPr>
          <p:nvPr/>
        </p:nvSpPr>
        <p:spPr bwMode="auto">
          <a:xfrm>
            <a:off x="914400" y="6400800"/>
            <a:ext cx="73152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37" name="Line 6"/>
          <p:cNvSpPr>
            <a:spLocks noChangeShapeType="1"/>
          </p:cNvSpPr>
          <p:nvPr/>
        </p:nvSpPr>
        <p:spPr bwMode="auto">
          <a:xfrm flipV="1">
            <a:off x="1219200" y="381000"/>
            <a:ext cx="0" cy="6324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38" name="Line 7"/>
          <p:cNvSpPr>
            <a:spLocks noChangeShapeType="1"/>
          </p:cNvSpPr>
          <p:nvPr/>
        </p:nvSpPr>
        <p:spPr bwMode="auto">
          <a:xfrm flipH="1" flipV="1">
            <a:off x="1219200" y="914400"/>
            <a:ext cx="6705600" cy="5486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39" name="Line 8"/>
          <p:cNvSpPr>
            <a:spLocks noChangeShapeType="1"/>
          </p:cNvSpPr>
          <p:nvPr/>
        </p:nvSpPr>
        <p:spPr bwMode="auto">
          <a:xfrm flipH="1" flipV="1">
            <a:off x="1219200" y="3810000"/>
            <a:ext cx="6705600" cy="2590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40" name="Oval 9"/>
          <p:cNvSpPr>
            <a:spLocks noChangeArrowheads="1"/>
          </p:cNvSpPr>
          <p:nvPr/>
        </p:nvSpPr>
        <p:spPr bwMode="auto">
          <a:xfrm>
            <a:off x="1143000" y="3733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9641" name="Oval 10"/>
          <p:cNvSpPr>
            <a:spLocks noChangeArrowheads="1"/>
          </p:cNvSpPr>
          <p:nvPr/>
        </p:nvSpPr>
        <p:spPr bwMode="auto">
          <a:xfrm>
            <a:off x="1143000" y="838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9642" name="Text Box 11"/>
          <p:cNvSpPr txBox="1">
            <a:spLocks noChangeArrowheads="1"/>
          </p:cNvSpPr>
          <p:nvPr/>
        </p:nvSpPr>
        <p:spPr bwMode="auto">
          <a:xfrm>
            <a:off x="7772400" y="5791200"/>
            <a:ext cx="609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i="1"/>
              <a:t>O</a:t>
            </a:r>
          </a:p>
        </p:txBody>
      </p:sp>
      <p:sp>
        <p:nvSpPr>
          <p:cNvPr id="69643" name="Text Box 12"/>
          <p:cNvSpPr txBox="1">
            <a:spLocks noChangeArrowheads="1"/>
          </p:cNvSpPr>
          <p:nvPr/>
        </p:nvSpPr>
        <p:spPr bwMode="auto">
          <a:xfrm>
            <a:off x="609600" y="609600"/>
            <a:ext cx="609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i="1"/>
              <a:t>C</a:t>
            </a:r>
          </a:p>
        </p:txBody>
      </p:sp>
      <p:sp>
        <p:nvSpPr>
          <p:cNvPr id="69644" name="Text Box 13"/>
          <p:cNvSpPr txBox="1">
            <a:spLocks noChangeArrowheads="1"/>
          </p:cNvSpPr>
          <p:nvPr/>
        </p:nvSpPr>
        <p:spPr bwMode="auto">
          <a:xfrm>
            <a:off x="609600" y="3505200"/>
            <a:ext cx="609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i="1"/>
              <a:t>D</a:t>
            </a:r>
          </a:p>
        </p:txBody>
      </p:sp>
      <p:sp>
        <p:nvSpPr>
          <p:cNvPr id="69645" name="Line 15"/>
          <p:cNvSpPr>
            <a:spLocks noChangeShapeType="1"/>
          </p:cNvSpPr>
          <p:nvPr/>
        </p:nvSpPr>
        <p:spPr bwMode="auto">
          <a:xfrm flipH="1" flipV="1">
            <a:off x="1219200" y="5181600"/>
            <a:ext cx="6705600" cy="1219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46" name="Text Box 16"/>
          <p:cNvSpPr txBox="1">
            <a:spLocks noChangeArrowheads="1"/>
          </p:cNvSpPr>
          <p:nvPr/>
        </p:nvSpPr>
        <p:spPr bwMode="auto">
          <a:xfrm>
            <a:off x="609600" y="4906963"/>
            <a:ext cx="6096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i="1"/>
              <a:t>E</a:t>
            </a:r>
          </a:p>
        </p:txBody>
      </p:sp>
      <p:sp>
        <p:nvSpPr>
          <p:cNvPr id="69647" name="AutoShape 22"/>
          <p:cNvSpPr>
            <a:spLocks noChangeArrowheads="1"/>
          </p:cNvSpPr>
          <p:nvPr/>
        </p:nvSpPr>
        <p:spPr bwMode="auto">
          <a:xfrm>
            <a:off x="2286000" y="304800"/>
            <a:ext cx="6705600" cy="51816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69648" name="Object 24"/>
          <p:cNvGraphicFramePr>
            <a:graphicFrameLocks noChangeAspect="1"/>
          </p:cNvGraphicFramePr>
          <p:nvPr/>
        </p:nvGraphicFramePr>
        <p:xfrm>
          <a:off x="3714750" y="2025650"/>
          <a:ext cx="4686300" cy="1292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68" name="Equation" r:id="rId3" imgW="1473200" imgH="406400" progId="Equation.3">
                  <p:embed/>
                </p:oleObj>
              </mc:Choice>
              <mc:Fallback>
                <p:oleObj name="Equation" r:id="rId3" imgW="1473200" imgH="406400" progId="Equation.3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14750" y="2025650"/>
                        <a:ext cx="4686300" cy="1292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649" name="Object 26"/>
          <p:cNvGraphicFramePr>
            <a:graphicFrameLocks noChangeAspect="1"/>
          </p:cNvGraphicFramePr>
          <p:nvPr/>
        </p:nvGraphicFramePr>
        <p:xfrm>
          <a:off x="2667000" y="457200"/>
          <a:ext cx="6075363" cy="1335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69" name="Equation" r:id="rId5" imgW="1790700" imgH="393700" progId="Equation.3">
                  <p:embed/>
                </p:oleObj>
              </mc:Choice>
              <mc:Fallback>
                <p:oleObj name="Equation" r:id="rId5" imgW="1790700" imgH="393700" progId="Equation.3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457200"/>
                        <a:ext cx="6075363" cy="1335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650" name="Text Box 27"/>
          <p:cNvSpPr txBox="1">
            <a:spLocks noChangeArrowheads="1"/>
          </p:cNvSpPr>
          <p:nvPr/>
        </p:nvSpPr>
        <p:spPr bwMode="auto">
          <a:xfrm>
            <a:off x="1981200" y="4191000"/>
            <a:ext cx="2057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/>
              <a:t>since</a:t>
            </a:r>
          </a:p>
        </p:txBody>
      </p:sp>
      <p:graphicFrame>
        <p:nvGraphicFramePr>
          <p:cNvPr id="69651" name="Object 28"/>
          <p:cNvGraphicFramePr>
            <a:graphicFrameLocks noChangeAspect="1"/>
          </p:cNvGraphicFramePr>
          <p:nvPr/>
        </p:nvGraphicFramePr>
        <p:xfrm>
          <a:off x="3838575" y="3749675"/>
          <a:ext cx="2447925" cy="1206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70" name="Equation" r:id="rId7" imgW="825142" imgH="406224" progId="Equation.3">
                  <p:embed/>
                </p:oleObj>
              </mc:Choice>
              <mc:Fallback>
                <p:oleObj name="Equation" r:id="rId7" imgW="825142" imgH="406224" progId="Equation.3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38575" y="3749675"/>
                        <a:ext cx="2447925" cy="1206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652" name="Object 29"/>
          <p:cNvGraphicFramePr>
            <a:graphicFrameLocks noChangeAspect="1"/>
          </p:cNvGraphicFramePr>
          <p:nvPr/>
        </p:nvGraphicFramePr>
        <p:xfrm>
          <a:off x="6488113" y="3810000"/>
          <a:ext cx="2198687" cy="119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71" name="Equation" r:id="rId9" imgW="723586" imgH="393529" progId="Equation.3">
                  <p:embed/>
                </p:oleObj>
              </mc:Choice>
              <mc:Fallback>
                <p:oleObj name="Equation" r:id="rId9" imgW="723586" imgH="393529" progId="Equation.3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88113" y="3810000"/>
                        <a:ext cx="2198687" cy="1193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653" name="Arc 30"/>
          <p:cNvSpPr>
            <a:spLocks/>
          </p:cNvSpPr>
          <p:nvPr/>
        </p:nvSpPr>
        <p:spPr bwMode="auto">
          <a:xfrm rot="10800000" flipV="1">
            <a:off x="5638800" y="6019800"/>
            <a:ext cx="152400" cy="381000"/>
          </a:xfrm>
          <a:custGeom>
            <a:avLst/>
            <a:gdLst>
              <a:gd name="T0" fmla="*/ 0 w 21600"/>
              <a:gd name="T1" fmla="*/ 0 h 21600"/>
              <a:gd name="T2" fmla="*/ 152400 w 21600"/>
              <a:gd name="T3" fmla="*/ 381000 h 21600"/>
              <a:gd name="T4" fmla="*/ 0 w 21600"/>
              <a:gd name="T5" fmla="*/ 38100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54" name="Text Box 31"/>
          <p:cNvSpPr txBox="1">
            <a:spLocks noChangeArrowheads="1"/>
          </p:cNvSpPr>
          <p:nvPr/>
        </p:nvSpPr>
        <p:spPr bwMode="auto">
          <a:xfrm>
            <a:off x="4876800" y="5943600"/>
            <a:ext cx="838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/>
              <a:t>7.5</a:t>
            </a:r>
            <a:r>
              <a:rPr lang="en-US" altLang="en-US" sz="2800" baseline="30000"/>
              <a:t>o</a:t>
            </a:r>
          </a:p>
        </p:txBody>
      </p:sp>
      <p:sp>
        <p:nvSpPr>
          <p:cNvPr id="117792" name="Line 32"/>
          <p:cNvSpPr>
            <a:spLocks noChangeShapeType="1"/>
          </p:cNvSpPr>
          <p:nvPr/>
        </p:nvSpPr>
        <p:spPr bwMode="auto">
          <a:xfrm flipH="1">
            <a:off x="1219200" y="6400800"/>
            <a:ext cx="67056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56" name="Oval 4"/>
          <p:cNvSpPr>
            <a:spLocks noChangeArrowheads="1"/>
          </p:cNvSpPr>
          <p:nvPr/>
        </p:nvSpPr>
        <p:spPr bwMode="auto">
          <a:xfrm>
            <a:off x="7848600" y="6324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7793" name="Line 33"/>
          <p:cNvSpPr>
            <a:spLocks noChangeShapeType="1"/>
          </p:cNvSpPr>
          <p:nvPr/>
        </p:nvSpPr>
        <p:spPr bwMode="auto">
          <a:xfrm flipV="1">
            <a:off x="1219200" y="5181600"/>
            <a:ext cx="0" cy="121920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58" name="Oval 5"/>
          <p:cNvSpPr>
            <a:spLocks noChangeArrowheads="1"/>
          </p:cNvSpPr>
          <p:nvPr/>
        </p:nvSpPr>
        <p:spPr bwMode="auto">
          <a:xfrm>
            <a:off x="1143000" y="6324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9659" name="Oval 17"/>
          <p:cNvSpPr>
            <a:spLocks noChangeArrowheads="1"/>
          </p:cNvSpPr>
          <p:nvPr/>
        </p:nvSpPr>
        <p:spPr bwMode="auto">
          <a:xfrm>
            <a:off x="1143000" y="5105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17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17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92" grpId="0" animBg="1"/>
      <p:bldP spid="117793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Arc 2"/>
          <p:cNvSpPr>
            <a:spLocks/>
          </p:cNvSpPr>
          <p:nvPr/>
        </p:nvSpPr>
        <p:spPr bwMode="auto">
          <a:xfrm rot="10798657" flipV="1">
            <a:off x="1217613" y="381000"/>
            <a:ext cx="6705600" cy="6019800"/>
          </a:xfrm>
          <a:custGeom>
            <a:avLst/>
            <a:gdLst>
              <a:gd name="T0" fmla="*/ 0 w 21600"/>
              <a:gd name="T1" fmla="*/ 0 h 21600"/>
              <a:gd name="T2" fmla="*/ 6705600 w 21600"/>
              <a:gd name="T3" fmla="*/ 6019800 h 21600"/>
              <a:gd name="T4" fmla="*/ 0 w 21600"/>
              <a:gd name="T5" fmla="*/ 601980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659" name="Line 3"/>
          <p:cNvSpPr>
            <a:spLocks noChangeShapeType="1"/>
          </p:cNvSpPr>
          <p:nvPr/>
        </p:nvSpPr>
        <p:spPr bwMode="auto">
          <a:xfrm>
            <a:off x="914400" y="6400800"/>
            <a:ext cx="73152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60" name="Oval 4"/>
          <p:cNvSpPr>
            <a:spLocks noChangeArrowheads="1"/>
          </p:cNvSpPr>
          <p:nvPr/>
        </p:nvSpPr>
        <p:spPr bwMode="auto">
          <a:xfrm>
            <a:off x="7848600" y="6324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0661" name="Oval 5"/>
          <p:cNvSpPr>
            <a:spLocks noChangeArrowheads="1"/>
          </p:cNvSpPr>
          <p:nvPr/>
        </p:nvSpPr>
        <p:spPr bwMode="auto">
          <a:xfrm>
            <a:off x="1143000" y="6324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0662" name="Line 6"/>
          <p:cNvSpPr>
            <a:spLocks noChangeShapeType="1"/>
          </p:cNvSpPr>
          <p:nvPr/>
        </p:nvSpPr>
        <p:spPr bwMode="auto">
          <a:xfrm flipV="1">
            <a:off x="1219200" y="381000"/>
            <a:ext cx="0" cy="6324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63" name="Line 7"/>
          <p:cNvSpPr>
            <a:spLocks noChangeShapeType="1"/>
          </p:cNvSpPr>
          <p:nvPr/>
        </p:nvSpPr>
        <p:spPr bwMode="auto">
          <a:xfrm flipH="1" flipV="1">
            <a:off x="1219200" y="914400"/>
            <a:ext cx="6705600" cy="5486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64" name="Line 8"/>
          <p:cNvSpPr>
            <a:spLocks noChangeShapeType="1"/>
          </p:cNvSpPr>
          <p:nvPr/>
        </p:nvSpPr>
        <p:spPr bwMode="auto">
          <a:xfrm flipH="1" flipV="1">
            <a:off x="1219200" y="3810000"/>
            <a:ext cx="6705600" cy="2590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65" name="Oval 9"/>
          <p:cNvSpPr>
            <a:spLocks noChangeArrowheads="1"/>
          </p:cNvSpPr>
          <p:nvPr/>
        </p:nvSpPr>
        <p:spPr bwMode="auto">
          <a:xfrm>
            <a:off x="1143000" y="3733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0666" name="Oval 10"/>
          <p:cNvSpPr>
            <a:spLocks noChangeArrowheads="1"/>
          </p:cNvSpPr>
          <p:nvPr/>
        </p:nvSpPr>
        <p:spPr bwMode="auto">
          <a:xfrm>
            <a:off x="1143000" y="838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0667" name="Text Box 11"/>
          <p:cNvSpPr txBox="1">
            <a:spLocks noChangeArrowheads="1"/>
          </p:cNvSpPr>
          <p:nvPr/>
        </p:nvSpPr>
        <p:spPr bwMode="auto">
          <a:xfrm>
            <a:off x="7772400" y="5791200"/>
            <a:ext cx="609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i="1"/>
              <a:t>O</a:t>
            </a:r>
          </a:p>
        </p:txBody>
      </p:sp>
      <p:sp>
        <p:nvSpPr>
          <p:cNvPr id="70668" name="Text Box 12"/>
          <p:cNvSpPr txBox="1">
            <a:spLocks noChangeArrowheads="1"/>
          </p:cNvSpPr>
          <p:nvPr/>
        </p:nvSpPr>
        <p:spPr bwMode="auto">
          <a:xfrm>
            <a:off x="609600" y="609600"/>
            <a:ext cx="609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i="1"/>
              <a:t>C</a:t>
            </a:r>
          </a:p>
        </p:txBody>
      </p:sp>
      <p:sp>
        <p:nvSpPr>
          <p:cNvPr id="70669" name="Text Box 13"/>
          <p:cNvSpPr txBox="1">
            <a:spLocks noChangeArrowheads="1"/>
          </p:cNvSpPr>
          <p:nvPr/>
        </p:nvSpPr>
        <p:spPr bwMode="auto">
          <a:xfrm>
            <a:off x="609600" y="3505200"/>
            <a:ext cx="609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i="1"/>
              <a:t>D</a:t>
            </a:r>
          </a:p>
        </p:txBody>
      </p:sp>
      <p:sp>
        <p:nvSpPr>
          <p:cNvPr id="70670" name="Text Box 14"/>
          <p:cNvSpPr txBox="1">
            <a:spLocks noChangeArrowheads="1"/>
          </p:cNvSpPr>
          <p:nvPr/>
        </p:nvSpPr>
        <p:spPr bwMode="auto">
          <a:xfrm>
            <a:off x="609600" y="5867400"/>
            <a:ext cx="609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i="1"/>
              <a:t>A</a:t>
            </a:r>
          </a:p>
        </p:txBody>
      </p:sp>
      <p:sp>
        <p:nvSpPr>
          <p:cNvPr id="70671" name="Line 15"/>
          <p:cNvSpPr>
            <a:spLocks noChangeShapeType="1"/>
          </p:cNvSpPr>
          <p:nvPr/>
        </p:nvSpPr>
        <p:spPr bwMode="auto">
          <a:xfrm flipH="1" flipV="1">
            <a:off x="1219200" y="5181600"/>
            <a:ext cx="6705600" cy="1219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72" name="Text Box 16"/>
          <p:cNvSpPr txBox="1">
            <a:spLocks noChangeArrowheads="1"/>
          </p:cNvSpPr>
          <p:nvPr/>
        </p:nvSpPr>
        <p:spPr bwMode="auto">
          <a:xfrm>
            <a:off x="609600" y="4906963"/>
            <a:ext cx="6096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i="1"/>
              <a:t>E</a:t>
            </a:r>
          </a:p>
        </p:txBody>
      </p:sp>
      <p:sp>
        <p:nvSpPr>
          <p:cNvPr id="70673" name="Oval 17"/>
          <p:cNvSpPr>
            <a:spLocks noChangeArrowheads="1"/>
          </p:cNvSpPr>
          <p:nvPr/>
        </p:nvSpPr>
        <p:spPr bwMode="auto">
          <a:xfrm>
            <a:off x="1143000" y="5105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0674" name="AutoShape 24"/>
          <p:cNvSpPr>
            <a:spLocks noChangeArrowheads="1"/>
          </p:cNvSpPr>
          <p:nvPr/>
        </p:nvSpPr>
        <p:spPr bwMode="auto">
          <a:xfrm>
            <a:off x="2667000" y="152400"/>
            <a:ext cx="6324600" cy="5334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70675" name="Object 25"/>
          <p:cNvGraphicFramePr>
            <a:graphicFrameLocks noChangeAspect="1"/>
          </p:cNvGraphicFramePr>
          <p:nvPr/>
        </p:nvGraphicFramePr>
        <p:xfrm>
          <a:off x="4384675" y="350838"/>
          <a:ext cx="3378200" cy="1350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86" name="Equation" r:id="rId3" imgW="1015559" imgH="406224" progId="Equation.3">
                  <p:embed/>
                </p:oleObj>
              </mc:Choice>
              <mc:Fallback>
                <p:oleObj name="Equation" r:id="rId3" imgW="1015559" imgH="406224" progId="Equation.3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84675" y="350838"/>
                        <a:ext cx="3378200" cy="1350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676" name="Object 26"/>
          <p:cNvGraphicFramePr>
            <a:graphicFrameLocks noChangeAspect="1"/>
          </p:cNvGraphicFramePr>
          <p:nvPr/>
        </p:nvGraphicFramePr>
        <p:xfrm>
          <a:off x="4341813" y="2078038"/>
          <a:ext cx="3846512" cy="1350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87" name="Equation" r:id="rId5" imgW="1193800" imgH="419100" progId="Equation.3">
                  <p:embed/>
                </p:oleObj>
              </mc:Choice>
              <mc:Fallback>
                <p:oleObj name="Equation" r:id="rId5" imgW="1193800" imgH="419100" progId="Equation.3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1813" y="2078038"/>
                        <a:ext cx="3846512" cy="1350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677" name="Object 27"/>
          <p:cNvGraphicFramePr>
            <a:graphicFrameLocks noChangeAspect="1"/>
          </p:cNvGraphicFramePr>
          <p:nvPr/>
        </p:nvGraphicFramePr>
        <p:xfrm>
          <a:off x="2916238" y="3687763"/>
          <a:ext cx="5795962" cy="1255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88" name="Equation" r:id="rId7" imgW="1993900" imgH="431800" progId="Equation.3">
                  <p:embed/>
                </p:oleObj>
              </mc:Choice>
              <mc:Fallback>
                <p:oleObj name="Equation" r:id="rId7" imgW="1993900" imgH="431800" progId="Equation.3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6238" y="3687763"/>
                        <a:ext cx="5795962" cy="1255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0678" name="Arc 28"/>
          <p:cNvSpPr>
            <a:spLocks/>
          </p:cNvSpPr>
          <p:nvPr/>
        </p:nvSpPr>
        <p:spPr bwMode="auto">
          <a:xfrm rot="10800000" flipV="1">
            <a:off x="5638800" y="6019800"/>
            <a:ext cx="152400" cy="381000"/>
          </a:xfrm>
          <a:custGeom>
            <a:avLst/>
            <a:gdLst>
              <a:gd name="T0" fmla="*/ 0 w 21600"/>
              <a:gd name="T1" fmla="*/ 0 h 21600"/>
              <a:gd name="T2" fmla="*/ 152400 w 21600"/>
              <a:gd name="T3" fmla="*/ 381000 h 21600"/>
              <a:gd name="T4" fmla="*/ 0 w 21600"/>
              <a:gd name="T5" fmla="*/ 38100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679" name="Text Box 29"/>
          <p:cNvSpPr txBox="1">
            <a:spLocks noChangeArrowheads="1"/>
          </p:cNvSpPr>
          <p:nvPr/>
        </p:nvSpPr>
        <p:spPr bwMode="auto">
          <a:xfrm>
            <a:off x="4876800" y="5943600"/>
            <a:ext cx="838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/>
              <a:t>7.5</a:t>
            </a:r>
            <a:r>
              <a:rPr lang="en-US" altLang="en-US" sz="2800" baseline="30000"/>
              <a:t>o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ext Box 14"/>
          <p:cNvSpPr txBox="1">
            <a:spLocks noChangeArrowheads="1"/>
          </p:cNvSpPr>
          <p:nvPr/>
        </p:nvSpPr>
        <p:spPr bwMode="auto">
          <a:xfrm>
            <a:off x="609600" y="5867400"/>
            <a:ext cx="609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i="1"/>
              <a:t>A</a:t>
            </a:r>
          </a:p>
        </p:txBody>
      </p:sp>
      <p:sp>
        <p:nvSpPr>
          <p:cNvPr id="71683" name="Arc 2"/>
          <p:cNvSpPr>
            <a:spLocks/>
          </p:cNvSpPr>
          <p:nvPr/>
        </p:nvSpPr>
        <p:spPr bwMode="auto">
          <a:xfrm rot="10798657" flipV="1">
            <a:off x="1217613" y="381000"/>
            <a:ext cx="6705600" cy="6019800"/>
          </a:xfrm>
          <a:custGeom>
            <a:avLst/>
            <a:gdLst>
              <a:gd name="T0" fmla="*/ 0 w 21600"/>
              <a:gd name="T1" fmla="*/ 0 h 21600"/>
              <a:gd name="T2" fmla="*/ 6705600 w 21600"/>
              <a:gd name="T3" fmla="*/ 6019800 h 21600"/>
              <a:gd name="T4" fmla="*/ 0 w 21600"/>
              <a:gd name="T5" fmla="*/ 601980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684" name="Line 3"/>
          <p:cNvSpPr>
            <a:spLocks noChangeShapeType="1"/>
          </p:cNvSpPr>
          <p:nvPr/>
        </p:nvSpPr>
        <p:spPr bwMode="auto">
          <a:xfrm>
            <a:off x="914400" y="6400800"/>
            <a:ext cx="73152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685" name="Line 6"/>
          <p:cNvSpPr>
            <a:spLocks noChangeShapeType="1"/>
          </p:cNvSpPr>
          <p:nvPr/>
        </p:nvSpPr>
        <p:spPr bwMode="auto">
          <a:xfrm flipV="1">
            <a:off x="1219200" y="381000"/>
            <a:ext cx="0" cy="6324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686" name="Line 7"/>
          <p:cNvSpPr>
            <a:spLocks noChangeShapeType="1"/>
          </p:cNvSpPr>
          <p:nvPr/>
        </p:nvSpPr>
        <p:spPr bwMode="auto">
          <a:xfrm flipH="1" flipV="1">
            <a:off x="1219200" y="914400"/>
            <a:ext cx="6705600" cy="5486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687" name="Line 8"/>
          <p:cNvSpPr>
            <a:spLocks noChangeShapeType="1"/>
          </p:cNvSpPr>
          <p:nvPr/>
        </p:nvSpPr>
        <p:spPr bwMode="auto">
          <a:xfrm flipH="1" flipV="1">
            <a:off x="1219200" y="3810000"/>
            <a:ext cx="6705600" cy="2590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688" name="Oval 9"/>
          <p:cNvSpPr>
            <a:spLocks noChangeArrowheads="1"/>
          </p:cNvSpPr>
          <p:nvPr/>
        </p:nvSpPr>
        <p:spPr bwMode="auto">
          <a:xfrm>
            <a:off x="1143000" y="3733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1689" name="Oval 10"/>
          <p:cNvSpPr>
            <a:spLocks noChangeArrowheads="1"/>
          </p:cNvSpPr>
          <p:nvPr/>
        </p:nvSpPr>
        <p:spPr bwMode="auto">
          <a:xfrm>
            <a:off x="1143000" y="838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1690" name="Text Box 11"/>
          <p:cNvSpPr txBox="1">
            <a:spLocks noChangeArrowheads="1"/>
          </p:cNvSpPr>
          <p:nvPr/>
        </p:nvSpPr>
        <p:spPr bwMode="auto">
          <a:xfrm>
            <a:off x="7772400" y="5791200"/>
            <a:ext cx="609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i="1"/>
              <a:t>O</a:t>
            </a:r>
          </a:p>
        </p:txBody>
      </p:sp>
      <p:sp>
        <p:nvSpPr>
          <p:cNvPr id="71691" name="Text Box 12"/>
          <p:cNvSpPr txBox="1">
            <a:spLocks noChangeArrowheads="1"/>
          </p:cNvSpPr>
          <p:nvPr/>
        </p:nvSpPr>
        <p:spPr bwMode="auto">
          <a:xfrm>
            <a:off x="609600" y="609600"/>
            <a:ext cx="609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i="1"/>
              <a:t>C</a:t>
            </a:r>
          </a:p>
        </p:txBody>
      </p:sp>
      <p:sp>
        <p:nvSpPr>
          <p:cNvPr id="71692" name="Text Box 13"/>
          <p:cNvSpPr txBox="1">
            <a:spLocks noChangeArrowheads="1"/>
          </p:cNvSpPr>
          <p:nvPr/>
        </p:nvSpPr>
        <p:spPr bwMode="auto">
          <a:xfrm>
            <a:off x="609600" y="3505200"/>
            <a:ext cx="609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i="1"/>
              <a:t>D</a:t>
            </a:r>
          </a:p>
        </p:txBody>
      </p:sp>
      <p:sp>
        <p:nvSpPr>
          <p:cNvPr id="71693" name="Line 15"/>
          <p:cNvSpPr>
            <a:spLocks noChangeShapeType="1"/>
          </p:cNvSpPr>
          <p:nvPr/>
        </p:nvSpPr>
        <p:spPr bwMode="auto">
          <a:xfrm flipH="1" flipV="1">
            <a:off x="1219200" y="5181600"/>
            <a:ext cx="6705600" cy="1219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694" name="Text Box 16"/>
          <p:cNvSpPr txBox="1">
            <a:spLocks noChangeArrowheads="1"/>
          </p:cNvSpPr>
          <p:nvPr/>
        </p:nvSpPr>
        <p:spPr bwMode="auto">
          <a:xfrm>
            <a:off x="609600" y="4906963"/>
            <a:ext cx="6096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i="1"/>
              <a:t>E</a:t>
            </a:r>
          </a:p>
        </p:txBody>
      </p:sp>
      <p:sp>
        <p:nvSpPr>
          <p:cNvPr id="71695" name="AutoShape 22"/>
          <p:cNvSpPr>
            <a:spLocks noChangeArrowheads="1"/>
          </p:cNvSpPr>
          <p:nvPr/>
        </p:nvSpPr>
        <p:spPr bwMode="auto">
          <a:xfrm>
            <a:off x="1676400" y="304800"/>
            <a:ext cx="7315200" cy="35052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71696" name="Object 23"/>
          <p:cNvGraphicFramePr>
            <a:graphicFrameLocks noChangeAspect="1"/>
          </p:cNvGraphicFramePr>
          <p:nvPr/>
        </p:nvGraphicFramePr>
        <p:xfrm>
          <a:off x="1847850" y="538163"/>
          <a:ext cx="4170363" cy="1285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13" name="Equation" r:id="rId3" imgW="1358900" imgH="419100" progId="Equation.3">
                  <p:embed/>
                </p:oleObj>
              </mc:Choice>
              <mc:Fallback>
                <p:oleObj name="Equation" r:id="rId3" imgW="1358900" imgH="419100" progId="Equation.3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7850" y="538163"/>
                        <a:ext cx="4170363" cy="1285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697" name="Object 24"/>
          <p:cNvGraphicFramePr>
            <a:graphicFrameLocks noChangeAspect="1"/>
          </p:cNvGraphicFramePr>
          <p:nvPr/>
        </p:nvGraphicFramePr>
        <p:xfrm>
          <a:off x="6115050" y="558800"/>
          <a:ext cx="2584450" cy="1254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14" name="Equation" r:id="rId5" imgW="837836" imgH="406224" progId="Equation.3">
                  <p:embed/>
                </p:oleObj>
              </mc:Choice>
              <mc:Fallback>
                <p:oleObj name="Equation" r:id="rId5" imgW="837836" imgH="406224" progId="Equation.3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050" y="558800"/>
                        <a:ext cx="2584450" cy="1254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698" name="Text Box 25"/>
          <p:cNvSpPr txBox="1">
            <a:spLocks noChangeArrowheads="1"/>
          </p:cNvSpPr>
          <p:nvPr/>
        </p:nvSpPr>
        <p:spPr bwMode="auto">
          <a:xfrm>
            <a:off x="1524000" y="2574925"/>
            <a:ext cx="2209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/>
              <a:t>since</a:t>
            </a:r>
          </a:p>
        </p:txBody>
      </p:sp>
      <p:graphicFrame>
        <p:nvGraphicFramePr>
          <p:cNvPr id="71699" name="Object 26"/>
          <p:cNvGraphicFramePr>
            <a:graphicFrameLocks noChangeAspect="1"/>
          </p:cNvGraphicFramePr>
          <p:nvPr/>
        </p:nvGraphicFramePr>
        <p:xfrm>
          <a:off x="3814763" y="2479675"/>
          <a:ext cx="4492625" cy="817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15" name="Equation" r:id="rId7" imgW="1396394" imgH="253890" progId="Equation.3">
                  <p:embed/>
                </p:oleObj>
              </mc:Choice>
              <mc:Fallback>
                <p:oleObj name="Equation" r:id="rId7" imgW="1396394" imgH="253890" progId="Equation.3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4763" y="2479675"/>
                        <a:ext cx="4492625" cy="817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00" name="Arc 27"/>
          <p:cNvSpPr>
            <a:spLocks/>
          </p:cNvSpPr>
          <p:nvPr/>
        </p:nvSpPr>
        <p:spPr bwMode="auto">
          <a:xfrm rot="10800000" flipV="1">
            <a:off x="5638800" y="6019800"/>
            <a:ext cx="152400" cy="381000"/>
          </a:xfrm>
          <a:custGeom>
            <a:avLst/>
            <a:gdLst>
              <a:gd name="T0" fmla="*/ 0 w 21600"/>
              <a:gd name="T1" fmla="*/ 0 h 21600"/>
              <a:gd name="T2" fmla="*/ 152400 w 21600"/>
              <a:gd name="T3" fmla="*/ 381000 h 21600"/>
              <a:gd name="T4" fmla="*/ 0 w 21600"/>
              <a:gd name="T5" fmla="*/ 38100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01" name="Text Box 28"/>
          <p:cNvSpPr txBox="1">
            <a:spLocks noChangeArrowheads="1"/>
          </p:cNvSpPr>
          <p:nvPr/>
        </p:nvSpPr>
        <p:spPr bwMode="auto">
          <a:xfrm>
            <a:off x="4876800" y="5943600"/>
            <a:ext cx="838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/>
              <a:t>7.5</a:t>
            </a:r>
            <a:r>
              <a:rPr lang="en-US" altLang="en-US" sz="2800" baseline="30000"/>
              <a:t>o</a:t>
            </a:r>
          </a:p>
        </p:txBody>
      </p:sp>
      <p:sp>
        <p:nvSpPr>
          <p:cNvPr id="119837" name="Line 29"/>
          <p:cNvSpPr>
            <a:spLocks noChangeShapeType="1"/>
          </p:cNvSpPr>
          <p:nvPr/>
        </p:nvSpPr>
        <p:spPr bwMode="auto">
          <a:xfrm flipH="1" flipV="1">
            <a:off x="1219200" y="5181600"/>
            <a:ext cx="6705600" cy="1219200"/>
          </a:xfrm>
          <a:prstGeom prst="line">
            <a:avLst/>
          </a:prstGeom>
          <a:noFill/>
          <a:ln w="57150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838" name="Line 30"/>
          <p:cNvSpPr>
            <a:spLocks noChangeShapeType="1"/>
          </p:cNvSpPr>
          <p:nvPr/>
        </p:nvSpPr>
        <p:spPr bwMode="auto">
          <a:xfrm flipV="1">
            <a:off x="1219200" y="5181600"/>
            <a:ext cx="0" cy="1219200"/>
          </a:xfrm>
          <a:prstGeom prst="line">
            <a:avLst/>
          </a:prstGeom>
          <a:noFill/>
          <a:ln w="5715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04" name="Oval 4"/>
          <p:cNvSpPr>
            <a:spLocks noChangeArrowheads="1"/>
          </p:cNvSpPr>
          <p:nvPr/>
        </p:nvSpPr>
        <p:spPr bwMode="auto">
          <a:xfrm>
            <a:off x="7848600" y="6324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1705" name="Oval 5"/>
          <p:cNvSpPr>
            <a:spLocks noChangeArrowheads="1"/>
          </p:cNvSpPr>
          <p:nvPr/>
        </p:nvSpPr>
        <p:spPr bwMode="auto">
          <a:xfrm>
            <a:off x="1143000" y="6324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1706" name="Oval 17"/>
          <p:cNvSpPr>
            <a:spLocks noChangeArrowheads="1"/>
          </p:cNvSpPr>
          <p:nvPr/>
        </p:nvSpPr>
        <p:spPr bwMode="auto">
          <a:xfrm>
            <a:off x="1143000" y="5105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9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19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37" grpId="0" animBg="1"/>
      <p:bldP spid="11983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archimedes_lever_small-greggshak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624013"/>
            <a:ext cx="6248400" cy="4167187"/>
          </a:xfrm>
          <a:prstGeom prst="rect">
            <a:avLst/>
          </a:prstGeom>
          <a:noFill/>
          <a:ln w="57150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1219200" y="6186488"/>
            <a:ext cx="6553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/>
              <a:t>From greggshake.com</a:t>
            </a: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1295400" y="304800"/>
            <a:ext cx="66294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/>
              <a:t>Give me a place to stand and I will move the world!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Arc 2"/>
          <p:cNvSpPr>
            <a:spLocks/>
          </p:cNvSpPr>
          <p:nvPr/>
        </p:nvSpPr>
        <p:spPr bwMode="auto">
          <a:xfrm rot="10798657" flipV="1">
            <a:off x="1217613" y="381000"/>
            <a:ext cx="6705600" cy="6019800"/>
          </a:xfrm>
          <a:custGeom>
            <a:avLst/>
            <a:gdLst>
              <a:gd name="T0" fmla="*/ 0 w 21600"/>
              <a:gd name="T1" fmla="*/ 0 h 21600"/>
              <a:gd name="T2" fmla="*/ 6705600 w 21600"/>
              <a:gd name="T3" fmla="*/ 6019800 h 21600"/>
              <a:gd name="T4" fmla="*/ 0 w 21600"/>
              <a:gd name="T5" fmla="*/ 601980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707" name="Line 3"/>
          <p:cNvSpPr>
            <a:spLocks noChangeShapeType="1"/>
          </p:cNvSpPr>
          <p:nvPr/>
        </p:nvSpPr>
        <p:spPr bwMode="auto">
          <a:xfrm>
            <a:off x="914400" y="6400800"/>
            <a:ext cx="73152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708" name="Oval 4"/>
          <p:cNvSpPr>
            <a:spLocks noChangeArrowheads="1"/>
          </p:cNvSpPr>
          <p:nvPr/>
        </p:nvSpPr>
        <p:spPr bwMode="auto">
          <a:xfrm>
            <a:off x="7848600" y="6324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2709" name="Oval 5"/>
          <p:cNvSpPr>
            <a:spLocks noChangeArrowheads="1"/>
          </p:cNvSpPr>
          <p:nvPr/>
        </p:nvSpPr>
        <p:spPr bwMode="auto">
          <a:xfrm>
            <a:off x="1143000" y="6324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2710" name="Line 6"/>
          <p:cNvSpPr>
            <a:spLocks noChangeShapeType="1"/>
          </p:cNvSpPr>
          <p:nvPr/>
        </p:nvSpPr>
        <p:spPr bwMode="auto">
          <a:xfrm flipV="1">
            <a:off x="1219200" y="381000"/>
            <a:ext cx="0" cy="6324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711" name="Line 7"/>
          <p:cNvSpPr>
            <a:spLocks noChangeShapeType="1"/>
          </p:cNvSpPr>
          <p:nvPr/>
        </p:nvSpPr>
        <p:spPr bwMode="auto">
          <a:xfrm flipH="1" flipV="1">
            <a:off x="1219200" y="914400"/>
            <a:ext cx="6705600" cy="5486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712" name="Line 8"/>
          <p:cNvSpPr>
            <a:spLocks noChangeShapeType="1"/>
          </p:cNvSpPr>
          <p:nvPr/>
        </p:nvSpPr>
        <p:spPr bwMode="auto">
          <a:xfrm flipH="1" flipV="1">
            <a:off x="1219200" y="2286000"/>
            <a:ext cx="6705600" cy="4114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713" name="Oval 9"/>
          <p:cNvSpPr>
            <a:spLocks noChangeArrowheads="1"/>
          </p:cNvSpPr>
          <p:nvPr/>
        </p:nvSpPr>
        <p:spPr bwMode="auto">
          <a:xfrm>
            <a:off x="1143000" y="2209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2714" name="Oval 10"/>
          <p:cNvSpPr>
            <a:spLocks noChangeArrowheads="1"/>
          </p:cNvSpPr>
          <p:nvPr/>
        </p:nvSpPr>
        <p:spPr bwMode="auto">
          <a:xfrm>
            <a:off x="1143000" y="838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2715" name="Text Box 11"/>
          <p:cNvSpPr txBox="1">
            <a:spLocks noChangeArrowheads="1"/>
          </p:cNvSpPr>
          <p:nvPr/>
        </p:nvSpPr>
        <p:spPr bwMode="auto">
          <a:xfrm>
            <a:off x="7772400" y="5791200"/>
            <a:ext cx="609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i="1"/>
              <a:t>O</a:t>
            </a:r>
          </a:p>
        </p:txBody>
      </p:sp>
      <p:sp>
        <p:nvSpPr>
          <p:cNvPr id="72716" name="Text Box 12"/>
          <p:cNvSpPr txBox="1">
            <a:spLocks noChangeArrowheads="1"/>
          </p:cNvSpPr>
          <p:nvPr/>
        </p:nvSpPr>
        <p:spPr bwMode="auto">
          <a:xfrm>
            <a:off x="609600" y="609600"/>
            <a:ext cx="609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i="1"/>
              <a:t>C</a:t>
            </a:r>
          </a:p>
        </p:txBody>
      </p:sp>
      <p:sp>
        <p:nvSpPr>
          <p:cNvPr id="72717" name="Text Box 13"/>
          <p:cNvSpPr txBox="1">
            <a:spLocks noChangeArrowheads="1"/>
          </p:cNvSpPr>
          <p:nvPr/>
        </p:nvSpPr>
        <p:spPr bwMode="auto">
          <a:xfrm>
            <a:off x="609600" y="1981200"/>
            <a:ext cx="609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i="1"/>
              <a:t>D</a:t>
            </a:r>
          </a:p>
        </p:txBody>
      </p:sp>
      <p:sp>
        <p:nvSpPr>
          <p:cNvPr id="72718" name="Text Box 14"/>
          <p:cNvSpPr txBox="1">
            <a:spLocks noChangeArrowheads="1"/>
          </p:cNvSpPr>
          <p:nvPr/>
        </p:nvSpPr>
        <p:spPr bwMode="auto">
          <a:xfrm>
            <a:off x="609600" y="5867400"/>
            <a:ext cx="609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i="1"/>
              <a:t>A</a:t>
            </a:r>
          </a:p>
        </p:txBody>
      </p:sp>
      <p:sp>
        <p:nvSpPr>
          <p:cNvPr id="72719" name="AutoShape 15"/>
          <p:cNvSpPr>
            <a:spLocks noChangeArrowheads="1"/>
          </p:cNvSpPr>
          <p:nvPr/>
        </p:nvSpPr>
        <p:spPr bwMode="auto">
          <a:xfrm>
            <a:off x="2743200" y="304800"/>
            <a:ext cx="6248400" cy="16002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2720" name="Text Box 16"/>
          <p:cNvSpPr txBox="1">
            <a:spLocks noChangeArrowheads="1"/>
          </p:cNvSpPr>
          <p:nvPr/>
        </p:nvSpPr>
        <p:spPr bwMode="auto">
          <a:xfrm>
            <a:off x="2667000" y="441325"/>
            <a:ext cx="63246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i="1"/>
              <a:t>Thirdly</a:t>
            </a:r>
            <a:r>
              <a:rPr lang="en-US" altLang="en-US" sz="4000"/>
              <a:t>, let </a:t>
            </a:r>
            <a:r>
              <a:rPr lang="en-US" altLang="en-US" sz="4000" i="1"/>
              <a:t>OF</a:t>
            </a:r>
            <a:r>
              <a:rPr lang="en-US" altLang="en-US" sz="4000"/>
              <a:t> bisect angle </a:t>
            </a:r>
            <a:r>
              <a:rPr lang="en-US" altLang="en-US" sz="4000" i="1"/>
              <a:t>AOE</a:t>
            </a:r>
            <a:r>
              <a:rPr lang="en-US" altLang="en-US" sz="4000"/>
              <a:t>, meeting </a:t>
            </a:r>
            <a:r>
              <a:rPr lang="en-US" altLang="en-US" sz="4000" i="1"/>
              <a:t>AE</a:t>
            </a:r>
            <a:r>
              <a:rPr lang="en-US" altLang="en-US" sz="4000"/>
              <a:t> in </a:t>
            </a:r>
            <a:r>
              <a:rPr lang="en-US" altLang="en-US" sz="4000" i="1"/>
              <a:t>F</a:t>
            </a:r>
            <a:r>
              <a:rPr lang="en-US" altLang="en-US" sz="4000"/>
              <a:t>.</a:t>
            </a:r>
          </a:p>
        </p:txBody>
      </p:sp>
      <p:sp>
        <p:nvSpPr>
          <p:cNvPr id="72721" name="Line 17"/>
          <p:cNvSpPr>
            <a:spLocks noChangeShapeType="1"/>
          </p:cNvSpPr>
          <p:nvPr/>
        </p:nvSpPr>
        <p:spPr bwMode="auto">
          <a:xfrm flipH="1" flipV="1">
            <a:off x="1295400" y="3810000"/>
            <a:ext cx="6629400" cy="2590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722" name="Text Box 18"/>
          <p:cNvSpPr txBox="1">
            <a:spLocks noChangeArrowheads="1"/>
          </p:cNvSpPr>
          <p:nvPr/>
        </p:nvSpPr>
        <p:spPr bwMode="auto">
          <a:xfrm>
            <a:off x="609600" y="3505200"/>
            <a:ext cx="609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i="1"/>
              <a:t>E</a:t>
            </a:r>
          </a:p>
        </p:txBody>
      </p:sp>
      <p:sp>
        <p:nvSpPr>
          <p:cNvPr id="72723" name="Oval 19"/>
          <p:cNvSpPr>
            <a:spLocks noChangeArrowheads="1"/>
          </p:cNvSpPr>
          <p:nvPr/>
        </p:nvSpPr>
        <p:spPr bwMode="auto">
          <a:xfrm>
            <a:off x="1143000" y="3733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0852" name="Text Box 20"/>
          <p:cNvSpPr txBox="1">
            <a:spLocks noChangeArrowheads="1"/>
          </p:cNvSpPr>
          <p:nvPr/>
        </p:nvSpPr>
        <p:spPr bwMode="auto">
          <a:xfrm>
            <a:off x="609600" y="4754563"/>
            <a:ext cx="6096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i="1"/>
              <a:t>F</a:t>
            </a:r>
          </a:p>
        </p:txBody>
      </p:sp>
      <p:sp>
        <p:nvSpPr>
          <p:cNvPr id="120853" name="Oval 21"/>
          <p:cNvSpPr>
            <a:spLocks noChangeArrowheads="1"/>
          </p:cNvSpPr>
          <p:nvPr/>
        </p:nvSpPr>
        <p:spPr bwMode="auto">
          <a:xfrm>
            <a:off x="1143000" y="5029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0854" name="Line 22"/>
          <p:cNvSpPr>
            <a:spLocks noChangeShapeType="1"/>
          </p:cNvSpPr>
          <p:nvPr/>
        </p:nvSpPr>
        <p:spPr bwMode="auto">
          <a:xfrm flipH="1" flipV="1">
            <a:off x="1219200" y="5105400"/>
            <a:ext cx="6705600" cy="1295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727" name="AutoShape 23"/>
          <p:cNvSpPr>
            <a:spLocks noChangeArrowheads="1"/>
          </p:cNvSpPr>
          <p:nvPr/>
        </p:nvSpPr>
        <p:spPr bwMode="auto">
          <a:xfrm>
            <a:off x="6172200" y="3810000"/>
            <a:ext cx="2667000" cy="6096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2728" name="Text Box 24"/>
          <p:cNvSpPr txBox="1">
            <a:spLocks noChangeArrowheads="1"/>
          </p:cNvSpPr>
          <p:nvPr/>
        </p:nvSpPr>
        <p:spPr bwMode="auto">
          <a:xfrm>
            <a:off x="6172200" y="3810000"/>
            <a:ext cx="2743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>
                <a:solidFill>
                  <a:srgbClr val="FF3300"/>
                </a:solidFill>
              </a:rPr>
              <a:t>(Poorer Scale!)</a:t>
            </a:r>
          </a:p>
        </p:txBody>
      </p:sp>
      <p:sp>
        <p:nvSpPr>
          <p:cNvPr id="120857" name="Arc 25"/>
          <p:cNvSpPr>
            <a:spLocks/>
          </p:cNvSpPr>
          <p:nvPr/>
        </p:nvSpPr>
        <p:spPr bwMode="auto">
          <a:xfrm rot="10800000" flipV="1">
            <a:off x="5791200" y="6019800"/>
            <a:ext cx="152400" cy="381000"/>
          </a:xfrm>
          <a:custGeom>
            <a:avLst/>
            <a:gdLst>
              <a:gd name="T0" fmla="*/ 0 w 21600"/>
              <a:gd name="T1" fmla="*/ 0 h 21600"/>
              <a:gd name="T2" fmla="*/ 152400 w 21600"/>
              <a:gd name="T3" fmla="*/ 381000 h 21600"/>
              <a:gd name="T4" fmla="*/ 0 w 21600"/>
              <a:gd name="T5" fmla="*/ 38100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58" name="Text Box 26"/>
          <p:cNvSpPr txBox="1">
            <a:spLocks noChangeArrowheads="1"/>
          </p:cNvSpPr>
          <p:nvPr/>
        </p:nvSpPr>
        <p:spPr bwMode="auto">
          <a:xfrm>
            <a:off x="4800600" y="5943600"/>
            <a:ext cx="1143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/>
              <a:t>3.75</a:t>
            </a:r>
            <a:r>
              <a:rPr lang="en-US" altLang="en-US" sz="2800" baseline="30000"/>
              <a:t>o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0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20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20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20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20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52" grpId="0"/>
      <p:bldP spid="120853" grpId="0" animBg="1"/>
      <p:bldP spid="120854" grpId="0" animBg="1"/>
      <p:bldP spid="120857" grpId="0" animBg="1"/>
      <p:bldP spid="120858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Arc 2"/>
          <p:cNvSpPr>
            <a:spLocks/>
          </p:cNvSpPr>
          <p:nvPr/>
        </p:nvSpPr>
        <p:spPr bwMode="auto">
          <a:xfrm rot="10798657" flipV="1">
            <a:off x="1217613" y="381000"/>
            <a:ext cx="6705600" cy="6019800"/>
          </a:xfrm>
          <a:custGeom>
            <a:avLst/>
            <a:gdLst>
              <a:gd name="T0" fmla="*/ 0 w 21600"/>
              <a:gd name="T1" fmla="*/ 0 h 21600"/>
              <a:gd name="T2" fmla="*/ 6705600 w 21600"/>
              <a:gd name="T3" fmla="*/ 6019800 h 21600"/>
              <a:gd name="T4" fmla="*/ 0 w 21600"/>
              <a:gd name="T5" fmla="*/ 601980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731" name="Line 3"/>
          <p:cNvSpPr>
            <a:spLocks noChangeShapeType="1"/>
          </p:cNvSpPr>
          <p:nvPr/>
        </p:nvSpPr>
        <p:spPr bwMode="auto">
          <a:xfrm>
            <a:off x="914400" y="6400800"/>
            <a:ext cx="73152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32" name="Oval 4"/>
          <p:cNvSpPr>
            <a:spLocks noChangeArrowheads="1"/>
          </p:cNvSpPr>
          <p:nvPr/>
        </p:nvSpPr>
        <p:spPr bwMode="auto">
          <a:xfrm>
            <a:off x="7848600" y="6324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3733" name="Oval 5"/>
          <p:cNvSpPr>
            <a:spLocks noChangeArrowheads="1"/>
          </p:cNvSpPr>
          <p:nvPr/>
        </p:nvSpPr>
        <p:spPr bwMode="auto">
          <a:xfrm>
            <a:off x="1143000" y="6324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3734" name="Line 6"/>
          <p:cNvSpPr>
            <a:spLocks noChangeShapeType="1"/>
          </p:cNvSpPr>
          <p:nvPr/>
        </p:nvSpPr>
        <p:spPr bwMode="auto">
          <a:xfrm flipV="1">
            <a:off x="1219200" y="381000"/>
            <a:ext cx="0" cy="6324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35" name="Line 7"/>
          <p:cNvSpPr>
            <a:spLocks noChangeShapeType="1"/>
          </p:cNvSpPr>
          <p:nvPr/>
        </p:nvSpPr>
        <p:spPr bwMode="auto">
          <a:xfrm flipH="1" flipV="1">
            <a:off x="1219200" y="914400"/>
            <a:ext cx="6705600" cy="5486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36" name="Line 8"/>
          <p:cNvSpPr>
            <a:spLocks noChangeShapeType="1"/>
          </p:cNvSpPr>
          <p:nvPr/>
        </p:nvSpPr>
        <p:spPr bwMode="auto">
          <a:xfrm flipH="1" flipV="1">
            <a:off x="1219200" y="2286000"/>
            <a:ext cx="6705600" cy="4114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37" name="Oval 9"/>
          <p:cNvSpPr>
            <a:spLocks noChangeArrowheads="1"/>
          </p:cNvSpPr>
          <p:nvPr/>
        </p:nvSpPr>
        <p:spPr bwMode="auto">
          <a:xfrm>
            <a:off x="1143000" y="2209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3738" name="Oval 10"/>
          <p:cNvSpPr>
            <a:spLocks noChangeArrowheads="1"/>
          </p:cNvSpPr>
          <p:nvPr/>
        </p:nvSpPr>
        <p:spPr bwMode="auto">
          <a:xfrm>
            <a:off x="1143000" y="838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3739" name="Text Box 11"/>
          <p:cNvSpPr txBox="1">
            <a:spLocks noChangeArrowheads="1"/>
          </p:cNvSpPr>
          <p:nvPr/>
        </p:nvSpPr>
        <p:spPr bwMode="auto">
          <a:xfrm>
            <a:off x="7772400" y="5791200"/>
            <a:ext cx="609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i="1"/>
              <a:t>O</a:t>
            </a:r>
          </a:p>
        </p:txBody>
      </p:sp>
      <p:sp>
        <p:nvSpPr>
          <p:cNvPr id="73740" name="Text Box 12"/>
          <p:cNvSpPr txBox="1">
            <a:spLocks noChangeArrowheads="1"/>
          </p:cNvSpPr>
          <p:nvPr/>
        </p:nvSpPr>
        <p:spPr bwMode="auto">
          <a:xfrm>
            <a:off x="609600" y="609600"/>
            <a:ext cx="609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i="1"/>
              <a:t>C</a:t>
            </a:r>
          </a:p>
        </p:txBody>
      </p:sp>
      <p:sp>
        <p:nvSpPr>
          <p:cNvPr id="73741" name="Text Box 13"/>
          <p:cNvSpPr txBox="1">
            <a:spLocks noChangeArrowheads="1"/>
          </p:cNvSpPr>
          <p:nvPr/>
        </p:nvSpPr>
        <p:spPr bwMode="auto">
          <a:xfrm>
            <a:off x="609600" y="1981200"/>
            <a:ext cx="609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i="1"/>
              <a:t>D</a:t>
            </a:r>
          </a:p>
        </p:txBody>
      </p:sp>
      <p:sp>
        <p:nvSpPr>
          <p:cNvPr id="73742" name="Text Box 14"/>
          <p:cNvSpPr txBox="1">
            <a:spLocks noChangeArrowheads="1"/>
          </p:cNvSpPr>
          <p:nvPr/>
        </p:nvSpPr>
        <p:spPr bwMode="auto">
          <a:xfrm>
            <a:off x="609600" y="5867400"/>
            <a:ext cx="609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i="1"/>
              <a:t>A</a:t>
            </a:r>
          </a:p>
        </p:txBody>
      </p:sp>
      <p:sp>
        <p:nvSpPr>
          <p:cNvPr id="73743" name="Line 17"/>
          <p:cNvSpPr>
            <a:spLocks noChangeShapeType="1"/>
          </p:cNvSpPr>
          <p:nvPr/>
        </p:nvSpPr>
        <p:spPr bwMode="auto">
          <a:xfrm flipH="1" flipV="1">
            <a:off x="1295400" y="3810000"/>
            <a:ext cx="6629400" cy="2590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44" name="Text Box 18"/>
          <p:cNvSpPr txBox="1">
            <a:spLocks noChangeArrowheads="1"/>
          </p:cNvSpPr>
          <p:nvPr/>
        </p:nvSpPr>
        <p:spPr bwMode="auto">
          <a:xfrm>
            <a:off x="609600" y="3505200"/>
            <a:ext cx="609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i="1"/>
              <a:t>E</a:t>
            </a:r>
          </a:p>
        </p:txBody>
      </p:sp>
      <p:sp>
        <p:nvSpPr>
          <p:cNvPr id="73745" name="Oval 19"/>
          <p:cNvSpPr>
            <a:spLocks noChangeArrowheads="1"/>
          </p:cNvSpPr>
          <p:nvPr/>
        </p:nvSpPr>
        <p:spPr bwMode="auto">
          <a:xfrm>
            <a:off x="1143000" y="3733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3746" name="Text Box 20"/>
          <p:cNvSpPr txBox="1">
            <a:spLocks noChangeArrowheads="1"/>
          </p:cNvSpPr>
          <p:nvPr/>
        </p:nvSpPr>
        <p:spPr bwMode="auto">
          <a:xfrm>
            <a:off x="609600" y="4754563"/>
            <a:ext cx="6096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i="1"/>
              <a:t>F</a:t>
            </a:r>
          </a:p>
        </p:txBody>
      </p:sp>
      <p:sp>
        <p:nvSpPr>
          <p:cNvPr id="73747" name="Oval 21"/>
          <p:cNvSpPr>
            <a:spLocks noChangeArrowheads="1"/>
          </p:cNvSpPr>
          <p:nvPr/>
        </p:nvSpPr>
        <p:spPr bwMode="auto">
          <a:xfrm>
            <a:off x="1143000" y="5029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3748" name="Line 22"/>
          <p:cNvSpPr>
            <a:spLocks noChangeShapeType="1"/>
          </p:cNvSpPr>
          <p:nvPr/>
        </p:nvSpPr>
        <p:spPr bwMode="auto">
          <a:xfrm flipH="1" flipV="1">
            <a:off x="1219200" y="5105400"/>
            <a:ext cx="6705600" cy="1295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49" name="AutoShape 25"/>
          <p:cNvSpPr>
            <a:spLocks noChangeArrowheads="1"/>
          </p:cNvSpPr>
          <p:nvPr/>
        </p:nvSpPr>
        <p:spPr bwMode="auto">
          <a:xfrm>
            <a:off x="4267200" y="304800"/>
            <a:ext cx="4724400" cy="33528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3750" name="Text Box 26"/>
          <p:cNvSpPr txBox="1">
            <a:spLocks noChangeArrowheads="1"/>
          </p:cNvSpPr>
          <p:nvPr/>
        </p:nvSpPr>
        <p:spPr bwMode="auto">
          <a:xfrm>
            <a:off x="4648200" y="441325"/>
            <a:ext cx="39624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4000"/>
              <a:t>By Euclid’s Book VI Proposition 3,</a:t>
            </a:r>
          </a:p>
        </p:txBody>
      </p:sp>
      <p:graphicFrame>
        <p:nvGraphicFramePr>
          <p:cNvPr id="73751" name="Object 27"/>
          <p:cNvGraphicFramePr>
            <a:graphicFrameLocks noChangeAspect="1"/>
          </p:cNvGraphicFramePr>
          <p:nvPr/>
        </p:nvGraphicFramePr>
        <p:xfrm>
          <a:off x="5330825" y="2057400"/>
          <a:ext cx="2332038" cy="1290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56" name="Equation" r:id="rId3" imgW="710891" imgH="393529" progId="Equation.3">
                  <p:embed/>
                </p:oleObj>
              </mc:Choice>
              <mc:Fallback>
                <p:oleObj name="Equation" r:id="rId3" imgW="710891" imgH="393529" progId="Equation.3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0825" y="2057400"/>
                        <a:ext cx="2332038" cy="1290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3752" name="Arc 28"/>
          <p:cNvSpPr>
            <a:spLocks/>
          </p:cNvSpPr>
          <p:nvPr/>
        </p:nvSpPr>
        <p:spPr bwMode="auto">
          <a:xfrm rot="10800000" flipV="1">
            <a:off x="5791200" y="6019800"/>
            <a:ext cx="152400" cy="381000"/>
          </a:xfrm>
          <a:custGeom>
            <a:avLst/>
            <a:gdLst>
              <a:gd name="T0" fmla="*/ 0 w 21600"/>
              <a:gd name="T1" fmla="*/ 0 h 21600"/>
              <a:gd name="T2" fmla="*/ 152400 w 21600"/>
              <a:gd name="T3" fmla="*/ 381000 h 21600"/>
              <a:gd name="T4" fmla="*/ 0 w 21600"/>
              <a:gd name="T5" fmla="*/ 38100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753" name="Text Box 29"/>
          <p:cNvSpPr txBox="1">
            <a:spLocks noChangeArrowheads="1"/>
          </p:cNvSpPr>
          <p:nvPr/>
        </p:nvSpPr>
        <p:spPr bwMode="auto">
          <a:xfrm>
            <a:off x="4800600" y="5943600"/>
            <a:ext cx="1143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/>
              <a:t>3.75</a:t>
            </a:r>
            <a:r>
              <a:rPr lang="en-US" altLang="en-US" sz="2800" baseline="30000"/>
              <a:t>o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Arc 2"/>
          <p:cNvSpPr>
            <a:spLocks/>
          </p:cNvSpPr>
          <p:nvPr/>
        </p:nvSpPr>
        <p:spPr bwMode="auto">
          <a:xfrm rot="10798657" flipV="1">
            <a:off x="1217613" y="381000"/>
            <a:ext cx="6705600" cy="6019800"/>
          </a:xfrm>
          <a:custGeom>
            <a:avLst/>
            <a:gdLst>
              <a:gd name="T0" fmla="*/ 0 w 21600"/>
              <a:gd name="T1" fmla="*/ 0 h 21600"/>
              <a:gd name="T2" fmla="*/ 6705600 w 21600"/>
              <a:gd name="T3" fmla="*/ 6019800 h 21600"/>
              <a:gd name="T4" fmla="*/ 0 w 21600"/>
              <a:gd name="T5" fmla="*/ 601980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755" name="Line 3"/>
          <p:cNvSpPr>
            <a:spLocks noChangeShapeType="1"/>
          </p:cNvSpPr>
          <p:nvPr/>
        </p:nvSpPr>
        <p:spPr bwMode="auto">
          <a:xfrm>
            <a:off x="914400" y="6400800"/>
            <a:ext cx="73152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756" name="Oval 4"/>
          <p:cNvSpPr>
            <a:spLocks noChangeArrowheads="1"/>
          </p:cNvSpPr>
          <p:nvPr/>
        </p:nvSpPr>
        <p:spPr bwMode="auto">
          <a:xfrm>
            <a:off x="7848600" y="6324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4757" name="Oval 5"/>
          <p:cNvSpPr>
            <a:spLocks noChangeArrowheads="1"/>
          </p:cNvSpPr>
          <p:nvPr/>
        </p:nvSpPr>
        <p:spPr bwMode="auto">
          <a:xfrm>
            <a:off x="1143000" y="6324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4758" name="Line 6"/>
          <p:cNvSpPr>
            <a:spLocks noChangeShapeType="1"/>
          </p:cNvSpPr>
          <p:nvPr/>
        </p:nvSpPr>
        <p:spPr bwMode="auto">
          <a:xfrm flipV="1">
            <a:off x="1219200" y="381000"/>
            <a:ext cx="0" cy="6324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759" name="Line 7"/>
          <p:cNvSpPr>
            <a:spLocks noChangeShapeType="1"/>
          </p:cNvSpPr>
          <p:nvPr/>
        </p:nvSpPr>
        <p:spPr bwMode="auto">
          <a:xfrm flipH="1" flipV="1">
            <a:off x="1219200" y="914400"/>
            <a:ext cx="6705600" cy="5486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760" name="Line 8"/>
          <p:cNvSpPr>
            <a:spLocks noChangeShapeType="1"/>
          </p:cNvSpPr>
          <p:nvPr/>
        </p:nvSpPr>
        <p:spPr bwMode="auto">
          <a:xfrm flipH="1" flipV="1">
            <a:off x="1219200" y="2286000"/>
            <a:ext cx="6705600" cy="4114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761" name="Oval 9"/>
          <p:cNvSpPr>
            <a:spLocks noChangeArrowheads="1"/>
          </p:cNvSpPr>
          <p:nvPr/>
        </p:nvSpPr>
        <p:spPr bwMode="auto">
          <a:xfrm>
            <a:off x="1143000" y="2209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4762" name="Oval 10"/>
          <p:cNvSpPr>
            <a:spLocks noChangeArrowheads="1"/>
          </p:cNvSpPr>
          <p:nvPr/>
        </p:nvSpPr>
        <p:spPr bwMode="auto">
          <a:xfrm>
            <a:off x="1143000" y="838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4763" name="Text Box 11"/>
          <p:cNvSpPr txBox="1">
            <a:spLocks noChangeArrowheads="1"/>
          </p:cNvSpPr>
          <p:nvPr/>
        </p:nvSpPr>
        <p:spPr bwMode="auto">
          <a:xfrm>
            <a:off x="7772400" y="5791200"/>
            <a:ext cx="609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i="1"/>
              <a:t>O</a:t>
            </a:r>
          </a:p>
        </p:txBody>
      </p:sp>
      <p:sp>
        <p:nvSpPr>
          <p:cNvPr id="74764" name="Text Box 12"/>
          <p:cNvSpPr txBox="1">
            <a:spLocks noChangeArrowheads="1"/>
          </p:cNvSpPr>
          <p:nvPr/>
        </p:nvSpPr>
        <p:spPr bwMode="auto">
          <a:xfrm>
            <a:off x="609600" y="609600"/>
            <a:ext cx="609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i="1"/>
              <a:t>C</a:t>
            </a:r>
          </a:p>
        </p:txBody>
      </p:sp>
      <p:sp>
        <p:nvSpPr>
          <p:cNvPr id="74765" name="Text Box 13"/>
          <p:cNvSpPr txBox="1">
            <a:spLocks noChangeArrowheads="1"/>
          </p:cNvSpPr>
          <p:nvPr/>
        </p:nvSpPr>
        <p:spPr bwMode="auto">
          <a:xfrm>
            <a:off x="609600" y="1981200"/>
            <a:ext cx="609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i="1"/>
              <a:t>D</a:t>
            </a:r>
          </a:p>
        </p:txBody>
      </p:sp>
      <p:sp>
        <p:nvSpPr>
          <p:cNvPr id="74766" name="Text Box 14"/>
          <p:cNvSpPr txBox="1">
            <a:spLocks noChangeArrowheads="1"/>
          </p:cNvSpPr>
          <p:nvPr/>
        </p:nvSpPr>
        <p:spPr bwMode="auto">
          <a:xfrm>
            <a:off x="609600" y="5867400"/>
            <a:ext cx="609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i="1"/>
              <a:t>A</a:t>
            </a:r>
          </a:p>
        </p:txBody>
      </p:sp>
      <p:sp>
        <p:nvSpPr>
          <p:cNvPr id="74767" name="Line 15"/>
          <p:cNvSpPr>
            <a:spLocks noChangeShapeType="1"/>
          </p:cNvSpPr>
          <p:nvPr/>
        </p:nvSpPr>
        <p:spPr bwMode="auto">
          <a:xfrm flipH="1" flipV="1">
            <a:off x="1295400" y="3810000"/>
            <a:ext cx="6629400" cy="2590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768" name="Text Box 16"/>
          <p:cNvSpPr txBox="1">
            <a:spLocks noChangeArrowheads="1"/>
          </p:cNvSpPr>
          <p:nvPr/>
        </p:nvSpPr>
        <p:spPr bwMode="auto">
          <a:xfrm>
            <a:off x="609600" y="3505200"/>
            <a:ext cx="609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i="1"/>
              <a:t>E</a:t>
            </a:r>
          </a:p>
        </p:txBody>
      </p:sp>
      <p:sp>
        <p:nvSpPr>
          <p:cNvPr id="74769" name="Oval 17"/>
          <p:cNvSpPr>
            <a:spLocks noChangeArrowheads="1"/>
          </p:cNvSpPr>
          <p:nvPr/>
        </p:nvSpPr>
        <p:spPr bwMode="auto">
          <a:xfrm>
            <a:off x="1143000" y="3733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4770" name="Text Box 18"/>
          <p:cNvSpPr txBox="1">
            <a:spLocks noChangeArrowheads="1"/>
          </p:cNvSpPr>
          <p:nvPr/>
        </p:nvSpPr>
        <p:spPr bwMode="auto">
          <a:xfrm>
            <a:off x="609600" y="4754563"/>
            <a:ext cx="6096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i="1"/>
              <a:t>F</a:t>
            </a:r>
          </a:p>
        </p:txBody>
      </p:sp>
      <p:sp>
        <p:nvSpPr>
          <p:cNvPr id="74771" name="Oval 19"/>
          <p:cNvSpPr>
            <a:spLocks noChangeArrowheads="1"/>
          </p:cNvSpPr>
          <p:nvPr/>
        </p:nvSpPr>
        <p:spPr bwMode="auto">
          <a:xfrm>
            <a:off x="1143000" y="5029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4772" name="Line 20"/>
          <p:cNvSpPr>
            <a:spLocks noChangeShapeType="1"/>
          </p:cNvSpPr>
          <p:nvPr/>
        </p:nvSpPr>
        <p:spPr bwMode="auto">
          <a:xfrm flipH="1" flipV="1">
            <a:off x="1219200" y="5105400"/>
            <a:ext cx="6705600" cy="1295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773" name="AutoShape 21"/>
          <p:cNvSpPr>
            <a:spLocks noChangeArrowheads="1"/>
          </p:cNvSpPr>
          <p:nvPr/>
        </p:nvSpPr>
        <p:spPr bwMode="auto">
          <a:xfrm>
            <a:off x="3352800" y="304800"/>
            <a:ext cx="5638800" cy="48006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4774" name="Text Box 22"/>
          <p:cNvSpPr txBox="1">
            <a:spLocks noChangeArrowheads="1"/>
          </p:cNvSpPr>
          <p:nvPr/>
        </p:nvSpPr>
        <p:spPr bwMode="auto">
          <a:xfrm>
            <a:off x="5867400" y="685800"/>
            <a:ext cx="3200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/>
              <a:t>implies that</a:t>
            </a:r>
          </a:p>
        </p:txBody>
      </p:sp>
      <p:graphicFrame>
        <p:nvGraphicFramePr>
          <p:cNvPr id="74775" name="Object 23"/>
          <p:cNvGraphicFramePr>
            <a:graphicFrameLocks noChangeAspect="1"/>
          </p:cNvGraphicFramePr>
          <p:nvPr/>
        </p:nvGraphicFramePr>
        <p:xfrm>
          <a:off x="3754438" y="457200"/>
          <a:ext cx="2206625" cy="1290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87" name="Equation" r:id="rId3" imgW="672808" imgH="393529" progId="Equation.3">
                  <p:embed/>
                </p:oleObj>
              </mc:Choice>
              <mc:Fallback>
                <p:oleObj name="Equation" r:id="rId3" imgW="672808" imgH="393529" progId="Equation.3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54438" y="457200"/>
                        <a:ext cx="2206625" cy="1290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776" name="Object 24"/>
          <p:cNvGraphicFramePr>
            <a:graphicFrameLocks noChangeAspect="1"/>
          </p:cNvGraphicFramePr>
          <p:nvPr/>
        </p:nvGraphicFramePr>
        <p:xfrm>
          <a:off x="3905250" y="1905000"/>
          <a:ext cx="3230563" cy="1220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88" name="Equation" r:id="rId5" imgW="1040948" imgH="393529" progId="Equation.3">
                  <p:embed/>
                </p:oleObj>
              </mc:Choice>
              <mc:Fallback>
                <p:oleObj name="Equation" r:id="rId5" imgW="1040948" imgH="393529" progId="Equation.3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05250" y="1905000"/>
                        <a:ext cx="3230563" cy="1220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777" name="Object 25"/>
          <p:cNvGraphicFramePr>
            <a:graphicFrameLocks noChangeAspect="1"/>
          </p:cNvGraphicFramePr>
          <p:nvPr/>
        </p:nvGraphicFramePr>
        <p:xfrm>
          <a:off x="3390900" y="3479800"/>
          <a:ext cx="5526088" cy="1225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89" name="Equation" r:id="rId7" imgW="1777229" imgH="393529" progId="Equation.3">
                  <p:embed/>
                </p:oleObj>
              </mc:Choice>
              <mc:Fallback>
                <p:oleObj name="Equation" r:id="rId7" imgW="1777229" imgH="393529" progId="Equation.3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90900" y="3479800"/>
                        <a:ext cx="5526088" cy="1225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4778" name="Text Box 26"/>
          <p:cNvSpPr txBox="1">
            <a:spLocks noChangeArrowheads="1"/>
          </p:cNvSpPr>
          <p:nvPr/>
        </p:nvSpPr>
        <p:spPr bwMode="auto">
          <a:xfrm>
            <a:off x="7162800" y="2117725"/>
            <a:ext cx="1219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/>
              <a:t>or</a:t>
            </a:r>
          </a:p>
        </p:txBody>
      </p:sp>
      <p:sp>
        <p:nvSpPr>
          <p:cNvPr id="74779" name="Arc 27"/>
          <p:cNvSpPr>
            <a:spLocks/>
          </p:cNvSpPr>
          <p:nvPr/>
        </p:nvSpPr>
        <p:spPr bwMode="auto">
          <a:xfrm rot="10800000" flipV="1">
            <a:off x="5791200" y="6019800"/>
            <a:ext cx="152400" cy="381000"/>
          </a:xfrm>
          <a:custGeom>
            <a:avLst/>
            <a:gdLst>
              <a:gd name="T0" fmla="*/ 0 w 21600"/>
              <a:gd name="T1" fmla="*/ 0 h 21600"/>
              <a:gd name="T2" fmla="*/ 152400 w 21600"/>
              <a:gd name="T3" fmla="*/ 381000 h 21600"/>
              <a:gd name="T4" fmla="*/ 0 w 21600"/>
              <a:gd name="T5" fmla="*/ 38100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780" name="Text Box 28"/>
          <p:cNvSpPr txBox="1">
            <a:spLocks noChangeArrowheads="1"/>
          </p:cNvSpPr>
          <p:nvPr/>
        </p:nvSpPr>
        <p:spPr bwMode="auto">
          <a:xfrm>
            <a:off x="4800600" y="5943600"/>
            <a:ext cx="1143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/>
              <a:t>3.75</a:t>
            </a:r>
            <a:r>
              <a:rPr lang="en-US" altLang="en-US" sz="2800" baseline="30000"/>
              <a:t>o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Arc 2"/>
          <p:cNvSpPr>
            <a:spLocks/>
          </p:cNvSpPr>
          <p:nvPr/>
        </p:nvSpPr>
        <p:spPr bwMode="auto">
          <a:xfrm rot="10798657" flipV="1">
            <a:off x="1217613" y="381000"/>
            <a:ext cx="6705600" cy="6019800"/>
          </a:xfrm>
          <a:custGeom>
            <a:avLst/>
            <a:gdLst>
              <a:gd name="T0" fmla="*/ 0 w 21600"/>
              <a:gd name="T1" fmla="*/ 0 h 21600"/>
              <a:gd name="T2" fmla="*/ 6705600 w 21600"/>
              <a:gd name="T3" fmla="*/ 6019800 h 21600"/>
              <a:gd name="T4" fmla="*/ 0 w 21600"/>
              <a:gd name="T5" fmla="*/ 601980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779" name="Line 3"/>
          <p:cNvSpPr>
            <a:spLocks noChangeShapeType="1"/>
          </p:cNvSpPr>
          <p:nvPr/>
        </p:nvSpPr>
        <p:spPr bwMode="auto">
          <a:xfrm>
            <a:off x="914400" y="6400800"/>
            <a:ext cx="73152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780" name="Oval 4"/>
          <p:cNvSpPr>
            <a:spLocks noChangeArrowheads="1"/>
          </p:cNvSpPr>
          <p:nvPr/>
        </p:nvSpPr>
        <p:spPr bwMode="auto">
          <a:xfrm>
            <a:off x="7848600" y="6324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5781" name="Oval 5"/>
          <p:cNvSpPr>
            <a:spLocks noChangeArrowheads="1"/>
          </p:cNvSpPr>
          <p:nvPr/>
        </p:nvSpPr>
        <p:spPr bwMode="auto">
          <a:xfrm>
            <a:off x="1143000" y="6324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5782" name="Line 6"/>
          <p:cNvSpPr>
            <a:spLocks noChangeShapeType="1"/>
          </p:cNvSpPr>
          <p:nvPr/>
        </p:nvSpPr>
        <p:spPr bwMode="auto">
          <a:xfrm flipV="1">
            <a:off x="1219200" y="381000"/>
            <a:ext cx="0" cy="6324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783" name="Line 7"/>
          <p:cNvSpPr>
            <a:spLocks noChangeShapeType="1"/>
          </p:cNvSpPr>
          <p:nvPr/>
        </p:nvSpPr>
        <p:spPr bwMode="auto">
          <a:xfrm flipH="1" flipV="1">
            <a:off x="1219200" y="914400"/>
            <a:ext cx="6705600" cy="5486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784" name="Line 8"/>
          <p:cNvSpPr>
            <a:spLocks noChangeShapeType="1"/>
          </p:cNvSpPr>
          <p:nvPr/>
        </p:nvSpPr>
        <p:spPr bwMode="auto">
          <a:xfrm flipH="1" flipV="1">
            <a:off x="1219200" y="2286000"/>
            <a:ext cx="6705600" cy="4114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785" name="Oval 9"/>
          <p:cNvSpPr>
            <a:spLocks noChangeArrowheads="1"/>
          </p:cNvSpPr>
          <p:nvPr/>
        </p:nvSpPr>
        <p:spPr bwMode="auto">
          <a:xfrm>
            <a:off x="1143000" y="2209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5786" name="Oval 10"/>
          <p:cNvSpPr>
            <a:spLocks noChangeArrowheads="1"/>
          </p:cNvSpPr>
          <p:nvPr/>
        </p:nvSpPr>
        <p:spPr bwMode="auto">
          <a:xfrm>
            <a:off x="1143000" y="838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5787" name="Text Box 11"/>
          <p:cNvSpPr txBox="1">
            <a:spLocks noChangeArrowheads="1"/>
          </p:cNvSpPr>
          <p:nvPr/>
        </p:nvSpPr>
        <p:spPr bwMode="auto">
          <a:xfrm>
            <a:off x="7772400" y="5791200"/>
            <a:ext cx="609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i="1"/>
              <a:t>O</a:t>
            </a:r>
          </a:p>
        </p:txBody>
      </p:sp>
      <p:sp>
        <p:nvSpPr>
          <p:cNvPr id="75788" name="Text Box 12"/>
          <p:cNvSpPr txBox="1">
            <a:spLocks noChangeArrowheads="1"/>
          </p:cNvSpPr>
          <p:nvPr/>
        </p:nvSpPr>
        <p:spPr bwMode="auto">
          <a:xfrm>
            <a:off x="609600" y="609600"/>
            <a:ext cx="609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i="1"/>
              <a:t>C</a:t>
            </a:r>
          </a:p>
        </p:txBody>
      </p:sp>
      <p:sp>
        <p:nvSpPr>
          <p:cNvPr id="75789" name="Text Box 13"/>
          <p:cNvSpPr txBox="1">
            <a:spLocks noChangeArrowheads="1"/>
          </p:cNvSpPr>
          <p:nvPr/>
        </p:nvSpPr>
        <p:spPr bwMode="auto">
          <a:xfrm>
            <a:off x="609600" y="1981200"/>
            <a:ext cx="609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i="1"/>
              <a:t>D</a:t>
            </a:r>
          </a:p>
        </p:txBody>
      </p:sp>
      <p:sp>
        <p:nvSpPr>
          <p:cNvPr id="75790" name="Text Box 14"/>
          <p:cNvSpPr txBox="1">
            <a:spLocks noChangeArrowheads="1"/>
          </p:cNvSpPr>
          <p:nvPr/>
        </p:nvSpPr>
        <p:spPr bwMode="auto">
          <a:xfrm>
            <a:off x="609600" y="5867400"/>
            <a:ext cx="609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i="1"/>
              <a:t>A</a:t>
            </a:r>
          </a:p>
        </p:txBody>
      </p:sp>
      <p:sp>
        <p:nvSpPr>
          <p:cNvPr id="75791" name="Line 15"/>
          <p:cNvSpPr>
            <a:spLocks noChangeShapeType="1"/>
          </p:cNvSpPr>
          <p:nvPr/>
        </p:nvSpPr>
        <p:spPr bwMode="auto">
          <a:xfrm flipH="1" flipV="1">
            <a:off x="1295400" y="3810000"/>
            <a:ext cx="6629400" cy="2590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792" name="Text Box 16"/>
          <p:cNvSpPr txBox="1">
            <a:spLocks noChangeArrowheads="1"/>
          </p:cNvSpPr>
          <p:nvPr/>
        </p:nvSpPr>
        <p:spPr bwMode="auto">
          <a:xfrm>
            <a:off x="609600" y="3505200"/>
            <a:ext cx="609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i="1"/>
              <a:t>E</a:t>
            </a:r>
          </a:p>
        </p:txBody>
      </p:sp>
      <p:sp>
        <p:nvSpPr>
          <p:cNvPr id="75793" name="Oval 17"/>
          <p:cNvSpPr>
            <a:spLocks noChangeArrowheads="1"/>
          </p:cNvSpPr>
          <p:nvPr/>
        </p:nvSpPr>
        <p:spPr bwMode="auto">
          <a:xfrm>
            <a:off x="1143000" y="3733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5794" name="Text Box 18"/>
          <p:cNvSpPr txBox="1">
            <a:spLocks noChangeArrowheads="1"/>
          </p:cNvSpPr>
          <p:nvPr/>
        </p:nvSpPr>
        <p:spPr bwMode="auto">
          <a:xfrm>
            <a:off x="609600" y="4754563"/>
            <a:ext cx="6096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i="1"/>
              <a:t>F</a:t>
            </a:r>
          </a:p>
        </p:txBody>
      </p:sp>
      <p:sp>
        <p:nvSpPr>
          <p:cNvPr id="75795" name="Oval 19"/>
          <p:cNvSpPr>
            <a:spLocks noChangeArrowheads="1"/>
          </p:cNvSpPr>
          <p:nvPr/>
        </p:nvSpPr>
        <p:spPr bwMode="auto">
          <a:xfrm>
            <a:off x="1143000" y="5029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5796" name="Line 20"/>
          <p:cNvSpPr>
            <a:spLocks noChangeShapeType="1"/>
          </p:cNvSpPr>
          <p:nvPr/>
        </p:nvSpPr>
        <p:spPr bwMode="auto">
          <a:xfrm flipH="1" flipV="1">
            <a:off x="1219200" y="5105400"/>
            <a:ext cx="6705600" cy="1295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797" name="AutoShape 21"/>
          <p:cNvSpPr>
            <a:spLocks noChangeArrowheads="1"/>
          </p:cNvSpPr>
          <p:nvPr/>
        </p:nvSpPr>
        <p:spPr bwMode="auto">
          <a:xfrm>
            <a:off x="3352800" y="304800"/>
            <a:ext cx="5638800" cy="4191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5798" name="Text Box 22"/>
          <p:cNvSpPr txBox="1">
            <a:spLocks noChangeArrowheads="1"/>
          </p:cNvSpPr>
          <p:nvPr/>
        </p:nvSpPr>
        <p:spPr bwMode="auto">
          <a:xfrm>
            <a:off x="4648200" y="1981200"/>
            <a:ext cx="3200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/>
              <a:t>implies that</a:t>
            </a:r>
          </a:p>
        </p:txBody>
      </p:sp>
      <p:graphicFrame>
        <p:nvGraphicFramePr>
          <p:cNvPr id="75799" name="Object 23"/>
          <p:cNvGraphicFramePr>
            <a:graphicFrameLocks noChangeAspect="1"/>
          </p:cNvGraphicFramePr>
          <p:nvPr/>
        </p:nvGraphicFramePr>
        <p:xfrm>
          <a:off x="4522788" y="2895600"/>
          <a:ext cx="3532187" cy="1335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07" name="Equation" r:id="rId3" imgW="1040948" imgH="393529" progId="Equation.3">
                  <p:embed/>
                </p:oleObj>
              </mc:Choice>
              <mc:Fallback>
                <p:oleObj name="Equation" r:id="rId3" imgW="1040948" imgH="393529" progId="Equation.3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2788" y="2895600"/>
                        <a:ext cx="3532187" cy="1335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800" name="Object 25"/>
          <p:cNvGraphicFramePr>
            <a:graphicFrameLocks noChangeAspect="1"/>
          </p:cNvGraphicFramePr>
          <p:nvPr/>
        </p:nvGraphicFramePr>
        <p:xfrm>
          <a:off x="3449638" y="609600"/>
          <a:ext cx="5408612" cy="1225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08" name="Equation" r:id="rId5" imgW="1739900" imgH="393700" progId="Equation.3">
                  <p:embed/>
                </p:oleObj>
              </mc:Choice>
              <mc:Fallback>
                <p:oleObj name="Equation" r:id="rId5" imgW="1739900" imgH="393700" progId="Equation.3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49638" y="609600"/>
                        <a:ext cx="5408612" cy="1225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5801" name="Arc 26"/>
          <p:cNvSpPr>
            <a:spLocks/>
          </p:cNvSpPr>
          <p:nvPr/>
        </p:nvSpPr>
        <p:spPr bwMode="auto">
          <a:xfrm rot="10800000" flipV="1">
            <a:off x="5791200" y="6019800"/>
            <a:ext cx="152400" cy="381000"/>
          </a:xfrm>
          <a:custGeom>
            <a:avLst/>
            <a:gdLst>
              <a:gd name="T0" fmla="*/ 0 w 21600"/>
              <a:gd name="T1" fmla="*/ 0 h 21600"/>
              <a:gd name="T2" fmla="*/ 152400 w 21600"/>
              <a:gd name="T3" fmla="*/ 381000 h 21600"/>
              <a:gd name="T4" fmla="*/ 0 w 21600"/>
              <a:gd name="T5" fmla="*/ 38100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802" name="Text Box 27"/>
          <p:cNvSpPr txBox="1">
            <a:spLocks noChangeArrowheads="1"/>
          </p:cNvSpPr>
          <p:nvPr/>
        </p:nvSpPr>
        <p:spPr bwMode="auto">
          <a:xfrm>
            <a:off x="4800600" y="5943600"/>
            <a:ext cx="1143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/>
              <a:t>3.75</a:t>
            </a:r>
            <a:r>
              <a:rPr lang="en-US" altLang="en-US" sz="2800" baseline="30000"/>
              <a:t>o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ext Box 14"/>
          <p:cNvSpPr txBox="1">
            <a:spLocks noChangeArrowheads="1"/>
          </p:cNvSpPr>
          <p:nvPr/>
        </p:nvSpPr>
        <p:spPr bwMode="auto">
          <a:xfrm>
            <a:off x="609600" y="5867400"/>
            <a:ext cx="609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i="1"/>
              <a:t>A</a:t>
            </a:r>
          </a:p>
        </p:txBody>
      </p:sp>
      <p:sp>
        <p:nvSpPr>
          <p:cNvPr id="76803" name="Arc 2"/>
          <p:cNvSpPr>
            <a:spLocks/>
          </p:cNvSpPr>
          <p:nvPr/>
        </p:nvSpPr>
        <p:spPr bwMode="auto">
          <a:xfrm rot="10798657" flipV="1">
            <a:off x="1217613" y="381000"/>
            <a:ext cx="6705600" cy="6019800"/>
          </a:xfrm>
          <a:custGeom>
            <a:avLst/>
            <a:gdLst>
              <a:gd name="T0" fmla="*/ 0 w 21600"/>
              <a:gd name="T1" fmla="*/ 0 h 21600"/>
              <a:gd name="T2" fmla="*/ 6705600 w 21600"/>
              <a:gd name="T3" fmla="*/ 6019800 h 21600"/>
              <a:gd name="T4" fmla="*/ 0 w 21600"/>
              <a:gd name="T5" fmla="*/ 601980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804" name="Line 3"/>
          <p:cNvSpPr>
            <a:spLocks noChangeShapeType="1"/>
          </p:cNvSpPr>
          <p:nvPr/>
        </p:nvSpPr>
        <p:spPr bwMode="auto">
          <a:xfrm>
            <a:off x="914400" y="6400800"/>
            <a:ext cx="73152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805" name="Line 6"/>
          <p:cNvSpPr>
            <a:spLocks noChangeShapeType="1"/>
          </p:cNvSpPr>
          <p:nvPr/>
        </p:nvSpPr>
        <p:spPr bwMode="auto">
          <a:xfrm flipV="1">
            <a:off x="1219200" y="381000"/>
            <a:ext cx="0" cy="6324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806" name="Line 7"/>
          <p:cNvSpPr>
            <a:spLocks noChangeShapeType="1"/>
          </p:cNvSpPr>
          <p:nvPr/>
        </p:nvSpPr>
        <p:spPr bwMode="auto">
          <a:xfrm flipH="1" flipV="1">
            <a:off x="1219200" y="914400"/>
            <a:ext cx="6705600" cy="5486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807" name="Line 8"/>
          <p:cNvSpPr>
            <a:spLocks noChangeShapeType="1"/>
          </p:cNvSpPr>
          <p:nvPr/>
        </p:nvSpPr>
        <p:spPr bwMode="auto">
          <a:xfrm flipH="1" flipV="1">
            <a:off x="1219200" y="2286000"/>
            <a:ext cx="6705600" cy="4114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808" name="Oval 9"/>
          <p:cNvSpPr>
            <a:spLocks noChangeArrowheads="1"/>
          </p:cNvSpPr>
          <p:nvPr/>
        </p:nvSpPr>
        <p:spPr bwMode="auto">
          <a:xfrm>
            <a:off x="1143000" y="2209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6809" name="Oval 10"/>
          <p:cNvSpPr>
            <a:spLocks noChangeArrowheads="1"/>
          </p:cNvSpPr>
          <p:nvPr/>
        </p:nvSpPr>
        <p:spPr bwMode="auto">
          <a:xfrm>
            <a:off x="1143000" y="838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6810" name="Text Box 11"/>
          <p:cNvSpPr txBox="1">
            <a:spLocks noChangeArrowheads="1"/>
          </p:cNvSpPr>
          <p:nvPr/>
        </p:nvSpPr>
        <p:spPr bwMode="auto">
          <a:xfrm>
            <a:off x="7772400" y="5791200"/>
            <a:ext cx="609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i="1"/>
              <a:t>O</a:t>
            </a:r>
          </a:p>
        </p:txBody>
      </p:sp>
      <p:sp>
        <p:nvSpPr>
          <p:cNvPr id="76811" name="Text Box 12"/>
          <p:cNvSpPr txBox="1">
            <a:spLocks noChangeArrowheads="1"/>
          </p:cNvSpPr>
          <p:nvPr/>
        </p:nvSpPr>
        <p:spPr bwMode="auto">
          <a:xfrm>
            <a:off x="609600" y="609600"/>
            <a:ext cx="609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i="1"/>
              <a:t>C</a:t>
            </a:r>
          </a:p>
        </p:txBody>
      </p:sp>
      <p:sp>
        <p:nvSpPr>
          <p:cNvPr id="76812" name="Text Box 13"/>
          <p:cNvSpPr txBox="1">
            <a:spLocks noChangeArrowheads="1"/>
          </p:cNvSpPr>
          <p:nvPr/>
        </p:nvSpPr>
        <p:spPr bwMode="auto">
          <a:xfrm>
            <a:off x="609600" y="1981200"/>
            <a:ext cx="609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i="1"/>
              <a:t>D</a:t>
            </a:r>
          </a:p>
        </p:txBody>
      </p:sp>
      <p:sp>
        <p:nvSpPr>
          <p:cNvPr id="76813" name="Line 15"/>
          <p:cNvSpPr>
            <a:spLocks noChangeShapeType="1"/>
          </p:cNvSpPr>
          <p:nvPr/>
        </p:nvSpPr>
        <p:spPr bwMode="auto">
          <a:xfrm flipH="1" flipV="1">
            <a:off x="1295400" y="3810000"/>
            <a:ext cx="6629400" cy="2590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814" name="Text Box 16"/>
          <p:cNvSpPr txBox="1">
            <a:spLocks noChangeArrowheads="1"/>
          </p:cNvSpPr>
          <p:nvPr/>
        </p:nvSpPr>
        <p:spPr bwMode="auto">
          <a:xfrm>
            <a:off x="609600" y="3505200"/>
            <a:ext cx="609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i="1"/>
              <a:t>E</a:t>
            </a:r>
          </a:p>
        </p:txBody>
      </p:sp>
      <p:sp>
        <p:nvSpPr>
          <p:cNvPr id="76815" name="Oval 17"/>
          <p:cNvSpPr>
            <a:spLocks noChangeArrowheads="1"/>
          </p:cNvSpPr>
          <p:nvPr/>
        </p:nvSpPr>
        <p:spPr bwMode="auto">
          <a:xfrm>
            <a:off x="1143000" y="3733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6816" name="Text Box 18"/>
          <p:cNvSpPr txBox="1">
            <a:spLocks noChangeArrowheads="1"/>
          </p:cNvSpPr>
          <p:nvPr/>
        </p:nvSpPr>
        <p:spPr bwMode="auto">
          <a:xfrm>
            <a:off x="609600" y="4754563"/>
            <a:ext cx="6096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i="1"/>
              <a:t>F</a:t>
            </a:r>
          </a:p>
        </p:txBody>
      </p:sp>
      <p:sp>
        <p:nvSpPr>
          <p:cNvPr id="76817" name="Line 20"/>
          <p:cNvSpPr>
            <a:spLocks noChangeShapeType="1"/>
          </p:cNvSpPr>
          <p:nvPr/>
        </p:nvSpPr>
        <p:spPr bwMode="auto">
          <a:xfrm flipH="1" flipV="1">
            <a:off x="1219200" y="5105400"/>
            <a:ext cx="6705600" cy="1295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818" name="AutoShape 21"/>
          <p:cNvSpPr>
            <a:spLocks noChangeArrowheads="1"/>
          </p:cNvSpPr>
          <p:nvPr/>
        </p:nvSpPr>
        <p:spPr bwMode="auto">
          <a:xfrm>
            <a:off x="2286000" y="304800"/>
            <a:ext cx="6705600" cy="51816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76819" name="Object 22"/>
          <p:cNvGraphicFramePr>
            <a:graphicFrameLocks noChangeAspect="1"/>
          </p:cNvGraphicFramePr>
          <p:nvPr/>
        </p:nvGraphicFramePr>
        <p:xfrm>
          <a:off x="3241675" y="2066925"/>
          <a:ext cx="5346700" cy="1258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39" name="Equation" r:id="rId3" imgW="1726451" imgH="406224" progId="Equation.3">
                  <p:embed/>
                </p:oleObj>
              </mc:Choice>
              <mc:Fallback>
                <p:oleObj name="Equation" r:id="rId3" imgW="1726451" imgH="406224" progId="Equation.3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41675" y="2066925"/>
                        <a:ext cx="5346700" cy="1258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6820" name="Object 24"/>
          <p:cNvGraphicFramePr>
            <a:graphicFrameLocks noChangeAspect="1"/>
          </p:cNvGraphicFramePr>
          <p:nvPr/>
        </p:nvGraphicFramePr>
        <p:xfrm>
          <a:off x="3816350" y="3921125"/>
          <a:ext cx="2322513" cy="1063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40" name="Equation" r:id="rId5" imgW="888614" imgH="406224" progId="Equation.3">
                  <p:embed/>
                </p:oleObj>
              </mc:Choice>
              <mc:Fallback>
                <p:oleObj name="Equation" r:id="rId5" imgW="888614" imgH="406224" progId="Equation.3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6350" y="3921125"/>
                        <a:ext cx="2322513" cy="1063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6821" name="Object 25"/>
          <p:cNvGraphicFramePr>
            <a:graphicFrameLocks noChangeAspect="1"/>
          </p:cNvGraphicFramePr>
          <p:nvPr/>
        </p:nvGraphicFramePr>
        <p:xfrm>
          <a:off x="6543675" y="3805238"/>
          <a:ext cx="2382838" cy="1103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41" name="Equation" r:id="rId7" imgW="875920" imgH="406224" progId="Equation.3">
                  <p:embed/>
                </p:oleObj>
              </mc:Choice>
              <mc:Fallback>
                <p:oleObj name="Equation" r:id="rId7" imgW="875920" imgH="406224" progId="Equation.3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43675" y="3805238"/>
                        <a:ext cx="2382838" cy="1103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6822" name="Object 26"/>
          <p:cNvGraphicFramePr>
            <a:graphicFrameLocks noChangeAspect="1"/>
          </p:cNvGraphicFramePr>
          <p:nvPr/>
        </p:nvGraphicFramePr>
        <p:xfrm>
          <a:off x="2743200" y="457200"/>
          <a:ext cx="5943600" cy="1335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42" name="Equation" r:id="rId9" imgW="1752600" imgH="393700" progId="Equation.3">
                  <p:embed/>
                </p:oleObj>
              </mc:Choice>
              <mc:Fallback>
                <p:oleObj name="Equation" r:id="rId9" imgW="1752600" imgH="393700" progId="Equation.3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457200"/>
                        <a:ext cx="5943600" cy="1335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6823" name="Text Box 27"/>
          <p:cNvSpPr txBox="1">
            <a:spLocks noChangeArrowheads="1"/>
          </p:cNvSpPr>
          <p:nvPr/>
        </p:nvSpPr>
        <p:spPr bwMode="auto">
          <a:xfrm>
            <a:off x="1981200" y="4191000"/>
            <a:ext cx="2057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/>
              <a:t>since</a:t>
            </a:r>
          </a:p>
        </p:txBody>
      </p:sp>
      <p:sp>
        <p:nvSpPr>
          <p:cNvPr id="76824" name="Arc 28"/>
          <p:cNvSpPr>
            <a:spLocks/>
          </p:cNvSpPr>
          <p:nvPr/>
        </p:nvSpPr>
        <p:spPr bwMode="auto">
          <a:xfrm rot="10800000" flipV="1">
            <a:off x="5791200" y="6019800"/>
            <a:ext cx="152400" cy="381000"/>
          </a:xfrm>
          <a:custGeom>
            <a:avLst/>
            <a:gdLst>
              <a:gd name="T0" fmla="*/ 0 w 21600"/>
              <a:gd name="T1" fmla="*/ 0 h 21600"/>
              <a:gd name="T2" fmla="*/ 152400 w 21600"/>
              <a:gd name="T3" fmla="*/ 381000 h 21600"/>
              <a:gd name="T4" fmla="*/ 0 w 21600"/>
              <a:gd name="T5" fmla="*/ 38100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825" name="Text Box 29"/>
          <p:cNvSpPr txBox="1">
            <a:spLocks noChangeArrowheads="1"/>
          </p:cNvSpPr>
          <p:nvPr/>
        </p:nvSpPr>
        <p:spPr bwMode="auto">
          <a:xfrm>
            <a:off x="4800600" y="5943600"/>
            <a:ext cx="1143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/>
              <a:t>3.75</a:t>
            </a:r>
            <a:r>
              <a:rPr lang="en-US" altLang="en-US" sz="2800" baseline="30000"/>
              <a:t>o</a:t>
            </a:r>
          </a:p>
        </p:txBody>
      </p:sp>
      <p:sp>
        <p:nvSpPr>
          <p:cNvPr id="124958" name="Line 30"/>
          <p:cNvSpPr>
            <a:spLocks noChangeShapeType="1"/>
          </p:cNvSpPr>
          <p:nvPr/>
        </p:nvSpPr>
        <p:spPr bwMode="auto">
          <a:xfrm flipH="1">
            <a:off x="1219200" y="6400800"/>
            <a:ext cx="67056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827" name="Oval 4"/>
          <p:cNvSpPr>
            <a:spLocks noChangeArrowheads="1"/>
          </p:cNvSpPr>
          <p:nvPr/>
        </p:nvSpPr>
        <p:spPr bwMode="auto">
          <a:xfrm>
            <a:off x="7848600" y="6324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4959" name="Line 31"/>
          <p:cNvSpPr>
            <a:spLocks noChangeShapeType="1"/>
          </p:cNvSpPr>
          <p:nvPr/>
        </p:nvSpPr>
        <p:spPr bwMode="auto">
          <a:xfrm flipV="1">
            <a:off x="1219200" y="5105400"/>
            <a:ext cx="0" cy="129540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829" name="Oval 19"/>
          <p:cNvSpPr>
            <a:spLocks noChangeArrowheads="1"/>
          </p:cNvSpPr>
          <p:nvPr/>
        </p:nvSpPr>
        <p:spPr bwMode="auto">
          <a:xfrm>
            <a:off x="1143000" y="5029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6830" name="Oval 5"/>
          <p:cNvSpPr>
            <a:spLocks noChangeArrowheads="1"/>
          </p:cNvSpPr>
          <p:nvPr/>
        </p:nvSpPr>
        <p:spPr bwMode="auto">
          <a:xfrm>
            <a:off x="1143000" y="6324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24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24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58" grpId="0" animBg="1"/>
      <p:bldP spid="124959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Arc 2"/>
          <p:cNvSpPr>
            <a:spLocks/>
          </p:cNvSpPr>
          <p:nvPr/>
        </p:nvSpPr>
        <p:spPr bwMode="auto">
          <a:xfrm rot="10798657" flipV="1">
            <a:off x="1217613" y="381000"/>
            <a:ext cx="6705600" cy="6019800"/>
          </a:xfrm>
          <a:custGeom>
            <a:avLst/>
            <a:gdLst>
              <a:gd name="T0" fmla="*/ 0 w 21600"/>
              <a:gd name="T1" fmla="*/ 0 h 21600"/>
              <a:gd name="T2" fmla="*/ 6705600 w 21600"/>
              <a:gd name="T3" fmla="*/ 6019800 h 21600"/>
              <a:gd name="T4" fmla="*/ 0 w 21600"/>
              <a:gd name="T5" fmla="*/ 601980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27" name="Line 3"/>
          <p:cNvSpPr>
            <a:spLocks noChangeShapeType="1"/>
          </p:cNvSpPr>
          <p:nvPr/>
        </p:nvSpPr>
        <p:spPr bwMode="auto">
          <a:xfrm>
            <a:off x="914400" y="6400800"/>
            <a:ext cx="73152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828" name="Oval 4"/>
          <p:cNvSpPr>
            <a:spLocks noChangeArrowheads="1"/>
          </p:cNvSpPr>
          <p:nvPr/>
        </p:nvSpPr>
        <p:spPr bwMode="auto">
          <a:xfrm>
            <a:off x="7848600" y="6324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7829" name="Oval 5"/>
          <p:cNvSpPr>
            <a:spLocks noChangeArrowheads="1"/>
          </p:cNvSpPr>
          <p:nvPr/>
        </p:nvSpPr>
        <p:spPr bwMode="auto">
          <a:xfrm>
            <a:off x="1143000" y="6324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7830" name="Line 6"/>
          <p:cNvSpPr>
            <a:spLocks noChangeShapeType="1"/>
          </p:cNvSpPr>
          <p:nvPr/>
        </p:nvSpPr>
        <p:spPr bwMode="auto">
          <a:xfrm flipV="1">
            <a:off x="1219200" y="381000"/>
            <a:ext cx="0" cy="6324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831" name="Line 7"/>
          <p:cNvSpPr>
            <a:spLocks noChangeShapeType="1"/>
          </p:cNvSpPr>
          <p:nvPr/>
        </p:nvSpPr>
        <p:spPr bwMode="auto">
          <a:xfrm flipH="1" flipV="1">
            <a:off x="1219200" y="914400"/>
            <a:ext cx="6705600" cy="5486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832" name="Line 8"/>
          <p:cNvSpPr>
            <a:spLocks noChangeShapeType="1"/>
          </p:cNvSpPr>
          <p:nvPr/>
        </p:nvSpPr>
        <p:spPr bwMode="auto">
          <a:xfrm flipH="1" flipV="1">
            <a:off x="1219200" y="2286000"/>
            <a:ext cx="6705600" cy="4114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833" name="Oval 9"/>
          <p:cNvSpPr>
            <a:spLocks noChangeArrowheads="1"/>
          </p:cNvSpPr>
          <p:nvPr/>
        </p:nvSpPr>
        <p:spPr bwMode="auto">
          <a:xfrm>
            <a:off x="1143000" y="2209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7834" name="Oval 10"/>
          <p:cNvSpPr>
            <a:spLocks noChangeArrowheads="1"/>
          </p:cNvSpPr>
          <p:nvPr/>
        </p:nvSpPr>
        <p:spPr bwMode="auto">
          <a:xfrm>
            <a:off x="1143000" y="838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7835" name="Text Box 11"/>
          <p:cNvSpPr txBox="1">
            <a:spLocks noChangeArrowheads="1"/>
          </p:cNvSpPr>
          <p:nvPr/>
        </p:nvSpPr>
        <p:spPr bwMode="auto">
          <a:xfrm>
            <a:off x="7772400" y="5791200"/>
            <a:ext cx="609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i="1"/>
              <a:t>O</a:t>
            </a:r>
          </a:p>
        </p:txBody>
      </p:sp>
      <p:sp>
        <p:nvSpPr>
          <p:cNvPr id="77836" name="Text Box 12"/>
          <p:cNvSpPr txBox="1">
            <a:spLocks noChangeArrowheads="1"/>
          </p:cNvSpPr>
          <p:nvPr/>
        </p:nvSpPr>
        <p:spPr bwMode="auto">
          <a:xfrm>
            <a:off x="609600" y="609600"/>
            <a:ext cx="609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i="1"/>
              <a:t>C</a:t>
            </a:r>
          </a:p>
        </p:txBody>
      </p:sp>
      <p:sp>
        <p:nvSpPr>
          <p:cNvPr id="77837" name="Text Box 13"/>
          <p:cNvSpPr txBox="1">
            <a:spLocks noChangeArrowheads="1"/>
          </p:cNvSpPr>
          <p:nvPr/>
        </p:nvSpPr>
        <p:spPr bwMode="auto">
          <a:xfrm>
            <a:off x="609600" y="1981200"/>
            <a:ext cx="609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i="1"/>
              <a:t>D</a:t>
            </a:r>
          </a:p>
        </p:txBody>
      </p:sp>
      <p:sp>
        <p:nvSpPr>
          <p:cNvPr id="77838" name="Text Box 14"/>
          <p:cNvSpPr txBox="1">
            <a:spLocks noChangeArrowheads="1"/>
          </p:cNvSpPr>
          <p:nvPr/>
        </p:nvSpPr>
        <p:spPr bwMode="auto">
          <a:xfrm>
            <a:off x="609600" y="5867400"/>
            <a:ext cx="609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i="1"/>
              <a:t>A</a:t>
            </a:r>
          </a:p>
        </p:txBody>
      </p:sp>
      <p:sp>
        <p:nvSpPr>
          <p:cNvPr id="77839" name="Line 15"/>
          <p:cNvSpPr>
            <a:spLocks noChangeShapeType="1"/>
          </p:cNvSpPr>
          <p:nvPr/>
        </p:nvSpPr>
        <p:spPr bwMode="auto">
          <a:xfrm flipH="1" flipV="1">
            <a:off x="1295400" y="3810000"/>
            <a:ext cx="6629400" cy="2590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840" name="Text Box 16"/>
          <p:cNvSpPr txBox="1">
            <a:spLocks noChangeArrowheads="1"/>
          </p:cNvSpPr>
          <p:nvPr/>
        </p:nvSpPr>
        <p:spPr bwMode="auto">
          <a:xfrm>
            <a:off x="609600" y="3505200"/>
            <a:ext cx="609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i="1"/>
              <a:t>E</a:t>
            </a:r>
          </a:p>
        </p:txBody>
      </p:sp>
      <p:sp>
        <p:nvSpPr>
          <p:cNvPr id="77841" name="Oval 17"/>
          <p:cNvSpPr>
            <a:spLocks noChangeArrowheads="1"/>
          </p:cNvSpPr>
          <p:nvPr/>
        </p:nvSpPr>
        <p:spPr bwMode="auto">
          <a:xfrm>
            <a:off x="1143000" y="3733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7842" name="Text Box 18"/>
          <p:cNvSpPr txBox="1">
            <a:spLocks noChangeArrowheads="1"/>
          </p:cNvSpPr>
          <p:nvPr/>
        </p:nvSpPr>
        <p:spPr bwMode="auto">
          <a:xfrm>
            <a:off x="609600" y="4754563"/>
            <a:ext cx="6096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i="1"/>
              <a:t>F</a:t>
            </a:r>
          </a:p>
        </p:txBody>
      </p:sp>
      <p:sp>
        <p:nvSpPr>
          <p:cNvPr id="77843" name="Oval 19"/>
          <p:cNvSpPr>
            <a:spLocks noChangeArrowheads="1"/>
          </p:cNvSpPr>
          <p:nvPr/>
        </p:nvSpPr>
        <p:spPr bwMode="auto">
          <a:xfrm>
            <a:off x="1143000" y="5029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7844" name="Line 20"/>
          <p:cNvSpPr>
            <a:spLocks noChangeShapeType="1"/>
          </p:cNvSpPr>
          <p:nvPr/>
        </p:nvSpPr>
        <p:spPr bwMode="auto">
          <a:xfrm flipH="1" flipV="1">
            <a:off x="1219200" y="5105400"/>
            <a:ext cx="6705600" cy="1295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845" name="AutoShape 21"/>
          <p:cNvSpPr>
            <a:spLocks noChangeArrowheads="1"/>
          </p:cNvSpPr>
          <p:nvPr/>
        </p:nvSpPr>
        <p:spPr bwMode="auto">
          <a:xfrm>
            <a:off x="2667000" y="152400"/>
            <a:ext cx="6324600" cy="5334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77846" name="Object 22"/>
          <p:cNvGraphicFramePr>
            <a:graphicFrameLocks noChangeAspect="1"/>
          </p:cNvGraphicFramePr>
          <p:nvPr/>
        </p:nvGraphicFramePr>
        <p:xfrm>
          <a:off x="4343400" y="385763"/>
          <a:ext cx="3387725" cy="132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57" name="Equation" r:id="rId3" imgW="1040948" imgH="406224" progId="Equation.3">
                  <p:embed/>
                </p:oleObj>
              </mc:Choice>
              <mc:Fallback>
                <p:oleObj name="Equation" r:id="rId3" imgW="1040948" imgH="406224" progId="Equation.3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385763"/>
                        <a:ext cx="3387725" cy="1320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847" name="Object 23"/>
          <p:cNvGraphicFramePr>
            <a:graphicFrameLocks noChangeAspect="1"/>
          </p:cNvGraphicFramePr>
          <p:nvPr/>
        </p:nvGraphicFramePr>
        <p:xfrm>
          <a:off x="4321175" y="2078038"/>
          <a:ext cx="3756025" cy="1304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58" name="Equation" r:id="rId5" imgW="1206500" imgH="419100" progId="Equation.3">
                  <p:embed/>
                </p:oleObj>
              </mc:Choice>
              <mc:Fallback>
                <p:oleObj name="Equation" r:id="rId5" imgW="1206500" imgH="419100" progId="Equation.3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21175" y="2078038"/>
                        <a:ext cx="3756025" cy="1304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848" name="Object 24"/>
          <p:cNvGraphicFramePr>
            <a:graphicFrameLocks noChangeAspect="1"/>
          </p:cNvGraphicFramePr>
          <p:nvPr/>
        </p:nvGraphicFramePr>
        <p:xfrm>
          <a:off x="3073400" y="3676650"/>
          <a:ext cx="5700713" cy="1212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59" name="Equation" r:id="rId7" imgW="2032000" imgH="431800" progId="Equation.3">
                  <p:embed/>
                </p:oleObj>
              </mc:Choice>
              <mc:Fallback>
                <p:oleObj name="Equation" r:id="rId7" imgW="2032000" imgH="431800" progId="Equation.3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3400" y="3676650"/>
                        <a:ext cx="5700713" cy="1212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7849" name="Arc 25"/>
          <p:cNvSpPr>
            <a:spLocks/>
          </p:cNvSpPr>
          <p:nvPr/>
        </p:nvSpPr>
        <p:spPr bwMode="auto">
          <a:xfrm rot="10800000" flipV="1">
            <a:off x="5791200" y="6019800"/>
            <a:ext cx="152400" cy="381000"/>
          </a:xfrm>
          <a:custGeom>
            <a:avLst/>
            <a:gdLst>
              <a:gd name="T0" fmla="*/ 0 w 21600"/>
              <a:gd name="T1" fmla="*/ 0 h 21600"/>
              <a:gd name="T2" fmla="*/ 152400 w 21600"/>
              <a:gd name="T3" fmla="*/ 381000 h 21600"/>
              <a:gd name="T4" fmla="*/ 0 w 21600"/>
              <a:gd name="T5" fmla="*/ 38100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50" name="Text Box 26"/>
          <p:cNvSpPr txBox="1">
            <a:spLocks noChangeArrowheads="1"/>
          </p:cNvSpPr>
          <p:nvPr/>
        </p:nvSpPr>
        <p:spPr bwMode="auto">
          <a:xfrm>
            <a:off x="4800600" y="5943600"/>
            <a:ext cx="1143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/>
              <a:t>3.75</a:t>
            </a:r>
            <a:r>
              <a:rPr lang="en-US" altLang="en-US" sz="2800" baseline="30000"/>
              <a:t>o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ext Box 14"/>
          <p:cNvSpPr txBox="1">
            <a:spLocks noChangeArrowheads="1"/>
          </p:cNvSpPr>
          <p:nvPr/>
        </p:nvSpPr>
        <p:spPr bwMode="auto">
          <a:xfrm>
            <a:off x="609600" y="5867400"/>
            <a:ext cx="609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i="1"/>
              <a:t>A</a:t>
            </a:r>
          </a:p>
        </p:txBody>
      </p:sp>
      <p:sp>
        <p:nvSpPr>
          <p:cNvPr id="78851" name="Arc 2"/>
          <p:cNvSpPr>
            <a:spLocks/>
          </p:cNvSpPr>
          <p:nvPr/>
        </p:nvSpPr>
        <p:spPr bwMode="auto">
          <a:xfrm rot="10798657" flipV="1">
            <a:off x="1217613" y="381000"/>
            <a:ext cx="6705600" cy="6019800"/>
          </a:xfrm>
          <a:custGeom>
            <a:avLst/>
            <a:gdLst>
              <a:gd name="T0" fmla="*/ 0 w 21600"/>
              <a:gd name="T1" fmla="*/ 0 h 21600"/>
              <a:gd name="T2" fmla="*/ 6705600 w 21600"/>
              <a:gd name="T3" fmla="*/ 6019800 h 21600"/>
              <a:gd name="T4" fmla="*/ 0 w 21600"/>
              <a:gd name="T5" fmla="*/ 601980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852" name="Line 3"/>
          <p:cNvSpPr>
            <a:spLocks noChangeShapeType="1"/>
          </p:cNvSpPr>
          <p:nvPr/>
        </p:nvSpPr>
        <p:spPr bwMode="auto">
          <a:xfrm>
            <a:off x="914400" y="6400800"/>
            <a:ext cx="73152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853" name="Line 6"/>
          <p:cNvSpPr>
            <a:spLocks noChangeShapeType="1"/>
          </p:cNvSpPr>
          <p:nvPr/>
        </p:nvSpPr>
        <p:spPr bwMode="auto">
          <a:xfrm flipV="1">
            <a:off x="1219200" y="381000"/>
            <a:ext cx="0" cy="6324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854" name="Line 7"/>
          <p:cNvSpPr>
            <a:spLocks noChangeShapeType="1"/>
          </p:cNvSpPr>
          <p:nvPr/>
        </p:nvSpPr>
        <p:spPr bwMode="auto">
          <a:xfrm flipH="1" flipV="1">
            <a:off x="1219200" y="914400"/>
            <a:ext cx="6705600" cy="5486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855" name="Line 8"/>
          <p:cNvSpPr>
            <a:spLocks noChangeShapeType="1"/>
          </p:cNvSpPr>
          <p:nvPr/>
        </p:nvSpPr>
        <p:spPr bwMode="auto">
          <a:xfrm flipH="1" flipV="1">
            <a:off x="1219200" y="2286000"/>
            <a:ext cx="6705600" cy="4114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856" name="Oval 9"/>
          <p:cNvSpPr>
            <a:spLocks noChangeArrowheads="1"/>
          </p:cNvSpPr>
          <p:nvPr/>
        </p:nvSpPr>
        <p:spPr bwMode="auto">
          <a:xfrm>
            <a:off x="1143000" y="2209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8857" name="Oval 10"/>
          <p:cNvSpPr>
            <a:spLocks noChangeArrowheads="1"/>
          </p:cNvSpPr>
          <p:nvPr/>
        </p:nvSpPr>
        <p:spPr bwMode="auto">
          <a:xfrm>
            <a:off x="1143000" y="838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8858" name="Text Box 11"/>
          <p:cNvSpPr txBox="1">
            <a:spLocks noChangeArrowheads="1"/>
          </p:cNvSpPr>
          <p:nvPr/>
        </p:nvSpPr>
        <p:spPr bwMode="auto">
          <a:xfrm>
            <a:off x="7772400" y="5791200"/>
            <a:ext cx="609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i="1"/>
              <a:t>O</a:t>
            </a:r>
          </a:p>
        </p:txBody>
      </p:sp>
      <p:sp>
        <p:nvSpPr>
          <p:cNvPr id="78859" name="Text Box 12"/>
          <p:cNvSpPr txBox="1">
            <a:spLocks noChangeArrowheads="1"/>
          </p:cNvSpPr>
          <p:nvPr/>
        </p:nvSpPr>
        <p:spPr bwMode="auto">
          <a:xfrm>
            <a:off x="609600" y="609600"/>
            <a:ext cx="609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i="1"/>
              <a:t>C</a:t>
            </a:r>
          </a:p>
        </p:txBody>
      </p:sp>
      <p:sp>
        <p:nvSpPr>
          <p:cNvPr id="78860" name="Text Box 13"/>
          <p:cNvSpPr txBox="1">
            <a:spLocks noChangeArrowheads="1"/>
          </p:cNvSpPr>
          <p:nvPr/>
        </p:nvSpPr>
        <p:spPr bwMode="auto">
          <a:xfrm>
            <a:off x="609600" y="1981200"/>
            <a:ext cx="609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i="1"/>
              <a:t>D</a:t>
            </a:r>
          </a:p>
        </p:txBody>
      </p:sp>
      <p:sp>
        <p:nvSpPr>
          <p:cNvPr id="78861" name="Line 15"/>
          <p:cNvSpPr>
            <a:spLocks noChangeShapeType="1"/>
          </p:cNvSpPr>
          <p:nvPr/>
        </p:nvSpPr>
        <p:spPr bwMode="auto">
          <a:xfrm flipH="1" flipV="1">
            <a:off x="1295400" y="3810000"/>
            <a:ext cx="6629400" cy="2590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862" name="Text Box 16"/>
          <p:cNvSpPr txBox="1">
            <a:spLocks noChangeArrowheads="1"/>
          </p:cNvSpPr>
          <p:nvPr/>
        </p:nvSpPr>
        <p:spPr bwMode="auto">
          <a:xfrm>
            <a:off x="609600" y="3505200"/>
            <a:ext cx="609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i="1"/>
              <a:t>E</a:t>
            </a:r>
          </a:p>
        </p:txBody>
      </p:sp>
      <p:sp>
        <p:nvSpPr>
          <p:cNvPr id="78863" name="Oval 17"/>
          <p:cNvSpPr>
            <a:spLocks noChangeArrowheads="1"/>
          </p:cNvSpPr>
          <p:nvPr/>
        </p:nvSpPr>
        <p:spPr bwMode="auto">
          <a:xfrm>
            <a:off x="1143000" y="3733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8864" name="Text Box 18"/>
          <p:cNvSpPr txBox="1">
            <a:spLocks noChangeArrowheads="1"/>
          </p:cNvSpPr>
          <p:nvPr/>
        </p:nvSpPr>
        <p:spPr bwMode="auto">
          <a:xfrm>
            <a:off x="609600" y="4754563"/>
            <a:ext cx="6096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i="1"/>
              <a:t>F</a:t>
            </a:r>
          </a:p>
        </p:txBody>
      </p:sp>
      <p:sp>
        <p:nvSpPr>
          <p:cNvPr id="78865" name="Line 20"/>
          <p:cNvSpPr>
            <a:spLocks noChangeShapeType="1"/>
          </p:cNvSpPr>
          <p:nvPr/>
        </p:nvSpPr>
        <p:spPr bwMode="auto">
          <a:xfrm flipH="1" flipV="1">
            <a:off x="1219200" y="5105400"/>
            <a:ext cx="6705600" cy="1295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866" name="AutoShape 21"/>
          <p:cNvSpPr>
            <a:spLocks noChangeArrowheads="1"/>
          </p:cNvSpPr>
          <p:nvPr/>
        </p:nvSpPr>
        <p:spPr bwMode="auto">
          <a:xfrm>
            <a:off x="1676400" y="304800"/>
            <a:ext cx="7315200" cy="35052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78867" name="Object 22"/>
          <p:cNvGraphicFramePr>
            <a:graphicFrameLocks noChangeAspect="1"/>
          </p:cNvGraphicFramePr>
          <p:nvPr/>
        </p:nvGraphicFramePr>
        <p:xfrm>
          <a:off x="1903413" y="573088"/>
          <a:ext cx="4116387" cy="1257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84" name="Equation" r:id="rId3" imgW="1371600" imgH="419100" progId="Equation.3">
                  <p:embed/>
                </p:oleObj>
              </mc:Choice>
              <mc:Fallback>
                <p:oleObj name="Equation" r:id="rId3" imgW="1371600" imgH="419100" progId="Equation.3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3413" y="573088"/>
                        <a:ext cx="4116387" cy="1257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868" name="Object 23"/>
          <p:cNvGraphicFramePr>
            <a:graphicFrameLocks noChangeAspect="1"/>
          </p:cNvGraphicFramePr>
          <p:nvPr/>
        </p:nvGraphicFramePr>
        <p:xfrm>
          <a:off x="6226175" y="620713"/>
          <a:ext cx="2498725" cy="1176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85" name="Equation" r:id="rId5" imgW="863225" imgH="406224" progId="Equation.3">
                  <p:embed/>
                </p:oleObj>
              </mc:Choice>
              <mc:Fallback>
                <p:oleObj name="Equation" r:id="rId5" imgW="863225" imgH="406224" progId="Equation.3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6175" y="620713"/>
                        <a:ext cx="2498725" cy="1176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8869" name="Text Box 24"/>
          <p:cNvSpPr txBox="1">
            <a:spLocks noChangeArrowheads="1"/>
          </p:cNvSpPr>
          <p:nvPr/>
        </p:nvSpPr>
        <p:spPr bwMode="auto">
          <a:xfrm>
            <a:off x="1524000" y="2574925"/>
            <a:ext cx="2209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/>
              <a:t>since</a:t>
            </a:r>
          </a:p>
        </p:txBody>
      </p:sp>
      <p:graphicFrame>
        <p:nvGraphicFramePr>
          <p:cNvPr id="78870" name="Object 25"/>
          <p:cNvGraphicFramePr>
            <a:graphicFrameLocks noChangeAspect="1"/>
          </p:cNvGraphicFramePr>
          <p:nvPr/>
        </p:nvGraphicFramePr>
        <p:xfrm>
          <a:off x="3744913" y="2524125"/>
          <a:ext cx="4440237" cy="785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86" name="Equation" r:id="rId7" imgW="1435100" imgH="254000" progId="Equation.3">
                  <p:embed/>
                </p:oleObj>
              </mc:Choice>
              <mc:Fallback>
                <p:oleObj name="Equation" r:id="rId7" imgW="1435100" imgH="254000" progId="Equation.3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44913" y="2524125"/>
                        <a:ext cx="4440237" cy="785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8871" name="Arc 26"/>
          <p:cNvSpPr>
            <a:spLocks/>
          </p:cNvSpPr>
          <p:nvPr/>
        </p:nvSpPr>
        <p:spPr bwMode="auto">
          <a:xfrm rot="10800000" flipV="1">
            <a:off x="5791200" y="6019800"/>
            <a:ext cx="152400" cy="381000"/>
          </a:xfrm>
          <a:custGeom>
            <a:avLst/>
            <a:gdLst>
              <a:gd name="T0" fmla="*/ 0 w 21600"/>
              <a:gd name="T1" fmla="*/ 0 h 21600"/>
              <a:gd name="T2" fmla="*/ 152400 w 21600"/>
              <a:gd name="T3" fmla="*/ 381000 h 21600"/>
              <a:gd name="T4" fmla="*/ 0 w 21600"/>
              <a:gd name="T5" fmla="*/ 38100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872" name="Text Box 27"/>
          <p:cNvSpPr txBox="1">
            <a:spLocks noChangeArrowheads="1"/>
          </p:cNvSpPr>
          <p:nvPr/>
        </p:nvSpPr>
        <p:spPr bwMode="auto">
          <a:xfrm>
            <a:off x="4800600" y="5943600"/>
            <a:ext cx="1143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/>
              <a:t>3.75</a:t>
            </a:r>
            <a:r>
              <a:rPr lang="en-US" altLang="en-US" sz="2800" baseline="30000"/>
              <a:t>o</a:t>
            </a:r>
          </a:p>
        </p:txBody>
      </p:sp>
      <p:sp>
        <p:nvSpPr>
          <p:cNvPr id="127004" name="Line 28"/>
          <p:cNvSpPr>
            <a:spLocks noChangeShapeType="1"/>
          </p:cNvSpPr>
          <p:nvPr/>
        </p:nvSpPr>
        <p:spPr bwMode="auto">
          <a:xfrm flipH="1" flipV="1">
            <a:off x="1219200" y="5105400"/>
            <a:ext cx="6705600" cy="1295400"/>
          </a:xfrm>
          <a:prstGeom prst="line">
            <a:avLst/>
          </a:prstGeom>
          <a:noFill/>
          <a:ln w="57150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7005" name="Line 29"/>
          <p:cNvSpPr>
            <a:spLocks noChangeShapeType="1"/>
          </p:cNvSpPr>
          <p:nvPr/>
        </p:nvSpPr>
        <p:spPr bwMode="auto">
          <a:xfrm flipV="1">
            <a:off x="1219200" y="5105400"/>
            <a:ext cx="0" cy="1295400"/>
          </a:xfrm>
          <a:prstGeom prst="line">
            <a:avLst/>
          </a:prstGeom>
          <a:noFill/>
          <a:ln w="5715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875" name="Oval 4"/>
          <p:cNvSpPr>
            <a:spLocks noChangeArrowheads="1"/>
          </p:cNvSpPr>
          <p:nvPr/>
        </p:nvSpPr>
        <p:spPr bwMode="auto">
          <a:xfrm>
            <a:off x="7848600" y="6324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8876" name="Oval 19"/>
          <p:cNvSpPr>
            <a:spLocks noChangeArrowheads="1"/>
          </p:cNvSpPr>
          <p:nvPr/>
        </p:nvSpPr>
        <p:spPr bwMode="auto">
          <a:xfrm>
            <a:off x="1143000" y="5029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8877" name="Oval 5"/>
          <p:cNvSpPr>
            <a:spLocks noChangeArrowheads="1"/>
          </p:cNvSpPr>
          <p:nvPr/>
        </p:nvSpPr>
        <p:spPr bwMode="auto">
          <a:xfrm>
            <a:off x="1143000" y="6324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7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27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004" grpId="0" animBg="1"/>
      <p:bldP spid="127005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27" name="Text Box 27"/>
          <p:cNvSpPr txBox="1">
            <a:spLocks noChangeArrowheads="1"/>
          </p:cNvSpPr>
          <p:nvPr/>
        </p:nvSpPr>
        <p:spPr bwMode="auto">
          <a:xfrm>
            <a:off x="609600" y="4724400"/>
            <a:ext cx="609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i="1"/>
              <a:t>G</a:t>
            </a:r>
          </a:p>
        </p:txBody>
      </p:sp>
      <p:sp>
        <p:nvSpPr>
          <p:cNvPr id="79875" name="Arc 2"/>
          <p:cNvSpPr>
            <a:spLocks/>
          </p:cNvSpPr>
          <p:nvPr/>
        </p:nvSpPr>
        <p:spPr bwMode="auto">
          <a:xfrm rot="10798657" flipV="1">
            <a:off x="1217613" y="381000"/>
            <a:ext cx="6705600" cy="6019800"/>
          </a:xfrm>
          <a:custGeom>
            <a:avLst/>
            <a:gdLst>
              <a:gd name="T0" fmla="*/ 0 w 21600"/>
              <a:gd name="T1" fmla="*/ 0 h 21600"/>
              <a:gd name="T2" fmla="*/ 6705600 w 21600"/>
              <a:gd name="T3" fmla="*/ 6019800 h 21600"/>
              <a:gd name="T4" fmla="*/ 0 w 21600"/>
              <a:gd name="T5" fmla="*/ 601980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876" name="Line 3"/>
          <p:cNvSpPr>
            <a:spLocks noChangeShapeType="1"/>
          </p:cNvSpPr>
          <p:nvPr/>
        </p:nvSpPr>
        <p:spPr bwMode="auto">
          <a:xfrm>
            <a:off x="914400" y="6400800"/>
            <a:ext cx="73152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877" name="Oval 4"/>
          <p:cNvSpPr>
            <a:spLocks noChangeArrowheads="1"/>
          </p:cNvSpPr>
          <p:nvPr/>
        </p:nvSpPr>
        <p:spPr bwMode="auto">
          <a:xfrm>
            <a:off x="7848600" y="6324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9878" name="Oval 5"/>
          <p:cNvSpPr>
            <a:spLocks noChangeArrowheads="1"/>
          </p:cNvSpPr>
          <p:nvPr/>
        </p:nvSpPr>
        <p:spPr bwMode="auto">
          <a:xfrm>
            <a:off x="1143000" y="6324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9879" name="Line 6"/>
          <p:cNvSpPr>
            <a:spLocks noChangeShapeType="1"/>
          </p:cNvSpPr>
          <p:nvPr/>
        </p:nvSpPr>
        <p:spPr bwMode="auto">
          <a:xfrm flipV="1">
            <a:off x="1219200" y="381000"/>
            <a:ext cx="0" cy="6324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880" name="Line 7"/>
          <p:cNvSpPr>
            <a:spLocks noChangeShapeType="1"/>
          </p:cNvSpPr>
          <p:nvPr/>
        </p:nvSpPr>
        <p:spPr bwMode="auto">
          <a:xfrm flipH="1" flipV="1">
            <a:off x="1219200" y="914400"/>
            <a:ext cx="6705600" cy="5486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881" name="Line 8"/>
          <p:cNvSpPr>
            <a:spLocks noChangeShapeType="1"/>
          </p:cNvSpPr>
          <p:nvPr/>
        </p:nvSpPr>
        <p:spPr bwMode="auto">
          <a:xfrm flipH="1" flipV="1">
            <a:off x="1219200" y="1828800"/>
            <a:ext cx="6705600" cy="4572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882" name="Oval 9"/>
          <p:cNvSpPr>
            <a:spLocks noChangeArrowheads="1"/>
          </p:cNvSpPr>
          <p:nvPr/>
        </p:nvSpPr>
        <p:spPr bwMode="auto">
          <a:xfrm>
            <a:off x="1143000" y="1752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9883" name="Oval 10"/>
          <p:cNvSpPr>
            <a:spLocks noChangeArrowheads="1"/>
          </p:cNvSpPr>
          <p:nvPr/>
        </p:nvSpPr>
        <p:spPr bwMode="auto">
          <a:xfrm>
            <a:off x="1143000" y="838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9884" name="Text Box 11"/>
          <p:cNvSpPr txBox="1">
            <a:spLocks noChangeArrowheads="1"/>
          </p:cNvSpPr>
          <p:nvPr/>
        </p:nvSpPr>
        <p:spPr bwMode="auto">
          <a:xfrm>
            <a:off x="7772400" y="5791200"/>
            <a:ext cx="609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i="1"/>
              <a:t>O</a:t>
            </a:r>
          </a:p>
        </p:txBody>
      </p:sp>
      <p:sp>
        <p:nvSpPr>
          <p:cNvPr id="79885" name="Text Box 12"/>
          <p:cNvSpPr txBox="1">
            <a:spLocks noChangeArrowheads="1"/>
          </p:cNvSpPr>
          <p:nvPr/>
        </p:nvSpPr>
        <p:spPr bwMode="auto">
          <a:xfrm>
            <a:off x="609600" y="609600"/>
            <a:ext cx="609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i="1"/>
              <a:t>C</a:t>
            </a:r>
          </a:p>
        </p:txBody>
      </p:sp>
      <p:sp>
        <p:nvSpPr>
          <p:cNvPr id="79886" name="Text Box 13"/>
          <p:cNvSpPr txBox="1">
            <a:spLocks noChangeArrowheads="1"/>
          </p:cNvSpPr>
          <p:nvPr/>
        </p:nvSpPr>
        <p:spPr bwMode="auto">
          <a:xfrm>
            <a:off x="609600" y="1477963"/>
            <a:ext cx="6096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i="1"/>
              <a:t>D</a:t>
            </a:r>
          </a:p>
        </p:txBody>
      </p:sp>
      <p:sp>
        <p:nvSpPr>
          <p:cNvPr id="79887" name="Text Box 14"/>
          <p:cNvSpPr txBox="1">
            <a:spLocks noChangeArrowheads="1"/>
          </p:cNvSpPr>
          <p:nvPr/>
        </p:nvSpPr>
        <p:spPr bwMode="auto">
          <a:xfrm>
            <a:off x="609600" y="5867400"/>
            <a:ext cx="609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i="1"/>
              <a:t>A</a:t>
            </a:r>
          </a:p>
        </p:txBody>
      </p:sp>
      <p:sp>
        <p:nvSpPr>
          <p:cNvPr id="79888" name="AutoShape 15"/>
          <p:cNvSpPr>
            <a:spLocks noChangeArrowheads="1"/>
          </p:cNvSpPr>
          <p:nvPr/>
        </p:nvSpPr>
        <p:spPr bwMode="auto">
          <a:xfrm>
            <a:off x="2743200" y="304800"/>
            <a:ext cx="6248400" cy="16002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9889" name="Text Box 16"/>
          <p:cNvSpPr txBox="1">
            <a:spLocks noChangeArrowheads="1"/>
          </p:cNvSpPr>
          <p:nvPr/>
        </p:nvSpPr>
        <p:spPr bwMode="auto">
          <a:xfrm>
            <a:off x="2667000" y="441325"/>
            <a:ext cx="63246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i="1"/>
              <a:t>Fourthly</a:t>
            </a:r>
            <a:r>
              <a:rPr lang="en-US" altLang="en-US" sz="4000"/>
              <a:t>, let </a:t>
            </a:r>
            <a:r>
              <a:rPr lang="en-US" altLang="en-US" sz="4000" i="1"/>
              <a:t>OG</a:t>
            </a:r>
            <a:r>
              <a:rPr lang="en-US" altLang="en-US" sz="4000"/>
              <a:t> bisect angle </a:t>
            </a:r>
            <a:r>
              <a:rPr lang="en-US" altLang="en-US" sz="4000" i="1"/>
              <a:t>AOF</a:t>
            </a:r>
            <a:r>
              <a:rPr lang="en-US" altLang="en-US" sz="4000"/>
              <a:t>, meeting </a:t>
            </a:r>
            <a:r>
              <a:rPr lang="en-US" altLang="en-US" sz="4000" i="1"/>
              <a:t>AF</a:t>
            </a:r>
            <a:r>
              <a:rPr lang="en-US" altLang="en-US" sz="4000"/>
              <a:t> in </a:t>
            </a:r>
            <a:r>
              <a:rPr lang="en-US" altLang="en-US" sz="4000" i="1"/>
              <a:t>G</a:t>
            </a:r>
            <a:r>
              <a:rPr lang="en-US" altLang="en-US" sz="4000"/>
              <a:t>.</a:t>
            </a:r>
          </a:p>
        </p:txBody>
      </p:sp>
      <p:sp>
        <p:nvSpPr>
          <p:cNvPr id="79890" name="Line 17"/>
          <p:cNvSpPr>
            <a:spLocks noChangeShapeType="1"/>
          </p:cNvSpPr>
          <p:nvPr/>
        </p:nvSpPr>
        <p:spPr bwMode="auto">
          <a:xfrm flipH="1" flipV="1">
            <a:off x="1219200" y="2743200"/>
            <a:ext cx="6705600" cy="3657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891" name="Text Box 18"/>
          <p:cNvSpPr txBox="1">
            <a:spLocks noChangeArrowheads="1"/>
          </p:cNvSpPr>
          <p:nvPr/>
        </p:nvSpPr>
        <p:spPr bwMode="auto">
          <a:xfrm>
            <a:off x="609600" y="2438400"/>
            <a:ext cx="609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i="1"/>
              <a:t>E</a:t>
            </a:r>
          </a:p>
        </p:txBody>
      </p:sp>
      <p:sp>
        <p:nvSpPr>
          <p:cNvPr id="79892" name="Oval 19"/>
          <p:cNvSpPr>
            <a:spLocks noChangeArrowheads="1"/>
          </p:cNvSpPr>
          <p:nvPr/>
        </p:nvSpPr>
        <p:spPr bwMode="auto">
          <a:xfrm>
            <a:off x="1143000" y="2667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9893" name="Text Box 20"/>
          <p:cNvSpPr txBox="1">
            <a:spLocks noChangeArrowheads="1"/>
          </p:cNvSpPr>
          <p:nvPr/>
        </p:nvSpPr>
        <p:spPr bwMode="auto">
          <a:xfrm>
            <a:off x="609600" y="3581400"/>
            <a:ext cx="609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i="1"/>
              <a:t>F</a:t>
            </a:r>
          </a:p>
        </p:txBody>
      </p:sp>
      <p:sp>
        <p:nvSpPr>
          <p:cNvPr id="79894" name="Oval 21"/>
          <p:cNvSpPr>
            <a:spLocks noChangeArrowheads="1"/>
          </p:cNvSpPr>
          <p:nvPr/>
        </p:nvSpPr>
        <p:spPr bwMode="auto">
          <a:xfrm>
            <a:off x="1143000" y="3810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8022" name="Line 22"/>
          <p:cNvSpPr>
            <a:spLocks noChangeShapeType="1"/>
          </p:cNvSpPr>
          <p:nvPr/>
        </p:nvSpPr>
        <p:spPr bwMode="auto">
          <a:xfrm flipH="1" flipV="1">
            <a:off x="1219200" y="5105400"/>
            <a:ext cx="6705600" cy="1295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896" name="AutoShape 23"/>
          <p:cNvSpPr>
            <a:spLocks noChangeArrowheads="1"/>
          </p:cNvSpPr>
          <p:nvPr/>
        </p:nvSpPr>
        <p:spPr bwMode="auto">
          <a:xfrm>
            <a:off x="6019800" y="3810000"/>
            <a:ext cx="2819400" cy="6096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9897" name="Text Box 24"/>
          <p:cNvSpPr txBox="1">
            <a:spLocks noChangeArrowheads="1"/>
          </p:cNvSpPr>
          <p:nvPr/>
        </p:nvSpPr>
        <p:spPr bwMode="auto">
          <a:xfrm>
            <a:off x="5943600" y="3763963"/>
            <a:ext cx="29718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>
                <a:solidFill>
                  <a:srgbClr val="FF3300"/>
                </a:solidFill>
              </a:rPr>
              <a:t>(Poorest Scale!)</a:t>
            </a:r>
          </a:p>
        </p:txBody>
      </p:sp>
      <p:sp>
        <p:nvSpPr>
          <p:cNvPr id="79898" name="Line 25"/>
          <p:cNvSpPr>
            <a:spLocks noChangeShapeType="1"/>
          </p:cNvSpPr>
          <p:nvPr/>
        </p:nvSpPr>
        <p:spPr bwMode="auto">
          <a:xfrm flipH="1" flipV="1">
            <a:off x="1219200" y="3886200"/>
            <a:ext cx="6705600" cy="2514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8026" name="Oval 26"/>
          <p:cNvSpPr>
            <a:spLocks noChangeArrowheads="1"/>
          </p:cNvSpPr>
          <p:nvPr/>
        </p:nvSpPr>
        <p:spPr bwMode="auto">
          <a:xfrm>
            <a:off x="1143000" y="5029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8028" name="Arc 28"/>
          <p:cNvSpPr>
            <a:spLocks/>
          </p:cNvSpPr>
          <p:nvPr/>
        </p:nvSpPr>
        <p:spPr bwMode="auto">
          <a:xfrm rot="10800000" flipV="1">
            <a:off x="5791200" y="6019800"/>
            <a:ext cx="152400" cy="381000"/>
          </a:xfrm>
          <a:custGeom>
            <a:avLst/>
            <a:gdLst>
              <a:gd name="T0" fmla="*/ 0 w 21600"/>
              <a:gd name="T1" fmla="*/ 0 h 21600"/>
              <a:gd name="T2" fmla="*/ 152400 w 21600"/>
              <a:gd name="T3" fmla="*/ 381000 h 21600"/>
              <a:gd name="T4" fmla="*/ 0 w 21600"/>
              <a:gd name="T5" fmla="*/ 38100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8029" name="Text Box 29"/>
          <p:cNvSpPr txBox="1">
            <a:spLocks noChangeArrowheads="1"/>
          </p:cNvSpPr>
          <p:nvPr/>
        </p:nvSpPr>
        <p:spPr bwMode="auto">
          <a:xfrm>
            <a:off x="4648200" y="5943600"/>
            <a:ext cx="1143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/>
              <a:t>1.875</a:t>
            </a:r>
            <a:r>
              <a:rPr lang="en-US" altLang="en-US" sz="2800" baseline="30000"/>
              <a:t>o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8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28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28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28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28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027" grpId="0"/>
      <p:bldP spid="128022" grpId="0" animBg="1"/>
      <p:bldP spid="128026" grpId="0" animBg="1"/>
      <p:bldP spid="128028" grpId="0" animBg="1"/>
      <p:bldP spid="128029" grpId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Arc 2"/>
          <p:cNvSpPr>
            <a:spLocks/>
          </p:cNvSpPr>
          <p:nvPr/>
        </p:nvSpPr>
        <p:spPr bwMode="auto">
          <a:xfrm rot="10798657" flipV="1">
            <a:off x="1217613" y="381000"/>
            <a:ext cx="6705600" cy="6019800"/>
          </a:xfrm>
          <a:custGeom>
            <a:avLst/>
            <a:gdLst>
              <a:gd name="T0" fmla="*/ 0 w 21600"/>
              <a:gd name="T1" fmla="*/ 0 h 21600"/>
              <a:gd name="T2" fmla="*/ 6705600 w 21600"/>
              <a:gd name="T3" fmla="*/ 6019800 h 21600"/>
              <a:gd name="T4" fmla="*/ 0 w 21600"/>
              <a:gd name="T5" fmla="*/ 601980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899" name="Line 3"/>
          <p:cNvSpPr>
            <a:spLocks noChangeShapeType="1"/>
          </p:cNvSpPr>
          <p:nvPr/>
        </p:nvSpPr>
        <p:spPr bwMode="auto">
          <a:xfrm>
            <a:off x="914400" y="6400800"/>
            <a:ext cx="73152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0900" name="Oval 4"/>
          <p:cNvSpPr>
            <a:spLocks noChangeArrowheads="1"/>
          </p:cNvSpPr>
          <p:nvPr/>
        </p:nvSpPr>
        <p:spPr bwMode="auto">
          <a:xfrm>
            <a:off x="7848600" y="6324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0901" name="Oval 5"/>
          <p:cNvSpPr>
            <a:spLocks noChangeArrowheads="1"/>
          </p:cNvSpPr>
          <p:nvPr/>
        </p:nvSpPr>
        <p:spPr bwMode="auto">
          <a:xfrm>
            <a:off x="1143000" y="6324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0902" name="Line 6"/>
          <p:cNvSpPr>
            <a:spLocks noChangeShapeType="1"/>
          </p:cNvSpPr>
          <p:nvPr/>
        </p:nvSpPr>
        <p:spPr bwMode="auto">
          <a:xfrm flipV="1">
            <a:off x="1219200" y="381000"/>
            <a:ext cx="0" cy="6324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0903" name="Line 7"/>
          <p:cNvSpPr>
            <a:spLocks noChangeShapeType="1"/>
          </p:cNvSpPr>
          <p:nvPr/>
        </p:nvSpPr>
        <p:spPr bwMode="auto">
          <a:xfrm flipH="1" flipV="1">
            <a:off x="1219200" y="914400"/>
            <a:ext cx="6705600" cy="5486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0904" name="Line 8"/>
          <p:cNvSpPr>
            <a:spLocks noChangeShapeType="1"/>
          </p:cNvSpPr>
          <p:nvPr/>
        </p:nvSpPr>
        <p:spPr bwMode="auto">
          <a:xfrm flipH="1" flipV="1">
            <a:off x="1219200" y="1828800"/>
            <a:ext cx="6705600" cy="4572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0905" name="Oval 9"/>
          <p:cNvSpPr>
            <a:spLocks noChangeArrowheads="1"/>
          </p:cNvSpPr>
          <p:nvPr/>
        </p:nvSpPr>
        <p:spPr bwMode="auto">
          <a:xfrm>
            <a:off x="1143000" y="1752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0906" name="Oval 10"/>
          <p:cNvSpPr>
            <a:spLocks noChangeArrowheads="1"/>
          </p:cNvSpPr>
          <p:nvPr/>
        </p:nvSpPr>
        <p:spPr bwMode="auto">
          <a:xfrm>
            <a:off x="1143000" y="838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0907" name="Text Box 11"/>
          <p:cNvSpPr txBox="1">
            <a:spLocks noChangeArrowheads="1"/>
          </p:cNvSpPr>
          <p:nvPr/>
        </p:nvSpPr>
        <p:spPr bwMode="auto">
          <a:xfrm>
            <a:off x="7772400" y="5791200"/>
            <a:ext cx="609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i="1"/>
              <a:t>O</a:t>
            </a:r>
          </a:p>
        </p:txBody>
      </p:sp>
      <p:sp>
        <p:nvSpPr>
          <p:cNvPr id="80908" name="Text Box 12"/>
          <p:cNvSpPr txBox="1">
            <a:spLocks noChangeArrowheads="1"/>
          </p:cNvSpPr>
          <p:nvPr/>
        </p:nvSpPr>
        <p:spPr bwMode="auto">
          <a:xfrm>
            <a:off x="609600" y="609600"/>
            <a:ext cx="609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i="1"/>
              <a:t>C</a:t>
            </a:r>
          </a:p>
        </p:txBody>
      </p:sp>
      <p:sp>
        <p:nvSpPr>
          <p:cNvPr id="80909" name="Text Box 13"/>
          <p:cNvSpPr txBox="1">
            <a:spLocks noChangeArrowheads="1"/>
          </p:cNvSpPr>
          <p:nvPr/>
        </p:nvSpPr>
        <p:spPr bwMode="auto">
          <a:xfrm>
            <a:off x="609600" y="1477963"/>
            <a:ext cx="6096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i="1"/>
              <a:t>D</a:t>
            </a:r>
          </a:p>
        </p:txBody>
      </p:sp>
      <p:sp>
        <p:nvSpPr>
          <p:cNvPr id="80910" name="Text Box 14"/>
          <p:cNvSpPr txBox="1">
            <a:spLocks noChangeArrowheads="1"/>
          </p:cNvSpPr>
          <p:nvPr/>
        </p:nvSpPr>
        <p:spPr bwMode="auto">
          <a:xfrm>
            <a:off x="609600" y="5867400"/>
            <a:ext cx="609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i="1"/>
              <a:t>A</a:t>
            </a:r>
          </a:p>
        </p:txBody>
      </p:sp>
      <p:sp>
        <p:nvSpPr>
          <p:cNvPr id="80911" name="Line 17"/>
          <p:cNvSpPr>
            <a:spLocks noChangeShapeType="1"/>
          </p:cNvSpPr>
          <p:nvPr/>
        </p:nvSpPr>
        <p:spPr bwMode="auto">
          <a:xfrm flipH="1" flipV="1">
            <a:off x="1219200" y="2743200"/>
            <a:ext cx="6705600" cy="3657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0912" name="Text Box 18"/>
          <p:cNvSpPr txBox="1">
            <a:spLocks noChangeArrowheads="1"/>
          </p:cNvSpPr>
          <p:nvPr/>
        </p:nvSpPr>
        <p:spPr bwMode="auto">
          <a:xfrm>
            <a:off x="609600" y="2438400"/>
            <a:ext cx="609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i="1"/>
              <a:t>E</a:t>
            </a:r>
          </a:p>
        </p:txBody>
      </p:sp>
      <p:sp>
        <p:nvSpPr>
          <p:cNvPr id="80913" name="Oval 19"/>
          <p:cNvSpPr>
            <a:spLocks noChangeArrowheads="1"/>
          </p:cNvSpPr>
          <p:nvPr/>
        </p:nvSpPr>
        <p:spPr bwMode="auto">
          <a:xfrm>
            <a:off x="1143000" y="2667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0914" name="Text Box 20"/>
          <p:cNvSpPr txBox="1">
            <a:spLocks noChangeArrowheads="1"/>
          </p:cNvSpPr>
          <p:nvPr/>
        </p:nvSpPr>
        <p:spPr bwMode="auto">
          <a:xfrm>
            <a:off x="609600" y="3581400"/>
            <a:ext cx="609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i="1"/>
              <a:t>F</a:t>
            </a:r>
          </a:p>
        </p:txBody>
      </p:sp>
      <p:sp>
        <p:nvSpPr>
          <p:cNvPr id="80915" name="Oval 21"/>
          <p:cNvSpPr>
            <a:spLocks noChangeArrowheads="1"/>
          </p:cNvSpPr>
          <p:nvPr/>
        </p:nvSpPr>
        <p:spPr bwMode="auto">
          <a:xfrm>
            <a:off x="1143000" y="3810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0916" name="Line 22"/>
          <p:cNvSpPr>
            <a:spLocks noChangeShapeType="1"/>
          </p:cNvSpPr>
          <p:nvPr/>
        </p:nvSpPr>
        <p:spPr bwMode="auto">
          <a:xfrm flipH="1" flipV="1">
            <a:off x="1219200" y="5105400"/>
            <a:ext cx="6705600" cy="1295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0917" name="Line 25"/>
          <p:cNvSpPr>
            <a:spLocks noChangeShapeType="1"/>
          </p:cNvSpPr>
          <p:nvPr/>
        </p:nvSpPr>
        <p:spPr bwMode="auto">
          <a:xfrm flipH="1" flipV="1">
            <a:off x="1219200" y="3886200"/>
            <a:ext cx="6705600" cy="2514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0918" name="Oval 26"/>
          <p:cNvSpPr>
            <a:spLocks noChangeArrowheads="1"/>
          </p:cNvSpPr>
          <p:nvPr/>
        </p:nvSpPr>
        <p:spPr bwMode="auto">
          <a:xfrm>
            <a:off x="1143000" y="5029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0919" name="Text Box 27"/>
          <p:cNvSpPr txBox="1">
            <a:spLocks noChangeArrowheads="1"/>
          </p:cNvSpPr>
          <p:nvPr/>
        </p:nvSpPr>
        <p:spPr bwMode="auto">
          <a:xfrm>
            <a:off x="609600" y="4724400"/>
            <a:ext cx="609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i="1"/>
              <a:t>G</a:t>
            </a:r>
          </a:p>
        </p:txBody>
      </p:sp>
      <p:sp>
        <p:nvSpPr>
          <p:cNvPr id="80920" name="AutoShape 28"/>
          <p:cNvSpPr>
            <a:spLocks noChangeArrowheads="1"/>
          </p:cNvSpPr>
          <p:nvPr/>
        </p:nvSpPr>
        <p:spPr bwMode="auto">
          <a:xfrm>
            <a:off x="4267200" y="304800"/>
            <a:ext cx="4724400" cy="33528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0921" name="Text Box 29"/>
          <p:cNvSpPr txBox="1">
            <a:spLocks noChangeArrowheads="1"/>
          </p:cNvSpPr>
          <p:nvPr/>
        </p:nvSpPr>
        <p:spPr bwMode="auto">
          <a:xfrm>
            <a:off x="4648200" y="441325"/>
            <a:ext cx="39624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4000"/>
              <a:t>By Euclid’s Book VI Proposition 3,</a:t>
            </a:r>
          </a:p>
        </p:txBody>
      </p:sp>
      <p:graphicFrame>
        <p:nvGraphicFramePr>
          <p:cNvPr id="80922" name="Object 30"/>
          <p:cNvGraphicFramePr>
            <a:graphicFrameLocks noChangeAspect="1"/>
          </p:cNvGraphicFramePr>
          <p:nvPr/>
        </p:nvGraphicFramePr>
        <p:xfrm>
          <a:off x="5310188" y="2057400"/>
          <a:ext cx="2373312" cy="1290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27" name="Equation" r:id="rId3" imgW="723586" imgH="393529" progId="Equation.3">
                  <p:embed/>
                </p:oleObj>
              </mc:Choice>
              <mc:Fallback>
                <p:oleObj name="Equation" r:id="rId3" imgW="723586" imgH="393529" progId="Equation.3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10188" y="2057400"/>
                        <a:ext cx="2373312" cy="1290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0923" name="Arc 31"/>
          <p:cNvSpPr>
            <a:spLocks/>
          </p:cNvSpPr>
          <p:nvPr/>
        </p:nvSpPr>
        <p:spPr bwMode="auto">
          <a:xfrm rot="10800000" flipV="1">
            <a:off x="5791200" y="6019800"/>
            <a:ext cx="152400" cy="381000"/>
          </a:xfrm>
          <a:custGeom>
            <a:avLst/>
            <a:gdLst>
              <a:gd name="T0" fmla="*/ 0 w 21600"/>
              <a:gd name="T1" fmla="*/ 0 h 21600"/>
              <a:gd name="T2" fmla="*/ 152400 w 21600"/>
              <a:gd name="T3" fmla="*/ 381000 h 21600"/>
              <a:gd name="T4" fmla="*/ 0 w 21600"/>
              <a:gd name="T5" fmla="*/ 38100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924" name="Text Box 32"/>
          <p:cNvSpPr txBox="1">
            <a:spLocks noChangeArrowheads="1"/>
          </p:cNvSpPr>
          <p:nvPr/>
        </p:nvSpPr>
        <p:spPr bwMode="auto">
          <a:xfrm>
            <a:off x="4648200" y="5943600"/>
            <a:ext cx="1143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/>
              <a:t>1.875</a:t>
            </a:r>
            <a:r>
              <a:rPr lang="en-US" altLang="en-US" sz="2800" baseline="30000"/>
              <a:t>o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Arc 2"/>
          <p:cNvSpPr>
            <a:spLocks/>
          </p:cNvSpPr>
          <p:nvPr/>
        </p:nvSpPr>
        <p:spPr bwMode="auto">
          <a:xfrm rot="10798657" flipV="1">
            <a:off x="1217613" y="381000"/>
            <a:ext cx="6705600" cy="6019800"/>
          </a:xfrm>
          <a:custGeom>
            <a:avLst/>
            <a:gdLst>
              <a:gd name="T0" fmla="*/ 0 w 21600"/>
              <a:gd name="T1" fmla="*/ 0 h 21600"/>
              <a:gd name="T2" fmla="*/ 6705600 w 21600"/>
              <a:gd name="T3" fmla="*/ 6019800 h 21600"/>
              <a:gd name="T4" fmla="*/ 0 w 21600"/>
              <a:gd name="T5" fmla="*/ 601980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23" name="Line 3"/>
          <p:cNvSpPr>
            <a:spLocks noChangeShapeType="1"/>
          </p:cNvSpPr>
          <p:nvPr/>
        </p:nvSpPr>
        <p:spPr bwMode="auto">
          <a:xfrm>
            <a:off x="914400" y="6400800"/>
            <a:ext cx="73152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24" name="Oval 4"/>
          <p:cNvSpPr>
            <a:spLocks noChangeArrowheads="1"/>
          </p:cNvSpPr>
          <p:nvPr/>
        </p:nvSpPr>
        <p:spPr bwMode="auto">
          <a:xfrm>
            <a:off x="7848600" y="6324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1925" name="Oval 5"/>
          <p:cNvSpPr>
            <a:spLocks noChangeArrowheads="1"/>
          </p:cNvSpPr>
          <p:nvPr/>
        </p:nvSpPr>
        <p:spPr bwMode="auto">
          <a:xfrm>
            <a:off x="1143000" y="6324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1926" name="Line 6"/>
          <p:cNvSpPr>
            <a:spLocks noChangeShapeType="1"/>
          </p:cNvSpPr>
          <p:nvPr/>
        </p:nvSpPr>
        <p:spPr bwMode="auto">
          <a:xfrm flipV="1">
            <a:off x="1219200" y="381000"/>
            <a:ext cx="0" cy="6324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27" name="Line 7"/>
          <p:cNvSpPr>
            <a:spLocks noChangeShapeType="1"/>
          </p:cNvSpPr>
          <p:nvPr/>
        </p:nvSpPr>
        <p:spPr bwMode="auto">
          <a:xfrm flipH="1" flipV="1">
            <a:off x="1219200" y="914400"/>
            <a:ext cx="6705600" cy="5486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28" name="Line 8"/>
          <p:cNvSpPr>
            <a:spLocks noChangeShapeType="1"/>
          </p:cNvSpPr>
          <p:nvPr/>
        </p:nvSpPr>
        <p:spPr bwMode="auto">
          <a:xfrm flipH="1" flipV="1">
            <a:off x="1219200" y="1828800"/>
            <a:ext cx="6705600" cy="4572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29" name="Oval 9"/>
          <p:cNvSpPr>
            <a:spLocks noChangeArrowheads="1"/>
          </p:cNvSpPr>
          <p:nvPr/>
        </p:nvSpPr>
        <p:spPr bwMode="auto">
          <a:xfrm>
            <a:off x="1143000" y="1752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1930" name="Oval 10"/>
          <p:cNvSpPr>
            <a:spLocks noChangeArrowheads="1"/>
          </p:cNvSpPr>
          <p:nvPr/>
        </p:nvSpPr>
        <p:spPr bwMode="auto">
          <a:xfrm>
            <a:off x="1143000" y="838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1931" name="Text Box 11"/>
          <p:cNvSpPr txBox="1">
            <a:spLocks noChangeArrowheads="1"/>
          </p:cNvSpPr>
          <p:nvPr/>
        </p:nvSpPr>
        <p:spPr bwMode="auto">
          <a:xfrm>
            <a:off x="7772400" y="5791200"/>
            <a:ext cx="609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i="1"/>
              <a:t>O</a:t>
            </a:r>
          </a:p>
        </p:txBody>
      </p:sp>
      <p:sp>
        <p:nvSpPr>
          <p:cNvPr id="81932" name="Text Box 12"/>
          <p:cNvSpPr txBox="1">
            <a:spLocks noChangeArrowheads="1"/>
          </p:cNvSpPr>
          <p:nvPr/>
        </p:nvSpPr>
        <p:spPr bwMode="auto">
          <a:xfrm>
            <a:off x="609600" y="609600"/>
            <a:ext cx="609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i="1"/>
              <a:t>C</a:t>
            </a:r>
          </a:p>
        </p:txBody>
      </p:sp>
      <p:sp>
        <p:nvSpPr>
          <p:cNvPr id="81933" name="Text Box 13"/>
          <p:cNvSpPr txBox="1">
            <a:spLocks noChangeArrowheads="1"/>
          </p:cNvSpPr>
          <p:nvPr/>
        </p:nvSpPr>
        <p:spPr bwMode="auto">
          <a:xfrm>
            <a:off x="609600" y="1477963"/>
            <a:ext cx="6096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i="1"/>
              <a:t>D</a:t>
            </a:r>
          </a:p>
        </p:txBody>
      </p:sp>
      <p:sp>
        <p:nvSpPr>
          <p:cNvPr id="81934" name="Text Box 14"/>
          <p:cNvSpPr txBox="1">
            <a:spLocks noChangeArrowheads="1"/>
          </p:cNvSpPr>
          <p:nvPr/>
        </p:nvSpPr>
        <p:spPr bwMode="auto">
          <a:xfrm>
            <a:off x="609600" y="5867400"/>
            <a:ext cx="609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i="1"/>
              <a:t>A</a:t>
            </a:r>
          </a:p>
        </p:txBody>
      </p:sp>
      <p:sp>
        <p:nvSpPr>
          <p:cNvPr id="81935" name="Line 15"/>
          <p:cNvSpPr>
            <a:spLocks noChangeShapeType="1"/>
          </p:cNvSpPr>
          <p:nvPr/>
        </p:nvSpPr>
        <p:spPr bwMode="auto">
          <a:xfrm flipH="1" flipV="1">
            <a:off x="1219200" y="2743200"/>
            <a:ext cx="6705600" cy="3657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36" name="Text Box 16"/>
          <p:cNvSpPr txBox="1">
            <a:spLocks noChangeArrowheads="1"/>
          </p:cNvSpPr>
          <p:nvPr/>
        </p:nvSpPr>
        <p:spPr bwMode="auto">
          <a:xfrm>
            <a:off x="609600" y="2438400"/>
            <a:ext cx="609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i="1"/>
              <a:t>E</a:t>
            </a:r>
          </a:p>
        </p:txBody>
      </p:sp>
      <p:sp>
        <p:nvSpPr>
          <p:cNvPr id="81937" name="Oval 17"/>
          <p:cNvSpPr>
            <a:spLocks noChangeArrowheads="1"/>
          </p:cNvSpPr>
          <p:nvPr/>
        </p:nvSpPr>
        <p:spPr bwMode="auto">
          <a:xfrm>
            <a:off x="1143000" y="2667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1938" name="Text Box 18"/>
          <p:cNvSpPr txBox="1">
            <a:spLocks noChangeArrowheads="1"/>
          </p:cNvSpPr>
          <p:nvPr/>
        </p:nvSpPr>
        <p:spPr bwMode="auto">
          <a:xfrm>
            <a:off x="609600" y="3581400"/>
            <a:ext cx="609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i="1"/>
              <a:t>F</a:t>
            </a:r>
          </a:p>
        </p:txBody>
      </p:sp>
      <p:sp>
        <p:nvSpPr>
          <p:cNvPr id="81939" name="Oval 19"/>
          <p:cNvSpPr>
            <a:spLocks noChangeArrowheads="1"/>
          </p:cNvSpPr>
          <p:nvPr/>
        </p:nvSpPr>
        <p:spPr bwMode="auto">
          <a:xfrm>
            <a:off x="1143000" y="3810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1940" name="Line 20"/>
          <p:cNvSpPr>
            <a:spLocks noChangeShapeType="1"/>
          </p:cNvSpPr>
          <p:nvPr/>
        </p:nvSpPr>
        <p:spPr bwMode="auto">
          <a:xfrm flipH="1" flipV="1">
            <a:off x="1219200" y="5105400"/>
            <a:ext cx="6705600" cy="1295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41" name="Line 21"/>
          <p:cNvSpPr>
            <a:spLocks noChangeShapeType="1"/>
          </p:cNvSpPr>
          <p:nvPr/>
        </p:nvSpPr>
        <p:spPr bwMode="auto">
          <a:xfrm flipH="1" flipV="1">
            <a:off x="1219200" y="3886200"/>
            <a:ext cx="6705600" cy="2514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42" name="Oval 22"/>
          <p:cNvSpPr>
            <a:spLocks noChangeArrowheads="1"/>
          </p:cNvSpPr>
          <p:nvPr/>
        </p:nvSpPr>
        <p:spPr bwMode="auto">
          <a:xfrm>
            <a:off x="1143000" y="5029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1943" name="Text Box 23"/>
          <p:cNvSpPr txBox="1">
            <a:spLocks noChangeArrowheads="1"/>
          </p:cNvSpPr>
          <p:nvPr/>
        </p:nvSpPr>
        <p:spPr bwMode="auto">
          <a:xfrm>
            <a:off x="609600" y="4724400"/>
            <a:ext cx="609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i="1"/>
              <a:t>G</a:t>
            </a:r>
          </a:p>
        </p:txBody>
      </p:sp>
      <p:sp>
        <p:nvSpPr>
          <p:cNvPr id="81944" name="AutoShape 24"/>
          <p:cNvSpPr>
            <a:spLocks noChangeArrowheads="1"/>
          </p:cNvSpPr>
          <p:nvPr/>
        </p:nvSpPr>
        <p:spPr bwMode="auto">
          <a:xfrm>
            <a:off x="3352800" y="304800"/>
            <a:ext cx="5638800" cy="48006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1945" name="Text Box 25"/>
          <p:cNvSpPr txBox="1">
            <a:spLocks noChangeArrowheads="1"/>
          </p:cNvSpPr>
          <p:nvPr/>
        </p:nvSpPr>
        <p:spPr bwMode="auto">
          <a:xfrm>
            <a:off x="5867400" y="685800"/>
            <a:ext cx="3200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/>
              <a:t>implies that</a:t>
            </a:r>
          </a:p>
        </p:txBody>
      </p:sp>
      <p:graphicFrame>
        <p:nvGraphicFramePr>
          <p:cNvPr id="81946" name="Object 26"/>
          <p:cNvGraphicFramePr>
            <a:graphicFrameLocks noChangeAspect="1"/>
          </p:cNvGraphicFramePr>
          <p:nvPr/>
        </p:nvGraphicFramePr>
        <p:xfrm>
          <a:off x="3733800" y="457200"/>
          <a:ext cx="2247900" cy="1290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58" name="Equation" r:id="rId3" imgW="685800" imgH="393700" progId="Equation.3">
                  <p:embed/>
                </p:oleObj>
              </mc:Choice>
              <mc:Fallback>
                <p:oleObj name="Equation" r:id="rId3" imgW="685800" imgH="393700" progId="Equation.3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457200"/>
                        <a:ext cx="2247900" cy="1290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47" name="Object 27"/>
          <p:cNvGraphicFramePr>
            <a:graphicFrameLocks noChangeAspect="1"/>
          </p:cNvGraphicFramePr>
          <p:nvPr/>
        </p:nvGraphicFramePr>
        <p:xfrm>
          <a:off x="3886200" y="1905000"/>
          <a:ext cx="3270250" cy="1220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59" name="Equation" r:id="rId5" imgW="1054100" imgH="393700" progId="Equation.3">
                  <p:embed/>
                </p:oleObj>
              </mc:Choice>
              <mc:Fallback>
                <p:oleObj name="Equation" r:id="rId5" imgW="1054100" imgH="393700" progId="Equation.3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1905000"/>
                        <a:ext cx="3270250" cy="1220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48" name="Object 28"/>
          <p:cNvGraphicFramePr>
            <a:graphicFrameLocks noChangeAspect="1"/>
          </p:cNvGraphicFramePr>
          <p:nvPr/>
        </p:nvGraphicFramePr>
        <p:xfrm>
          <a:off x="3352800" y="3479800"/>
          <a:ext cx="5603875" cy="1225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60" name="Equation" r:id="rId7" imgW="1803400" imgH="393700" progId="Equation.3">
                  <p:embed/>
                </p:oleObj>
              </mc:Choice>
              <mc:Fallback>
                <p:oleObj name="Equation" r:id="rId7" imgW="1803400" imgH="393700" progId="Equation.3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3479800"/>
                        <a:ext cx="5603875" cy="1225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49" name="Text Box 29"/>
          <p:cNvSpPr txBox="1">
            <a:spLocks noChangeArrowheads="1"/>
          </p:cNvSpPr>
          <p:nvPr/>
        </p:nvSpPr>
        <p:spPr bwMode="auto">
          <a:xfrm>
            <a:off x="7162800" y="2117725"/>
            <a:ext cx="1219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/>
              <a:t>or</a:t>
            </a:r>
          </a:p>
        </p:txBody>
      </p:sp>
      <p:sp>
        <p:nvSpPr>
          <p:cNvPr id="81950" name="Arc 30"/>
          <p:cNvSpPr>
            <a:spLocks/>
          </p:cNvSpPr>
          <p:nvPr/>
        </p:nvSpPr>
        <p:spPr bwMode="auto">
          <a:xfrm rot="10800000" flipV="1">
            <a:off x="5791200" y="6019800"/>
            <a:ext cx="152400" cy="381000"/>
          </a:xfrm>
          <a:custGeom>
            <a:avLst/>
            <a:gdLst>
              <a:gd name="T0" fmla="*/ 0 w 21600"/>
              <a:gd name="T1" fmla="*/ 0 h 21600"/>
              <a:gd name="T2" fmla="*/ 152400 w 21600"/>
              <a:gd name="T3" fmla="*/ 381000 h 21600"/>
              <a:gd name="T4" fmla="*/ 0 w 21600"/>
              <a:gd name="T5" fmla="*/ 38100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51" name="Text Box 31"/>
          <p:cNvSpPr txBox="1">
            <a:spLocks noChangeArrowheads="1"/>
          </p:cNvSpPr>
          <p:nvPr/>
        </p:nvSpPr>
        <p:spPr bwMode="auto">
          <a:xfrm>
            <a:off x="4648200" y="5943600"/>
            <a:ext cx="1143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/>
              <a:t>1.875</a:t>
            </a:r>
            <a:r>
              <a:rPr lang="en-US" altLang="en-US" sz="2800" baseline="30000"/>
              <a:t>o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rchimedes-disne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371600"/>
            <a:ext cx="3886200" cy="388620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4" descr="archimedes-EBa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371600"/>
            <a:ext cx="3733800" cy="3857625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0" name="Text Box 5"/>
          <p:cNvSpPr txBox="1">
            <a:spLocks noChangeArrowheads="1"/>
          </p:cNvSpPr>
          <p:nvPr/>
        </p:nvSpPr>
        <p:spPr bwMode="auto">
          <a:xfrm>
            <a:off x="609600" y="5867400"/>
            <a:ext cx="807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/>
              <a:t>“Archimedes” costarred in Disney’s </a:t>
            </a:r>
            <a:r>
              <a:rPr lang="en-US" altLang="en-US" sz="2400" i="1"/>
              <a:t>The Sword in the Stone</a:t>
            </a:r>
            <a:endParaRPr lang="en-US" altLang="en-US" sz="2400"/>
          </a:p>
        </p:txBody>
      </p:sp>
      <p:sp>
        <p:nvSpPr>
          <p:cNvPr id="9221" name="Text Box 6"/>
          <p:cNvSpPr txBox="1">
            <a:spLocks noChangeArrowheads="1"/>
          </p:cNvSpPr>
          <p:nvPr/>
        </p:nvSpPr>
        <p:spPr bwMode="auto">
          <a:xfrm>
            <a:off x="1295400" y="304800"/>
            <a:ext cx="6629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/>
              <a:t>Another Archimedes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Arc 2"/>
          <p:cNvSpPr>
            <a:spLocks/>
          </p:cNvSpPr>
          <p:nvPr/>
        </p:nvSpPr>
        <p:spPr bwMode="auto">
          <a:xfrm rot="10798657" flipV="1">
            <a:off x="1217613" y="381000"/>
            <a:ext cx="6705600" cy="6019800"/>
          </a:xfrm>
          <a:custGeom>
            <a:avLst/>
            <a:gdLst>
              <a:gd name="T0" fmla="*/ 0 w 21600"/>
              <a:gd name="T1" fmla="*/ 0 h 21600"/>
              <a:gd name="T2" fmla="*/ 6705600 w 21600"/>
              <a:gd name="T3" fmla="*/ 6019800 h 21600"/>
              <a:gd name="T4" fmla="*/ 0 w 21600"/>
              <a:gd name="T5" fmla="*/ 601980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47" name="Line 3"/>
          <p:cNvSpPr>
            <a:spLocks noChangeShapeType="1"/>
          </p:cNvSpPr>
          <p:nvPr/>
        </p:nvSpPr>
        <p:spPr bwMode="auto">
          <a:xfrm>
            <a:off x="914400" y="6400800"/>
            <a:ext cx="73152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948" name="Oval 4"/>
          <p:cNvSpPr>
            <a:spLocks noChangeArrowheads="1"/>
          </p:cNvSpPr>
          <p:nvPr/>
        </p:nvSpPr>
        <p:spPr bwMode="auto">
          <a:xfrm>
            <a:off x="7848600" y="6324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949" name="Oval 5"/>
          <p:cNvSpPr>
            <a:spLocks noChangeArrowheads="1"/>
          </p:cNvSpPr>
          <p:nvPr/>
        </p:nvSpPr>
        <p:spPr bwMode="auto">
          <a:xfrm>
            <a:off x="1143000" y="6324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950" name="Line 6"/>
          <p:cNvSpPr>
            <a:spLocks noChangeShapeType="1"/>
          </p:cNvSpPr>
          <p:nvPr/>
        </p:nvSpPr>
        <p:spPr bwMode="auto">
          <a:xfrm flipV="1">
            <a:off x="1219200" y="381000"/>
            <a:ext cx="0" cy="6324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951" name="Line 7"/>
          <p:cNvSpPr>
            <a:spLocks noChangeShapeType="1"/>
          </p:cNvSpPr>
          <p:nvPr/>
        </p:nvSpPr>
        <p:spPr bwMode="auto">
          <a:xfrm flipH="1" flipV="1">
            <a:off x="1219200" y="914400"/>
            <a:ext cx="6705600" cy="5486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952" name="Line 8"/>
          <p:cNvSpPr>
            <a:spLocks noChangeShapeType="1"/>
          </p:cNvSpPr>
          <p:nvPr/>
        </p:nvSpPr>
        <p:spPr bwMode="auto">
          <a:xfrm flipH="1" flipV="1">
            <a:off x="1219200" y="1828800"/>
            <a:ext cx="6705600" cy="4572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953" name="Oval 9"/>
          <p:cNvSpPr>
            <a:spLocks noChangeArrowheads="1"/>
          </p:cNvSpPr>
          <p:nvPr/>
        </p:nvSpPr>
        <p:spPr bwMode="auto">
          <a:xfrm>
            <a:off x="1143000" y="1752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954" name="Oval 10"/>
          <p:cNvSpPr>
            <a:spLocks noChangeArrowheads="1"/>
          </p:cNvSpPr>
          <p:nvPr/>
        </p:nvSpPr>
        <p:spPr bwMode="auto">
          <a:xfrm>
            <a:off x="1143000" y="838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955" name="Text Box 11"/>
          <p:cNvSpPr txBox="1">
            <a:spLocks noChangeArrowheads="1"/>
          </p:cNvSpPr>
          <p:nvPr/>
        </p:nvSpPr>
        <p:spPr bwMode="auto">
          <a:xfrm>
            <a:off x="7772400" y="5791200"/>
            <a:ext cx="609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i="1"/>
              <a:t>O</a:t>
            </a:r>
          </a:p>
        </p:txBody>
      </p:sp>
      <p:sp>
        <p:nvSpPr>
          <p:cNvPr id="82956" name="Text Box 12"/>
          <p:cNvSpPr txBox="1">
            <a:spLocks noChangeArrowheads="1"/>
          </p:cNvSpPr>
          <p:nvPr/>
        </p:nvSpPr>
        <p:spPr bwMode="auto">
          <a:xfrm>
            <a:off x="609600" y="609600"/>
            <a:ext cx="609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i="1"/>
              <a:t>C</a:t>
            </a:r>
          </a:p>
        </p:txBody>
      </p:sp>
      <p:sp>
        <p:nvSpPr>
          <p:cNvPr id="82957" name="Text Box 13"/>
          <p:cNvSpPr txBox="1">
            <a:spLocks noChangeArrowheads="1"/>
          </p:cNvSpPr>
          <p:nvPr/>
        </p:nvSpPr>
        <p:spPr bwMode="auto">
          <a:xfrm>
            <a:off x="609600" y="1477963"/>
            <a:ext cx="6096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i="1"/>
              <a:t>D</a:t>
            </a:r>
          </a:p>
        </p:txBody>
      </p:sp>
      <p:sp>
        <p:nvSpPr>
          <p:cNvPr id="82958" name="Text Box 14"/>
          <p:cNvSpPr txBox="1">
            <a:spLocks noChangeArrowheads="1"/>
          </p:cNvSpPr>
          <p:nvPr/>
        </p:nvSpPr>
        <p:spPr bwMode="auto">
          <a:xfrm>
            <a:off x="609600" y="5867400"/>
            <a:ext cx="609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i="1"/>
              <a:t>A</a:t>
            </a:r>
          </a:p>
        </p:txBody>
      </p:sp>
      <p:sp>
        <p:nvSpPr>
          <p:cNvPr id="82959" name="Line 15"/>
          <p:cNvSpPr>
            <a:spLocks noChangeShapeType="1"/>
          </p:cNvSpPr>
          <p:nvPr/>
        </p:nvSpPr>
        <p:spPr bwMode="auto">
          <a:xfrm flipH="1" flipV="1">
            <a:off x="1219200" y="2743200"/>
            <a:ext cx="6705600" cy="3657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960" name="Text Box 16"/>
          <p:cNvSpPr txBox="1">
            <a:spLocks noChangeArrowheads="1"/>
          </p:cNvSpPr>
          <p:nvPr/>
        </p:nvSpPr>
        <p:spPr bwMode="auto">
          <a:xfrm>
            <a:off x="609600" y="2438400"/>
            <a:ext cx="609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i="1"/>
              <a:t>E</a:t>
            </a:r>
          </a:p>
        </p:txBody>
      </p:sp>
      <p:sp>
        <p:nvSpPr>
          <p:cNvPr id="82961" name="Oval 17"/>
          <p:cNvSpPr>
            <a:spLocks noChangeArrowheads="1"/>
          </p:cNvSpPr>
          <p:nvPr/>
        </p:nvSpPr>
        <p:spPr bwMode="auto">
          <a:xfrm>
            <a:off x="1143000" y="2667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962" name="Text Box 18"/>
          <p:cNvSpPr txBox="1">
            <a:spLocks noChangeArrowheads="1"/>
          </p:cNvSpPr>
          <p:nvPr/>
        </p:nvSpPr>
        <p:spPr bwMode="auto">
          <a:xfrm>
            <a:off x="609600" y="3581400"/>
            <a:ext cx="609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i="1"/>
              <a:t>F</a:t>
            </a:r>
          </a:p>
        </p:txBody>
      </p:sp>
      <p:sp>
        <p:nvSpPr>
          <p:cNvPr id="82963" name="Oval 19"/>
          <p:cNvSpPr>
            <a:spLocks noChangeArrowheads="1"/>
          </p:cNvSpPr>
          <p:nvPr/>
        </p:nvSpPr>
        <p:spPr bwMode="auto">
          <a:xfrm>
            <a:off x="1143000" y="3810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964" name="Line 20"/>
          <p:cNvSpPr>
            <a:spLocks noChangeShapeType="1"/>
          </p:cNvSpPr>
          <p:nvPr/>
        </p:nvSpPr>
        <p:spPr bwMode="auto">
          <a:xfrm flipH="1" flipV="1">
            <a:off x="1219200" y="5105400"/>
            <a:ext cx="6705600" cy="1295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965" name="Line 21"/>
          <p:cNvSpPr>
            <a:spLocks noChangeShapeType="1"/>
          </p:cNvSpPr>
          <p:nvPr/>
        </p:nvSpPr>
        <p:spPr bwMode="auto">
          <a:xfrm flipH="1" flipV="1">
            <a:off x="1219200" y="3886200"/>
            <a:ext cx="6705600" cy="2514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966" name="Oval 22"/>
          <p:cNvSpPr>
            <a:spLocks noChangeArrowheads="1"/>
          </p:cNvSpPr>
          <p:nvPr/>
        </p:nvSpPr>
        <p:spPr bwMode="auto">
          <a:xfrm>
            <a:off x="1143000" y="5029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967" name="Text Box 23"/>
          <p:cNvSpPr txBox="1">
            <a:spLocks noChangeArrowheads="1"/>
          </p:cNvSpPr>
          <p:nvPr/>
        </p:nvSpPr>
        <p:spPr bwMode="auto">
          <a:xfrm>
            <a:off x="609600" y="4724400"/>
            <a:ext cx="609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i="1"/>
              <a:t>G</a:t>
            </a:r>
          </a:p>
        </p:txBody>
      </p:sp>
      <p:sp>
        <p:nvSpPr>
          <p:cNvPr id="82968" name="AutoShape 24"/>
          <p:cNvSpPr>
            <a:spLocks noChangeArrowheads="1"/>
          </p:cNvSpPr>
          <p:nvPr/>
        </p:nvSpPr>
        <p:spPr bwMode="auto">
          <a:xfrm>
            <a:off x="3352800" y="304800"/>
            <a:ext cx="5638800" cy="4191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969" name="Text Box 25"/>
          <p:cNvSpPr txBox="1">
            <a:spLocks noChangeArrowheads="1"/>
          </p:cNvSpPr>
          <p:nvPr/>
        </p:nvSpPr>
        <p:spPr bwMode="auto">
          <a:xfrm>
            <a:off x="4648200" y="1981200"/>
            <a:ext cx="3200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/>
              <a:t>implies that</a:t>
            </a:r>
          </a:p>
        </p:txBody>
      </p:sp>
      <p:graphicFrame>
        <p:nvGraphicFramePr>
          <p:cNvPr id="82970" name="Object 26"/>
          <p:cNvGraphicFramePr>
            <a:graphicFrameLocks noChangeAspect="1"/>
          </p:cNvGraphicFramePr>
          <p:nvPr/>
        </p:nvGraphicFramePr>
        <p:xfrm>
          <a:off x="4502150" y="2895600"/>
          <a:ext cx="3575050" cy="1335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78" name="Equation" r:id="rId3" imgW="1054100" imgH="393700" progId="Equation.3">
                  <p:embed/>
                </p:oleObj>
              </mc:Choice>
              <mc:Fallback>
                <p:oleObj name="Equation" r:id="rId3" imgW="1054100" imgH="393700" progId="Equation.3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2150" y="2895600"/>
                        <a:ext cx="3575050" cy="1335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971" name="Object 27"/>
          <p:cNvGraphicFramePr>
            <a:graphicFrameLocks noChangeAspect="1"/>
          </p:cNvGraphicFramePr>
          <p:nvPr/>
        </p:nvGraphicFramePr>
        <p:xfrm>
          <a:off x="3411538" y="609600"/>
          <a:ext cx="5486400" cy="1225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79" name="Equation" r:id="rId5" imgW="1765300" imgH="393700" progId="Equation.3">
                  <p:embed/>
                </p:oleObj>
              </mc:Choice>
              <mc:Fallback>
                <p:oleObj name="Equation" r:id="rId5" imgW="1765300" imgH="393700" progId="Equation.3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1538" y="609600"/>
                        <a:ext cx="5486400" cy="1225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972" name="Arc 28"/>
          <p:cNvSpPr>
            <a:spLocks/>
          </p:cNvSpPr>
          <p:nvPr/>
        </p:nvSpPr>
        <p:spPr bwMode="auto">
          <a:xfrm rot="10800000" flipV="1">
            <a:off x="5791200" y="6019800"/>
            <a:ext cx="152400" cy="381000"/>
          </a:xfrm>
          <a:custGeom>
            <a:avLst/>
            <a:gdLst>
              <a:gd name="T0" fmla="*/ 0 w 21600"/>
              <a:gd name="T1" fmla="*/ 0 h 21600"/>
              <a:gd name="T2" fmla="*/ 152400 w 21600"/>
              <a:gd name="T3" fmla="*/ 381000 h 21600"/>
              <a:gd name="T4" fmla="*/ 0 w 21600"/>
              <a:gd name="T5" fmla="*/ 38100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73" name="Text Box 29"/>
          <p:cNvSpPr txBox="1">
            <a:spLocks noChangeArrowheads="1"/>
          </p:cNvSpPr>
          <p:nvPr/>
        </p:nvSpPr>
        <p:spPr bwMode="auto">
          <a:xfrm>
            <a:off x="4648200" y="5943600"/>
            <a:ext cx="1143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/>
              <a:t>1.875</a:t>
            </a:r>
            <a:r>
              <a:rPr lang="en-US" altLang="en-US" sz="2800" baseline="30000"/>
              <a:t>o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ext Box 14"/>
          <p:cNvSpPr txBox="1">
            <a:spLocks noChangeArrowheads="1"/>
          </p:cNvSpPr>
          <p:nvPr/>
        </p:nvSpPr>
        <p:spPr bwMode="auto">
          <a:xfrm>
            <a:off x="609600" y="5867400"/>
            <a:ext cx="609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i="1"/>
              <a:t>A</a:t>
            </a:r>
          </a:p>
        </p:txBody>
      </p:sp>
      <p:sp>
        <p:nvSpPr>
          <p:cNvPr id="83971" name="Arc 2"/>
          <p:cNvSpPr>
            <a:spLocks/>
          </p:cNvSpPr>
          <p:nvPr/>
        </p:nvSpPr>
        <p:spPr bwMode="auto">
          <a:xfrm rot="10798657" flipV="1">
            <a:off x="1217613" y="381000"/>
            <a:ext cx="6705600" cy="6019800"/>
          </a:xfrm>
          <a:custGeom>
            <a:avLst/>
            <a:gdLst>
              <a:gd name="T0" fmla="*/ 0 w 21600"/>
              <a:gd name="T1" fmla="*/ 0 h 21600"/>
              <a:gd name="T2" fmla="*/ 6705600 w 21600"/>
              <a:gd name="T3" fmla="*/ 6019800 h 21600"/>
              <a:gd name="T4" fmla="*/ 0 w 21600"/>
              <a:gd name="T5" fmla="*/ 601980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972" name="Line 3"/>
          <p:cNvSpPr>
            <a:spLocks noChangeShapeType="1"/>
          </p:cNvSpPr>
          <p:nvPr/>
        </p:nvSpPr>
        <p:spPr bwMode="auto">
          <a:xfrm>
            <a:off x="914400" y="6400800"/>
            <a:ext cx="73152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973" name="Line 6"/>
          <p:cNvSpPr>
            <a:spLocks noChangeShapeType="1"/>
          </p:cNvSpPr>
          <p:nvPr/>
        </p:nvSpPr>
        <p:spPr bwMode="auto">
          <a:xfrm flipV="1">
            <a:off x="1219200" y="381000"/>
            <a:ext cx="0" cy="6324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974" name="Line 7"/>
          <p:cNvSpPr>
            <a:spLocks noChangeShapeType="1"/>
          </p:cNvSpPr>
          <p:nvPr/>
        </p:nvSpPr>
        <p:spPr bwMode="auto">
          <a:xfrm flipH="1" flipV="1">
            <a:off x="1219200" y="914400"/>
            <a:ext cx="6705600" cy="5486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975" name="Line 8"/>
          <p:cNvSpPr>
            <a:spLocks noChangeShapeType="1"/>
          </p:cNvSpPr>
          <p:nvPr/>
        </p:nvSpPr>
        <p:spPr bwMode="auto">
          <a:xfrm flipH="1" flipV="1">
            <a:off x="1219200" y="1828800"/>
            <a:ext cx="6705600" cy="4572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976" name="Oval 9"/>
          <p:cNvSpPr>
            <a:spLocks noChangeArrowheads="1"/>
          </p:cNvSpPr>
          <p:nvPr/>
        </p:nvSpPr>
        <p:spPr bwMode="auto">
          <a:xfrm>
            <a:off x="1143000" y="1752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3977" name="Oval 10"/>
          <p:cNvSpPr>
            <a:spLocks noChangeArrowheads="1"/>
          </p:cNvSpPr>
          <p:nvPr/>
        </p:nvSpPr>
        <p:spPr bwMode="auto">
          <a:xfrm>
            <a:off x="1143000" y="838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3978" name="Text Box 11"/>
          <p:cNvSpPr txBox="1">
            <a:spLocks noChangeArrowheads="1"/>
          </p:cNvSpPr>
          <p:nvPr/>
        </p:nvSpPr>
        <p:spPr bwMode="auto">
          <a:xfrm>
            <a:off x="7772400" y="5791200"/>
            <a:ext cx="609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i="1"/>
              <a:t>O</a:t>
            </a:r>
          </a:p>
        </p:txBody>
      </p:sp>
      <p:sp>
        <p:nvSpPr>
          <p:cNvPr id="83979" name="Text Box 12"/>
          <p:cNvSpPr txBox="1">
            <a:spLocks noChangeArrowheads="1"/>
          </p:cNvSpPr>
          <p:nvPr/>
        </p:nvSpPr>
        <p:spPr bwMode="auto">
          <a:xfrm>
            <a:off x="609600" y="609600"/>
            <a:ext cx="609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i="1"/>
              <a:t>C</a:t>
            </a:r>
          </a:p>
        </p:txBody>
      </p:sp>
      <p:sp>
        <p:nvSpPr>
          <p:cNvPr id="83980" name="Text Box 13"/>
          <p:cNvSpPr txBox="1">
            <a:spLocks noChangeArrowheads="1"/>
          </p:cNvSpPr>
          <p:nvPr/>
        </p:nvSpPr>
        <p:spPr bwMode="auto">
          <a:xfrm>
            <a:off x="609600" y="1477963"/>
            <a:ext cx="6096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i="1"/>
              <a:t>D</a:t>
            </a:r>
          </a:p>
        </p:txBody>
      </p:sp>
      <p:sp>
        <p:nvSpPr>
          <p:cNvPr id="83981" name="Line 15"/>
          <p:cNvSpPr>
            <a:spLocks noChangeShapeType="1"/>
          </p:cNvSpPr>
          <p:nvPr/>
        </p:nvSpPr>
        <p:spPr bwMode="auto">
          <a:xfrm flipH="1" flipV="1">
            <a:off x="1219200" y="2743200"/>
            <a:ext cx="6705600" cy="3657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982" name="Text Box 16"/>
          <p:cNvSpPr txBox="1">
            <a:spLocks noChangeArrowheads="1"/>
          </p:cNvSpPr>
          <p:nvPr/>
        </p:nvSpPr>
        <p:spPr bwMode="auto">
          <a:xfrm>
            <a:off x="609600" y="2438400"/>
            <a:ext cx="609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i="1"/>
              <a:t>E</a:t>
            </a:r>
          </a:p>
        </p:txBody>
      </p:sp>
      <p:sp>
        <p:nvSpPr>
          <p:cNvPr id="83983" name="Oval 17"/>
          <p:cNvSpPr>
            <a:spLocks noChangeArrowheads="1"/>
          </p:cNvSpPr>
          <p:nvPr/>
        </p:nvSpPr>
        <p:spPr bwMode="auto">
          <a:xfrm>
            <a:off x="1143000" y="2667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3984" name="Text Box 18"/>
          <p:cNvSpPr txBox="1">
            <a:spLocks noChangeArrowheads="1"/>
          </p:cNvSpPr>
          <p:nvPr/>
        </p:nvSpPr>
        <p:spPr bwMode="auto">
          <a:xfrm>
            <a:off x="609600" y="3581400"/>
            <a:ext cx="609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i="1"/>
              <a:t>F</a:t>
            </a:r>
          </a:p>
        </p:txBody>
      </p:sp>
      <p:sp>
        <p:nvSpPr>
          <p:cNvPr id="83985" name="Oval 19"/>
          <p:cNvSpPr>
            <a:spLocks noChangeArrowheads="1"/>
          </p:cNvSpPr>
          <p:nvPr/>
        </p:nvSpPr>
        <p:spPr bwMode="auto">
          <a:xfrm>
            <a:off x="1143000" y="3810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3986" name="Line 20"/>
          <p:cNvSpPr>
            <a:spLocks noChangeShapeType="1"/>
          </p:cNvSpPr>
          <p:nvPr/>
        </p:nvSpPr>
        <p:spPr bwMode="auto">
          <a:xfrm flipH="1" flipV="1">
            <a:off x="1219200" y="5105400"/>
            <a:ext cx="6705600" cy="1295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987" name="Line 21"/>
          <p:cNvSpPr>
            <a:spLocks noChangeShapeType="1"/>
          </p:cNvSpPr>
          <p:nvPr/>
        </p:nvSpPr>
        <p:spPr bwMode="auto">
          <a:xfrm flipH="1" flipV="1">
            <a:off x="1219200" y="3886200"/>
            <a:ext cx="6705600" cy="2514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988" name="Text Box 23"/>
          <p:cNvSpPr txBox="1">
            <a:spLocks noChangeArrowheads="1"/>
          </p:cNvSpPr>
          <p:nvPr/>
        </p:nvSpPr>
        <p:spPr bwMode="auto">
          <a:xfrm>
            <a:off x="609600" y="4724400"/>
            <a:ext cx="609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i="1"/>
              <a:t>G</a:t>
            </a:r>
          </a:p>
        </p:txBody>
      </p:sp>
      <p:sp>
        <p:nvSpPr>
          <p:cNvPr id="83989" name="AutoShape 24"/>
          <p:cNvSpPr>
            <a:spLocks noChangeArrowheads="1"/>
          </p:cNvSpPr>
          <p:nvPr/>
        </p:nvSpPr>
        <p:spPr bwMode="auto">
          <a:xfrm>
            <a:off x="2286000" y="304800"/>
            <a:ext cx="6705600" cy="51816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83990" name="Object 25"/>
          <p:cNvGraphicFramePr>
            <a:graphicFrameLocks noChangeAspect="1"/>
          </p:cNvGraphicFramePr>
          <p:nvPr/>
        </p:nvGraphicFramePr>
        <p:xfrm>
          <a:off x="3181350" y="2066925"/>
          <a:ext cx="5467350" cy="1258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010" name="Equation" r:id="rId3" imgW="1764534" imgH="406224" progId="Equation.3">
                  <p:embed/>
                </p:oleObj>
              </mc:Choice>
              <mc:Fallback>
                <p:oleObj name="Equation" r:id="rId3" imgW="1764534" imgH="406224" progId="Equation.3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81350" y="2066925"/>
                        <a:ext cx="5467350" cy="1258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991" name="Object 26"/>
          <p:cNvGraphicFramePr>
            <a:graphicFrameLocks noChangeAspect="1"/>
          </p:cNvGraphicFramePr>
          <p:nvPr/>
        </p:nvGraphicFramePr>
        <p:xfrm>
          <a:off x="3783013" y="3921125"/>
          <a:ext cx="2389187" cy="1063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011" name="Equation" r:id="rId5" imgW="914003" imgH="406224" progId="Equation.3">
                  <p:embed/>
                </p:oleObj>
              </mc:Choice>
              <mc:Fallback>
                <p:oleObj name="Equation" r:id="rId5" imgW="914003" imgH="406224" progId="Equation.3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83013" y="3921125"/>
                        <a:ext cx="2389187" cy="1063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992" name="Object 27"/>
          <p:cNvGraphicFramePr>
            <a:graphicFrameLocks noChangeAspect="1"/>
          </p:cNvGraphicFramePr>
          <p:nvPr/>
        </p:nvGraphicFramePr>
        <p:xfrm>
          <a:off x="6510338" y="3805238"/>
          <a:ext cx="2451100" cy="1103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012" name="Equation" r:id="rId7" imgW="901309" imgH="406224" progId="Equation.3">
                  <p:embed/>
                </p:oleObj>
              </mc:Choice>
              <mc:Fallback>
                <p:oleObj name="Equation" r:id="rId7" imgW="901309" imgH="406224" progId="Equation.3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10338" y="3805238"/>
                        <a:ext cx="2451100" cy="1103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993" name="Object 28"/>
          <p:cNvGraphicFramePr>
            <a:graphicFrameLocks noChangeAspect="1"/>
          </p:cNvGraphicFramePr>
          <p:nvPr/>
        </p:nvGraphicFramePr>
        <p:xfrm>
          <a:off x="2679700" y="457200"/>
          <a:ext cx="6072188" cy="1335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013" name="Equation" r:id="rId9" imgW="1790700" imgH="393700" progId="Equation.3">
                  <p:embed/>
                </p:oleObj>
              </mc:Choice>
              <mc:Fallback>
                <p:oleObj name="Equation" r:id="rId9" imgW="1790700" imgH="393700" progId="Equation.3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79700" y="457200"/>
                        <a:ext cx="6072188" cy="1335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3994" name="Arc 29"/>
          <p:cNvSpPr>
            <a:spLocks/>
          </p:cNvSpPr>
          <p:nvPr/>
        </p:nvSpPr>
        <p:spPr bwMode="auto">
          <a:xfrm rot="10800000" flipV="1">
            <a:off x="5791200" y="6019800"/>
            <a:ext cx="152400" cy="381000"/>
          </a:xfrm>
          <a:custGeom>
            <a:avLst/>
            <a:gdLst>
              <a:gd name="T0" fmla="*/ 0 w 21600"/>
              <a:gd name="T1" fmla="*/ 0 h 21600"/>
              <a:gd name="T2" fmla="*/ 152400 w 21600"/>
              <a:gd name="T3" fmla="*/ 381000 h 21600"/>
              <a:gd name="T4" fmla="*/ 0 w 21600"/>
              <a:gd name="T5" fmla="*/ 38100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995" name="Text Box 30"/>
          <p:cNvSpPr txBox="1">
            <a:spLocks noChangeArrowheads="1"/>
          </p:cNvSpPr>
          <p:nvPr/>
        </p:nvSpPr>
        <p:spPr bwMode="auto">
          <a:xfrm>
            <a:off x="4648200" y="5943600"/>
            <a:ext cx="1143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/>
              <a:t>1.875</a:t>
            </a:r>
            <a:r>
              <a:rPr lang="en-US" altLang="en-US" sz="2800" baseline="30000"/>
              <a:t>o</a:t>
            </a:r>
          </a:p>
        </p:txBody>
      </p:sp>
      <p:sp>
        <p:nvSpPr>
          <p:cNvPr id="83996" name="Text Box 31"/>
          <p:cNvSpPr txBox="1">
            <a:spLocks noChangeArrowheads="1"/>
          </p:cNvSpPr>
          <p:nvPr/>
        </p:nvSpPr>
        <p:spPr bwMode="auto">
          <a:xfrm>
            <a:off x="1981200" y="4098925"/>
            <a:ext cx="2209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/>
              <a:t>since</a:t>
            </a:r>
          </a:p>
        </p:txBody>
      </p:sp>
      <p:sp>
        <p:nvSpPr>
          <p:cNvPr id="132128" name="Line 32"/>
          <p:cNvSpPr>
            <a:spLocks noChangeShapeType="1"/>
          </p:cNvSpPr>
          <p:nvPr/>
        </p:nvSpPr>
        <p:spPr bwMode="auto">
          <a:xfrm flipH="1">
            <a:off x="1219200" y="6400800"/>
            <a:ext cx="67056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2129" name="Line 33"/>
          <p:cNvSpPr>
            <a:spLocks noChangeShapeType="1"/>
          </p:cNvSpPr>
          <p:nvPr/>
        </p:nvSpPr>
        <p:spPr bwMode="auto">
          <a:xfrm flipV="1">
            <a:off x="1219200" y="5105400"/>
            <a:ext cx="0" cy="129540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999" name="Oval 4"/>
          <p:cNvSpPr>
            <a:spLocks noChangeArrowheads="1"/>
          </p:cNvSpPr>
          <p:nvPr/>
        </p:nvSpPr>
        <p:spPr bwMode="auto">
          <a:xfrm>
            <a:off x="7848600" y="6324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4000" name="Oval 5"/>
          <p:cNvSpPr>
            <a:spLocks noChangeArrowheads="1"/>
          </p:cNvSpPr>
          <p:nvPr/>
        </p:nvSpPr>
        <p:spPr bwMode="auto">
          <a:xfrm>
            <a:off x="1143000" y="6324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4001" name="Oval 22"/>
          <p:cNvSpPr>
            <a:spLocks noChangeArrowheads="1"/>
          </p:cNvSpPr>
          <p:nvPr/>
        </p:nvSpPr>
        <p:spPr bwMode="auto">
          <a:xfrm>
            <a:off x="1143000" y="5029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32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32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128" grpId="0" animBg="1"/>
      <p:bldP spid="132129" grpId="0" animBg="1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Arc 2"/>
          <p:cNvSpPr>
            <a:spLocks/>
          </p:cNvSpPr>
          <p:nvPr/>
        </p:nvSpPr>
        <p:spPr bwMode="auto">
          <a:xfrm rot="9315819" flipV="1">
            <a:off x="152400" y="-914400"/>
            <a:ext cx="6705600" cy="6019800"/>
          </a:xfrm>
          <a:custGeom>
            <a:avLst/>
            <a:gdLst>
              <a:gd name="T0" fmla="*/ 0 w 21600"/>
              <a:gd name="T1" fmla="*/ 0 h 21600"/>
              <a:gd name="T2" fmla="*/ 6705600 w 21600"/>
              <a:gd name="T3" fmla="*/ 6019800 h 21600"/>
              <a:gd name="T4" fmla="*/ 0 w 21600"/>
              <a:gd name="T5" fmla="*/ 601980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995" name="Line 3"/>
          <p:cNvSpPr>
            <a:spLocks noChangeShapeType="1"/>
          </p:cNvSpPr>
          <p:nvPr/>
        </p:nvSpPr>
        <p:spPr bwMode="auto">
          <a:xfrm>
            <a:off x="914400" y="3886200"/>
            <a:ext cx="73152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996" name="Oval 4"/>
          <p:cNvSpPr>
            <a:spLocks noChangeArrowheads="1"/>
          </p:cNvSpPr>
          <p:nvPr/>
        </p:nvSpPr>
        <p:spPr bwMode="auto">
          <a:xfrm>
            <a:off x="7848600" y="3810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4997" name="Oval 5"/>
          <p:cNvSpPr>
            <a:spLocks noChangeArrowheads="1"/>
          </p:cNvSpPr>
          <p:nvPr/>
        </p:nvSpPr>
        <p:spPr bwMode="auto">
          <a:xfrm>
            <a:off x="1143000" y="3810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4998" name="Line 6"/>
          <p:cNvSpPr>
            <a:spLocks noChangeShapeType="1"/>
          </p:cNvSpPr>
          <p:nvPr/>
        </p:nvSpPr>
        <p:spPr bwMode="auto">
          <a:xfrm flipV="1">
            <a:off x="1219200" y="152400"/>
            <a:ext cx="0" cy="6324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999" name="Text Box 11"/>
          <p:cNvSpPr txBox="1">
            <a:spLocks noChangeArrowheads="1"/>
          </p:cNvSpPr>
          <p:nvPr/>
        </p:nvSpPr>
        <p:spPr bwMode="auto">
          <a:xfrm>
            <a:off x="7772400" y="3276600"/>
            <a:ext cx="609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i="1"/>
              <a:t>O</a:t>
            </a:r>
          </a:p>
        </p:txBody>
      </p:sp>
      <p:sp>
        <p:nvSpPr>
          <p:cNvPr id="85000" name="Text Box 14"/>
          <p:cNvSpPr txBox="1">
            <a:spLocks noChangeArrowheads="1"/>
          </p:cNvSpPr>
          <p:nvPr/>
        </p:nvSpPr>
        <p:spPr bwMode="auto">
          <a:xfrm>
            <a:off x="609600" y="3352800"/>
            <a:ext cx="609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i="1"/>
              <a:t>A</a:t>
            </a:r>
          </a:p>
        </p:txBody>
      </p:sp>
      <p:sp>
        <p:nvSpPr>
          <p:cNvPr id="85001" name="Line 15"/>
          <p:cNvSpPr>
            <a:spLocks noChangeShapeType="1"/>
          </p:cNvSpPr>
          <p:nvPr/>
        </p:nvSpPr>
        <p:spPr bwMode="auto">
          <a:xfrm flipH="1" flipV="1">
            <a:off x="1219200" y="228600"/>
            <a:ext cx="6705600" cy="3657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002" name="Text Box 16"/>
          <p:cNvSpPr txBox="1">
            <a:spLocks noChangeArrowheads="1"/>
          </p:cNvSpPr>
          <p:nvPr/>
        </p:nvSpPr>
        <p:spPr bwMode="auto">
          <a:xfrm>
            <a:off x="609600" y="-76200"/>
            <a:ext cx="609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i="1"/>
              <a:t>E</a:t>
            </a:r>
          </a:p>
        </p:txBody>
      </p:sp>
      <p:sp>
        <p:nvSpPr>
          <p:cNvPr id="85003" name="Oval 17"/>
          <p:cNvSpPr>
            <a:spLocks noChangeArrowheads="1"/>
          </p:cNvSpPr>
          <p:nvPr/>
        </p:nvSpPr>
        <p:spPr bwMode="auto">
          <a:xfrm>
            <a:off x="1143000" y="152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5004" name="Text Box 18"/>
          <p:cNvSpPr txBox="1">
            <a:spLocks noChangeArrowheads="1"/>
          </p:cNvSpPr>
          <p:nvPr/>
        </p:nvSpPr>
        <p:spPr bwMode="auto">
          <a:xfrm>
            <a:off x="609600" y="1066800"/>
            <a:ext cx="609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i="1"/>
              <a:t>F</a:t>
            </a:r>
          </a:p>
        </p:txBody>
      </p:sp>
      <p:sp>
        <p:nvSpPr>
          <p:cNvPr id="85005" name="Oval 19"/>
          <p:cNvSpPr>
            <a:spLocks noChangeArrowheads="1"/>
          </p:cNvSpPr>
          <p:nvPr/>
        </p:nvSpPr>
        <p:spPr bwMode="auto">
          <a:xfrm>
            <a:off x="1143000" y="1295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5006" name="Line 20"/>
          <p:cNvSpPr>
            <a:spLocks noChangeShapeType="1"/>
          </p:cNvSpPr>
          <p:nvPr/>
        </p:nvSpPr>
        <p:spPr bwMode="auto">
          <a:xfrm flipH="1" flipV="1">
            <a:off x="1219200" y="2590800"/>
            <a:ext cx="6705600" cy="1295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007" name="Line 21"/>
          <p:cNvSpPr>
            <a:spLocks noChangeShapeType="1"/>
          </p:cNvSpPr>
          <p:nvPr/>
        </p:nvSpPr>
        <p:spPr bwMode="auto">
          <a:xfrm flipH="1" flipV="1">
            <a:off x="1219200" y="1371600"/>
            <a:ext cx="6705600" cy="2514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008" name="Oval 22"/>
          <p:cNvSpPr>
            <a:spLocks noChangeArrowheads="1"/>
          </p:cNvSpPr>
          <p:nvPr/>
        </p:nvSpPr>
        <p:spPr bwMode="auto">
          <a:xfrm>
            <a:off x="1143000" y="2514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5009" name="Text Box 23"/>
          <p:cNvSpPr txBox="1">
            <a:spLocks noChangeArrowheads="1"/>
          </p:cNvSpPr>
          <p:nvPr/>
        </p:nvSpPr>
        <p:spPr bwMode="auto">
          <a:xfrm>
            <a:off x="609600" y="2209800"/>
            <a:ext cx="609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i="1"/>
              <a:t>G</a:t>
            </a:r>
          </a:p>
        </p:txBody>
      </p:sp>
      <p:sp>
        <p:nvSpPr>
          <p:cNvPr id="85010" name="Arc 24"/>
          <p:cNvSpPr>
            <a:spLocks/>
          </p:cNvSpPr>
          <p:nvPr/>
        </p:nvSpPr>
        <p:spPr bwMode="auto">
          <a:xfrm rot="10800000" flipV="1">
            <a:off x="5791200" y="3505200"/>
            <a:ext cx="152400" cy="381000"/>
          </a:xfrm>
          <a:custGeom>
            <a:avLst/>
            <a:gdLst>
              <a:gd name="T0" fmla="*/ 0 w 21600"/>
              <a:gd name="T1" fmla="*/ 0 h 21600"/>
              <a:gd name="T2" fmla="*/ 152400 w 21600"/>
              <a:gd name="T3" fmla="*/ 381000 h 21600"/>
              <a:gd name="T4" fmla="*/ 0 w 21600"/>
              <a:gd name="T5" fmla="*/ 38100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011" name="Text Box 25"/>
          <p:cNvSpPr txBox="1">
            <a:spLocks noChangeArrowheads="1"/>
          </p:cNvSpPr>
          <p:nvPr/>
        </p:nvSpPr>
        <p:spPr bwMode="auto">
          <a:xfrm>
            <a:off x="4648200" y="3429000"/>
            <a:ext cx="1143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/>
              <a:t>1.875</a:t>
            </a:r>
            <a:r>
              <a:rPr lang="en-US" altLang="en-US" sz="2800" baseline="30000"/>
              <a:t>o</a:t>
            </a:r>
          </a:p>
        </p:txBody>
      </p:sp>
      <p:sp>
        <p:nvSpPr>
          <p:cNvPr id="133146" name="Line 26"/>
          <p:cNvSpPr>
            <a:spLocks noChangeShapeType="1"/>
          </p:cNvSpPr>
          <p:nvPr/>
        </p:nvSpPr>
        <p:spPr bwMode="auto">
          <a:xfrm flipH="1">
            <a:off x="1219200" y="3886200"/>
            <a:ext cx="6705600" cy="1371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47" name="Oval 27"/>
          <p:cNvSpPr>
            <a:spLocks noChangeArrowheads="1"/>
          </p:cNvSpPr>
          <p:nvPr/>
        </p:nvSpPr>
        <p:spPr bwMode="auto">
          <a:xfrm>
            <a:off x="1143000" y="5181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3148" name="Text Box 28"/>
          <p:cNvSpPr txBox="1">
            <a:spLocks noChangeArrowheads="1"/>
          </p:cNvSpPr>
          <p:nvPr/>
        </p:nvSpPr>
        <p:spPr bwMode="auto">
          <a:xfrm>
            <a:off x="609600" y="4983163"/>
            <a:ext cx="6096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i="1"/>
              <a:t>H</a:t>
            </a:r>
          </a:p>
        </p:txBody>
      </p:sp>
      <p:sp>
        <p:nvSpPr>
          <p:cNvPr id="133149" name="Arc 29"/>
          <p:cNvSpPr>
            <a:spLocks/>
          </p:cNvSpPr>
          <p:nvPr/>
        </p:nvSpPr>
        <p:spPr bwMode="auto">
          <a:xfrm rot="6150615" flipV="1">
            <a:off x="5738019" y="3963194"/>
            <a:ext cx="304800" cy="255588"/>
          </a:xfrm>
          <a:custGeom>
            <a:avLst/>
            <a:gdLst>
              <a:gd name="T0" fmla="*/ 0 w 21600"/>
              <a:gd name="T1" fmla="*/ 0 h 21600"/>
              <a:gd name="T2" fmla="*/ 304800 w 21600"/>
              <a:gd name="T3" fmla="*/ 255588 h 21600"/>
              <a:gd name="T4" fmla="*/ 0 w 21600"/>
              <a:gd name="T5" fmla="*/ 255588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50" name="Text Box 30"/>
          <p:cNvSpPr txBox="1">
            <a:spLocks noChangeArrowheads="1"/>
          </p:cNvSpPr>
          <p:nvPr/>
        </p:nvSpPr>
        <p:spPr bwMode="auto">
          <a:xfrm>
            <a:off x="4648200" y="3900488"/>
            <a:ext cx="1143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/>
              <a:t>1.875</a:t>
            </a:r>
            <a:r>
              <a:rPr lang="en-US" altLang="en-US" sz="2800" baseline="30000"/>
              <a:t>o</a:t>
            </a:r>
          </a:p>
        </p:txBody>
      </p:sp>
      <p:sp>
        <p:nvSpPr>
          <p:cNvPr id="85017" name="AutoShape 31"/>
          <p:cNvSpPr>
            <a:spLocks noChangeArrowheads="1"/>
          </p:cNvSpPr>
          <p:nvPr/>
        </p:nvSpPr>
        <p:spPr bwMode="auto">
          <a:xfrm>
            <a:off x="2590800" y="76200"/>
            <a:ext cx="6400800" cy="2667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5018" name="Text Box 32"/>
          <p:cNvSpPr txBox="1">
            <a:spLocks noChangeArrowheads="1"/>
          </p:cNvSpPr>
          <p:nvPr/>
        </p:nvSpPr>
        <p:spPr bwMode="auto">
          <a:xfrm>
            <a:off x="2819400" y="212725"/>
            <a:ext cx="6096000" cy="253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4000"/>
              <a:t>Make the angle </a:t>
            </a:r>
            <a:r>
              <a:rPr lang="en-US" altLang="en-US" sz="4000" i="1"/>
              <a:t>AOH</a:t>
            </a:r>
            <a:r>
              <a:rPr lang="en-US" altLang="en-US" sz="4000"/>
              <a:t> on the other side if </a:t>
            </a:r>
            <a:r>
              <a:rPr lang="en-US" altLang="en-US" sz="4000" i="1"/>
              <a:t>OA</a:t>
            </a:r>
            <a:r>
              <a:rPr lang="en-US" altLang="en-US" sz="4000"/>
              <a:t> equal to the angle </a:t>
            </a:r>
            <a:r>
              <a:rPr lang="en-US" altLang="en-US" sz="4000" i="1"/>
              <a:t>AOG</a:t>
            </a:r>
            <a:r>
              <a:rPr lang="en-US" altLang="en-US" sz="4000"/>
              <a:t>, and let </a:t>
            </a:r>
            <a:r>
              <a:rPr lang="en-US" altLang="en-US" sz="4000" i="1"/>
              <a:t>GA</a:t>
            </a:r>
            <a:r>
              <a:rPr lang="en-US" altLang="en-US" sz="4000"/>
              <a:t> produced meet </a:t>
            </a:r>
            <a:r>
              <a:rPr lang="en-US" altLang="en-US" sz="4000" i="1"/>
              <a:t>OH</a:t>
            </a:r>
            <a:r>
              <a:rPr lang="en-US" altLang="en-US" sz="4000"/>
              <a:t> in </a:t>
            </a:r>
            <a:r>
              <a:rPr lang="en-US" altLang="en-US" sz="4000" i="1"/>
              <a:t>H</a:t>
            </a:r>
            <a:r>
              <a:rPr lang="en-US" altLang="en-US" sz="4000"/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33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33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33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33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33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6" grpId="0" animBg="1"/>
      <p:bldP spid="133147" grpId="0" animBg="1"/>
      <p:bldP spid="133148" grpId="0"/>
      <p:bldP spid="133149" grpId="0" animBg="1"/>
      <p:bldP spid="133150" grpId="0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ext Box 22"/>
          <p:cNvSpPr txBox="1">
            <a:spLocks noChangeArrowheads="1"/>
          </p:cNvSpPr>
          <p:nvPr/>
        </p:nvSpPr>
        <p:spPr bwMode="auto">
          <a:xfrm>
            <a:off x="609600" y="4983163"/>
            <a:ext cx="6096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i="1"/>
              <a:t>H</a:t>
            </a:r>
          </a:p>
        </p:txBody>
      </p:sp>
      <p:sp>
        <p:nvSpPr>
          <p:cNvPr id="86019" name="Text Box 8"/>
          <p:cNvSpPr txBox="1">
            <a:spLocks noChangeArrowheads="1"/>
          </p:cNvSpPr>
          <p:nvPr/>
        </p:nvSpPr>
        <p:spPr bwMode="auto">
          <a:xfrm>
            <a:off x="609600" y="3352800"/>
            <a:ext cx="609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i="1"/>
              <a:t>A</a:t>
            </a:r>
          </a:p>
        </p:txBody>
      </p:sp>
      <p:sp>
        <p:nvSpPr>
          <p:cNvPr id="86020" name="Text Box 17"/>
          <p:cNvSpPr txBox="1">
            <a:spLocks noChangeArrowheads="1"/>
          </p:cNvSpPr>
          <p:nvPr/>
        </p:nvSpPr>
        <p:spPr bwMode="auto">
          <a:xfrm>
            <a:off x="609600" y="2209800"/>
            <a:ext cx="609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i="1"/>
              <a:t>G</a:t>
            </a:r>
          </a:p>
        </p:txBody>
      </p:sp>
      <p:sp>
        <p:nvSpPr>
          <p:cNvPr id="86021" name="Arc 2"/>
          <p:cNvSpPr>
            <a:spLocks/>
          </p:cNvSpPr>
          <p:nvPr/>
        </p:nvSpPr>
        <p:spPr bwMode="auto">
          <a:xfrm rot="9315819" flipV="1">
            <a:off x="152400" y="-914400"/>
            <a:ext cx="6705600" cy="6019800"/>
          </a:xfrm>
          <a:custGeom>
            <a:avLst/>
            <a:gdLst>
              <a:gd name="T0" fmla="*/ 0 w 21600"/>
              <a:gd name="T1" fmla="*/ 0 h 21600"/>
              <a:gd name="T2" fmla="*/ 6705600 w 21600"/>
              <a:gd name="T3" fmla="*/ 6019800 h 21600"/>
              <a:gd name="T4" fmla="*/ 0 w 21600"/>
              <a:gd name="T5" fmla="*/ 601980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022" name="Line 3"/>
          <p:cNvSpPr>
            <a:spLocks noChangeShapeType="1"/>
          </p:cNvSpPr>
          <p:nvPr/>
        </p:nvSpPr>
        <p:spPr bwMode="auto">
          <a:xfrm>
            <a:off x="914400" y="3886200"/>
            <a:ext cx="73152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023" name="Oval 4"/>
          <p:cNvSpPr>
            <a:spLocks noChangeArrowheads="1"/>
          </p:cNvSpPr>
          <p:nvPr/>
        </p:nvSpPr>
        <p:spPr bwMode="auto">
          <a:xfrm>
            <a:off x="7848600" y="3810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6024" name="Line 6"/>
          <p:cNvSpPr>
            <a:spLocks noChangeShapeType="1"/>
          </p:cNvSpPr>
          <p:nvPr/>
        </p:nvSpPr>
        <p:spPr bwMode="auto">
          <a:xfrm flipV="1">
            <a:off x="1219200" y="0"/>
            <a:ext cx="0" cy="6324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025" name="Text Box 7"/>
          <p:cNvSpPr txBox="1">
            <a:spLocks noChangeArrowheads="1"/>
          </p:cNvSpPr>
          <p:nvPr/>
        </p:nvSpPr>
        <p:spPr bwMode="auto">
          <a:xfrm>
            <a:off x="7772400" y="3276600"/>
            <a:ext cx="609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i="1"/>
              <a:t>O</a:t>
            </a:r>
          </a:p>
        </p:txBody>
      </p:sp>
      <p:sp>
        <p:nvSpPr>
          <p:cNvPr id="86026" name="Line 9"/>
          <p:cNvSpPr>
            <a:spLocks noChangeShapeType="1"/>
          </p:cNvSpPr>
          <p:nvPr/>
        </p:nvSpPr>
        <p:spPr bwMode="auto">
          <a:xfrm flipH="1" flipV="1">
            <a:off x="1219200" y="228600"/>
            <a:ext cx="6705600" cy="3657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027" name="Text Box 10"/>
          <p:cNvSpPr txBox="1">
            <a:spLocks noChangeArrowheads="1"/>
          </p:cNvSpPr>
          <p:nvPr/>
        </p:nvSpPr>
        <p:spPr bwMode="auto">
          <a:xfrm>
            <a:off x="609600" y="-76200"/>
            <a:ext cx="609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i="1"/>
              <a:t>E</a:t>
            </a:r>
          </a:p>
        </p:txBody>
      </p:sp>
      <p:sp>
        <p:nvSpPr>
          <p:cNvPr id="86028" name="Oval 11"/>
          <p:cNvSpPr>
            <a:spLocks noChangeArrowheads="1"/>
          </p:cNvSpPr>
          <p:nvPr/>
        </p:nvSpPr>
        <p:spPr bwMode="auto">
          <a:xfrm>
            <a:off x="1143000" y="152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6029" name="Text Box 12"/>
          <p:cNvSpPr txBox="1">
            <a:spLocks noChangeArrowheads="1"/>
          </p:cNvSpPr>
          <p:nvPr/>
        </p:nvSpPr>
        <p:spPr bwMode="auto">
          <a:xfrm>
            <a:off x="609600" y="1066800"/>
            <a:ext cx="609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i="1"/>
              <a:t>F</a:t>
            </a:r>
          </a:p>
        </p:txBody>
      </p:sp>
      <p:sp>
        <p:nvSpPr>
          <p:cNvPr id="86030" name="Oval 13"/>
          <p:cNvSpPr>
            <a:spLocks noChangeArrowheads="1"/>
          </p:cNvSpPr>
          <p:nvPr/>
        </p:nvSpPr>
        <p:spPr bwMode="auto">
          <a:xfrm>
            <a:off x="1143000" y="1295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6031" name="Line 14"/>
          <p:cNvSpPr>
            <a:spLocks noChangeShapeType="1"/>
          </p:cNvSpPr>
          <p:nvPr/>
        </p:nvSpPr>
        <p:spPr bwMode="auto">
          <a:xfrm flipH="1" flipV="1">
            <a:off x="1219200" y="2590800"/>
            <a:ext cx="6705600" cy="1295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032" name="Line 15"/>
          <p:cNvSpPr>
            <a:spLocks noChangeShapeType="1"/>
          </p:cNvSpPr>
          <p:nvPr/>
        </p:nvSpPr>
        <p:spPr bwMode="auto">
          <a:xfrm flipH="1" flipV="1">
            <a:off x="1219200" y="1371600"/>
            <a:ext cx="6705600" cy="2514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033" name="Arc 18"/>
          <p:cNvSpPr>
            <a:spLocks/>
          </p:cNvSpPr>
          <p:nvPr/>
        </p:nvSpPr>
        <p:spPr bwMode="auto">
          <a:xfrm rot="10800000" flipV="1">
            <a:off x="5791200" y="3505200"/>
            <a:ext cx="152400" cy="381000"/>
          </a:xfrm>
          <a:custGeom>
            <a:avLst/>
            <a:gdLst>
              <a:gd name="T0" fmla="*/ 0 w 21600"/>
              <a:gd name="T1" fmla="*/ 0 h 21600"/>
              <a:gd name="T2" fmla="*/ 152400 w 21600"/>
              <a:gd name="T3" fmla="*/ 381000 h 21600"/>
              <a:gd name="T4" fmla="*/ 0 w 21600"/>
              <a:gd name="T5" fmla="*/ 38100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034" name="Text Box 19"/>
          <p:cNvSpPr txBox="1">
            <a:spLocks noChangeArrowheads="1"/>
          </p:cNvSpPr>
          <p:nvPr/>
        </p:nvSpPr>
        <p:spPr bwMode="auto">
          <a:xfrm>
            <a:off x="4648200" y="3429000"/>
            <a:ext cx="1143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/>
              <a:t>1.875</a:t>
            </a:r>
            <a:r>
              <a:rPr lang="en-US" altLang="en-US" sz="2800" baseline="30000"/>
              <a:t>o</a:t>
            </a:r>
          </a:p>
        </p:txBody>
      </p:sp>
      <p:sp>
        <p:nvSpPr>
          <p:cNvPr id="86035" name="Line 20"/>
          <p:cNvSpPr>
            <a:spLocks noChangeShapeType="1"/>
          </p:cNvSpPr>
          <p:nvPr/>
        </p:nvSpPr>
        <p:spPr bwMode="auto">
          <a:xfrm flipH="1">
            <a:off x="1219200" y="3886200"/>
            <a:ext cx="6705600" cy="1371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036" name="Arc 23"/>
          <p:cNvSpPr>
            <a:spLocks/>
          </p:cNvSpPr>
          <p:nvPr/>
        </p:nvSpPr>
        <p:spPr bwMode="auto">
          <a:xfrm rot="6150615" flipV="1">
            <a:off x="5738019" y="3963194"/>
            <a:ext cx="304800" cy="255588"/>
          </a:xfrm>
          <a:custGeom>
            <a:avLst/>
            <a:gdLst>
              <a:gd name="T0" fmla="*/ 0 w 21600"/>
              <a:gd name="T1" fmla="*/ 0 h 21600"/>
              <a:gd name="T2" fmla="*/ 304800 w 21600"/>
              <a:gd name="T3" fmla="*/ 255588 h 21600"/>
              <a:gd name="T4" fmla="*/ 0 w 21600"/>
              <a:gd name="T5" fmla="*/ 255588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037" name="Text Box 24"/>
          <p:cNvSpPr txBox="1">
            <a:spLocks noChangeArrowheads="1"/>
          </p:cNvSpPr>
          <p:nvPr/>
        </p:nvSpPr>
        <p:spPr bwMode="auto">
          <a:xfrm>
            <a:off x="4648200" y="3900488"/>
            <a:ext cx="1143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/>
              <a:t>1.875</a:t>
            </a:r>
            <a:r>
              <a:rPr lang="en-US" altLang="en-US" sz="2800" baseline="30000"/>
              <a:t>o</a:t>
            </a:r>
          </a:p>
        </p:txBody>
      </p:sp>
      <p:sp>
        <p:nvSpPr>
          <p:cNvPr id="86038" name="AutoShape 25"/>
          <p:cNvSpPr>
            <a:spLocks noChangeArrowheads="1"/>
          </p:cNvSpPr>
          <p:nvPr/>
        </p:nvSpPr>
        <p:spPr bwMode="auto">
          <a:xfrm>
            <a:off x="2590800" y="76200"/>
            <a:ext cx="6400800" cy="2667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6039" name="Text Box 26"/>
          <p:cNvSpPr txBox="1">
            <a:spLocks noChangeArrowheads="1"/>
          </p:cNvSpPr>
          <p:nvPr/>
        </p:nvSpPr>
        <p:spPr bwMode="auto">
          <a:xfrm>
            <a:off x="2819400" y="152400"/>
            <a:ext cx="6096000" cy="2554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3200"/>
              <a:t>The central angle associated with line segment </a:t>
            </a:r>
            <a:r>
              <a:rPr lang="en-US" altLang="en-US" sz="3200" i="1"/>
              <a:t>GH</a:t>
            </a:r>
            <a:r>
              <a:rPr lang="en-US" altLang="en-US" sz="3200"/>
              <a:t> is 3.75</a:t>
            </a:r>
            <a:r>
              <a:rPr lang="en-US" altLang="en-US" sz="3200" baseline="30000"/>
              <a:t>o </a:t>
            </a:r>
            <a:r>
              <a:rPr lang="en-US" altLang="en-US" sz="3200"/>
              <a:t>= 360</a:t>
            </a:r>
            <a:r>
              <a:rPr lang="en-US" altLang="en-US" sz="3200" baseline="30000"/>
              <a:t>o</a:t>
            </a:r>
            <a:r>
              <a:rPr lang="en-US" altLang="en-US" sz="3200"/>
              <a:t>/96. Thus </a:t>
            </a:r>
            <a:r>
              <a:rPr lang="en-US" altLang="en-US" sz="3200" i="1"/>
              <a:t>GH</a:t>
            </a:r>
            <a:r>
              <a:rPr lang="en-US" altLang="en-US" sz="3200"/>
              <a:t> is one side of a regular polygon of 96 sides circumscribed on the given circle.</a:t>
            </a:r>
          </a:p>
        </p:txBody>
      </p:sp>
      <p:sp>
        <p:nvSpPr>
          <p:cNvPr id="86040" name="Line 27"/>
          <p:cNvSpPr>
            <a:spLocks noChangeShapeType="1"/>
          </p:cNvSpPr>
          <p:nvPr/>
        </p:nvSpPr>
        <p:spPr bwMode="auto">
          <a:xfrm flipV="1">
            <a:off x="1219200" y="2590800"/>
            <a:ext cx="0" cy="266700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041" name="Oval 21"/>
          <p:cNvSpPr>
            <a:spLocks noChangeArrowheads="1"/>
          </p:cNvSpPr>
          <p:nvPr/>
        </p:nvSpPr>
        <p:spPr bwMode="auto">
          <a:xfrm>
            <a:off x="1143000" y="5181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6042" name="Oval 5"/>
          <p:cNvSpPr>
            <a:spLocks noChangeArrowheads="1"/>
          </p:cNvSpPr>
          <p:nvPr/>
        </p:nvSpPr>
        <p:spPr bwMode="auto">
          <a:xfrm>
            <a:off x="1143000" y="3810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6043" name="Oval 16"/>
          <p:cNvSpPr>
            <a:spLocks noChangeArrowheads="1"/>
          </p:cNvSpPr>
          <p:nvPr/>
        </p:nvSpPr>
        <p:spPr bwMode="auto">
          <a:xfrm>
            <a:off x="1143000" y="2514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ext Box 10"/>
          <p:cNvSpPr txBox="1">
            <a:spLocks noChangeArrowheads="1"/>
          </p:cNvSpPr>
          <p:nvPr/>
        </p:nvSpPr>
        <p:spPr bwMode="auto">
          <a:xfrm>
            <a:off x="762000" y="2163763"/>
            <a:ext cx="6096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i="1"/>
              <a:t>G</a:t>
            </a:r>
          </a:p>
        </p:txBody>
      </p:sp>
      <p:sp>
        <p:nvSpPr>
          <p:cNvPr id="87043" name="Text Box 20"/>
          <p:cNvSpPr txBox="1">
            <a:spLocks noChangeArrowheads="1"/>
          </p:cNvSpPr>
          <p:nvPr/>
        </p:nvSpPr>
        <p:spPr bwMode="auto">
          <a:xfrm>
            <a:off x="762000" y="4221163"/>
            <a:ext cx="6096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i="1"/>
              <a:t>H</a:t>
            </a:r>
          </a:p>
        </p:txBody>
      </p:sp>
      <p:sp>
        <p:nvSpPr>
          <p:cNvPr id="87044" name="Oval 2"/>
          <p:cNvSpPr>
            <a:spLocks noChangeArrowheads="1"/>
          </p:cNvSpPr>
          <p:nvPr/>
        </p:nvSpPr>
        <p:spPr bwMode="auto">
          <a:xfrm>
            <a:off x="1371600" y="152400"/>
            <a:ext cx="6553200" cy="6629400"/>
          </a:xfrm>
          <a:prstGeom prst="ellips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7045" name="AutoShape 3"/>
          <p:cNvSpPr>
            <a:spLocks noChangeArrowheads="1"/>
          </p:cNvSpPr>
          <p:nvPr/>
        </p:nvSpPr>
        <p:spPr bwMode="auto">
          <a:xfrm>
            <a:off x="2971800" y="76200"/>
            <a:ext cx="6019800" cy="25908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7046" name="Oval 4"/>
          <p:cNvSpPr>
            <a:spLocks noChangeArrowheads="1"/>
          </p:cNvSpPr>
          <p:nvPr/>
        </p:nvSpPr>
        <p:spPr bwMode="auto">
          <a:xfrm>
            <a:off x="4572000" y="3429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7047" name="Line 5"/>
          <p:cNvSpPr>
            <a:spLocks noChangeShapeType="1"/>
          </p:cNvSpPr>
          <p:nvPr/>
        </p:nvSpPr>
        <p:spPr bwMode="auto">
          <a:xfrm>
            <a:off x="1371600" y="3505200"/>
            <a:ext cx="65532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048" name="Line 6"/>
          <p:cNvSpPr>
            <a:spLocks noChangeShapeType="1"/>
          </p:cNvSpPr>
          <p:nvPr/>
        </p:nvSpPr>
        <p:spPr bwMode="auto">
          <a:xfrm>
            <a:off x="1371600" y="76200"/>
            <a:ext cx="0" cy="6705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049" name="Line 7"/>
          <p:cNvSpPr>
            <a:spLocks noChangeShapeType="1"/>
          </p:cNvSpPr>
          <p:nvPr/>
        </p:nvSpPr>
        <p:spPr bwMode="auto">
          <a:xfrm flipH="1" flipV="1">
            <a:off x="1371600" y="2438400"/>
            <a:ext cx="3276600" cy="1066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050" name="Text Box 8"/>
          <p:cNvSpPr txBox="1">
            <a:spLocks noChangeArrowheads="1"/>
          </p:cNvSpPr>
          <p:nvPr/>
        </p:nvSpPr>
        <p:spPr bwMode="auto">
          <a:xfrm>
            <a:off x="4572000" y="3505200"/>
            <a:ext cx="609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i="1"/>
              <a:t>O</a:t>
            </a:r>
          </a:p>
        </p:txBody>
      </p:sp>
      <p:sp>
        <p:nvSpPr>
          <p:cNvPr id="87051" name="Text Box 11"/>
          <p:cNvSpPr txBox="1">
            <a:spLocks noChangeArrowheads="1"/>
          </p:cNvSpPr>
          <p:nvPr/>
        </p:nvSpPr>
        <p:spPr bwMode="auto">
          <a:xfrm>
            <a:off x="762000" y="3230563"/>
            <a:ext cx="6096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i="1"/>
              <a:t>A</a:t>
            </a:r>
          </a:p>
        </p:txBody>
      </p:sp>
      <p:sp>
        <p:nvSpPr>
          <p:cNvPr id="87052" name="Oval 13"/>
          <p:cNvSpPr>
            <a:spLocks noChangeArrowheads="1"/>
          </p:cNvSpPr>
          <p:nvPr/>
        </p:nvSpPr>
        <p:spPr bwMode="auto">
          <a:xfrm>
            <a:off x="7848600" y="3429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7053" name="Text Box 14"/>
          <p:cNvSpPr txBox="1">
            <a:spLocks noChangeArrowheads="1"/>
          </p:cNvSpPr>
          <p:nvPr/>
        </p:nvSpPr>
        <p:spPr bwMode="auto">
          <a:xfrm>
            <a:off x="7924800" y="3200400"/>
            <a:ext cx="609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i="1"/>
              <a:t>B</a:t>
            </a:r>
          </a:p>
        </p:txBody>
      </p:sp>
      <p:sp>
        <p:nvSpPr>
          <p:cNvPr id="87054" name="Text Box 15"/>
          <p:cNvSpPr txBox="1">
            <a:spLocks noChangeArrowheads="1"/>
          </p:cNvSpPr>
          <p:nvPr/>
        </p:nvSpPr>
        <p:spPr bwMode="auto">
          <a:xfrm>
            <a:off x="3124200" y="304800"/>
            <a:ext cx="6019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3200"/>
              <a:t>Since                   and </a:t>
            </a:r>
          </a:p>
        </p:txBody>
      </p:sp>
      <p:sp>
        <p:nvSpPr>
          <p:cNvPr id="87055" name="Line 18"/>
          <p:cNvSpPr>
            <a:spLocks noChangeShapeType="1"/>
          </p:cNvSpPr>
          <p:nvPr/>
        </p:nvSpPr>
        <p:spPr bwMode="auto">
          <a:xfrm flipH="1">
            <a:off x="1371600" y="3505200"/>
            <a:ext cx="3276600" cy="990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87056" name="Object 22"/>
          <p:cNvGraphicFramePr>
            <a:graphicFrameLocks noChangeAspect="1"/>
          </p:cNvGraphicFramePr>
          <p:nvPr/>
        </p:nvGraphicFramePr>
        <p:xfrm>
          <a:off x="4114800" y="381000"/>
          <a:ext cx="1905000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82" name="Equation" r:id="rId3" imgW="710891" imgH="203112" progId="Equation.3">
                  <p:embed/>
                </p:oleObj>
              </mc:Choice>
              <mc:Fallback>
                <p:oleObj name="Equation" r:id="rId3" imgW="710891" imgH="203112" progId="Equation.3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381000"/>
                        <a:ext cx="1905000" cy="54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7057" name="Object 23"/>
          <p:cNvGraphicFramePr>
            <a:graphicFrameLocks noChangeAspect="1"/>
          </p:cNvGraphicFramePr>
          <p:nvPr/>
        </p:nvGraphicFramePr>
        <p:xfrm>
          <a:off x="6750050" y="346075"/>
          <a:ext cx="2165350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83" name="Equation" r:id="rId5" imgW="774364" imgH="203112" progId="Equation.3">
                  <p:embed/>
                </p:oleObj>
              </mc:Choice>
              <mc:Fallback>
                <p:oleObj name="Equation" r:id="rId5" imgW="774364" imgH="203112" progId="Equation.3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50050" y="346075"/>
                        <a:ext cx="2165350" cy="568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7058" name="Text Box 24"/>
          <p:cNvSpPr txBox="1">
            <a:spLocks noChangeArrowheads="1"/>
          </p:cNvSpPr>
          <p:nvPr/>
        </p:nvSpPr>
        <p:spPr bwMode="auto">
          <a:xfrm>
            <a:off x="4724400" y="914400"/>
            <a:ext cx="2895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3200"/>
              <a:t>it follows that </a:t>
            </a:r>
          </a:p>
        </p:txBody>
      </p:sp>
      <p:sp>
        <p:nvSpPr>
          <p:cNvPr id="87059" name="AutoShape 31"/>
          <p:cNvSpPr>
            <a:spLocks noChangeArrowheads="1"/>
          </p:cNvSpPr>
          <p:nvPr/>
        </p:nvSpPr>
        <p:spPr bwMode="auto">
          <a:xfrm>
            <a:off x="2133600" y="4191000"/>
            <a:ext cx="6934200" cy="25146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7060" name="Text Box 32"/>
          <p:cNvSpPr txBox="1">
            <a:spLocks noChangeArrowheads="1"/>
          </p:cNvSpPr>
          <p:nvPr/>
        </p:nvSpPr>
        <p:spPr bwMode="auto">
          <a:xfrm>
            <a:off x="6248400" y="4479925"/>
            <a:ext cx="2209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/>
              <a:t>(      )</a:t>
            </a:r>
          </a:p>
        </p:txBody>
      </p:sp>
      <p:sp>
        <p:nvSpPr>
          <p:cNvPr id="87061" name="Text Box 33"/>
          <p:cNvSpPr txBox="1">
            <a:spLocks noChangeArrowheads="1"/>
          </p:cNvSpPr>
          <p:nvPr/>
        </p:nvSpPr>
        <p:spPr bwMode="auto">
          <a:xfrm>
            <a:off x="2971800" y="4343400"/>
            <a:ext cx="1219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3200"/>
              <a:t>Since </a:t>
            </a:r>
          </a:p>
        </p:txBody>
      </p:sp>
      <p:graphicFrame>
        <p:nvGraphicFramePr>
          <p:cNvPr id="87062" name="Object 34"/>
          <p:cNvGraphicFramePr>
            <a:graphicFrameLocks noChangeAspect="1"/>
          </p:cNvGraphicFramePr>
          <p:nvPr/>
        </p:nvGraphicFramePr>
        <p:xfrm>
          <a:off x="4079875" y="4191000"/>
          <a:ext cx="2320925" cy="1031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84" name="Equation" r:id="rId7" imgW="914003" imgH="406224" progId="Equation.3">
                  <p:embed/>
                </p:oleObj>
              </mc:Choice>
              <mc:Fallback>
                <p:oleObj name="Equation" r:id="rId7" imgW="914003" imgH="406224" progId="Equation.3">
                  <p:embed/>
                  <p:pic>
                    <p:nvPicPr>
                      <p:cNvPr id="0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9875" y="4191000"/>
                        <a:ext cx="2320925" cy="1031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7063" name="Object 38"/>
          <p:cNvGraphicFramePr>
            <a:graphicFrameLocks noChangeAspect="1"/>
          </p:cNvGraphicFramePr>
          <p:nvPr/>
        </p:nvGraphicFramePr>
        <p:xfrm>
          <a:off x="2209800" y="5486400"/>
          <a:ext cx="6897688" cy="1065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85" name="Equation" r:id="rId9" imgW="2628900" imgH="406400" progId="Equation.3">
                  <p:embed/>
                </p:oleObj>
              </mc:Choice>
              <mc:Fallback>
                <p:oleObj name="Equation" r:id="rId9" imgW="2628900" imgH="406400" progId="Equation.3">
                  <p:embed/>
                  <p:pic>
                    <p:nvPicPr>
                      <p:cNvPr id="0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5486400"/>
                        <a:ext cx="6897688" cy="1065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7064" name="Text Box 39"/>
          <p:cNvSpPr txBox="1">
            <a:spLocks noChangeArrowheads="1"/>
          </p:cNvSpPr>
          <p:nvPr/>
        </p:nvSpPr>
        <p:spPr bwMode="auto">
          <a:xfrm>
            <a:off x="6705600" y="4098925"/>
            <a:ext cx="1295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i="1"/>
              <a:t>AB</a:t>
            </a:r>
          </a:p>
        </p:txBody>
      </p:sp>
      <p:sp>
        <p:nvSpPr>
          <p:cNvPr id="87065" name="Line 40"/>
          <p:cNvSpPr>
            <a:spLocks noChangeShapeType="1"/>
          </p:cNvSpPr>
          <p:nvPr/>
        </p:nvSpPr>
        <p:spPr bwMode="auto">
          <a:xfrm>
            <a:off x="6629400" y="4632325"/>
            <a:ext cx="1447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066" name="Text Box 41"/>
          <p:cNvSpPr txBox="1">
            <a:spLocks noChangeArrowheads="1"/>
          </p:cNvSpPr>
          <p:nvPr/>
        </p:nvSpPr>
        <p:spPr bwMode="auto">
          <a:xfrm>
            <a:off x="6553200" y="4632325"/>
            <a:ext cx="1676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/>
              <a:t>Perimeter of </a:t>
            </a:r>
            <a:r>
              <a:rPr lang="en-US" altLang="en-US" sz="2400" i="1">
                <a:solidFill>
                  <a:schemeClr val="accent2"/>
                </a:solidFill>
              </a:rPr>
              <a:t>P</a:t>
            </a:r>
          </a:p>
        </p:txBody>
      </p:sp>
      <p:graphicFrame>
        <p:nvGraphicFramePr>
          <p:cNvPr id="87067" name="Object 42"/>
          <p:cNvGraphicFramePr>
            <a:graphicFrameLocks noChangeAspect="1"/>
          </p:cNvGraphicFramePr>
          <p:nvPr/>
        </p:nvGraphicFramePr>
        <p:xfrm>
          <a:off x="4210050" y="1447800"/>
          <a:ext cx="3562350" cy="1050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86" name="Equation" r:id="rId11" imgW="1333500" imgH="393700" progId="Equation.3">
                  <p:embed/>
                </p:oleObj>
              </mc:Choice>
              <mc:Fallback>
                <p:oleObj name="Equation" r:id="rId11" imgW="1333500" imgH="393700" progId="Equation.3">
                  <p:embed/>
                  <p:pic>
                    <p:nvPicPr>
                      <p:cNvPr id="0" name="Object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0050" y="1447800"/>
                        <a:ext cx="3562350" cy="1050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7068" name="Line 43"/>
          <p:cNvSpPr>
            <a:spLocks noChangeShapeType="1"/>
          </p:cNvSpPr>
          <p:nvPr/>
        </p:nvSpPr>
        <p:spPr bwMode="auto">
          <a:xfrm flipV="1">
            <a:off x="1371600" y="2438400"/>
            <a:ext cx="0" cy="205740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069" name="Oval 19"/>
          <p:cNvSpPr>
            <a:spLocks noChangeArrowheads="1"/>
          </p:cNvSpPr>
          <p:nvPr/>
        </p:nvSpPr>
        <p:spPr bwMode="auto">
          <a:xfrm>
            <a:off x="1295400" y="4419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7070" name="Oval 12"/>
          <p:cNvSpPr>
            <a:spLocks noChangeArrowheads="1"/>
          </p:cNvSpPr>
          <p:nvPr/>
        </p:nvSpPr>
        <p:spPr bwMode="auto">
          <a:xfrm>
            <a:off x="1295400" y="3429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7071" name="Oval 9"/>
          <p:cNvSpPr>
            <a:spLocks noChangeArrowheads="1"/>
          </p:cNvSpPr>
          <p:nvPr/>
        </p:nvSpPr>
        <p:spPr bwMode="auto">
          <a:xfrm>
            <a:off x="1295400" y="2362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AutoShape 18"/>
          <p:cNvSpPr>
            <a:spLocks noChangeArrowheads="1"/>
          </p:cNvSpPr>
          <p:nvPr/>
        </p:nvSpPr>
        <p:spPr bwMode="auto">
          <a:xfrm>
            <a:off x="304800" y="1600200"/>
            <a:ext cx="8686800" cy="3810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8067" name="Text Box 10"/>
          <p:cNvSpPr txBox="1">
            <a:spLocks noChangeArrowheads="1"/>
          </p:cNvSpPr>
          <p:nvPr/>
        </p:nvSpPr>
        <p:spPr bwMode="auto">
          <a:xfrm>
            <a:off x="6248400" y="1828800"/>
            <a:ext cx="1676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/>
              <a:t>Perimeter of </a:t>
            </a:r>
            <a:r>
              <a:rPr lang="en-US" altLang="en-US" sz="2400" i="1">
                <a:solidFill>
                  <a:schemeClr val="accent2"/>
                </a:solidFill>
              </a:rPr>
              <a:t>P</a:t>
            </a:r>
          </a:p>
        </p:txBody>
      </p:sp>
      <p:sp>
        <p:nvSpPr>
          <p:cNvPr id="88068" name="Text Box 7"/>
          <p:cNvSpPr txBox="1">
            <a:spLocks noChangeArrowheads="1"/>
          </p:cNvSpPr>
          <p:nvPr/>
        </p:nvSpPr>
        <p:spPr bwMode="auto">
          <a:xfrm>
            <a:off x="5943600" y="1676400"/>
            <a:ext cx="2209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/>
              <a:t>(      )</a:t>
            </a:r>
          </a:p>
        </p:txBody>
      </p:sp>
      <p:sp>
        <p:nvSpPr>
          <p:cNvPr id="88069" name="Text Box 8"/>
          <p:cNvSpPr txBox="1">
            <a:spLocks noChangeArrowheads="1"/>
          </p:cNvSpPr>
          <p:nvPr/>
        </p:nvSpPr>
        <p:spPr bwMode="auto">
          <a:xfrm>
            <a:off x="6400800" y="2697163"/>
            <a:ext cx="12954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i="1"/>
              <a:t>AB</a:t>
            </a:r>
          </a:p>
        </p:txBody>
      </p:sp>
      <p:sp>
        <p:nvSpPr>
          <p:cNvPr id="88070" name="Line 9"/>
          <p:cNvSpPr>
            <a:spLocks noChangeShapeType="1"/>
          </p:cNvSpPr>
          <p:nvPr/>
        </p:nvSpPr>
        <p:spPr bwMode="auto">
          <a:xfrm>
            <a:off x="6324600" y="2743200"/>
            <a:ext cx="1447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071" name="Text Box 12"/>
          <p:cNvSpPr txBox="1">
            <a:spLocks noChangeArrowheads="1"/>
          </p:cNvSpPr>
          <p:nvPr/>
        </p:nvSpPr>
        <p:spPr bwMode="auto">
          <a:xfrm>
            <a:off x="1676400" y="2119313"/>
            <a:ext cx="3886200" cy="1004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/>
              <a:t>Circumference of the Circle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/>
              <a:t>Diameter of the Circle</a:t>
            </a:r>
          </a:p>
        </p:txBody>
      </p:sp>
      <p:sp>
        <p:nvSpPr>
          <p:cNvPr id="88072" name="Line 13"/>
          <p:cNvSpPr>
            <a:spLocks noChangeShapeType="1"/>
          </p:cNvSpPr>
          <p:nvPr/>
        </p:nvSpPr>
        <p:spPr bwMode="auto">
          <a:xfrm>
            <a:off x="1905000" y="2652713"/>
            <a:ext cx="3352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88073" name="Object 14"/>
          <p:cNvGraphicFramePr>
            <a:graphicFrameLocks noChangeAspect="1"/>
          </p:cNvGraphicFramePr>
          <p:nvPr/>
        </p:nvGraphicFramePr>
        <p:xfrm>
          <a:off x="5524500" y="2371725"/>
          <a:ext cx="5715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083" name="Equation" r:id="rId3" imgW="126725" imgH="126725" progId="Equation.3">
                  <p:embed/>
                </p:oleObj>
              </mc:Choice>
              <mc:Fallback>
                <p:oleObj name="Equation" r:id="rId3" imgW="126725" imgH="126725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24500" y="2371725"/>
                        <a:ext cx="57150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8074" name="Object 16"/>
          <p:cNvGraphicFramePr>
            <a:graphicFrameLocks noChangeAspect="1"/>
          </p:cNvGraphicFramePr>
          <p:nvPr/>
        </p:nvGraphicFramePr>
        <p:xfrm>
          <a:off x="609600" y="2362200"/>
          <a:ext cx="1200150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084" name="Equation" r:id="rId5" imgW="266469" imgH="139579" progId="Equation.3">
                  <p:embed/>
                </p:oleObj>
              </mc:Choice>
              <mc:Fallback>
                <p:oleObj name="Equation" r:id="rId5" imgW="266469" imgH="139579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2362200"/>
                        <a:ext cx="1200150" cy="628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8075" name="Object 17"/>
          <p:cNvGraphicFramePr>
            <a:graphicFrameLocks noChangeAspect="1"/>
          </p:cNvGraphicFramePr>
          <p:nvPr/>
        </p:nvGraphicFramePr>
        <p:xfrm>
          <a:off x="762000" y="3587750"/>
          <a:ext cx="8026400" cy="1433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085" name="Equation" r:id="rId7" imgW="2489200" imgH="444500" progId="Equation.3">
                  <p:embed/>
                </p:oleObj>
              </mc:Choice>
              <mc:Fallback>
                <p:oleObj name="Equation" r:id="rId7" imgW="2489200" imgH="444500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3587750"/>
                        <a:ext cx="8026400" cy="1433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8076" name="Text Box 19"/>
          <p:cNvSpPr txBox="1">
            <a:spLocks noChangeArrowheads="1"/>
          </p:cNvSpPr>
          <p:nvPr/>
        </p:nvSpPr>
        <p:spPr bwMode="auto">
          <a:xfrm>
            <a:off x="1752600" y="-152400"/>
            <a:ext cx="6096000" cy="143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8800"/>
              <a:t>AND SO…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ext Box 3"/>
          <p:cNvSpPr txBox="1">
            <a:spLocks noChangeArrowheads="1"/>
          </p:cNvSpPr>
          <p:nvPr/>
        </p:nvSpPr>
        <p:spPr bwMode="auto">
          <a:xfrm>
            <a:off x="609600" y="533400"/>
            <a:ext cx="8077200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/>
              <a:t>Using a 96 sided inscribed polygon (again, starting with a 30</a:t>
            </a:r>
            <a:r>
              <a:rPr lang="en-US" altLang="en-US" sz="4000" baseline="30000"/>
              <a:t>o</a:t>
            </a:r>
            <a:r>
              <a:rPr lang="en-US" altLang="en-US" sz="4000"/>
              <a:t>), Archimedes similarly shows that:</a:t>
            </a:r>
          </a:p>
        </p:txBody>
      </p:sp>
      <p:graphicFrame>
        <p:nvGraphicFramePr>
          <p:cNvPr id="89091" name="Object 4"/>
          <p:cNvGraphicFramePr>
            <a:graphicFrameLocks noChangeAspect="1"/>
          </p:cNvGraphicFramePr>
          <p:nvPr/>
        </p:nvGraphicFramePr>
        <p:xfrm>
          <a:off x="2336800" y="2514600"/>
          <a:ext cx="4673600" cy="1804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098" name="Equation" r:id="rId3" imgW="1117600" imgH="431800" progId="Equation.3">
                  <p:embed/>
                </p:oleObj>
              </mc:Choice>
              <mc:Fallback>
                <p:oleObj name="Equation" r:id="rId3" imgW="1117600" imgH="4318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6800" y="2514600"/>
                        <a:ext cx="4673600" cy="1804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9092" name="Text Box 5"/>
          <p:cNvSpPr txBox="1">
            <a:spLocks noChangeArrowheads="1"/>
          </p:cNvSpPr>
          <p:nvPr/>
        </p:nvSpPr>
        <p:spPr bwMode="auto">
          <a:xfrm>
            <a:off x="990600" y="4953000"/>
            <a:ext cx="2362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/>
              <a:t>Therefore:</a:t>
            </a:r>
          </a:p>
        </p:txBody>
      </p:sp>
      <p:graphicFrame>
        <p:nvGraphicFramePr>
          <p:cNvPr id="89093" name="Object 6"/>
          <p:cNvGraphicFramePr>
            <a:graphicFrameLocks noChangeAspect="1"/>
          </p:cNvGraphicFramePr>
          <p:nvPr/>
        </p:nvGraphicFramePr>
        <p:xfrm>
          <a:off x="3657600" y="4876800"/>
          <a:ext cx="3695700" cy="1008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099" name="Equation" r:id="rId5" imgW="838200" imgH="228600" progId="Equation.3">
                  <p:embed/>
                </p:oleObj>
              </mc:Choice>
              <mc:Fallback>
                <p:oleObj name="Equation" r:id="rId5" imgW="838200" imgH="2286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4876800"/>
                        <a:ext cx="3695700" cy="1008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ext Box 2"/>
          <p:cNvSpPr txBox="1">
            <a:spLocks noChangeArrowheads="1"/>
          </p:cNvSpPr>
          <p:nvPr/>
        </p:nvSpPr>
        <p:spPr bwMode="auto">
          <a:xfrm>
            <a:off x="838200" y="1400175"/>
            <a:ext cx="7924800" cy="301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9600"/>
              <a:t>Archimedes and Integration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Text Box 3"/>
          <p:cNvSpPr txBox="1">
            <a:spLocks noChangeArrowheads="1"/>
          </p:cNvSpPr>
          <p:nvPr/>
        </p:nvSpPr>
        <p:spPr bwMode="auto">
          <a:xfrm>
            <a:off x="533400" y="5835650"/>
            <a:ext cx="82296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008000"/>
                </a:solidFill>
              </a:rPr>
              <a:t>(Page 29 of </a:t>
            </a:r>
            <a:r>
              <a:rPr lang="en-US" altLang="en-US" sz="2800" i="1">
                <a:solidFill>
                  <a:srgbClr val="008000"/>
                </a:solidFill>
              </a:rPr>
              <a:t>A History of Greek Mathematics</a:t>
            </a:r>
            <a:r>
              <a:rPr lang="en-US" altLang="en-US" sz="2800">
                <a:solidFill>
                  <a:srgbClr val="008000"/>
                </a:solidFill>
              </a:rPr>
              <a:t>, Volume 2, by T. Heath, 1921.)</a:t>
            </a:r>
          </a:p>
        </p:txBody>
      </p:sp>
      <p:pic>
        <p:nvPicPr>
          <p:cNvPr id="91139" name="Picture 4" descr="History-Greek-Math-page2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13" y="3309938"/>
            <a:ext cx="8243887" cy="2405062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1140" name="Text Box 5"/>
          <p:cNvSpPr txBox="1">
            <a:spLocks noChangeArrowheads="1"/>
          </p:cNvSpPr>
          <p:nvPr/>
        </p:nvSpPr>
        <p:spPr bwMode="auto">
          <a:xfrm>
            <a:off x="381000" y="1130300"/>
            <a:ext cx="8229600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2400"/>
              <a:t>Let </a:t>
            </a:r>
            <a:r>
              <a:rPr lang="en-US" altLang="en-US" sz="2400" i="1"/>
              <a:t>ABC</a:t>
            </a:r>
            <a:r>
              <a:rPr lang="en-US" altLang="en-US" sz="2400"/>
              <a:t> be a segment of a parabola bounded by the straight line </a:t>
            </a:r>
            <a:r>
              <a:rPr lang="en-US" altLang="en-US" sz="2400" i="1"/>
              <a:t>AC </a:t>
            </a:r>
            <a:r>
              <a:rPr lang="en-US" altLang="en-US" sz="2400"/>
              <a:t>and the parabola </a:t>
            </a:r>
            <a:r>
              <a:rPr lang="en-US" altLang="en-US" sz="2400" i="1"/>
              <a:t>ABC</a:t>
            </a:r>
            <a:r>
              <a:rPr lang="en-US" altLang="en-US" sz="2400"/>
              <a:t>, and let </a:t>
            </a:r>
            <a:r>
              <a:rPr lang="en-US" altLang="en-US" sz="2400" i="1"/>
              <a:t>D</a:t>
            </a:r>
            <a:r>
              <a:rPr lang="en-US" altLang="en-US" sz="2400"/>
              <a:t> be the middle point of </a:t>
            </a:r>
            <a:r>
              <a:rPr lang="en-US" altLang="en-US" sz="2400" i="1"/>
              <a:t>AC</a:t>
            </a:r>
            <a:r>
              <a:rPr lang="en-US" altLang="en-US" sz="2400"/>
              <a:t>.  Draw the straight line </a:t>
            </a:r>
            <a:r>
              <a:rPr lang="en-US" altLang="en-US" sz="2400" i="1"/>
              <a:t>DBE</a:t>
            </a:r>
            <a:r>
              <a:rPr lang="en-US" altLang="en-US" sz="2400"/>
              <a:t> parallel to the axis of the parabola and join </a:t>
            </a:r>
            <a:r>
              <a:rPr lang="en-US" altLang="en-US" sz="2400" i="1"/>
              <a:t>AB</a:t>
            </a:r>
            <a:r>
              <a:rPr lang="en-US" altLang="en-US" sz="2400"/>
              <a:t>, </a:t>
            </a:r>
            <a:r>
              <a:rPr lang="en-US" altLang="en-US" sz="2400" i="1"/>
              <a:t>BC.</a:t>
            </a:r>
            <a:r>
              <a:rPr lang="en-US" altLang="en-US" sz="2400"/>
              <a:t>  Then shall the segment </a:t>
            </a:r>
            <a:r>
              <a:rPr lang="en-US" altLang="en-US" sz="2400" i="1"/>
              <a:t>ABC</a:t>
            </a:r>
            <a:r>
              <a:rPr lang="en-US" altLang="en-US" sz="2400"/>
              <a:t> be 4/3 of the triangle </a:t>
            </a:r>
            <a:r>
              <a:rPr lang="en-US" altLang="en-US" sz="2400" i="1"/>
              <a:t>ABC.</a:t>
            </a:r>
            <a:endParaRPr lang="en-US" altLang="en-US" sz="2400"/>
          </a:p>
        </p:txBody>
      </p:sp>
      <p:sp>
        <p:nvSpPr>
          <p:cNvPr id="91141" name="Text Box 6"/>
          <p:cNvSpPr txBox="1">
            <a:spLocks noChangeArrowheads="1"/>
          </p:cNvSpPr>
          <p:nvPr/>
        </p:nvSpPr>
        <p:spPr bwMode="auto">
          <a:xfrm>
            <a:off x="304800" y="304800"/>
            <a:ext cx="8534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i="1"/>
              <a:t>The Method, </a:t>
            </a:r>
            <a:r>
              <a:rPr lang="en-US" altLang="en-US" sz="4000" b="1"/>
              <a:t>Proposition 1</a:t>
            </a:r>
            <a:endParaRPr lang="en-US" altLang="en-US" sz="40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Freeform 2"/>
          <p:cNvSpPr>
            <a:spLocks/>
          </p:cNvSpPr>
          <p:nvPr/>
        </p:nvSpPr>
        <p:spPr bwMode="auto">
          <a:xfrm>
            <a:off x="3733800" y="4983163"/>
            <a:ext cx="4800600" cy="1066800"/>
          </a:xfrm>
          <a:custGeom>
            <a:avLst/>
            <a:gdLst>
              <a:gd name="T0" fmla="*/ 0 w 2976"/>
              <a:gd name="T1" fmla="*/ 1066800 h 672"/>
              <a:gd name="T2" fmla="*/ 2477729 w 2976"/>
              <a:gd name="T3" fmla="*/ 0 h 672"/>
              <a:gd name="T4" fmla="*/ 4800600 w 2976"/>
              <a:gd name="T5" fmla="*/ 1066800 h 67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976" h="672">
                <a:moveTo>
                  <a:pt x="0" y="672"/>
                </a:moveTo>
                <a:cubicBezTo>
                  <a:pt x="520" y="336"/>
                  <a:pt x="1040" y="0"/>
                  <a:pt x="1536" y="0"/>
                </a:cubicBezTo>
                <a:cubicBezTo>
                  <a:pt x="2032" y="0"/>
                  <a:pt x="2736" y="560"/>
                  <a:pt x="2976" y="672"/>
                </a:cubicBezTo>
              </a:path>
            </a:pathLst>
          </a:custGeom>
          <a:noFill/>
          <a:ln w="5715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163" name="AutoShape 3"/>
          <p:cNvSpPr>
            <a:spLocks noChangeArrowheads="1"/>
          </p:cNvSpPr>
          <p:nvPr/>
        </p:nvSpPr>
        <p:spPr bwMode="auto">
          <a:xfrm>
            <a:off x="3810000" y="5059363"/>
            <a:ext cx="4648200" cy="99060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2164" name="Text Box 4"/>
          <p:cNvSpPr txBox="1">
            <a:spLocks noChangeArrowheads="1"/>
          </p:cNvSpPr>
          <p:nvPr/>
        </p:nvSpPr>
        <p:spPr bwMode="auto">
          <a:xfrm>
            <a:off x="6248400" y="4403725"/>
            <a:ext cx="914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3200" i="1"/>
              <a:t>B</a:t>
            </a:r>
            <a:endParaRPr lang="en-US" altLang="en-US" sz="3200" i="1">
              <a:latin typeface="Arial" charset="0"/>
            </a:endParaRPr>
          </a:p>
        </p:txBody>
      </p:sp>
      <p:sp>
        <p:nvSpPr>
          <p:cNvPr id="92165" name="Line 5"/>
          <p:cNvSpPr>
            <a:spLocks noChangeShapeType="1"/>
          </p:cNvSpPr>
          <p:nvPr/>
        </p:nvSpPr>
        <p:spPr bwMode="auto">
          <a:xfrm>
            <a:off x="457200" y="3230563"/>
            <a:ext cx="4724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166" name="Freeform 6"/>
          <p:cNvSpPr>
            <a:spLocks/>
          </p:cNvSpPr>
          <p:nvPr/>
        </p:nvSpPr>
        <p:spPr bwMode="auto">
          <a:xfrm>
            <a:off x="457200" y="2163763"/>
            <a:ext cx="4724400" cy="1066800"/>
          </a:xfrm>
          <a:custGeom>
            <a:avLst/>
            <a:gdLst>
              <a:gd name="T0" fmla="*/ 0 w 2976"/>
              <a:gd name="T1" fmla="*/ 1066800 h 672"/>
              <a:gd name="T2" fmla="*/ 2438400 w 2976"/>
              <a:gd name="T3" fmla="*/ 0 h 672"/>
              <a:gd name="T4" fmla="*/ 4724400 w 2976"/>
              <a:gd name="T5" fmla="*/ 1066800 h 67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976" h="672">
                <a:moveTo>
                  <a:pt x="0" y="672"/>
                </a:moveTo>
                <a:cubicBezTo>
                  <a:pt x="520" y="336"/>
                  <a:pt x="1040" y="0"/>
                  <a:pt x="1536" y="0"/>
                </a:cubicBezTo>
                <a:cubicBezTo>
                  <a:pt x="2032" y="0"/>
                  <a:pt x="2736" y="560"/>
                  <a:pt x="2976" y="672"/>
                </a:cubicBezTo>
              </a:path>
            </a:pathLst>
          </a:custGeom>
          <a:solidFill>
            <a:srgbClr val="008000"/>
          </a:solidFill>
          <a:ln w="57150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167" name="Oval 7"/>
          <p:cNvSpPr>
            <a:spLocks noChangeArrowheads="1"/>
          </p:cNvSpPr>
          <p:nvPr/>
        </p:nvSpPr>
        <p:spPr bwMode="auto">
          <a:xfrm>
            <a:off x="2819400" y="2087563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2168" name="Oval 8"/>
          <p:cNvSpPr>
            <a:spLocks noChangeArrowheads="1"/>
          </p:cNvSpPr>
          <p:nvPr/>
        </p:nvSpPr>
        <p:spPr bwMode="auto">
          <a:xfrm>
            <a:off x="381000" y="3154363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2169" name="Oval 9"/>
          <p:cNvSpPr>
            <a:spLocks noChangeArrowheads="1"/>
          </p:cNvSpPr>
          <p:nvPr/>
        </p:nvSpPr>
        <p:spPr bwMode="auto">
          <a:xfrm>
            <a:off x="5029200" y="3154363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2170" name="Text Box 10"/>
          <p:cNvSpPr txBox="1">
            <a:spLocks noChangeArrowheads="1"/>
          </p:cNvSpPr>
          <p:nvPr/>
        </p:nvSpPr>
        <p:spPr bwMode="auto">
          <a:xfrm>
            <a:off x="228600" y="3230563"/>
            <a:ext cx="9144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3200" i="1"/>
              <a:t>A</a:t>
            </a:r>
            <a:endParaRPr lang="en-US" altLang="en-US" sz="3200" i="1">
              <a:latin typeface="Arial" charset="0"/>
            </a:endParaRPr>
          </a:p>
        </p:txBody>
      </p:sp>
      <p:sp>
        <p:nvSpPr>
          <p:cNvPr id="92171" name="Text Box 11"/>
          <p:cNvSpPr txBox="1">
            <a:spLocks noChangeArrowheads="1"/>
          </p:cNvSpPr>
          <p:nvPr/>
        </p:nvSpPr>
        <p:spPr bwMode="auto">
          <a:xfrm>
            <a:off x="2895600" y="1584325"/>
            <a:ext cx="914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3200" i="1"/>
              <a:t>B</a:t>
            </a:r>
            <a:endParaRPr lang="en-US" altLang="en-US" sz="3200" i="1">
              <a:latin typeface="Arial" charset="0"/>
            </a:endParaRPr>
          </a:p>
        </p:txBody>
      </p:sp>
      <p:sp>
        <p:nvSpPr>
          <p:cNvPr id="92172" name="Text Box 12"/>
          <p:cNvSpPr txBox="1">
            <a:spLocks noChangeArrowheads="1"/>
          </p:cNvSpPr>
          <p:nvPr/>
        </p:nvSpPr>
        <p:spPr bwMode="auto">
          <a:xfrm>
            <a:off x="4876800" y="3230563"/>
            <a:ext cx="9144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3200" i="1"/>
              <a:t>C</a:t>
            </a:r>
            <a:endParaRPr lang="en-US" altLang="en-US" sz="3200" i="1">
              <a:latin typeface="Arial" charset="0"/>
            </a:endParaRPr>
          </a:p>
        </p:txBody>
      </p:sp>
      <p:sp>
        <p:nvSpPr>
          <p:cNvPr id="92173" name="Oval 14"/>
          <p:cNvSpPr>
            <a:spLocks noChangeArrowheads="1"/>
          </p:cNvSpPr>
          <p:nvPr/>
        </p:nvSpPr>
        <p:spPr bwMode="auto">
          <a:xfrm>
            <a:off x="6096000" y="4906963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2174" name="Oval 15"/>
          <p:cNvSpPr>
            <a:spLocks noChangeArrowheads="1"/>
          </p:cNvSpPr>
          <p:nvPr/>
        </p:nvSpPr>
        <p:spPr bwMode="auto">
          <a:xfrm>
            <a:off x="3733800" y="5973763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2175" name="Oval 16"/>
          <p:cNvSpPr>
            <a:spLocks noChangeArrowheads="1"/>
          </p:cNvSpPr>
          <p:nvPr/>
        </p:nvSpPr>
        <p:spPr bwMode="auto">
          <a:xfrm>
            <a:off x="8382000" y="5973763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2176" name="Text Box 17"/>
          <p:cNvSpPr txBox="1">
            <a:spLocks noChangeArrowheads="1"/>
          </p:cNvSpPr>
          <p:nvPr/>
        </p:nvSpPr>
        <p:spPr bwMode="auto">
          <a:xfrm>
            <a:off x="3581400" y="6049963"/>
            <a:ext cx="9144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3200" i="1"/>
              <a:t>A</a:t>
            </a:r>
            <a:endParaRPr lang="en-US" altLang="en-US" sz="3200" i="1">
              <a:latin typeface="Arial" charset="0"/>
            </a:endParaRPr>
          </a:p>
        </p:txBody>
      </p:sp>
      <p:sp>
        <p:nvSpPr>
          <p:cNvPr id="92177" name="Text Box 18"/>
          <p:cNvSpPr txBox="1">
            <a:spLocks noChangeArrowheads="1"/>
          </p:cNvSpPr>
          <p:nvPr/>
        </p:nvSpPr>
        <p:spPr bwMode="auto">
          <a:xfrm>
            <a:off x="8229600" y="6049963"/>
            <a:ext cx="9144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3200" i="1"/>
              <a:t>C</a:t>
            </a:r>
            <a:endParaRPr lang="en-US" altLang="en-US" sz="3200" i="1">
              <a:latin typeface="Arial" charset="0"/>
            </a:endParaRPr>
          </a:p>
        </p:txBody>
      </p:sp>
      <p:sp>
        <p:nvSpPr>
          <p:cNvPr id="92178" name="Line 19"/>
          <p:cNvSpPr>
            <a:spLocks noChangeShapeType="1"/>
          </p:cNvSpPr>
          <p:nvPr/>
        </p:nvSpPr>
        <p:spPr bwMode="auto">
          <a:xfrm>
            <a:off x="3810000" y="6049963"/>
            <a:ext cx="472440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179" name="Text Box 22"/>
          <p:cNvSpPr txBox="1">
            <a:spLocks noChangeArrowheads="1"/>
          </p:cNvSpPr>
          <p:nvPr/>
        </p:nvSpPr>
        <p:spPr bwMode="auto">
          <a:xfrm>
            <a:off x="914400" y="88900"/>
            <a:ext cx="7543800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/>
              <a:t>Archimedes says: “The area under a parabola (</a:t>
            </a:r>
            <a:r>
              <a:rPr lang="en-US" altLang="en-US" sz="3200">
                <a:solidFill>
                  <a:srgbClr val="008000"/>
                </a:solidFill>
              </a:rPr>
              <a:t>in green</a:t>
            </a:r>
            <a:r>
              <a:rPr lang="en-US" altLang="en-US" sz="3200"/>
              <a:t>) is 4/3 the area of the triangle under the parabola (</a:t>
            </a:r>
            <a:r>
              <a:rPr lang="en-US" altLang="en-US" sz="3200">
                <a:solidFill>
                  <a:schemeClr val="accent2"/>
                </a:solidFill>
              </a:rPr>
              <a:t>in blue</a:t>
            </a:r>
            <a:r>
              <a:rPr lang="en-US" altLang="en-US" sz="3200"/>
              <a:t>).”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vitruvi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042988"/>
            <a:ext cx="4572000" cy="447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1524000" y="5791200"/>
            <a:ext cx="5638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/>
              <a:t>www.bookyards.com</a:t>
            </a: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1524000" y="381000"/>
            <a:ext cx="6019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/>
              <a:t>Vitruvius (75 BCE to 25 BCE)</a:t>
            </a:r>
          </a:p>
        </p:txBody>
      </p:sp>
      <p:sp>
        <p:nvSpPr>
          <p:cNvPr id="10245" name="AutoShape 5"/>
          <p:cNvSpPr>
            <a:spLocks noChangeArrowheads="1"/>
          </p:cNvSpPr>
          <p:nvPr/>
        </p:nvSpPr>
        <p:spPr bwMode="auto">
          <a:xfrm>
            <a:off x="5943600" y="1295400"/>
            <a:ext cx="2895600" cy="1752600"/>
          </a:xfrm>
          <a:prstGeom prst="wedgeEllipseCallout">
            <a:avLst>
              <a:gd name="adj1" fmla="val -78125"/>
              <a:gd name="adj2" fmla="val 60056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3000">
                <a:latin typeface="Comic Sans MS" pitchFamily="66" charset="0"/>
              </a:rPr>
              <a:t>He cried EUREKA!!!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Freeform 2"/>
          <p:cNvSpPr>
            <a:spLocks/>
          </p:cNvSpPr>
          <p:nvPr/>
        </p:nvSpPr>
        <p:spPr bwMode="auto">
          <a:xfrm>
            <a:off x="3733800" y="4983163"/>
            <a:ext cx="4800600" cy="1066800"/>
          </a:xfrm>
          <a:custGeom>
            <a:avLst/>
            <a:gdLst>
              <a:gd name="T0" fmla="*/ 0 w 2976"/>
              <a:gd name="T1" fmla="*/ 1066800 h 672"/>
              <a:gd name="T2" fmla="*/ 2477729 w 2976"/>
              <a:gd name="T3" fmla="*/ 0 h 672"/>
              <a:gd name="T4" fmla="*/ 4800600 w 2976"/>
              <a:gd name="T5" fmla="*/ 1066800 h 67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976" h="672">
                <a:moveTo>
                  <a:pt x="0" y="672"/>
                </a:moveTo>
                <a:cubicBezTo>
                  <a:pt x="520" y="336"/>
                  <a:pt x="1040" y="0"/>
                  <a:pt x="1536" y="0"/>
                </a:cubicBezTo>
                <a:cubicBezTo>
                  <a:pt x="2032" y="0"/>
                  <a:pt x="2736" y="560"/>
                  <a:pt x="2976" y="672"/>
                </a:cubicBezTo>
              </a:path>
            </a:pathLst>
          </a:custGeom>
          <a:noFill/>
          <a:ln w="5715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187" name="AutoShape 3"/>
          <p:cNvSpPr>
            <a:spLocks noChangeArrowheads="1"/>
          </p:cNvSpPr>
          <p:nvPr/>
        </p:nvSpPr>
        <p:spPr bwMode="auto">
          <a:xfrm>
            <a:off x="3810000" y="5059363"/>
            <a:ext cx="4648200" cy="99060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3188" name="Text Box 4"/>
          <p:cNvSpPr txBox="1">
            <a:spLocks noChangeArrowheads="1"/>
          </p:cNvSpPr>
          <p:nvPr/>
        </p:nvSpPr>
        <p:spPr bwMode="auto">
          <a:xfrm>
            <a:off x="6248400" y="4403725"/>
            <a:ext cx="914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3200" i="1"/>
              <a:t>B</a:t>
            </a:r>
            <a:endParaRPr lang="en-US" altLang="en-US" sz="3200" i="1">
              <a:latin typeface="Arial" charset="0"/>
            </a:endParaRPr>
          </a:p>
        </p:txBody>
      </p:sp>
      <p:sp>
        <p:nvSpPr>
          <p:cNvPr id="93189" name="Line 5"/>
          <p:cNvSpPr>
            <a:spLocks noChangeShapeType="1"/>
          </p:cNvSpPr>
          <p:nvPr/>
        </p:nvSpPr>
        <p:spPr bwMode="auto">
          <a:xfrm>
            <a:off x="457200" y="3230563"/>
            <a:ext cx="4724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190" name="Freeform 6"/>
          <p:cNvSpPr>
            <a:spLocks/>
          </p:cNvSpPr>
          <p:nvPr/>
        </p:nvSpPr>
        <p:spPr bwMode="auto">
          <a:xfrm>
            <a:off x="457200" y="2163763"/>
            <a:ext cx="4724400" cy="1066800"/>
          </a:xfrm>
          <a:custGeom>
            <a:avLst/>
            <a:gdLst>
              <a:gd name="T0" fmla="*/ 0 w 2976"/>
              <a:gd name="T1" fmla="*/ 1066800 h 672"/>
              <a:gd name="T2" fmla="*/ 2438400 w 2976"/>
              <a:gd name="T3" fmla="*/ 0 h 672"/>
              <a:gd name="T4" fmla="*/ 4724400 w 2976"/>
              <a:gd name="T5" fmla="*/ 1066800 h 67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976" h="672">
                <a:moveTo>
                  <a:pt x="0" y="672"/>
                </a:moveTo>
                <a:cubicBezTo>
                  <a:pt x="520" y="336"/>
                  <a:pt x="1040" y="0"/>
                  <a:pt x="1536" y="0"/>
                </a:cubicBezTo>
                <a:cubicBezTo>
                  <a:pt x="2032" y="0"/>
                  <a:pt x="2736" y="560"/>
                  <a:pt x="2976" y="672"/>
                </a:cubicBezTo>
              </a:path>
            </a:pathLst>
          </a:custGeom>
          <a:solidFill>
            <a:srgbClr val="008000"/>
          </a:solidFill>
          <a:ln w="57150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191" name="Oval 7"/>
          <p:cNvSpPr>
            <a:spLocks noChangeArrowheads="1"/>
          </p:cNvSpPr>
          <p:nvPr/>
        </p:nvSpPr>
        <p:spPr bwMode="auto">
          <a:xfrm>
            <a:off x="2819400" y="2087563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3192" name="Oval 8"/>
          <p:cNvSpPr>
            <a:spLocks noChangeArrowheads="1"/>
          </p:cNvSpPr>
          <p:nvPr/>
        </p:nvSpPr>
        <p:spPr bwMode="auto">
          <a:xfrm>
            <a:off x="381000" y="3154363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3193" name="Oval 9"/>
          <p:cNvSpPr>
            <a:spLocks noChangeArrowheads="1"/>
          </p:cNvSpPr>
          <p:nvPr/>
        </p:nvSpPr>
        <p:spPr bwMode="auto">
          <a:xfrm>
            <a:off x="5029200" y="3154363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3194" name="Text Box 10"/>
          <p:cNvSpPr txBox="1">
            <a:spLocks noChangeArrowheads="1"/>
          </p:cNvSpPr>
          <p:nvPr/>
        </p:nvSpPr>
        <p:spPr bwMode="auto">
          <a:xfrm>
            <a:off x="228600" y="3230563"/>
            <a:ext cx="18288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3200" i="1"/>
              <a:t>A</a:t>
            </a:r>
            <a:endParaRPr lang="en-US" altLang="en-US" sz="3200">
              <a:latin typeface="Arial" charset="0"/>
            </a:endParaRPr>
          </a:p>
        </p:txBody>
      </p:sp>
      <p:sp>
        <p:nvSpPr>
          <p:cNvPr id="93195" name="Text Box 11"/>
          <p:cNvSpPr txBox="1">
            <a:spLocks noChangeArrowheads="1"/>
          </p:cNvSpPr>
          <p:nvPr/>
        </p:nvSpPr>
        <p:spPr bwMode="auto">
          <a:xfrm>
            <a:off x="2895600" y="1584325"/>
            <a:ext cx="1600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3200" i="1"/>
              <a:t>B</a:t>
            </a:r>
            <a:endParaRPr lang="en-US" altLang="en-US" sz="3200">
              <a:latin typeface="Arial" charset="0"/>
            </a:endParaRPr>
          </a:p>
        </p:txBody>
      </p:sp>
      <p:sp>
        <p:nvSpPr>
          <p:cNvPr id="93196" name="Text Box 12"/>
          <p:cNvSpPr txBox="1">
            <a:spLocks noChangeArrowheads="1"/>
          </p:cNvSpPr>
          <p:nvPr/>
        </p:nvSpPr>
        <p:spPr bwMode="auto">
          <a:xfrm>
            <a:off x="4876800" y="3230563"/>
            <a:ext cx="19812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3200" i="1"/>
              <a:t>C</a:t>
            </a:r>
            <a:endParaRPr lang="en-US" altLang="en-US" sz="3200">
              <a:latin typeface="Arial" charset="0"/>
            </a:endParaRPr>
          </a:p>
        </p:txBody>
      </p:sp>
      <p:sp>
        <p:nvSpPr>
          <p:cNvPr id="93197" name="Text Box 13"/>
          <p:cNvSpPr txBox="1">
            <a:spLocks noChangeArrowheads="1"/>
          </p:cNvSpPr>
          <p:nvPr/>
        </p:nvSpPr>
        <p:spPr bwMode="auto">
          <a:xfrm>
            <a:off x="533400" y="88900"/>
            <a:ext cx="8077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/>
              <a:t>Introduce Coordinate Axes</a:t>
            </a:r>
          </a:p>
        </p:txBody>
      </p:sp>
      <p:sp>
        <p:nvSpPr>
          <p:cNvPr id="93198" name="Oval 14"/>
          <p:cNvSpPr>
            <a:spLocks noChangeArrowheads="1"/>
          </p:cNvSpPr>
          <p:nvPr/>
        </p:nvSpPr>
        <p:spPr bwMode="auto">
          <a:xfrm>
            <a:off x="6096000" y="4906963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3199" name="Oval 15"/>
          <p:cNvSpPr>
            <a:spLocks noChangeArrowheads="1"/>
          </p:cNvSpPr>
          <p:nvPr/>
        </p:nvSpPr>
        <p:spPr bwMode="auto">
          <a:xfrm>
            <a:off x="3733800" y="5973763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3200" name="Oval 16"/>
          <p:cNvSpPr>
            <a:spLocks noChangeArrowheads="1"/>
          </p:cNvSpPr>
          <p:nvPr/>
        </p:nvSpPr>
        <p:spPr bwMode="auto">
          <a:xfrm>
            <a:off x="8382000" y="5973763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3201" name="Text Box 17"/>
          <p:cNvSpPr txBox="1">
            <a:spLocks noChangeArrowheads="1"/>
          </p:cNvSpPr>
          <p:nvPr/>
        </p:nvSpPr>
        <p:spPr bwMode="auto">
          <a:xfrm>
            <a:off x="3581400" y="6049963"/>
            <a:ext cx="9144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3200" i="1"/>
              <a:t>A</a:t>
            </a:r>
            <a:endParaRPr lang="en-US" altLang="en-US" sz="3200" i="1">
              <a:latin typeface="Arial" charset="0"/>
            </a:endParaRPr>
          </a:p>
        </p:txBody>
      </p:sp>
      <p:sp>
        <p:nvSpPr>
          <p:cNvPr id="93202" name="Text Box 18"/>
          <p:cNvSpPr txBox="1">
            <a:spLocks noChangeArrowheads="1"/>
          </p:cNvSpPr>
          <p:nvPr/>
        </p:nvSpPr>
        <p:spPr bwMode="auto">
          <a:xfrm>
            <a:off x="8153400" y="6019800"/>
            <a:ext cx="914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3200" i="1"/>
              <a:t>C</a:t>
            </a:r>
            <a:endParaRPr lang="en-US" altLang="en-US" sz="3200" i="1">
              <a:latin typeface="Arial" charset="0"/>
            </a:endParaRPr>
          </a:p>
        </p:txBody>
      </p:sp>
      <p:sp>
        <p:nvSpPr>
          <p:cNvPr id="93203" name="Line 19"/>
          <p:cNvSpPr>
            <a:spLocks noChangeShapeType="1"/>
          </p:cNvSpPr>
          <p:nvPr/>
        </p:nvSpPr>
        <p:spPr bwMode="auto">
          <a:xfrm>
            <a:off x="3810000" y="6049963"/>
            <a:ext cx="472440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00" name="Line 20"/>
          <p:cNvSpPr>
            <a:spLocks noChangeShapeType="1"/>
          </p:cNvSpPr>
          <p:nvPr/>
        </p:nvSpPr>
        <p:spPr bwMode="auto">
          <a:xfrm>
            <a:off x="2895600" y="1219200"/>
            <a:ext cx="0" cy="2590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01" name="Line 21"/>
          <p:cNvSpPr>
            <a:spLocks noChangeShapeType="1"/>
          </p:cNvSpPr>
          <p:nvPr/>
        </p:nvSpPr>
        <p:spPr bwMode="auto">
          <a:xfrm>
            <a:off x="6172200" y="4038600"/>
            <a:ext cx="0" cy="2590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02" name="Line 22"/>
          <p:cNvSpPr>
            <a:spLocks noChangeShapeType="1"/>
          </p:cNvSpPr>
          <p:nvPr/>
        </p:nvSpPr>
        <p:spPr bwMode="auto">
          <a:xfrm>
            <a:off x="3352800" y="6096000"/>
            <a:ext cx="5562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03" name="Line 23"/>
          <p:cNvSpPr>
            <a:spLocks noChangeShapeType="1"/>
          </p:cNvSpPr>
          <p:nvPr/>
        </p:nvSpPr>
        <p:spPr bwMode="auto">
          <a:xfrm>
            <a:off x="76200" y="3276600"/>
            <a:ext cx="5562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04" name="Text Box 24"/>
          <p:cNvSpPr txBox="1">
            <a:spLocks noChangeArrowheads="1"/>
          </p:cNvSpPr>
          <p:nvPr/>
        </p:nvSpPr>
        <p:spPr bwMode="auto">
          <a:xfrm>
            <a:off x="8686800" y="5516563"/>
            <a:ext cx="9144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3200" i="1"/>
              <a:t>x</a:t>
            </a:r>
          </a:p>
        </p:txBody>
      </p:sp>
      <p:sp>
        <p:nvSpPr>
          <p:cNvPr id="46105" name="Text Box 25"/>
          <p:cNvSpPr txBox="1">
            <a:spLocks noChangeArrowheads="1"/>
          </p:cNvSpPr>
          <p:nvPr/>
        </p:nvSpPr>
        <p:spPr bwMode="auto">
          <a:xfrm>
            <a:off x="5410200" y="2697163"/>
            <a:ext cx="9144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3200" i="1"/>
              <a:t>x</a:t>
            </a:r>
          </a:p>
        </p:txBody>
      </p:sp>
      <p:sp>
        <p:nvSpPr>
          <p:cNvPr id="46106" name="Text Box 26"/>
          <p:cNvSpPr txBox="1">
            <a:spLocks noChangeArrowheads="1"/>
          </p:cNvSpPr>
          <p:nvPr/>
        </p:nvSpPr>
        <p:spPr bwMode="auto">
          <a:xfrm>
            <a:off x="2971800" y="914400"/>
            <a:ext cx="1295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3200" i="1">
                <a:solidFill>
                  <a:srgbClr val="008000"/>
                </a:solidFill>
              </a:rPr>
              <a:t>y</a:t>
            </a:r>
          </a:p>
        </p:txBody>
      </p:sp>
      <p:sp>
        <p:nvSpPr>
          <p:cNvPr id="46107" name="Text Box 27"/>
          <p:cNvSpPr txBox="1">
            <a:spLocks noChangeArrowheads="1"/>
          </p:cNvSpPr>
          <p:nvPr/>
        </p:nvSpPr>
        <p:spPr bwMode="auto">
          <a:xfrm>
            <a:off x="6248400" y="3733800"/>
            <a:ext cx="1295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3200" i="1">
                <a:solidFill>
                  <a:srgbClr val="008000"/>
                </a:solidFill>
              </a:rPr>
              <a:t>y</a:t>
            </a:r>
          </a:p>
        </p:txBody>
      </p:sp>
      <p:sp>
        <p:nvSpPr>
          <p:cNvPr id="93212" name="Text Box 28"/>
          <p:cNvSpPr txBox="1">
            <a:spLocks noChangeArrowheads="1"/>
          </p:cNvSpPr>
          <p:nvPr/>
        </p:nvSpPr>
        <p:spPr bwMode="auto">
          <a:xfrm>
            <a:off x="3124200" y="1600200"/>
            <a:ext cx="1600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3200"/>
              <a:t>=(0,</a:t>
            </a:r>
            <a:r>
              <a:rPr lang="en-US" altLang="en-US" sz="3200" i="1"/>
              <a:t>b</a:t>
            </a:r>
            <a:r>
              <a:rPr lang="en-US" altLang="en-US" sz="3200"/>
              <a:t>)</a:t>
            </a:r>
            <a:endParaRPr lang="en-US" altLang="en-US" sz="3200">
              <a:latin typeface="Arial" charset="0"/>
            </a:endParaRPr>
          </a:p>
        </p:txBody>
      </p:sp>
      <p:sp>
        <p:nvSpPr>
          <p:cNvPr id="93213" name="Text Box 29"/>
          <p:cNvSpPr txBox="1">
            <a:spLocks noChangeArrowheads="1"/>
          </p:cNvSpPr>
          <p:nvPr/>
        </p:nvSpPr>
        <p:spPr bwMode="auto">
          <a:xfrm>
            <a:off x="457200" y="3276600"/>
            <a:ext cx="1828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3200"/>
              <a:t>=(-</a:t>
            </a:r>
            <a:r>
              <a:rPr lang="en-US" altLang="en-US" sz="3200" i="1"/>
              <a:t>a</a:t>
            </a:r>
            <a:r>
              <a:rPr lang="en-US" altLang="en-US" sz="3200"/>
              <a:t>,0)</a:t>
            </a:r>
            <a:endParaRPr lang="en-US" altLang="en-US" sz="3200">
              <a:latin typeface="Arial" charset="0"/>
            </a:endParaRPr>
          </a:p>
        </p:txBody>
      </p:sp>
      <p:sp>
        <p:nvSpPr>
          <p:cNvPr id="93214" name="Text Box 30"/>
          <p:cNvSpPr txBox="1">
            <a:spLocks noChangeArrowheads="1"/>
          </p:cNvSpPr>
          <p:nvPr/>
        </p:nvSpPr>
        <p:spPr bwMode="auto">
          <a:xfrm>
            <a:off x="5181600" y="3230563"/>
            <a:ext cx="19812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3200"/>
              <a:t>=(</a:t>
            </a:r>
            <a:r>
              <a:rPr lang="en-US" altLang="en-US" sz="3200" i="1"/>
              <a:t>a</a:t>
            </a:r>
            <a:r>
              <a:rPr lang="en-US" altLang="en-US" sz="3200"/>
              <a:t>,0)</a:t>
            </a:r>
            <a:endParaRPr lang="en-US" altLang="en-US" sz="3200">
              <a:latin typeface="Arial" charset="0"/>
            </a:endParaRPr>
          </a:p>
        </p:txBody>
      </p:sp>
      <p:sp>
        <p:nvSpPr>
          <p:cNvPr id="93215" name="Text Box 31"/>
          <p:cNvSpPr txBox="1">
            <a:spLocks noChangeArrowheads="1"/>
          </p:cNvSpPr>
          <p:nvPr/>
        </p:nvSpPr>
        <p:spPr bwMode="auto">
          <a:xfrm>
            <a:off x="6477000" y="4419600"/>
            <a:ext cx="1600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3200"/>
              <a:t>=(0,</a:t>
            </a:r>
            <a:r>
              <a:rPr lang="en-US" altLang="en-US" sz="3200" i="1"/>
              <a:t>b</a:t>
            </a:r>
            <a:r>
              <a:rPr lang="en-US" altLang="en-US" sz="3200"/>
              <a:t>)</a:t>
            </a:r>
            <a:endParaRPr lang="en-US" altLang="en-US" sz="3200">
              <a:latin typeface="Arial" charset="0"/>
            </a:endParaRPr>
          </a:p>
        </p:txBody>
      </p:sp>
      <p:sp>
        <p:nvSpPr>
          <p:cNvPr id="93216" name="Text Box 32"/>
          <p:cNvSpPr txBox="1">
            <a:spLocks noChangeArrowheads="1"/>
          </p:cNvSpPr>
          <p:nvPr/>
        </p:nvSpPr>
        <p:spPr bwMode="auto">
          <a:xfrm>
            <a:off x="3810000" y="6049963"/>
            <a:ext cx="18288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3200"/>
              <a:t>=(-</a:t>
            </a:r>
            <a:r>
              <a:rPr lang="en-US" altLang="en-US" sz="3200" i="1"/>
              <a:t>a</a:t>
            </a:r>
            <a:r>
              <a:rPr lang="en-US" altLang="en-US" sz="3200"/>
              <a:t>,0)</a:t>
            </a:r>
            <a:endParaRPr lang="en-US" altLang="en-US" sz="3200">
              <a:latin typeface="Arial" charset="0"/>
            </a:endParaRPr>
          </a:p>
        </p:txBody>
      </p:sp>
      <p:sp>
        <p:nvSpPr>
          <p:cNvPr id="93217" name="Text Box 33"/>
          <p:cNvSpPr txBox="1">
            <a:spLocks noChangeArrowheads="1"/>
          </p:cNvSpPr>
          <p:nvPr/>
        </p:nvSpPr>
        <p:spPr bwMode="auto">
          <a:xfrm>
            <a:off x="7924800" y="6324600"/>
            <a:ext cx="1981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3200"/>
              <a:t>=(</a:t>
            </a:r>
            <a:r>
              <a:rPr lang="en-US" altLang="en-US" sz="3200" i="1"/>
              <a:t>a</a:t>
            </a:r>
            <a:r>
              <a:rPr lang="en-US" altLang="en-US" sz="3200"/>
              <a:t>,0)</a:t>
            </a:r>
            <a:endParaRPr lang="en-US" altLang="en-US" sz="3200">
              <a:latin typeface="Arial" charset="0"/>
            </a:endParaRPr>
          </a:p>
        </p:txBody>
      </p:sp>
      <p:sp>
        <p:nvSpPr>
          <p:cNvPr id="46114" name="Text Box 34"/>
          <p:cNvSpPr txBox="1">
            <a:spLocks noChangeArrowheads="1"/>
          </p:cNvSpPr>
          <p:nvPr/>
        </p:nvSpPr>
        <p:spPr bwMode="auto">
          <a:xfrm>
            <a:off x="381000" y="4419600"/>
            <a:ext cx="2514600" cy="201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2800"/>
              <a:t>Area of triangle is ½ base times height: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/>
              <a:t>½(2</a:t>
            </a:r>
            <a:r>
              <a:rPr lang="en-US" altLang="en-US" sz="2800" i="1"/>
              <a:t>a</a:t>
            </a:r>
            <a:r>
              <a:rPr lang="en-US" altLang="en-US" sz="2800"/>
              <a:t>)(</a:t>
            </a:r>
            <a:r>
              <a:rPr lang="en-US" altLang="en-US" sz="2800" i="1"/>
              <a:t>b</a:t>
            </a:r>
            <a:r>
              <a:rPr lang="en-US" altLang="en-US" sz="2800"/>
              <a:t>)=</a:t>
            </a:r>
            <a:r>
              <a:rPr lang="en-US" altLang="en-US" sz="2800" i="1"/>
              <a:t>ab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6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6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6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6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6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6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6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6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46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100" grpId="0" animBg="1"/>
      <p:bldP spid="46101" grpId="0" animBg="1"/>
      <p:bldP spid="46102" grpId="0" animBg="1"/>
      <p:bldP spid="46103" grpId="0" animBg="1"/>
      <p:bldP spid="46104" grpId="0"/>
      <p:bldP spid="46105" grpId="0"/>
      <p:bldP spid="46106" grpId="0"/>
      <p:bldP spid="46107" grpId="0"/>
      <p:bldP spid="46114" grpId="0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Line 5"/>
          <p:cNvSpPr>
            <a:spLocks noChangeShapeType="1"/>
          </p:cNvSpPr>
          <p:nvPr/>
        </p:nvSpPr>
        <p:spPr bwMode="auto">
          <a:xfrm>
            <a:off x="1981200" y="3078163"/>
            <a:ext cx="4724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211" name="Freeform 6"/>
          <p:cNvSpPr>
            <a:spLocks/>
          </p:cNvSpPr>
          <p:nvPr/>
        </p:nvSpPr>
        <p:spPr bwMode="auto">
          <a:xfrm>
            <a:off x="1981200" y="2011363"/>
            <a:ext cx="4724400" cy="1066800"/>
          </a:xfrm>
          <a:custGeom>
            <a:avLst/>
            <a:gdLst>
              <a:gd name="T0" fmla="*/ 0 w 2976"/>
              <a:gd name="T1" fmla="*/ 1066800 h 672"/>
              <a:gd name="T2" fmla="*/ 2438400 w 2976"/>
              <a:gd name="T3" fmla="*/ 0 h 672"/>
              <a:gd name="T4" fmla="*/ 4724400 w 2976"/>
              <a:gd name="T5" fmla="*/ 1066800 h 67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976" h="672">
                <a:moveTo>
                  <a:pt x="0" y="672"/>
                </a:moveTo>
                <a:cubicBezTo>
                  <a:pt x="520" y="336"/>
                  <a:pt x="1040" y="0"/>
                  <a:pt x="1536" y="0"/>
                </a:cubicBezTo>
                <a:cubicBezTo>
                  <a:pt x="2032" y="0"/>
                  <a:pt x="2736" y="560"/>
                  <a:pt x="2976" y="672"/>
                </a:cubicBezTo>
              </a:path>
            </a:pathLst>
          </a:custGeom>
          <a:solidFill>
            <a:srgbClr val="008000"/>
          </a:solidFill>
          <a:ln w="57150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212" name="Oval 7"/>
          <p:cNvSpPr>
            <a:spLocks noChangeArrowheads="1"/>
          </p:cNvSpPr>
          <p:nvPr/>
        </p:nvSpPr>
        <p:spPr bwMode="auto">
          <a:xfrm>
            <a:off x="4343400" y="1935163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4213" name="Oval 8"/>
          <p:cNvSpPr>
            <a:spLocks noChangeArrowheads="1"/>
          </p:cNvSpPr>
          <p:nvPr/>
        </p:nvSpPr>
        <p:spPr bwMode="auto">
          <a:xfrm>
            <a:off x="1905000" y="3001963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4214" name="Oval 9"/>
          <p:cNvSpPr>
            <a:spLocks noChangeArrowheads="1"/>
          </p:cNvSpPr>
          <p:nvPr/>
        </p:nvSpPr>
        <p:spPr bwMode="auto">
          <a:xfrm>
            <a:off x="6553200" y="3001963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4215" name="Text Box 10"/>
          <p:cNvSpPr txBox="1">
            <a:spLocks noChangeArrowheads="1"/>
          </p:cNvSpPr>
          <p:nvPr/>
        </p:nvSpPr>
        <p:spPr bwMode="auto">
          <a:xfrm>
            <a:off x="1752600" y="3078163"/>
            <a:ext cx="18288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3200" i="1"/>
              <a:t>A</a:t>
            </a:r>
            <a:endParaRPr lang="en-US" altLang="en-US" sz="3200">
              <a:latin typeface="Arial" charset="0"/>
            </a:endParaRPr>
          </a:p>
        </p:txBody>
      </p:sp>
      <p:sp>
        <p:nvSpPr>
          <p:cNvPr id="94216" name="Text Box 11"/>
          <p:cNvSpPr txBox="1">
            <a:spLocks noChangeArrowheads="1"/>
          </p:cNvSpPr>
          <p:nvPr/>
        </p:nvSpPr>
        <p:spPr bwMode="auto">
          <a:xfrm>
            <a:off x="4419600" y="1431925"/>
            <a:ext cx="1600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3200" i="1"/>
              <a:t>B</a:t>
            </a:r>
            <a:endParaRPr lang="en-US" altLang="en-US" sz="3200">
              <a:latin typeface="Arial" charset="0"/>
            </a:endParaRPr>
          </a:p>
        </p:txBody>
      </p:sp>
      <p:sp>
        <p:nvSpPr>
          <p:cNvPr id="94217" name="Text Box 12"/>
          <p:cNvSpPr txBox="1">
            <a:spLocks noChangeArrowheads="1"/>
          </p:cNvSpPr>
          <p:nvPr/>
        </p:nvSpPr>
        <p:spPr bwMode="auto">
          <a:xfrm>
            <a:off x="6400800" y="3078163"/>
            <a:ext cx="19812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3200" i="1"/>
              <a:t>C</a:t>
            </a:r>
            <a:endParaRPr lang="en-US" altLang="en-US" sz="3200">
              <a:latin typeface="Arial" charset="0"/>
            </a:endParaRPr>
          </a:p>
        </p:txBody>
      </p:sp>
      <p:sp>
        <p:nvSpPr>
          <p:cNvPr id="94218" name="Text Box 13"/>
          <p:cNvSpPr txBox="1">
            <a:spLocks noChangeArrowheads="1"/>
          </p:cNvSpPr>
          <p:nvPr/>
        </p:nvSpPr>
        <p:spPr bwMode="auto">
          <a:xfrm>
            <a:off x="533400" y="88900"/>
            <a:ext cx="8077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/>
              <a:t>Area Under the Parabola</a:t>
            </a:r>
          </a:p>
        </p:txBody>
      </p:sp>
      <p:sp>
        <p:nvSpPr>
          <p:cNvPr id="94219" name="Line 20"/>
          <p:cNvSpPr>
            <a:spLocks noChangeShapeType="1"/>
          </p:cNvSpPr>
          <p:nvPr/>
        </p:nvSpPr>
        <p:spPr bwMode="auto">
          <a:xfrm>
            <a:off x="4419600" y="1066800"/>
            <a:ext cx="0" cy="2590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220" name="Line 23"/>
          <p:cNvSpPr>
            <a:spLocks noChangeShapeType="1"/>
          </p:cNvSpPr>
          <p:nvPr/>
        </p:nvSpPr>
        <p:spPr bwMode="auto">
          <a:xfrm>
            <a:off x="1600200" y="3124200"/>
            <a:ext cx="5562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221" name="Text Box 25"/>
          <p:cNvSpPr txBox="1">
            <a:spLocks noChangeArrowheads="1"/>
          </p:cNvSpPr>
          <p:nvPr/>
        </p:nvSpPr>
        <p:spPr bwMode="auto">
          <a:xfrm>
            <a:off x="6934200" y="2544763"/>
            <a:ext cx="9144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3200" i="1"/>
              <a:t>x</a:t>
            </a:r>
          </a:p>
        </p:txBody>
      </p:sp>
      <p:sp>
        <p:nvSpPr>
          <p:cNvPr id="94222" name="Text Box 26"/>
          <p:cNvSpPr txBox="1">
            <a:spLocks noChangeArrowheads="1"/>
          </p:cNvSpPr>
          <p:nvPr/>
        </p:nvSpPr>
        <p:spPr bwMode="auto">
          <a:xfrm>
            <a:off x="4495800" y="762000"/>
            <a:ext cx="1295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3200" i="1">
                <a:solidFill>
                  <a:srgbClr val="008000"/>
                </a:solidFill>
              </a:rPr>
              <a:t>y</a:t>
            </a:r>
          </a:p>
        </p:txBody>
      </p:sp>
      <p:sp>
        <p:nvSpPr>
          <p:cNvPr id="94223" name="Text Box 28"/>
          <p:cNvSpPr txBox="1">
            <a:spLocks noChangeArrowheads="1"/>
          </p:cNvSpPr>
          <p:nvPr/>
        </p:nvSpPr>
        <p:spPr bwMode="auto">
          <a:xfrm>
            <a:off x="4648200" y="1447800"/>
            <a:ext cx="1600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3200"/>
              <a:t>=(0,</a:t>
            </a:r>
            <a:r>
              <a:rPr lang="en-US" altLang="en-US" sz="3200" i="1"/>
              <a:t>b</a:t>
            </a:r>
            <a:r>
              <a:rPr lang="en-US" altLang="en-US" sz="3200"/>
              <a:t>)</a:t>
            </a:r>
            <a:endParaRPr lang="en-US" altLang="en-US" sz="3200">
              <a:latin typeface="Arial" charset="0"/>
            </a:endParaRPr>
          </a:p>
        </p:txBody>
      </p:sp>
      <p:sp>
        <p:nvSpPr>
          <p:cNvPr id="94224" name="Text Box 29"/>
          <p:cNvSpPr txBox="1">
            <a:spLocks noChangeArrowheads="1"/>
          </p:cNvSpPr>
          <p:nvPr/>
        </p:nvSpPr>
        <p:spPr bwMode="auto">
          <a:xfrm>
            <a:off x="1981200" y="3124200"/>
            <a:ext cx="1828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3200"/>
              <a:t>=(-</a:t>
            </a:r>
            <a:r>
              <a:rPr lang="en-US" altLang="en-US" sz="3200" i="1"/>
              <a:t>a</a:t>
            </a:r>
            <a:r>
              <a:rPr lang="en-US" altLang="en-US" sz="3200"/>
              <a:t>,0)</a:t>
            </a:r>
            <a:endParaRPr lang="en-US" altLang="en-US" sz="3200">
              <a:latin typeface="Arial" charset="0"/>
            </a:endParaRPr>
          </a:p>
        </p:txBody>
      </p:sp>
      <p:sp>
        <p:nvSpPr>
          <p:cNvPr id="94225" name="Text Box 30"/>
          <p:cNvSpPr txBox="1">
            <a:spLocks noChangeArrowheads="1"/>
          </p:cNvSpPr>
          <p:nvPr/>
        </p:nvSpPr>
        <p:spPr bwMode="auto">
          <a:xfrm>
            <a:off x="6705600" y="3078163"/>
            <a:ext cx="19812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3200"/>
              <a:t>=(</a:t>
            </a:r>
            <a:r>
              <a:rPr lang="en-US" altLang="en-US" sz="3200" i="1"/>
              <a:t>a</a:t>
            </a:r>
            <a:r>
              <a:rPr lang="en-US" altLang="en-US" sz="3200"/>
              <a:t>,0)</a:t>
            </a:r>
            <a:endParaRPr lang="en-US" altLang="en-US" sz="3200">
              <a:latin typeface="Arial" charset="0"/>
            </a:endParaRPr>
          </a:p>
        </p:txBody>
      </p:sp>
      <p:sp>
        <p:nvSpPr>
          <p:cNvPr id="47138" name="Text Box 34"/>
          <p:cNvSpPr txBox="1">
            <a:spLocks noChangeArrowheads="1"/>
          </p:cNvSpPr>
          <p:nvPr/>
        </p:nvSpPr>
        <p:spPr bwMode="auto">
          <a:xfrm>
            <a:off x="1066800" y="4052888"/>
            <a:ext cx="64008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2800"/>
              <a:t>Equation of the parabola is:</a:t>
            </a:r>
            <a:endParaRPr lang="en-US" altLang="en-US" sz="2800" i="1"/>
          </a:p>
        </p:txBody>
      </p:sp>
      <p:graphicFrame>
        <p:nvGraphicFramePr>
          <p:cNvPr id="94227" name="Object 35"/>
          <p:cNvGraphicFramePr>
            <a:graphicFrameLocks noChangeAspect="1"/>
          </p:cNvGraphicFramePr>
          <p:nvPr/>
        </p:nvGraphicFramePr>
        <p:xfrm>
          <a:off x="6038850" y="31686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37" name="Equation" r:id="rId3" imgW="114151" imgH="215619" progId="Equation.3">
                  <p:embed/>
                </p:oleObj>
              </mc:Choice>
              <mc:Fallback>
                <p:oleObj name="Equation" r:id="rId3" imgW="114151" imgH="215619" progId="Equation.3">
                  <p:embed/>
                  <p:pic>
                    <p:nvPicPr>
                      <p:cNvPr id="0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8850" y="31686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40" name="Object 36"/>
          <p:cNvGraphicFramePr>
            <a:graphicFrameLocks noChangeAspect="1"/>
          </p:cNvGraphicFramePr>
          <p:nvPr/>
        </p:nvGraphicFramePr>
        <p:xfrm>
          <a:off x="5199063" y="3886200"/>
          <a:ext cx="2192337" cy="91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38" name="Equation" r:id="rId5" imgW="939392" imgH="393529" progId="Equation.3">
                  <p:embed/>
                </p:oleObj>
              </mc:Choice>
              <mc:Fallback>
                <p:oleObj name="Equation" r:id="rId5" imgW="939392" imgH="393529" progId="Equation.3">
                  <p:embed/>
                  <p:pic>
                    <p:nvPicPr>
                      <p:cNvPr id="0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99063" y="3886200"/>
                        <a:ext cx="2192337" cy="917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41" name="Object 37"/>
          <p:cNvGraphicFramePr>
            <a:graphicFrameLocks noChangeAspect="1"/>
          </p:cNvGraphicFramePr>
          <p:nvPr/>
        </p:nvGraphicFramePr>
        <p:xfrm>
          <a:off x="2286000" y="5483225"/>
          <a:ext cx="6500813" cy="1169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39" name="Equation" r:id="rId7" imgW="2819400" imgH="508000" progId="Equation.3">
                  <p:embed/>
                </p:oleObj>
              </mc:Choice>
              <mc:Fallback>
                <p:oleObj name="Equation" r:id="rId7" imgW="2819400" imgH="508000" progId="Equation.3">
                  <p:embed/>
                  <p:pic>
                    <p:nvPicPr>
                      <p:cNvPr id="0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5483225"/>
                        <a:ext cx="6500813" cy="1169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142" name="Text Box 38"/>
          <p:cNvSpPr txBox="1">
            <a:spLocks noChangeArrowheads="1"/>
          </p:cNvSpPr>
          <p:nvPr/>
        </p:nvSpPr>
        <p:spPr bwMode="auto">
          <a:xfrm>
            <a:off x="304800" y="4967288"/>
            <a:ext cx="64008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2800"/>
              <a:t>Area under the parabola is:</a:t>
            </a:r>
            <a:endParaRPr lang="en-US" altLang="en-US" sz="2800" i="1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7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7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7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7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38" grpId="0"/>
      <p:bldP spid="47142" grpId="0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Text Box 10"/>
          <p:cNvSpPr txBox="1">
            <a:spLocks noChangeArrowheads="1"/>
          </p:cNvSpPr>
          <p:nvPr/>
        </p:nvSpPr>
        <p:spPr bwMode="auto">
          <a:xfrm>
            <a:off x="533400" y="228600"/>
            <a:ext cx="8077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/>
              <a:t>Consider A Segment of a Parabola, </a:t>
            </a:r>
            <a:r>
              <a:rPr lang="en-US" altLang="en-US" sz="3600" i="1"/>
              <a:t>ABC</a:t>
            </a:r>
            <a:endParaRPr lang="en-US" altLang="en-US" sz="3600"/>
          </a:p>
        </p:txBody>
      </p:sp>
      <p:sp>
        <p:nvSpPr>
          <p:cNvPr id="95235" name="Line 13"/>
          <p:cNvSpPr>
            <a:spLocks noChangeShapeType="1"/>
          </p:cNvSpPr>
          <p:nvPr/>
        </p:nvSpPr>
        <p:spPr bwMode="auto">
          <a:xfrm>
            <a:off x="4267200" y="5562600"/>
            <a:ext cx="4724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236" name="Freeform 14"/>
          <p:cNvSpPr>
            <a:spLocks/>
          </p:cNvSpPr>
          <p:nvPr/>
        </p:nvSpPr>
        <p:spPr bwMode="auto">
          <a:xfrm>
            <a:off x="4267200" y="4495800"/>
            <a:ext cx="4724400" cy="1066800"/>
          </a:xfrm>
          <a:custGeom>
            <a:avLst/>
            <a:gdLst>
              <a:gd name="T0" fmla="*/ 0 w 2976"/>
              <a:gd name="T1" fmla="*/ 1066800 h 672"/>
              <a:gd name="T2" fmla="*/ 2438400 w 2976"/>
              <a:gd name="T3" fmla="*/ 0 h 672"/>
              <a:gd name="T4" fmla="*/ 4724400 w 2976"/>
              <a:gd name="T5" fmla="*/ 1066800 h 67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976" h="672">
                <a:moveTo>
                  <a:pt x="0" y="672"/>
                </a:moveTo>
                <a:cubicBezTo>
                  <a:pt x="520" y="336"/>
                  <a:pt x="1040" y="0"/>
                  <a:pt x="1536" y="0"/>
                </a:cubicBezTo>
                <a:cubicBezTo>
                  <a:pt x="2032" y="0"/>
                  <a:pt x="2736" y="560"/>
                  <a:pt x="2976" y="672"/>
                </a:cubicBezTo>
              </a:path>
            </a:pathLst>
          </a:custGeom>
          <a:noFill/>
          <a:ln w="5715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237" name="Oval 15"/>
          <p:cNvSpPr>
            <a:spLocks noChangeArrowheads="1"/>
          </p:cNvSpPr>
          <p:nvPr/>
        </p:nvSpPr>
        <p:spPr bwMode="auto">
          <a:xfrm>
            <a:off x="6629400" y="4419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5238" name="Oval 16"/>
          <p:cNvSpPr>
            <a:spLocks noChangeArrowheads="1"/>
          </p:cNvSpPr>
          <p:nvPr/>
        </p:nvSpPr>
        <p:spPr bwMode="auto">
          <a:xfrm>
            <a:off x="4191000" y="5486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5239" name="Oval 17"/>
          <p:cNvSpPr>
            <a:spLocks noChangeArrowheads="1"/>
          </p:cNvSpPr>
          <p:nvPr/>
        </p:nvSpPr>
        <p:spPr bwMode="auto">
          <a:xfrm>
            <a:off x="8839200" y="5486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5240" name="Text Box 18"/>
          <p:cNvSpPr txBox="1">
            <a:spLocks noChangeArrowheads="1"/>
          </p:cNvSpPr>
          <p:nvPr/>
        </p:nvSpPr>
        <p:spPr bwMode="auto">
          <a:xfrm>
            <a:off x="4038600" y="5562600"/>
            <a:ext cx="914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3200" i="1"/>
              <a:t>A</a:t>
            </a:r>
            <a:endParaRPr lang="en-US" altLang="en-US" sz="3200" i="1">
              <a:latin typeface="Arial" charset="0"/>
            </a:endParaRPr>
          </a:p>
        </p:txBody>
      </p:sp>
      <p:sp>
        <p:nvSpPr>
          <p:cNvPr id="95241" name="Text Box 19"/>
          <p:cNvSpPr txBox="1">
            <a:spLocks noChangeArrowheads="1"/>
          </p:cNvSpPr>
          <p:nvPr/>
        </p:nvSpPr>
        <p:spPr bwMode="auto">
          <a:xfrm>
            <a:off x="6705600" y="3916363"/>
            <a:ext cx="9144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3200" i="1"/>
              <a:t>B</a:t>
            </a:r>
            <a:endParaRPr lang="en-US" altLang="en-US" sz="3200" i="1">
              <a:latin typeface="Arial" charset="0"/>
            </a:endParaRPr>
          </a:p>
        </p:txBody>
      </p:sp>
      <p:sp>
        <p:nvSpPr>
          <p:cNvPr id="95242" name="Text Box 20"/>
          <p:cNvSpPr txBox="1">
            <a:spLocks noChangeArrowheads="1"/>
          </p:cNvSpPr>
          <p:nvPr/>
        </p:nvSpPr>
        <p:spPr bwMode="auto">
          <a:xfrm>
            <a:off x="8686800" y="5562600"/>
            <a:ext cx="914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3200" i="1"/>
              <a:t>C</a:t>
            </a:r>
            <a:endParaRPr lang="en-US" altLang="en-US" sz="3200" i="1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50" name="Text Box 26"/>
          <p:cNvSpPr txBox="1">
            <a:spLocks noChangeArrowheads="1"/>
          </p:cNvSpPr>
          <p:nvPr/>
        </p:nvSpPr>
        <p:spPr bwMode="auto">
          <a:xfrm>
            <a:off x="4267200" y="2895600"/>
            <a:ext cx="914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3200" i="1">
                <a:solidFill>
                  <a:schemeClr val="accent2"/>
                </a:solidFill>
              </a:rPr>
              <a:t>K</a:t>
            </a:r>
            <a:endParaRPr lang="en-US" altLang="en-US" sz="3200" i="1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26649" name="Text Box 25"/>
          <p:cNvSpPr txBox="1">
            <a:spLocks noChangeArrowheads="1"/>
          </p:cNvSpPr>
          <p:nvPr/>
        </p:nvSpPr>
        <p:spPr bwMode="auto">
          <a:xfrm>
            <a:off x="6553200" y="2895600"/>
            <a:ext cx="914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3200" i="1">
                <a:solidFill>
                  <a:schemeClr val="accent2"/>
                </a:solidFill>
              </a:rPr>
              <a:t>E</a:t>
            </a:r>
            <a:endParaRPr lang="en-US" altLang="en-US" sz="3200" i="1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26648" name="Text Box 24"/>
          <p:cNvSpPr txBox="1">
            <a:spLocks noChangeArrowheads="1"/>
          </p:cNvSpPr>
          <p:nvPr/>
        </p:nvSpPr>
        <p:spPr bwMode="auto">
          <a:xfrm>
            <a:off x="6477000" y="5562600"/>
            <a:ext cx="914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3200" i="1">
                <a:solidFill>
                  <a:schemeClr val="accent2"/>
                </a:solidFill>
              </a:rPr>
              <a:t>D</a:t>
            </a:r>
            <a:endParaRPr lang="en-US" altLang="en-US" sz="3200" i="1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4038600" y="762000"/>
            <a:ext cx="914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3200" i="1">
                <a:solidFill>
                  <a:srgbClr val="FF3300"/>
                </a:solidFill>
              </a:rPr>
              <a:t>Z</a:t>
            </a:r>
            <a:endParaRPr lang="en-US" altLang="en-US" sz="3200" i="1">
              <a:solidFill>
                <a:srgbClr val="FF3300"/>
              </a:solidFill>
              <a:latin typeface="Arial" charset="0"/>
            </a:endParaRPr>
          </a:p>
        </p:txBody>
      </p:sp>
      <p:sp>
        <p:nvSpPr>
          <p:cNvPr id="26631" name="Line 7"/>
          <p:cNvSpPr>
            <a:spLocks noChangeShapeType="1"/>
          </p:cNvSpPr>
          <p:nvPr/>
        </p:nvSpPr>
        <p:spPr bwMode="auto">
          <a:xfrm flipV="1">
            <a:off x="4267200" y="4495800"/>
            <a:ext cx="2438400" cy="10668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32" name="Line 8"/>
          <p:cNvSpPr>
            <a:spLocks noChangeShapeType="1"/>
          </p:cNvSpPr>
          <p:nvPr/>
        </p:nvSpPr>
        <p:spPr bwMode="auto">
          <a:xfrm flipH="1" flipV="1">
            <a:off x="4267200" y="1371600"/>
            <a:ext cx="4724400" cy="41910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6264" name="Line 9"/>
          <p:cNvSpPr>
            <a:spLocks noChangeShapeType="1"/>
          </p:cNvSpPr>
          <p:nvPr/>
        </p:nvSpPr>
        <p:spPr bwMode="auto">
          <a:xfrm>
            <a:off x="4267200" y="5562600"/>
            <a:ext cx="4724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34" name="Line 10"/>
          <p:cNvSpPr>
            <a:spLocks noChangeShapeType="1"/>
          </p:cNvSpPr>
          <p:nvPr/>
        </p:nvSpPr>
        <p:spPr bwMode="auto">
          <a:xfrm flipV="1">
            <a:off x="4267200" y="1371600"/>
            <a:ext cx="0" cy="41910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35" name="Line 11"/>
          <p:cNvSpPr>
            <a:spLocks noChangeShapeType="1"/>
          </p:cNvSpPr>
          <p:nvPr/>
        </p:nvSpPr>
        <p:spPr bwMode="auto">
          <a:xfrm>
            <a:off x="6705600" y="3505200"/>
            <a:ext cx="0" cy="20574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36" name="Line 12"/>
          <p:cNvSpPr>
            <a:spLocks noChangeShapeType="1"/>
          </p:cNvSpPr>
          <p:nvPr/>
        </p:nvSpPr>
        <p:spPr bwMode="auto">
          <a:xfrm flipH="1" flipV="1">
            <a:off x="4267200" y="3429000"/>
            <a:ext cx="4724400" cy="21336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6268" name="Freeform 13"/>
          <p:cNvSpPr>
            <a:spLocks/>
          </p:cNvSpPr>
          <p:nvPr/>
        </p:nvSpPr>
        <p:spPr bwMode="auto">
          <a:xfrm>
            <a:off x="4267200" y="4495800"/>
            <a:ext cx="4724400" cy="1066800"/>
          </a:xfrm>
          <a:custGeom>
            <a:avLst/>
            <a:gdLst>
              <a:gd name="T0" fmla="*/ 0 w 2976"/>
              <a:gd name="T1" fmla="*/ 1066800 h 672"/>
              <a:gd name="T2" fmla="*/ 2438400 w 2976"/>
              <a:gd name="T3" fmla="*/ 0 h 672"/>
              <a:gd name="T4" fmla="*/ 4724400 w 2976"/>
              <a:gd name="T5" fmla="*/ 1066800 h 67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976" h="672">
                <a:moveTo>
                  <a:pt x="0" y="672"/>
                </a:moveTo>
                <a:cubicBezTo>
                  <a:pt x="520" y="336"/>
                  <a:pt x="1040" y="0"/>
                  <a:pt x="1536" y="0"/>
                </a:cubicBezTo>
                <a:cubicBezTo>
                  <a:pt x="2032" y="0"/>
                  <a:pt x="2736" y="560"/>
                  <a:pt x="2976" y="672"/>
                </a:cubicBezTo>
              </a:path>
            </a:pathLst>
          </a:custGeom>
          <a:noFill/>
          <a:ln w="5715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6269" name="Oval 14"/>
          <p:cNvSpPr>
            <a:spLocks noChangeArrowheads="1"/>
          </p:cNvSpPr>
          <p:nvPr/>
        </p:nvSpPr>
        <p:spPr bwMode="auto">
          <a:xfrm>
            <a:off x="6629400" y="4419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6270" name="Oval 15"/>
          <p:cNvSpPr>
            <a:spLocks noChangeArrowheads="1"/>
          </p:cNvSpPr>
          <p:nvPr/>
        </p:nvSpPr>
        <p:spPr bwMode="auto">
          <a:xfrm>
            <a:off x="4191000" y="5486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6271" name="Oval 16"/>
          <p:cNvSpPr>
            <a:spLocks noChangeArrowheads="1"/>
          </p:cNvSpPr>
          <p:nvPr/>
        </p:nvSpPr>
        <p:spPr bwMode="auto">
          <a:xfrm>
            <a:off x="8839200" y="5486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6272" name="Text Box 17"/>
          <p:cNvSpPr txBox="1">
            <a:spLocks noChangeArrowheads="1"/>
          </p:cNvSpPr>
          <p:nvPr/>
        </p:nvSpPr>
        <p:spPr bwMode="auto">
          <a:xfrm>
            <a:off x="4038600" y="5562600"/>
            <a:ext cx="914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3200" i="1"/>
              <a:t>A</a:t>
            </a:r>
            <a:endParaRPr lang="en-US" altLang="en-US" sz="3200" i="1">
              <a:latin typeface="Arial" charset="0"/>
            </a:endParaRPr>
          </a:p>
        </p:txBody>
      </p:sp>
      <p:sp>
        <p:nvSpPr>
          <p:cNvPr id="96273" name="Text Box 18"/>
          <p:cNvSpPr txBox="1">
            <a:spLocks noChangeArrowheads="1"/>
          </p:cNvSpPr>
          <p:nvPr/>
        </p:nvSpPr>
        <p:spPr bwMode="auto">
          <a:xfrm>
            <a:off x="6705600" y="3916363"/>
            <a:ext cx="9144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3200" i="1"/>
              <a:t>B</a:t>
            </a:r>
            <a:endParaRPr lang="en-US" altLang="en-US" sz="3200" i="1">
              <a:latin typeface="Arial" charset="0"/>
            </a:endParaRPr>
          </a:p>
        </p:txBody>
      </p:sp>
      <p:sp>
        <p:nvSpPr>
          <p:cNvPr id="96274" name="Text Box 19"/>
          <p:cNvSpPr txBox="1">
            <a:spLocks noChangeArrowheads="1"/>
          </p:cNvSpPr>
          <p:nvPr/>
        </p:nvSpPr>
        <p:spPr bwMode="auto">
          <a:xfrm>
            <a:off x="8686800" y="5562600"/>
            <a:ext cx="914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3200" i="1"/>
              <a:t>C</a:t>
            </a:r>
            <a:endParaRPr lang="en-US" altLang="en-US" sz="3200" i="1">
              <a:latin typeface="Arial" charset="0"/>
            </a:endParaRPr>
          </a:p>
        </p:txBody>
      </p:sp>
      <p:sp>
        <p:nvSpPr>
          <p:cNvPr id="26644" name="Oval 20"/>
          <p:cNvSpPr>
            <a:spLocks noChangeArrowheads="1"/>
          </p:cNvSpPr>
          <p:nvPr/>
        </p:nvSpPr>
        <p:spPr bwMode="auto">
          <a:xfrm>
            <a:off x="6629400" y="5486400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6645" name="Oval 21"/>
          <p:cNvSpPr>
            <a:spLocks noChangeArrowheads="1"/>
          </p:cNvSpPr>
          <p:nvPr/>
        </p:nvSpPr>
        <p:spPr bwMode="auto">
          <a:xfrm>
            <a:off x="6629400" y="3429000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6646" name="Oval 22"/>
          <p:cNvSpPr>
            <a:spLocks noChangeArrowheads="1"/>
          </p:cNvSpPr>
          <p:nvPr/>
        </p:nvSpPr>
        <p:spPr bwMode="auto">
          <a:xfrm>
            <a:off x="4191000" y="3352800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6647" name="Oval 23"/>
          <p:cNvSpPr>
            <a:spLocks noChangeArrowheads="1"/>
          </p:cNvSpPr>
          <p:nvPr/>
        </p:nvSpPr>
        <p:spPr bwMode="auto">
          <a:xfrm>
            <a:off x="4191000" y="1295400"/>
            <a:ext cx="152400" cy="152400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6664" name="Text Box 40"/>
          <p:cNvSpPr txBox="1">
            <a:spLocks noChangeArrowheads="1"/>
          </p:cNvSpPr>
          <p:nvPr/>
        </p:nvSpPr>
        <p:spPr bwMode="auto">
          <a:xfrm>
            <a:off x="304800" y="304800"/>
            <a:ext cx="3429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FF3300"/>
                </a:solidFill>
              </a:rPr>
              <a:t>Add a Tangent Line, </a:t>
            </a:r>
            <a:r>
              <a:rPr lang="en-US" altLang="en-US" sz="2800" i="1">
                <a:solidFill>
                  <a:srgbClr val="FF3300"/>
                </a:solidFill>
              </a:rPr>
              <a:t>CZ</a:t>
            </a:r>
            <a:r>
              <a:rPr lang="en-US" altLang="en-US" sz="2800">
                <a:solidFill>
                  <a:srgbClr val="FF3300"/>
                </a:solidFill>
              </a:rPr>
              <a:t>, </a:t>
            </a:r>
          </a:p>
        </p:txBody>
      </p:sp>
      <p:sp>
        <p:nvSpPr>
          <p:cNvPr id="26665" name="Text Box 41"/>
          <p:cNvSpPr txBox="1">
            <a:spLocks noChangeArrowheads="1"/>
          </p:cNvSpPr>
          <p:nvPr/>
        </p:nvSpPr>
        <p:spPr bwMode="auto">
          <a:xfrm>
            <a:off x="228600" y="2209800"/>
            <a:ext cx="3429000" cy="265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2800">
                <a:solidFill>
                  <a:schemeClr val="accent2"/>
                </a:solidFill>
              </a:rPr>
              <a:t>Add the axis through point </a:t>
            </a:r>
            <a:r>
              <a:rPr lang="en-US" altLang="en-US" sz="2800" i="1">
                <a:solidFill>
                  <a:schemeClr val="accent2"/>
                </a:solidFill>
              </a:rPr>
              <a:t>B</a:t>
            </a:r>
            <a:r>
              <a:rPr lang="en-US" altLang="en-US" sz="2800">
                <a:solidFill>
                  <a:schemeClr val="accent2"/>
                </a:solidFill>
              </a:rPr>
              <a:t> and extend to lines </a:t>
            </a:r>
            <a:r>
              <a:rPr lang="en-US" altLang="en-US" sz="2800" i="1">
                <a:solidFill>
                  <a:schemeClr val="accent2"/>
                </a:solidFill>
              </a:rPr>
              <a:t>AC</a:t>
            </a:r>
            <a:r>
              <a:rPr lang="en-US" altLang="en-US" sz="2800">
                <a:solidFill>
                  <a:schemeClr val="accent2"/>
                </a:solidFill>
              </a:rPr>
              <a:t> and </a:t>
            </a:r>
            <a:r>
              <a:rPr lang="en-US" altLang="en-US" sz="2800" i="1">
                <a:solidFill>
                  <a:schemeClr val="accent2"/>
                </a:solidFill>
              </a:rPr>
              <a:t>CZ, </a:t>
            </a:r>
            <a:r>
              <a:rPr lang="en-US" altLang="en-US" sz="2800">
                <a:solidFill>
                  <a:schemeClr val="accent2"/>
                </a:solidFill>
              </a:rPr>
              <a:t>labeling the points of intersection </a:t>
            </a:r>
            <a:r>
              <a:rPr lang="en-US" altLang="en-US" sz="2800" i="1">
                <a:solidFill>
                  <a:schemeClr val="accent2"/>
                </a:solidFill>
              </a:rPr>
              <a:t>D</a:t>
            </a:r>
            <a:r>
              <a:rPr lang="en-US" altLang="en-US" sz="2800">
                <a:solidFill>
                  <a:schemeClr val="accent2"/>
                </a:solidFill>
              </a:rPr>
              <a:t> and </a:t>
            </a:r>
            <a:r>
              <a:rPr lang="en-US" altLang="en-US" sz="2800" i="1">
                <a:solidFill>
                  <a:schemeClr val="accent2"/>
                </a:solidFill>
              </a:rPr>
              <a:t>E</a:t>
            </a:r>
            <a:r>
              <a:rPr lang="en-US" altLang="en-US" sz="2800">
                <a:solidFill>
                  <a:schemeClr val="accent2"/>
                </a:solidFill>
              </a:rPr>
              <a:t>, respectively.</a:t>
            </a:r>
            <a:r>
              <a:rPr lang="en-US" altLang="en-US" sz="2800" i="1">
                <a:solidFill>
                  <a:schemeClr val="accent2"/>
                </a:solidFill>
              </a:rPr>
              <a:t> </a:t>
            </a:r>
            <a:endParaRPr lang="en-US" altLang="en-US" sz="2800">
              <a:solidFill>
                <a:schemeClr val="accent2"/>
              </a:solidFill>
            </a:endParaRPr>
          </a:p>
        </p:txBody>
      </p:sp>
      <p:sp>
        <p:nvSpPr>
          <p:cNvPr id="26666" name="Text Box 42"/>
          <p:cNvSpPr txBox="1">
            <a:spLocks noChangeArrowheads="1"/>
          </p:cNvSpPr>
          <p:nvPr/>
        </p:nvSpPr>
        <p:spPr bwMode="auto">
          <a:xfrm>
            <a:off x="228600" y="4953000"/>
            <a:ext cx="3429000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2800">
                <a:solidFill>
                  <a:schemeClr val="accent2"/>
                </a:solidFill>
              </a:rPr>
              <a:t>Add line CB and extend to line </a:t>
            </a:r>
            <a:r>
              <a:rPr lang="en-US" altLang="en-US" sz="2800" i="1">
                <a:solidFill>
                  <a:schemeClr val="accent2"/>
                </a:solidFill>
              </a:rPr>
              <a:t>AZ </a:t>
            </a:r>
            <a:r>
              <a:rPr lang="en-US" altLang="en-US" sz="2800">
                <a:solidFill>
                  <a:schemeClr val="accent2"/>
                </a:solidFill>
              </a:rPr>
              <a:t>and label the point of intersection </a:t>
            </a:r>
            <a:r>
              <a:rPr lang="en-US" altLang="en-US" sz="2800" i="1">
                <a:solidFill>
                  <a:schemeClr val="accent2"/>
                </a:solidFill>
              </a:rPr>
              <a:t>K</a:t>
            </a:r>
            <a:r>
              <a:rPr lang="en-US" altLang="en-US" sz="2800">
                <a:solidFill>
                  <a:schemeClr val="accent2"/>
                </a:solidFill>
              </a:rPr>
              <a:t>.</a:t>
            </a:r>
          </a:p>
        </p:txBody>
      </p:sp>
      <p:sp>
        <p:nvSpPr>
          <p:cNvPr id="26667" name="Text Box 43"/>
          <p:cNvSpPr txBox="1">
            <a:spLocks noChangeArrowheads="1"/>
          </p:cNvSpPr>
          <p:nvPr/>
        </p:nvSpPr>
        <p:spPr bwMode="auto">
          <a:xfrm>
            <a:off x="304800" y="762000"/>
            <a:ext cx="34290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FF3300"/>
                </a:solidFill>
              </a:rPr>
              <a:t>       and a line perpendicular to line </a:t>
            </a:r>
            <a:r>
              <a:rPr lang="en-US" altLang="en-US" sz="2800" i="1">
                <a:solidFill>
                  <a:srgbClr val="FF3300"/>
                </a:solidFill>
              </a:rPr>
              <a:t>AC, </a:t>
            </a:r>
            <a:r>
              <a:rPr lang="en-US" altLang="en-US" sz="2800">
                <a:solidFill>
                  <a:srgbClr val="FF3300"/>
                </a:solidFill>
              </a:rPr>
              <a:t>labeled </a:t>
            </a:r>
            <a:r>
              <a:rPr lang="en-US" altLang="en-US" sz="2800" i="1">
                <a:solidFill>
                  <a:srgbClr val="FF3300"/>
                </a:solidFill>
              </a:rPr>
              <a:t>AZ. </a:t>
            </a:r>
            <a:endParaRPr lang="en-US" altLang="en-US" sz="2800">
              <a:solidFill>
                <a:srgbClr val="FF3300"/>
              </a:solidFill>
            </a:endParaRPr>
          </a:p>
        </p:txBody>
      </p:sp>
      <p:sp>
        <p:nvSpPr>
          <p:cNvPr id="26668" name="Text Box 44"/>
          <p:cNvSpPr txBox="1">
            <a:spLocks noChangeArrowheads="1"/>
          </p:cNvSpPr>
          <p:nvPr/>
        </p:nvSpPr>
        <p:spPr bwMode="auto">
          <a:xfrm>
            <a:off x="5791200" y="381000"/>
            <a:ext cx="3200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2800">
                <a:solidFill>
                  <a:schemeClr val="accent2"/>
                </a:solidFill>
              </a:rPr>
              <a:t>Add line </a:t>
            </a:r>
            <a:r>
              <a:rPr lang="en-US" altLang="en-US" sz="2800" i="1">
                <a:solidFill>
                  <a:schemeClr val="accent2"/>
                </a:solidFill>
              </a:rPr>
              <a:t>AB.</a:t>
            </a:r>
            <a:endParaRPr lang="en-US" altLang="en-US" sz="280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6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6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6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6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26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6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26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50" grpId="0"/>
      <p:bldP spid="26649" grpId="0"/>
      <p:bldP spid="26648" grpId="0"/>
      <p:bldP spid="26629" grpId="0"/>
      <p:bldP spid="26631" grpId="0" animBg="1"/>
      <p:bldP spid="26632" grpId="0" animBg="1"/>
      <p:bldP spid="26634" grpId="0" animBg="1"/>
      <p:bldP spid="26635" grpId="0" animBg="1"/>
      <p:bldP spid="26636" grpId="0" animBg="1"/>
      <p:bldP spid="26644" grpId="0" animBg="1"/>
      <p:bldP spid="26645" grpId="0" animBg="1"/>
      <p:bldP spid="26646" grpId="0" animBg="1"/>
      <p:bldP spid="26647" grpId="0" animBg="1"/>
      <p:bldP spid="26664" grpId="0"/>
      <p:bldP spid="26665" grpId="0"/>
      <p:bldP spid="26666" grpId="0"/>
      <p:bldP spid="26667" grpId="0"/>
      <p:bldP spid="26668" grpId="0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84" name="Text Box 36"/>
          <p:cNvSpPr txBox="1">
            <a:spLocks noChangeArrowheads="1"/>
          </p:cNvSpPr>
          <p:nvPr/>
        </p:nvSpPr>
        <p:spPr bwMode="auto">
          <a:xfrm>
            <a:off x="5562600" y="3505200"/>
            <a:ext cx="914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3200" i="1">
                <a:solidFill>
                  <a:srgbClr val="008000"/>
                </a:solidFill>
              </a:rPr>
              <a:t>N</a:t>
            </a:r>
            <a:endParaRPr lang="en-US" altLang="en-US" sz="3200" i="1">
              <a:solidFill>
                <a:srgbClr val="008000"/>
              </a:solidFill>
              <a:latin typeface="Arial" charset="0"/>
            </a:endParaRPr>
          </a:p>
        </p:txBody>
      </p:sp>
      <p:sp>
        <p:nvSpPr>
          <p:cNvPr id="27682" name="Text Box 34"/>
          <p:cNvSpPr txBox="1">
            <a:spLocks noChangeArrowheads="1"/>
          </p:cNvSpPr>
          <p:nvPr/>
        </p:nvSpPr>
        <p:spPr bwMode="auto">
          <a:xfrm>
            <a:off x="5334000" y="5562600"/>
            <a:ext cx="914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3200" i="1">
                <a:solidFill>
                  <a:srgbClr val="008000"/>
                </a:solidFill>
              </a:rPr>
              <a:t>X</a:t>
            </a:r>
            <a:endParaRPr lang="en-US" altLang="en-US" sz="3200" i="1">
              <a:solidFill>
                <a:srgbClr val="008000"/>
              </a:solidFill>
              <a:latin typeface="Arial" charset="0"/>
            </a:endParaRPr>
          </a:p>
        </p:txBody>
      </p:sp>
      <p:sp>
        <p:nvSpPr>
          <p:cNvPr id="97284" name="Text Box 2"/>
          <p:cNvSpPr txBox="1">
            <a:spLocks noChangeArrowheads="1"/>
          </p:cNvSpPr>
          <p:nvPr/>
        </p:nvSpPr>
        <p:spPr bwMode="auto">
          <a:xfrm>
            <a:off x="4267200" y="2895600"/>
            <a:ext cx="914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3200" i="1">
                <a:solidFill>
                  <a:schemeClr val="accent2"/>
                </a:solidFill>
              </a:rPr>
              <a:t>K</a:t>
            </a:r>
            <a:endParaRPr lang="en-US" altLang="en-US" sz="3200" i="1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97285" name="Text Box 3"/>
          <p:cNvSpPr txBox="1">
            <a:spLocks noChangeArrowheads="1"/>
          </p:cNvSpPr>
          <p:nvPr/>
        </p:nvSpPr>
        <p:spPr bwMode="auto">
          <a:xfrm>
            <a:off x="6553200" y="2895600"/>
            <a:ext cx="914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3200" i="1">
                <a:solidFill>
                  <a:schemeClr val="accent2"/>
                </a:solidFill>
              </a:rPr>
              <a:t>E</a:t>
            </a:r>
            <a:endParaRPr lang="en-US" altLang="en-US" sz="3200" i="1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97286" name="Text Box 4"/>
          <p:cNvSpPr txBox="1">
            <a:spLocks noChangeArrowheads="1"/>
          </p:cNvSpPr>
          <p:nvPr/>
        </p:nvSpPr>
        <p:spPr bwMode="auto">
          <a:xfrm>
            <a:off x="6477000" y="5562600"/>
            <a:ext cx="914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3200" i="1">
                <a:solidFill>
                  <a:schemeClr val="accent2"/>
                </a:solidFill>
              </a:rPr>
              <a:t>D</a:t>
            </a:r>
            <a:endParaRPr lang="en-US" altLang="en-US" sz="3200" i="1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97287" name="Text Box 5"/>
          <p:cNvSpPr txBox="1">
            <a:spLocks noChangeArrowheads="1"/>
          </p:cNvSpPr>
          <p:nvPr/>
        </p:nvSpPr>
        <p:spPr bwMode="auto">
          <a:xfrm>
            <a:off x="4038600" y="762000"/>
            <a:ext cx="914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3200" i="1">
                <a:solidFill>
                  <a:srgbClr val="FF3300"/>
                </a:solidFill>
              </a:rPr>
              <a:t>Z</a:t>
            </a:r>
            <a:endParaRPr lang="en-US" altLang="en-US" sz="3200" i="1">
              <a:solidFill>
                <a:srgbClr val="FF3300"/>
              </a:solidFill>
              <a:latin typeface="Arial" charset="0"/>
            </a:endParaRPr>
          </a:p>
        </p:txBody>
      </p:sp>
      <p:sp>
        <p:nvSpPr>
          <p:cNvPr id="97288" name="Line 6"/>
          <p:cNvSpPr>
            <a:spLocks noChangeShapeType="1"/>
          </p:cNvSpPr>
          <p:nvPr/>
        </p:nvSpPr>
        <p:spPr bwMode="auto">
          <a:xfrm flipV="1">
            <a:off x="4267200" y="4495800"/>
            <a:ext cx="2438400" cy="10668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7289" name="Line 7"/>
          <p:cNvSpPr>
            <a:spLocks noChangeShapeType="1"/>
          </p:cNvSpPr>
          <p:nvPr/>
        </p:nvSpPr>
        <p:spPr bwMode="auto">
          <a:xfrm flipH="1" flipV="1">
            <a:off x="4267200" y="1371600"/>
            <a:ext cx="4724400" cy="41910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7290" name="Line 8"/>
          <p:cNvSpPr>
            <a:spLocks noChangeShapeType="1"/>
          </p:cNvSpPr>
          <p:nvPr/>
        </p:nvSpPr>
        <p:spPr bwMode="auto">
          <a:xfrm>
            <a:off x="4267200" y="5562600"/>
            <a:ext cx="4724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7291" name="Line 9"/>
          <p:cNvSpPr>
            <a:spLocks noChangeShapeType="1"/>
          </p:cNvSpPr>
          <p:nvPr/>
        </p:nvSpPr>
        <p:spPr bwMode="auto">
          <a:xfrm flipV="1">
            <a:off x="4267200" y="1371600"/>
            <a:ext cx="0" cy="41910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7292" name="Line 10"/>
          <p:cNvSpPr>
            <a:spLocks noChangeShapeType="1"/>
          </p:cNvSpPr>
          <p:nvPr/>
        </p:nvSpPr>
        <p:spPr bwMode="auto">
          <a:xfrm>
            <a:off x="6705600" y="3505200"/>
            <a:ext cx="0" cy="20574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7293" name="Line 11"/>
          <p:cNvSpPr>
            <a:spLocks noChangeShapeType="1"/>
          </p:cNvSpPr>
          <p:nvPr/>
        </p:nvSpPr>
        <p:spPr bwMode="auto">
          <a:xfrm flipH="1" flipV="1">
            <a:off x="4267200" y="3429000"/>
            <a:ext cx="4724400" cy="21336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7294" name="Freeform 12"/>
          <p:cNvSpPr>
            <a:spLocks/>
          </p:cNvSpPr>
          <p:nvPr/>
        </p:nvSpPr>
        <p:spPr bwMode="auto">
          <a:xfrm>
            <a:off x="4267200" y="4495800"/>
            <a:ext cx="4724400" cy="1066800"/>
          </a:xfrm>
          <a:custGeom>
            <a:avLst/>
            <a:gdLst>
              <a:gd name="T0" fmla="*/ 0 w 2976"/>
              <a:gd name="T1" fmla="*/ 1066800 h 672"/>
              <a:gd name="T2" fmla="*/ 2438400 w 2976"/>
              <a:gd name="T3" fmla="*/ 0 h 672"/>
              <a:gd name="T4" fmla="*/ 4724400 w 2976"/>
              <a:gd name="T5" fmla="*/ 1066800 h 67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976" h="672">
                <a:moveTo>
                  <a:pt x="0" y="672"/>
                </a:moveTo>
                <a:cubicBezTo>
                  <a:pt x="520" y="336"/>
                  <a:pt x="1040" y="0"/>
                  <a:pt x="1536" y="0"/>
                </a:cubicBezTo>
                <a:cubicBezTo>
                  <a:pt x="2032" y="0"/>
                  <a:pt x="2736" y="560"/>
                  <a:pt x="2976" y="672"/>
                </a:cubicBezTo>
              </a:path>
            </a:pathLst>
          </a:custGeom>
          <a:noFill/>
          <a:ln w="5715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7295" name="Oval 13"/>
          <p:cNvSpPr>
            <a:spLocks noChangeArrowheads="1"/>
          </p:cNvSpPr>
          <p:nvPr/>
        </p:nvSpPr>
        <p:spPr bwMode="auto">
          <a:xfrm>
            <a:off x="6629400" y="4419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7296" name="Oval 14"/>
          <p:cNvSpPr>
            <a:spLocks noChangeArrowheads="1"/>
          </p:cNvSpPr>
          <p:nvPr/>
        </p:nvSpPr>
        <p:spPr bwMode="auto">
          <a:xfrm>
            <a:off x="4191000" y="5486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7297" name="Oval 15"/>
          <p:cNvSpPr>
            <a:spLocks noChangeArrowheads="1"/>
          </p:cNvSpPr>
          <p:nvPr/>
        </p:nvSpPr>
        <p:spPr bwMode="auto">
          <a:xfrm>
            <a:off x="8839200" y="5486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7298" name="Text Box 16"/>
          <p:cNvSpPr txBox="1">
            <a:spLocks noChangeArrowheads="1"/>
          </p:cNvSpPr>
          <p:nvPr/>
        </p:nvSpPr>
        <p:spPr bwMode="auto">
          <a:xfrm>
            <a:off x="4038600" y="5562600"/>
            <a:ext cx="914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3200" i="1"/>
              <a:t>A</a:t>
            </a:r>
            <a:endParaRPr lang="en-US" altLang="en-US" sz="3200" i="1">
              <a:latin typeface="Arial" charset="0"/>
            </a:endParaRPr>
          </a:p>
        </p:txBody>
      </p:sp>
      <p:sp>
        <p:nvSpPr>
          <p:cNvPr id="97299" name="Text Box 17"/>
          <p:cNvSpPr txBox="1">
            <a:spLocks noChangeArrowheads="1"/>
          </p:cNvSpPr>
          <p:nvPr/>
        </p:nvSpPr>
        <p:spPr bwMode="auto">
          <a:xfrm>
            <a:off x="6705600" y="3916363"/>
            <a:ext cx="9144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3200" i="1"/>
              <a:t>B</a:t>
            </a:r>
            <a:endParaRPr lang="en-US" altLang="en-US" sz="3200" i="1">
              <a:latin typeface="Arial" charset="0"/>
            </a:endParaRPr>
          </a:p>
        </p:txBody>
      </p:sp>
      <p:sp>
        <p:nvSpPr>
          <p:cNvPr id="97300" name="Text Box 18"/>
          <p:cNvSpPr txBox="1">
            <a:spLocks noChangeArrowheads="1"/>
          </p:cNvSpPr>
          <p:nvPr/>
        </p:nvSpPr>
        <p:spPr bwMode="auto">
          <a:xfrm>
            <a:off x="8686800" y="5562600"/>
            <a:ext cx="914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3200" i="1"/>
              <a:t>C</a:t>
            </a:r>
            <a:endParaRPr lang="en-US" altLang="en-US" sz="3200" i="1">
              <a:latin typeface="Arial" charset="0"/>
            </a:endParaRPr>
          </a:p>
        </p:txBody>
      </p:sp>
      <p:sp>
        <p:nvSpPr>
          <p:cNvPr id="97301" name="Oval 19"/>
          <p:cNvSpPr>
            <a:spLocks noChangeArrowheads="1"/>
          </p:cNvSpPr>
          <p:nvPr/>
        </p:nvSpPr>
        <p:spPr bwMode="auto">
          <a:xfrm>
            <a:off x="6629400" y="5486400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7302" name="Oval 20"/>
          <p:cNvSpPr>
            <a:spLocks noChangeArrowheads="1"/>
          </p:cNvSpPr>
          <p:nvPr/>
        </p:nvSpPr>
        <p:spPr bwMode="auto">
          <a:xfrm>
            <a:off x="6629400" y="3429000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7303" name="Oval 21"/>
          <p:cNvSpPr>
            <a:spLocks noChangeArrowheads="1"/>
          </p:cNvSpPr>
          <p:nvPr/>
        </p:nvSpPr>
        <p:spPr bwMode="auto">
          <a:xfrm>
            <a:off x="4191000" y="3352800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7304" name="Oval 22"/>
          <p:cNvSpPr>
            <a:spLocks noChangeArrowheads="1"/>
          </p:cNvSpPr>
          <p:nvPr/>
        </p:nvSpPr>
        <p:spPr bwMode="auto">
          <a:xfrm>
            <a:off x="4191000" y="1295400"/>
            <a:ext cx="152400" cy="152400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7676" name="Line 28"/>
          <p:cNvSpPr>
            <a:spLocks noChangeShapeType="1"/>
          </p:cNvSpPr>
          <p:nvPr/>
        </p:nvSpPr>
        <p:spPr bwMode="auto">
          <a:xfrm>
            <a:off x="5562600" y="2514600"/>
            <a:ext cx="0" cy="304800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77" name="Oval 29"/>
          <p:cNvSpPr>
            <a:spLocks noChangeArrowheads="1"/>
          </p:cNvSpPr>
          <p:nvPr/>
        </p:nvSpPr>
        <p:spPr bwMode="auto">
          <a:xfrm>
            <a:off x="5486400" y="2438400"/>
            <a:ext cx="152400" cy="152400"/>
          </a:xfrm>
          <a:prstGeom prst="ellipse">
            <a:avLst/>
          </a:prstGeom>
          <a:solidFill>
            <a:srgbClr val="008000"/>
          </a:solidFill>
          <a:ln w="9525">
            <a:solidFill>
              <a:srgbClr val="008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7678" name="Oval 30"/>
          <p:cNvSpPr>
            <a:spLocks noChangeArrowheads="1"/>
          </p:cNvSpPr>
          <p:nvPr/>
        </p:nvSpPr>
        <p:spPr bwMode="auto">
          <a:xfrm>
            <a:off x="5486400" y="5486400"/>
            <a:ext cx="152400" cy="152400"/>
          </a:xfrm>
          <a:prstGeom prst="ellipse">
            <a:avLst/>
          </a:prstGeom>
          <a:solidFill>
            <a:srgbClr val="008000"/>
          </a:solidFill>
          <a:ln w="9525">
            <a:solidFill>
              <a:srgbClr val="008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7679" name="Oval 31"/>
          <p:cNvSpPr>
            <a:spLocks noChangeArrowheads="1"/>
          </p:cNvSpPr>
          <p:nvPr/>
        </p:nvSpPr>
        <p:spPr bwMode="auto">
          <a:xfrm>
            <a:off x="5486400" y="3962400"/>
            <a:ext cx="152400" cy="152400"/>
          </a:xfrm>
          <a:prstGeom prst="ellipse">
            <a:avLst/>
          </a:prstGeom>
          <a:solidFill>
            <a:srgbClr val="008000"/>
          </a:solidFill>
          <a:ln w="9525">
            <a:solidFill>
              <a:srgbClr val="008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7680" name="Oval 32"/>
          <p:cNvSpPr>
            <a:spLocks noChangeArrowheads="1"/>
          </p:cNvSpPr>
          <p:nvPr/>
        </p:nvSpPr>
        <p:spPr bwMode="auto">
          <a:xfrm>
            <a:off x="5486400" y="4724400"/>
            <a:ext cx="152400" cy="152400"/>
          </a:xfrm>
          <a:prstGeom prst="ellipse">
            <a:avLst/>
          </a:prstGeom>
          <a:solidFill>
            <a:srgbClr val="008000"/>
          </a:solidFill>
          <a:ln w="9525">
            <a:solidFill>
              <a:srgbClr val="008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7681" name="Text Box 33"/>
          <p:cNvSpPr txBox="1">
            <a:spLocks noChangeArrowheads="1"/>
          </p:cNvSpPr>
          <p:nvPr/>
        </p:nvSpPr>
        <p:spPr bwMode="auto">
          <a:xfrm>
            <a:off x="5334000" y="1828800"/>
            <a:ext cx="914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3200" i="1">
                <a:solidFill>
                  <a:srgbClr val="008000"/>
                </a:solidFill>
              </a:rPr>
              <a:t>M</a:t>
            </a:r>
            <a:endParaRPr lang="en-US" altLang="en-US" sz="3200" i="1">
              <a:solidFill>
                <a:srgbClr val="008000"/>
              </a:solidFill>
              <a:latin typeface="Arial" charset="0"/>
            </a:endParaRPr>
          </a:p>
        </p:txBody>
      </p:sp>
      <p:sp>
        <p:nvSpPr>
          <p:cNvPr id="27683" name="Text Box 35"/>
          <p:cNvSpPr txBox="1">
            <a:spLocks noChangeArrowheads="1"/>
          </p:cNvSpPr>
          <p:nvPr/>
        </p:nvSpPr>
        <p:spPr bwMode="auto">
          <a:xfrm>
            <a:off x="457200" y="1219200"/>
            <a:ext cx="29718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008000"/>
                </a:solidFill>
              </a:rPr>
              <a:t>Let </a:t>
            </a:r>
            <a:r>
              <a:rPr lang="en-US" altLang="en-US" sz="2800" i="1">
                <a:solidFill>
                  <a:srgbClr val="008000"/>
                </a:solidFill>
              </a:rPr>
              <a:t>X</a:t>
            </a:r>
            <a:r>
              <a:rPr lang="en-US" altLang="en-US" sz="2800">
                <a:solidFill>
                  <a:srgbClr val="008000"/>
                </a:solidFill>
              </a:rPr>
              <a:t> be an arbitrary point between </a:t>
            </a:r>
            <a:r>
              <a:rPr lang="en-US" altLang="en-US" sz="2800" i="1">
                <a:solidFill>
                  <a:srgbClr val="008000"/>
                </a:solidFill>
              </a:rPr>
              <a:t>A</a:t>
            </a:r>
            <a:r>
              <a:rPr lang="en-US" altLang="en-US" sz="2800">
                <a:solidFill>
                  <a:srgbClr val="008000"/>
                </a:solidFill>
              </a:rPr>
              <a:t> and </a:t>
            </a:r>
            <a:r>
              <a:rPr lang="en-US" altLang="en-US" sz="2800" i="1">
                <a:solidFill>
                  <a:srgbClr val="008000"/>
                </a:solidFill>
              </a:rPr>
              <a:t>C</a:t>
            </a:r>
            <a:r>
              <a:rPr lang="en-US" altLang="en-US" sz="2800">
                <a:solidFill>
                  <a:srgbClr val="008000"/>
                </a:solidFill>
              </a:rPr>
              <a:t>.</a:t>
            </a:r>
          </a:p>
        </p:txBody>
      </p:sp>
      <p:sp>
        <p:nvSpPr>
          <p:cNvPr id="27685" name="Text Box 37"/>
          <p:cNvSpPr txBox="1">
            <a:spLocks noChangeArrowheads="1"/>
          </p:cNvSpPr>
          <p:nvPr/>
        </p:nvSpPr>
        <p:spPr bwMode="auto">
          <a:xfrm>
            <a:off x="5029200" y="4373563"/>
            <a:ext cx="9144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3200" i="1">
                <a:solidFill>
                  <a:srgbClr val="008000"/>
                </a:solidFill>
              </a:rPr>
              <a:t>O</a:t>
            </a:r>
            <a:endParaRPr lang="en-US" altLang="en-US" sz="3200" i="1">
              <a:solidFill>
                <a:srgbClr val="008000"/>
              </a:solidFill>
              <a:latin typeface="Arial" charset="0"/>
            </a:endParaRPr>
          </a:p>
        </p:txBody>
      </p:sp>
      <p:sp>
        <p:nvSpPr>
          <p:cNvPr id="27687" name="Text Box 39"/>
          <p:cNvSpPr txBox="1">
            <a:spLocks noChangeArrowheads="1"/>
          </p:cNvSpPr>
          <p:nvPr/>
        </p:nvSpPr>
        <p:spPr bwMode="auto">
          <a:xfrm>
            <a:off x="457200" y="2971800"/>
            <a:ext cx="2971800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008000"/>
                </a:solidFill>
              </a:rPr>
              <a:t>Add a line perpendicular to </a:t>
            </a:r>
            <a:r>
              <a:rPr lang="en-US" altLang="en-US" sz="2800" i="1">
                <a:solidFill>
                  <a:srgbClr val="008000"/>
                </a:solidFill>
              </a:rPr>
              <a:t>AC </a:t>
            </a:r>
            <a:r>
              <a:rPr lang="en-US" altLang="en-US" sz="2800">
                <a:solidFill>
                  <a:srgbClr val="008000"/>
                </a:solidFill>
              </a:rPr>
              <a:t>and through point </a:t>
            </a:r>
            <a:r>
              <a:rPr lang="en-US" altLang="en-US" sz="2800" i="1">
                <a:solidFill>
                  <a:srgbClr val="008000"/>
                </a:solidFill>
              </a:rPr>
              <a:t>X. </a:t>
            </a:r>
            <a:endParaRPr lang="en-US" altLang="en-US" sz="2800">
              <a:solidFill>
                <a:srgbClr val="008000"/>
              </a:solidFill>
            </a:endParaRPr>
          </a:p>
        </p:txBody>
      </p:sp>
      <p:sp>
        <p:nvSpPr>
          <p:cNvPr id="27688" name="Text Box 40"/>
          <p:cNvSpPr txBox="1">
            <a:spLocks noChangeArrowheads="1"/>
          </p:cNvSpPr>
          <p:nvPr/>
        </p:nvSpPr>
        <p:spPr bwMode="auto">
          <a:xfrm>
            <a:off x="381000" y="5103813"/>
            <a:ext cx="2971800" cy="137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008000"/>
                </a:solidFill>
              </a:rPr>
              <a:t>Introduce points </a:t>
            </a:r>
            <a:r>
              <a:rPr lang="en-US" altLang="en-US" sz="2800" i="1">
                <a:solidFill>
                  <a:srgbClr val="008000"/>
                </a:solidFill>
              </a:rPr>
              <a:t>M, N, </a:t>
            </a:r>
            <a:r>
              <a:rPr lang="en-US" altLang="en-US" sz="2800">
                <a:solidFill>
                  <a:srgbClr val="008000"/>
                </a:solidFill>
              </a:rPr>
              <a:t>and </a:t>
            </a:r>
            <a:r>
              <a:rPr lang="en-US" altLang="en-US" sz="2800" i="1">
                <a:solidFill>
                  <a:srgbClr val="008000"/>
                </a:solidFill>
              </a:rPr>
              <a:t>O, </a:t>
            </a:r>
            <a:r>
              <a:rPr lang="en-US" altLang="en-US" sz="2800">
                <a:solidFill>
                  <a:srgbClr val="008000"/>
                </a:solidFill>
              </a:rPr>
              <a:t>as labeled.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7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7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7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7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7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7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27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84" grpId="0"/>
      <p:bldP spid="27682" grpId="0"/>
      <p:bldP spid="27676" grpId="0" animBg="1"/>
      <p:bldP spid="27677" grpId="0" animBg="1"/>
      <p:bldP spid="27678" grpId="0" animBg="1"/>
      <p:bldP spid="27679" grpId="0" animBg="1"/>
      <p:bldP spid="27680" grpId="0" animBg="1"/>
      <p:bldP spid="27681" grpId="0"/>
      <p:bldP spid="27683" grpId="0"/>
      <p:bldP spid="27685" grpId="0"/>
      <p:bldP spid="27687" grpId="0"/>
      <p:bldP spid="27688" grpId="0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15" name="Text Box 43"/>
          <p:cNvSpPr txBox="1">
            <a:spLocks noChangeArrowheads="1"/>
          </p:cNvSpPr>
          <p:nvPr/>
        </p:nvSpPr>
        <p:spPr bwMode="auto">
          <a:xfrm>
            <a:off x="0" y="1981200"/>
            <a:ext cx="914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3200" i="1">
                <a:solidFill>
                  <a:srgbClr val="008000"/>
                </a:solidFill>
              </a:rPr>
              <a:t>H</a:t>
            </a:r>
            <a:endParaRPr lang="en-US" altLang="en-US" sz="3200" i="1">
              <a:solidFill>
                <a:srgbClr val="008000"/>
              </a:solidFill>
              <a:latin typeface="Arial" charset="0"/>
            </a:endParaRPr>
          </a:p>
        </p:txBody>
      </p:sp>
      <p:sp>
        <p:nvSpPr>
          <p:cNvPr id="28716" name="Text Box 44"/>
          <p:cNvSpPr txBox="1">
            <a:spLocks noChangeArrowheads="1"/>
          </p:cNvSpPr>
          <p:nvPr/>
        </p:nvSpPr>
        <p:spPr bwMode="auto">
          <a:xfrm>
            <a:off x="76200" y="563563"/>
            <a:ext cx="9906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3200" i="1">
                <a:solidFill>
                  <a:srgbClr val="008000"/>
                </a:solidFill>
              </a:rPr>
              <a:t>S</a:t>
            </a:r>
            <a:endParaRPr lang="en-US" altLang="en-US" sz="3200" i="1">
              <a:solidFill>
                <a:srgbClr val="008000"/>
              </a:solidFill>
              <a:latin typeface="Arial" charset="0"/>
            </a:endParaRPr>
          </a:p>
        </p:txBody>
      </p:sp>
      <p:sp>
        <p:nvSpPr>
          <p:cNvPr id="28714" name="Text Box 42"/>
          <p:cNvSpPr txBox="1">
            <a:spLocks noChangeArrowheads="1"/>
          </p:cNvSpPr>
          <p:nvPr/>
        </p:nvSpPr>
        <p:spPr bwMode="auto">
          <a:xfrm>
            <a:off x="228600" y="1066800"/>
            <a:ext cx="914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3200" i="1">
                <a:solidFill>
                  <a:schemeClr val="accent2"/>
                </a:solidFill>
              </a:rPr>
              <a:t>T</a:t>
            </a:r>
            <a:endParaRPr lang="en-US" altLang="en-US" sz="3200" i="1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98309" name="Text Box 2"/>
          <p:cNvSpPr txBox="1">
            <a:spLocks noChangeArrowheads="1"/>
          </p:cNvSpPr>
          <p:nvPr/>
        </p:nvSpPr>
        <p:spPr bwMode="auto">
          <a:xfrm>
            <a:off x="5334000" y="5562600"/>
            <a:ext cx="914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3200" i="1">
                <a:solidFill>
                  <a:srgbClr val="008000"/>
                </a:solidFill>
              </a:rPr>
              <a:t>X</a:t>
            </a:r>
            <a:endParaRPr lang="en-US" altLang="en-US" sz="3200" i="1">
              <a:solidFill>
                <a:srgbClr val="008000"/>
              </a:solidFill>
              <a:latin typeface="Arial" charset="0"/>
            </a:endParaRPr>
          </a:p>
        </p:txBody>
      </p:sp>
      <p:sp>
        <p:nvSpPr>
          <p:cNvPr id="98310" name="Text Box 3"/>
          <p:cNvSpPr txBox="1">
            <a:spLocks noChangeArrowheads="1"/>
          </p:cNvSpPr>
          <p:nvPr/>
        </p:nvSpPr>
        <p:spPr bwMode="auto">
          <a:xfrm>
            <a:off x="4267200" y="2895600"/>
            <a:ext cx="914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3200" i="1">
                <a:solidFill>
                  <a:schemeClr val="accent2"/>
                </a:solidFill>
              </a:rPr>
              <a:t>K</a:t>
            </a:r>
            <a:endParaRPr lang="en-US" altLang="en-US" sz="3200" i="1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98311" name="Text Box 4"/>
          <p:cNvSpPr txBox="1">
            <a:spLocks noChangeArrowheads="1"/>
          </p:cNvSpPr>
          <p:nvPr/>
        </p:nvSpPr>
        <p:spPr bwMode="auto">
          <a:xfrm>
            <a:off x="6553200" y="2895600"/>
            <a:ext cx="914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3200" i="1">
                <a:solidFill>
                  <a:schemeClr val="accent2"/>
                </a:solidFill>
              </a:rPr>
              <a:t>E</a:t>
            </a:r>
            <a:endParaRPr lang="en-US" altLang="en-US" sz="3200" i="1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98312" name="Text Box 5"/>
          <p:cNvSpPr txBox="1">
            <a:spLocks noChangeArrowheads="1"/>
          </p:cNvSpPr>
          <p:nvPr/>
        </p:nvSpPr>
        <p:spPr bwMode="auto">
          <a:xfrm>
            <a:off x="6477000" y="5562600"/>
            <a:ext cx="914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3200" i="1">
                <a:solidFill>
                  <a:schemeClr val="accent2"/>
                </a:solidFill>
              </a:rPr>
              <a:t>D</a:t>
            </a:r>
            <a:endParaRPr lang="en-US" altLang="en-US" sz="3200" i="1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98313" name="Text Box 6"/>
          <p:cNvSpPr txBox="1">
            <a:spLocks noChangeArrowheads="1"/>
          </p:cNvSpPr>
          <p:nvPr/>
        </p:nvSpPr>
        <p:spPr bwMode="auto">
          <a:xfrm>
            <a:off x="4038600" y="762000"/>
            <a:ext cx="914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3200" i="1">
                <a:solidFill>
                  <a:srgbClr val="FF3300"/>
                </a:solidFill>
              </a:rPr>
              <a:t>Z</a:t>
            </a:r>
            <a:endParaRPr lang="en-US" altLang="en-US" sz="3200" i="1">
              <a:solidFill>
                <a:srgbClr val="FF3300"/>
              </a:solidFill>
              <a:latin typeface="Arial" charset="0"/>
            </a:endParaRPr>
          </a:p>
        </p:txBody>
      </p:sp>
      <p:sp>
        <p:nvSpPr>
          <p:cNvPr id="98314" name="Line 7"/>
          <p:cNvSpPr>
            <a:spLocks noChangeShapeType="1"/>
          </p:cNvSpPr>
          <p:nvPr/>
        </p:nvSpPr>
        <p:spPr bwMode="auto">
          <a:xfrm flipV="1">
            <a:off x="4267200" y="4495800"/>
            <a:ext cx="2438400" cy="10668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8315" name="Line 8"/>
          <p:cNvSpPr>
            <a:spLocks noChangeShapeType="1"/>
          </p:cNvSpPr>
          <p:nvPr/>
        </p:nvSpPr>
        <p:spPr bwMode="auto">
          <a:xfrm flipH="1" flipV="1">
            <a:off x="4267200" y="1371600"/>
            <a:ext cx="4724400" cy="41910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8316" name="Line 9"/>
          <p:cNvSpPr>
            <a:spLocks noChangeShapeType="1"/>
          </p:cNvSpPr>
          <p:nvPr/>
        </p:nvSpPr>
        <p:spPr bwMode="auto">
          <a:xfrm>
            <a:off x="4267200" y="5562600"/>
            <a:ext cx="4724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8317" name="Line 10"/>
          <p:cNvSpPr>
            <a:spLocks noChangeShapeType="1"/>
          </p:cNvSpPr>
          <p:nvPr/>
        </p:nvSpPr>
        <p:spPr bwMode="auto">
          <a:xfrm flipV="1">
            <a:off x="4267200" y="1371600"/>
            <a:ext cx="0" cy="41910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8318" name="Line 11"/>
          <p:cNvSpPr>
            <a:spLocks noChangeShapeType="1"/>
          </p:cNvSpPr>
          <p:nvPr/>
        </p:nvSpPr>
        <p:spPr bwMode="auto">
          <a:xfrm>
            <a:off x="6705600" y="3505200"/>
            <a:ext cx="0" cy="20574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8319" name="Line 12"/>
          <p:cNvSpPr>
            <a:spLocks noChangeShapeType="1"/>
          </p:cNvSpPr>
          <p:nvPr/>
        </p:nvSpPr>
        <p:spPr bwMode="auto">
          <a:xfrm flipH="1" flipV="1">
            <a:off x="4267200" y="3429000"/>
            <a:ext cx="4724400" cy="21336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8320" name="Freeform 13"/>
          <p:cNvSpPr>
            <a:spLocks/>
          </p:cNvSpPr>
          <p:nvPr/>
        </p:nvSpPr>
        <p:spPr bwMode="auto">
          <a:xfrm>
            <a:off x="4267200" y="4495800"/>
            <a:ext cx="4724400" cy="1066800"/>
          </a:xfrm>
          <a:custGeom>
            <a:avLst/>
            <a:gdLst>
              <a:gd name="T0" fmla="*/ 0 w 2976"/>
              <a:gd name="T1" fmla="*/ 1066800 h 672"/>
              <a:gd name="T2" fmla="*/ 2438400 w 2976"/>
              <a:gd name="T3" fmla="*/ 0 h 672"/>
              <a:gd name="T4" fmla="*/ 4724400 w 2976"/>
              <a:gd name="T5" fmla="*/ 1066800 h 67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976" h="672">
                <a:moveTo>
                  <a:pt x="0" y="672"/>
                </a:moveTo>
                <a:cubicBezTo>
                  <a:pt x="520" y="336"/>
                  <a:pt x="1040" y="0"/>
                  <a:pt x="1536" y="0"/>
                </a:cubicBezTo>
                <a:cubicBezTo>
                  <a:pt x="2032" y="0"/>
                  <a:pt x="2736" y="560"/>
                  <a:pt x="2976" y="672"/>
                </a:cubicBezTo>
              </a:path>
            </a:pathLst>
          </a:custGeom>
          <a:noFill/>
          <a:ln w="5715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8321" name="Oval 14"/>
          <p:cNvSpPr>
            <a:spLocks noChangeArrowheads="1"/>
          </p:cNvSpPr>
          <p:nvPr/>
        </p:nvSpPr>
        <p:spPr bwMode="auto">
          <a:xfrm>
            <a:off x="6629400" y="4419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8322" name="Oval 15"/>
          <p:cNvSpPr>
            <a:spLocks noChangeArrowheads="1"/>
          </p:cNvSpPr>
          <p:nvPr/>
        </p:nvSpPr>
        <p:spPr bwMode="auto">
          <a:xfrm>
            <a:off x="4191000" y="5486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8323" name="Oval 16"/>
          <p:cNvSpPr>
            <a:spLocks noChangeArrowheads="1"/>
          </p:cNvSpPr>
          <p:nvPr/>
        </p:nvSpPr>
        <p:spPr bwMode="auto">
          <a:xfrm>
            <a:off x="8839200" y="5486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8324" name="Text Box 17"/>
          <p:cNvSpPr txBox="1">
            <a:spLocks noChangeArrowheads="1"/>
          </p:cNvSpPr>
          <p:nvPr/>
        </p:nvSpPr>
        <p:spPr bwMode="auto">
          <a:xfrm>
            <a:off x="4038600" y="5562600"/>
            <a:ext cx="914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3200" i="1"/>
              <a:t>A</a:t>
            </a:r>
            <a:endParaRPr lang="en-US" altLang="en-US" sz="3200" i="1">
              <a:latin typeface="Arial" charset="0"/>
            </a:endParaRPr>
          </a:p>
        </p:txBody>
      </p:sp>
      <p:sp>
        <p:nvSpPr>
          <p:cNvPr id="98325" name="Text Box 18"/>
          <p:cNvSpPr txBox="1">
            <a:spLocks noChangeArrowheads="1"/>
          </p:cNvSpPr>
          <p:nvPr/>
        </p:nvSpPr>
        <p:spPr bwMode="auto">
          <a:xfrm>
            <a:off x="6705600" y="3916363"/>
            <a:ext cx="9144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3200" i="1"/>
              <a:t>B</a:t>
            </a:r>
            <a:endParaRPr lang="en-US" altLang="en-US" sz="3200" i="1">
              <a:latin typeface="Arial" charset="0"/>
            </a:endParaRPr>
          </a:p>
        </p:txBody>
      </p:sp>
      <p:sp>
        <p:nvSpPr>
          <p:cNvPr id="98326" name="Text Box 19"/>
          <p:cNvSpPr txBox="1">
            <a:spLocks noChangeArrowheads="1"/>
          </p:cNvSpPr>
          <p:nvPr/>
        </p:nvSpPr>
        <p:spPr bwMode="auto">
          <a:xfrm>
            <a:off x="8686800" y="5562600"/>
            <a:ext cx="914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3200" i="1"/>
              <a:t>C</a:t>
            </a:r>
            <a:endParaRPr lang="en-US" altLang="en-US" sz="3200" i="1">
              <a:latin typeface="Arial" charset="0"/>
            </a:endParaRPr>
          </a:p>
        </p:txBody>
      </p:sp>
      <p:sp>
        <p:nvSpPr>
          <p:cNvPr id="98327" name="Oval 20"/>
          <p:cNvSpPr>
            <a:spLocks noChangeArrowheads="1"/>
          </p:cNvSpPr>
          <p:nvPr/>
        </p:nvSpPr>
        <p:spPr bwMode="auto">
          <a:xfrm>
            <a:off x="6629400" y="5486400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8328" name="Oval 21"/>
          <p:cNvSpPr>
            <a:spLocks noChangeArrowheads="1"/>
          </p:cNvSpPr>
          <p:nvPr/>
        </p:nvSpPr>
        <p:spPr bwMode="auto">
          <a:xfrm>
            <a:off x="6629400" y="3429000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8329" name="Oval 22"/>
          <p:cNvSpPr>
            <a:spLocks noChangeArrowheads="1"/>
          </p:cNvSpPr>
          <p:nvPr/>
        </p:nvSpPr>
        <p:spPr bwMode="auto">
          <a:xfrm>
            <a:off x="4191000" y="3352800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8330" name="Oval 23"/>
          <p:cNvSpPr>
            <a:spLocks noChangeArrowheads="1"/>
          </p:cNvSpPr>
          <p:nvPr/>
        </p:nvSpPr>
        <p:spPr bwMode="auto">
          <a:xfrm>
            <a:off x="4191000" y="1295400"/>
            <a:ext cx="152400" cy="152400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8331" name="Line 24"/>
          <p:cNvSpPr>
            <a:spLocks noChangeShapeType="1"/>
          </p:cNvSpPr>
          <p:nvPr/>
        </p:nvSpPr>
        <p:spPr bwMode="auto">
          <a:xfrm>
            <a:off x="5562600" y="2514600"/>
            <a:ext cx="0" cy="304800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8332" name="Oval 25"/>
          <p:cNvSpPr>
            <a:spLocks noChangeArrowheads="1"/>
          </p:cNvSpPr>
          <p:nvPr/>
        </p:nvSpPr>
        <p:spPr bwMode="auto">
          <a:xfrm>
            <a:off x="5486400" y="2438400"/>
            <a:ext cx="152400" cy="152400"/>
          </a:xfrm>
          <a:prstGeom prst="ellipse">
            <a:avLst/>
          </a:prstGeom>
          <a:solidFill>
            <a:srgbClr val="008000"/>
          </a:solidFill>
          <a:ln w="9525">
            <a:solidFill>
              <a:srgbClr val="008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8333" name="Oval 26"/>
          <p:cNvSpPr>
            <a:spLocks noChangeArrowheads="1"/>
          </p:cNvSpPr>
          <p:nvPr/>
        </p:nvSpPr>
        <p:spPr bwMode="auto">
          <a:xfrm>
            <a:off x="5486400" y="5486400"/>
            <a:ext cx="152400" cy="152400"/>
          </a:xfrm>
          <a:prstGeom prst="ellipse">
            <a:avLst/>
          </a:prstGeom>
          <a:solidFill>
            <a:srgbClr val="008000"/>
          </a:solidFill>
          <a:ln w="9525">
            <a:solidFill>
              <a:srgbClr val="008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8334" name="Oval 27"/>
          <p:cNvSpPr>
            <a:spLocks noChangeArrowheads="1"/>
          </p:cNvSpPr>
          <p:nvPr/>
        </p:nvSpPr>
        <p:spPr bwMode="auto">
          <a:xfrm>
            <a:off x="5486400" y="3962400"/>
            <a:ext cx="152400" cy="152400"/>
          </a:xfrm>
          <a:prstGeom prst="ellipse">
            <a:avLst/>
          </a:prstGeom>
          <a:solidFill>
            <a:srgbClr val="008000"/>
          </a:solidFill>
          <a:ln w="9525">
            <a:solidFill>
              <a:srgbClr val="008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8335" name="Oval 28"/>
          <p:cNvSpPr>
            <a:spLocks noChangeArrowheads="1"/>
          </p:cNvSpPr>
          <p:nvPr/>
        </p:nvSpPr>
        <p:spPr bwMode="auto">
          <a:xfrm>
            <a:off x="5486400" y="4724400"/>
            <a:ext cx="152400" cy="152400"/>
          </a:xfrm>
          <a:prstGeom prst="ellipse">
            <a:avLst/>
          </a:prstGeom>
          <a:solidFill>
            <a:srgbClr val="008000"/>
          </a:solidFill>
          <a:ln w="9525">
            <a:solidFill>
              <a:srgbClr val="008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8336" name="Text Box 29"/>
          <p:cNvSpPr txBox="1">
            <a:spLocks noChangeArrowheads="1"/>
          </p:cNvSpPr>
          <p:nvPr/>
        </p:nvSpPr>
        <p:spPr bwMode="auto">
          <a:xfrm>
            <a:off x="5334000" y="1828800"/>
            <a:ext cx="914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3200" i="1">
                <a:solidFill>
                  <a:srgbClr val="008000"/>
                </a:solidFill>
              </a:rPr>
              <a:t>M</a:t>
            </a:r>
            <a:endParaRPr lang="en-US" altLang="en-US" sz="3200" i="1">
              <a:solidFill>
                <a:srgbClr val="008000"/>
              </a:solidFill>
              <a:latin typeface="Arial" charset="0"/>
            </a:endParaRPr>
          </a:p>
        </p:txBody>
      </p:sp>
      <p:sp>
        <p:nvSpPr>
          <p:cNvPr id="98337" name="Text Box 31"/>
          <p:cNvSpPr txBox="1">
            <a:spLocks noChangeArrowheads="1"/>
          </p:cNvSpPr>
          <p:nvPr/>
        </p:nvSpPr>
        <p:spPr bwMode="auto">
          <a:xfrm>
            <a:off x="5562600" y="3505200"/>
            <a:ext cx="914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3200" i="1">
                <a:solidFill>
                  <a:srgbClr val="008000"/>
                </a:solidFill>
              </a:rPr>
              <a:t>N</a:t>
            </a:r>
            <a:endParaRPr lang="en-US" altLang="en-US" sz="3200" i="1">
              <a:solidFill>
                <a:srgbClr val="008000"/>
              </a:solidFill>
              <a:latin typeface="Arial" charset="0"/>
            </a:endParaRPr>
          </a:p>
        </p:txBody>
      </p:sp>
      <p:sp>
        <p:nvSpPr>
          <p:cNvPr id="98338" name="Text Box 32"/>
          <p:cNvSpPr txBox="1">
            <a:spLocks noChangeArrowheads="1"/>
          </p:cNvSpPr>
          <p:nvPr/>
        </p:nvSpPr>
        <p:spPr bwMode="auto">
          <a:xfrm>
            <a:off x="5029200" y="4373563"/>
            <a:ext cx="9144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3200" i="1">
                <a:solidFill>
                  <a:srgbClr val="008000"/>
                </a:solidFill>
              </a:rPr>
              <a:t>O</a:t>
            </a:r>
            <a:endParaRPr lang="en-US" altLang="en-US" sz="3200" i="1">
              <a:solidFill>
                <a:srgbClr val="008000"/>
              </a:solidFill>
              <a:latin typeface="Arial" charset="0"/>
            </a:endParaRPr>
          </a:p>
        </p:txBody>
      </p:sp>
      <p:sp>
        <p:nvSpPr>
          <p:cNvPr id="28707" name="Line 35"/>
          <p:cNvSpPr>
            <a:spLocks noChangeShapeType="1"/>
          </p:cNvSpPr>
          <p:nvPr/>
        </p:nvSpPr>
        <p:spPr bwMode="auto">
          <a:xfrm>
            <a:off x="228600" y="1295400"/>
            <a:ext cx="0" cy="76200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08" name="Oval 36"/>
          <p:cNvSpPr>
            <a:spLocks noChangeArrowheads="1"/>
          </p:cNvSpPr>
          <p:nvPr/>
        </p:nvSpPr>
        <p:spPr bwMode="auto">
          <a:xfrm>
            <a:off x="152400" y="1143000"/>
            <a:ext cx="152400" cy="152400"/>
          </a:xfrm>
          <a:prstGeom prst="ellipse">
            <a:avLst/>
          </a:prstGeom>
          <a:solidFill>
            <a:srgbClr val="008000"/>
          </a:solidFill>
          <a:ln w="9525">
            <a:solidFill>
              <a:srgbClr val="008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8709" name="Oval 37"/>
          <p:cNvSpPr>
            <a:spLocks noChangeArrowheads="1"/>
          </p:cNvSpPr>
          <p:nvPr/>
        </p:nvSpPr>
        <p:spPr bwMode="auto">
          <a:xfrm>
            <a:off x="152400" y="1905000"/>
            <a:ext cx="152400" cy="152400"/>
          </a:xfrm>
          <a:prstGeom prst="ellipse">
            <a:avLst/>
          </a:prstGeom>
          <a:solidFill>
            <a:srgbClr val="008000"/>
          </a:solidFill>
          <a:ln w="9525">
            <a:solidFill>
              <a:srgbClr val="008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8710" name="Line 38"/>
          <p:cNvSpPr>
            <a:spLocks noChangeShapeType="1"/>
          </p:cNvSpPr>
          <p:nvPr/>
        </p:nvSpPr>
        <p:spPr bwMode="auto">
          <a:xfrm flipH="1" flipV="1">
            <a:off x="228600" y="1600200"/>
            <a:ext cx="4038600" cy="18288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8343" name="Oval 39"/>
          <p:cNvSpPr>
            <a:spLocks noChangeArrowheads="1"/>
          </p:cNvSpPr>
          <p:nvPr/>
        </p:nvSpPr>
        <p:spPr bwMode="auto">
          <a:xfrm>
            <a:off x="4191000" y="3352800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8344" name="Oval 40"/>
          <p:cNvSpPr>
            <a:spLocks noChangeArrowheads="1"/>
          </p:cNvSpPr>
          <p:nvPr/>
        </p:nvSpPr>
        <p:spPr bwMode="auto">
          <a:xfrm>
            <a:off x="4191000" y="1295400"/>
            <a:ext cx="152400" cy="152400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8713" name="Oval 41"/>
          <p:cNvSpPr>
            <a:spLocks noChangeArrowheads="1"/>
          </p:cNvSpPr>
          <p:nvPr/>
        </p:nvSpPr>
        <p:spPr bwMode="auto">
          <a:xfrm>
            <a:off x="152400" y="1524000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8717" name="Text Box 45"/>
          <p:cNvSpPr txBox="1">
            <a:spLocks noChangeArrowheads="1"/>
          </p:cNvSpPr>
          <p:nvPr/>
        </p:nvSpPr>
        <p:spPr bwMode="auto">
          <a:xfrm>
            <a:off x="152400" y="3076575"/>
            <a:ext cx="3581400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2800">
                <a:solidFill>
                  <a:schemeClr val="accent2"/>
                </a:solidFill>
              </a:rPr>
              <a:t>Extend line segment </a:t>
            </a:r>
            <a:r>
              <a:rPr lang="en-US" altLang="en-US" sz="2800" i="1">
                <a:solidFill>
                  <a:schemeClr val="accent2"/>
                </a:solidFill>
              </a:rPr>
              <a:t>CK</a:t>
            </a:r>
            <a:r>
              <a:rPr lang="en-US" altLang="en-US" sz="2800">
                <a:solidFill>
                  <a:schemeClr val="accent2"/>
                </a:solidFill>
              </a:rPr>
              <a:t> so that the distance from </a:t>
            </a:r>
            <a:r>
              <a:rPr lang="en-US" altLang="en-US" sz="2800" i="1">
                <a:solidFill>
                  <a:schemeClr val="accent2"/>
                </a:solidFill>
              </a:rPr>
              <a:t>C</a:t>
            </a:r>
            <a:r>
              <a:rPr lang="en-US" altLang="en-US" sz="2800">
                <a:solidFill>
                  <a:schemeClr val="accent2"/>
                </a:solidFill>
              </a:rPr>
              <a:t> to </a:t>
            </a:r>
            <a:r>
              <a:rPr lang="en-US" altLang="en-US" sz="2800" i="1">
                <a:solidFill>
                  <a:schemeClr val="accent2"/>
                </a:solidFill>
              </a:rPr>
              <a:t>K</a:t>
            </a:r>
            <a:r>
              <a:rPr lang="en-US" altLang="en-US" sz="2800">
                <a:solidFill>
                  <a:schemeClr val="accent2"/>
                </a:solidFill>
              </a:rPr>
              <a:t> equals the distance from </a:t>
            </a:r>
            <a:r>
              <a:rPr lang="en-US" altLang="en-US" sz="2800" i="1">
                <a:solidFill>
                  <a:schemeClr val="accent2"/>
                </a:solidFill>
              </a:rPr>
              <a:t>K</a:t>
            </a:r>
            <a:r>
              <a:rPr lang="en-US" altLang="en-US" sz="2800">
                <a:solidFill>
                  <a:schemeClr val="accent2"/>
                </a:solidFill>
              </a:rPr>
              <a:t> to </a:t>
            </a:r>
            <a:r>
              <a:rPr lang="en-US" altLang="en-US" sz="2800" i="1">
                <a:solidFill>
                  <a:schemeClr val="accent2"/>
                </a:solidFill>
              </a:rPr>
              <a:t>T.</a:t>
            </a:r>
            <a:endParaRPr lang="en-US" altLang="en-US" sz="2800">
              <a:solidFill>
                <a:schemeClr val="accent2"/>
              </a:solidFill>
            </a:endParaRPr>
          </a:p>
        </p:txBody>
      </p:sp>
      <p:sp>
        <p:nvSpPr>
          <p:cNvPr id="28719" name="Text Box 47"/>
          <p:cNvSpPr txBox="1">
            <a:spLocks noChangeArrowheads="1"/>
          </p:cNvSpPr>
          <p:nvPr/>
        </p:nvSpPr>
        <p:spPr bwMode="auto">
          <a:xfrm>
            <a:off x="76200" y="5334000"/>
            <a:ext cx="38100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008000"/>
                </a:solidFill>
              </a:rPr>
              <a:t>Add line segment </a:t>
            </a:r>
            <a:r>
              <a:rPr lang="en-US" altLang="en-US" sz="2800" i="1">
                <a:solidFill>
                  <a:srgbClr val="008000"/>
                </a:solidFill>
              </a:rPr>
              <a:t>SH</a:t>
            </a:r>
            <a:r>
              <a:rPr lang="en-US" altLang="en-US" sz="2800">
                <a:solidFill>
                  <a:srgbClr val="008000"/>
                </a:solidFill>
              </a:rPr>
              <a:t> where the length of </a:t>
            </a:r>
            <a:r>
              <a:rPr lang="en-US" altLang="en-US" sz="2800" i="1">
                <a:solidFill>
                  <a:srgbClr val="008000"/>
                </a:solidFill>
              </a:rPr>
              <a:t>SH</a:t>
            </a:r>
            <a:r>
              <a:rPr lang="en-US" altLang="en-US" sz="2800">
                <a:solidFill>
                  <a:srgbClr val="008000"/>
                </a:solidFill>
              </a:rPr>
              <a:t> equals the length of </a:t>
            </a:r>
            <a:r>
              <a:rPr lang="en-US" altLang="en-US" sz="2800" i="1">
                <a:solidFill>
                  <a:srgbClr val="008000"/>
                </a:solidFill>
              </a:rPr>
              <a:t>OX.</a:t>
            </a:r>
            <a:endParaRPr lang="en-US" altLang="en-US" sz="2800">
              <a:solidFill>
                <a:srgbClr val="008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8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8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8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8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15" grpId="0"/>
      <p:bldP spid="28716" grpId="0"/>
      <p:bldP spid="28714" grpId="0"/>
      <p:bldP spid="28707" grpId="0" animBg="1"/>
      <p:bldP spid="28708" grpId="0" animBg="1"/>
      <p:bldP spid="28709" grpId="0" animBg="1"/>
      <p:bldP spid="28710" grpId="0" animBg="1"/>
      <p:bldP spid="28713" grpId="0" animBg="1"/>
      <p:bldP spid="28717" grpId="0"/>
      <p:bldP spid="28719" grpId="0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Text Box 21"/>
          <p:cNvSpPr txBox="1">
            <a:spLocks noChangeArrowheads="1"/>
          </p:cNvSpPr>
          <p:nvPr/>
        </p:nvSpPr>
        <p:spPr bwMode="auto">
          <a:xfrm>
            <a:off x="6705600" y="3916363"/>
            <a:ext cx="9144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3200" i="1"/>
              <a:t>B</a:t>
            </a:r>
            <a:endParaRPr lang="en-US" altLang="en-US" sz="3200" i="1">
              <a:latin typeface="Arial" charset="0"/>
            </a:endParaRPr>
          </a:p>
        </p:txBody>
      </p:sp>
      <p:sp>
        <p:nvSpPr>
          <p:cNvPr id="99331" name="Text Box 33"/>
          <p:cNvSpPr txBox="1">
            <a:spLocks noChangeArrowheads="1"/>
          </p:cNvSpPr>
          <p:nvPr/>
        </p:nvSpPr>
        <p:spPr bwMode="auto">
          <a:xfrm>
            <a:off x="5562600" y="3505200"/>
            <a:ext cx="914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3200" i="1">
                <a:solidFill>
                  <a:srgbClr val="008000"/>
                </a:solidFill>
              </a:rPr>
              <a:t>N</a:t>
            </a:r>
            <a:endParaRPr lang="en-US" altLang="en-US" sz="3200" i="1">
              <a:solidFill>
                <a:srgbClr val="008000"/>
              </a:solidFill>
              <a:latin typeface="Arial" charset="0"/>
            </a:endParaRPr>
          </a:p>
        </p:txBody>
      </p:sp>
      <p:sp>
        <p:nvSpPr>
          <p:cNvPr id="99332" name="Text Box 2"/>
          <p:cNvSpPr txBox="1">
            <a:spLocks noChangeArrowheads="1"/>
          </p:cNvSpPr>
          <p:nvPr/>
        </p:nvSpPr>
        <p:spPr bwMode="auto">
          <a:xfrm>
            <a:off x="0" y="1981200"/>
            <a:ext cx="914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3200" i="1">
                <a:solidFill>
                  <a:srgbClr val="008000"/>
                </a:solidFill>
              </a:rPr>
              <a:t>H</a:t>
            </a:r>
            <a:endParaRPr lang="en-US" altLang="en-US" sz="3200" i="1">
              <a:solidFill>
                <a:srgbClr val="008000"/>
              </a:solidFill>
              <a:latin typeface="Arial" charset="0"/>
            </a:endParaRPr>
          </a:p>
        </p:txBody>
      </p:sp>
      <p:sp>
        <p:nvSpPr>
          <p:cNvPr id="99333" name="Text Box 3"/>
          <p:cNvSpPr txBox="1">
            <a:spLocks noChangeArrowheads="1"/>
          </p:cNvSpPr>
          <p:nvPr/>
        </p:nvSpPr>
        <p:spPr bwMode="auto">
          <a:xfrm>
            <a:off x="76200" y="563563"/>
            <a:ext cx="9906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3200" i="1">
                <a:solidFill>
                  <a:srgbClr val="008000"/>
                </a:solidFill>
              </a:rPr>
              <a:t>S</a:t>
            </a:r>
            <a:endParaRPr lang="en-US" altLang="en-US" sz="3200" i="1">
              <a:solidFill>
                <a:srgbClr val="008000"/>
              </a:solidFill>
              <a:latin typeface="Arial" charset="0"/>
            </a:endParaRPr>
          </a:p>
        </p:txBody>
      </p:sp>
      <p:sp>
        <p:nvSpPr>
          <p:cNvPr id="99334" name="Text Box 4"/>
          <p:cNvSpPr txBox="1">
            <a:spLocks noChangeArrowheads="1"/>
          </p:cNvSpPr>
          <p:nvPr/>
        </p:nvSpPr>
        <p:spPr bwMode="auto">
          <a:xfrm>
            <a:off x="228600" y="1066800"/>
            <a:ext cx="914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3200" i="1">
                <a:solidFill>
                  <a:schemeClr val="accent2"/>
                </a:solidFill>
              </a:rPr>
              <a:t>T</a:t>
            </a:r>
            <a:endParaRPr lang="en-US" altLang="en-US" sz="3200" i="1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99335" name="Text Box 5"/>
          <p:cNvSpPr txBox="1">
            <a:spLocks noChangeArrowheads="1"/>
          </p:cNvSpPr>
          <p:nvPr/>
        </p:nvSpPr>
        <p:spPr bwMode="auto">
          <a:xfrm>
            <a:off x="5334000" y="5562600"/>
            <a:ext cx="914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3200" i="1">
                <a:solidFill>
                  <a:srgbClr val="008000"/>
                </a:solidFill>
              </a:rPr>
              <a:t>X</a:t>
            </a:r>
            <a:endParaRPr lang="en-US" altLang="en-US" sz="3200" i="1">
              <a:solidFill>
                <a:srgbClr val="008000"/>
              </a:solidFill>
              <a:latin typeface="Arial" charset="0"/>
            </a:endParaRPr>
          </a:p>
        </p:txBody>
      </p:sp>
      <p:sp>
        <p:nvSpPr>
          <p:cNvPr id="99336" name="Text Box 6"/>
          <p:cNvSpPr txBox="1">
            <a:spLocks noChangeArrowheads="1"/>
          </p:cNvSpPr>
          <p:nvPr/>
        </p:nvSpPr>
        <p:spPr bwMode="auto">
          <a:xfrm>
            <a:off x="4267200" y="2895600"/>
            <a:ext cx="914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3200" i="1">
                <a:solidFill>
                  <a:schemeClr val="accent2"/>
                </a:solidFill>
              </a:rPr>
              <a:t>K</a:t>
            </a:r>
            <a:endParaRPr lang="en-US" altLang="en-US" sz="3200" i="1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99337" name="Text Box 7"/>
          <p:cNvSpPr txBox="1">
            <a:spLocks noChangeArrowheads="1"/>
          </p:cNvSpPr>
          <p:nvPr/>
        </p:nvSpPr>
        <p:spPr bwMode="auto">
          <a:xfrm>
            <a:off x="6553200" y="2895600"/>
            <a:ext cx="914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3200" i="1">
                <a:solidFill>
                  <a:schemeClr val="accent2"/>
                </a:solidFill>
              </a:rPr>
              <a:t>E</a:t>
            </a:r>
            <a:endParaRPr lang="en-US" altLang="en-US" sz="3200" i="1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99338" name="Text Box 8"/>
          <p:cNvSpPr txBox="1">
            <a:spLocks noChangeArrowheads="1"/>
          </p:cNvSpPr>
          <p:nvPr/>
        </p:nvSpPr>
        <p:spPr bwMode="auto">
          <a:xfrm>
            <a:off x="6477000" y="5562600"/>
            <a:ext cx="914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3200" i="1">
                <a:solidFill>
                  <a:schemeClr val="accent2"/>
                </a:solidFill>
              </a:rPr>
              <a:t>D</a:t>
            </a:r>
            <a:endParaRPr lang="en-US" altLang="en-US" sz="3200" i="1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99339" name="Text Box 9"/>
          <p:cNvSpPr txBox="1">
            <a:spLocks noChangeArrowheads="1"/>
          </p:cNvSpPr>
          <p:nvPr/>
        </p:nvSpPr>
        <p:spPr bwMode="auto">
          <a:xfrm>
            <a:off x="4038600" y="762000"/>
            <a:ext cx="914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3200" i="1">
                <a:solidFill>
                  <a:srgbClr val="FF3300"/>
                </a:solidFill>
              </a:rPr>
              <a:t>Z</a:t>
            </a:r>
            <a:endParaRPr lang="en-US" altLang="en-US" sz="3200" i="1">
              <a:solidFill>
                <a:srgbClr val="FF3300"/>
              </a:solidFill>
              <a:latin typeface="Arial" charset="0"/>
            </a:endParaRPr>
          </a:p>
        </p:txBody>
      </p:sp>
      <p:sp>
        <p:nvSpPr>
          <p:cNvPr id="99340" name="Line 10"/>
          <p:cNvSpPr>
            <a:spLocks noChangeShapeType="1"/>
          </p:cNvSpPr>
          <p:nvPr/>
        </p:nvSpPr>
        <p:spPr bwMode="auto">
          <a:xfrm flipV="1">
            <a:off x="4267200" y="4495800"/>
            <a:ext cx="2438400" cy="10668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9341" name="Line 11"/>
          <p:cNvSpPr>
            <a:spLocks noChangeShapeType="1"/>
          </p:cNvSpPr>
          <p:nvPr/>
        </p:nvSpPr>
        <p:spPr bwMode="auto">
          <a:xfrm flipH="1" flipV="1">
            <a:off x="4267200" y="1371600"/>
            <a:ext cx="4724400" cy="41910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9342" name="Line 12"/>
          <p:cNvSpPr>
            <a:spLocks noChangeShapeType="1"/>
          </p:cNvSpPr>
          <p:nvPr/>
        </p:nvSpPr>
        <p:spPr bwMode="auto">
          <a:xfrm>
            <a:off x="4267200" y="5562600"/>
            <a:ext cx="4724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9343" name="Line 13"/>
          <p:cNvSpPr>
            <a:spLocks noChangeShapeType="1"/>
          </p:cNvSpPr>
          <p:nvPr/>
        </p:nvSpPr>
        <p:spPr bwMode="auto">
          <a:xfrm flipV="1">
            <a:off x="4267200" y="1371600"/>
            <a:ext cx="0" cy="41910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9344" name="Line 14"/>
          <p:cNvSpPr>
            <a:spLocks noChangeShapeType="1"/>
          </p:cNvSpPr>
          <p:nvPr/>
        </p:nvSpPr>
        <p:spPr bwMode="auto">
          <a:xfrm>
            <a:off x="6705600" y="3505200"/>
            <a:ext cx="0" cy="20574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9345" name="Line 15"/>
          <p:cNvSpPr>
            <a:spLocks noChangeShapeType="1"/>
          </p:cNvSpPr>
          <p:nvPr/>
        </p:nvSpPr>
        <p:spPr bwMode="auto">
          <a:xfrm flipH="1" flipV="1">
            <a:off x="4267200" y="3429000"/>
            <a:ext cx="4724400" cy="21336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9346" name="Freeform 16"/>
          <p:cNvSpPr>
            <a:spLocks/>
          </p:cNvSpPr>
          <p:nvPr/>
        </p:nvSpPr>
        <p:spPr bwMode="auto">
          <a:xfrm>
            <a:off x="4267200" y="4495800"/>
            <a:ext cx="4724400" cy="1066800"/>
          </a:xfrm>
          <a:custGeom>
            <a:avLst/>
            <a:gdLst>
              <a:gd name="T0" fmla="*/ 0 w 2976"/>
              <a:gd name="T1" fmla="*/ 1066800 h 672"/>
              <a:gd name="T2" fmla="*/ 2438400 w 2976"/>
              <a:gd name="T3" fmla="*/ 0 h 672"/>
              <a:gd name="T4" fmla="*/ 4724400 w 2976"/>
              <a:gd name="T5" fmla="*/ 1066800 h 67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976" h="672">
                <a:moveTo>
                  <a:pt x="0" y="672"/>
                </a:moveTo>
                <a:cubicBezTo>
                  <a:pt x="520" y="336"/>
                  <a:pt x="1040" y="0"/>
                  <a:pt x="1536" y="0"/>
                </a:cubicBezTo>
                <a:cubicBezTo>
                  <a:pt x="2032" y="0"/>
                  <a:pt x="2736" y="560"/>
                  <a:pt x="2976" y="672"/>
                </a:cubicBezTo>
              </a:path>
            </a:pathLst>
          </a:custGeom>
          <a:noFill/>
          <a:ln w="5715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45" name="Oval 17"/>
          <p:cNvSpPr>
            <a:spLocks noChangeArrowheads="1"/>
          </p:cNvSpPr>
          <p:nvPr/>
        </p:nvSpPr>
        <p:spPr bwMode="auto">
          <a:xfrm>
            <a:off x="6629400" y="4419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9348" name="Oval 18"/>
          <p:cNvSpPr>
            <a:spLocks noChangeArrowheads="1"/>
          </p:cNvSpPr>
          <p:nvPr/>
        </p:nvSpPr>
        <p:spPr bwMode="auto">
          <a:xfrm>
            <a:off x="4191000" y="5486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9349" name="Oval 19"/>
          <p:cNvSpPr>
            <a:spLocks noChangeArrowheads="1"/>
          </p:cNvSpPr>
          <p:nvPr/>
        </p:nvSpPr>
        <p:spPr bwMode="auto">
          <a:xfrm>
            <a:off x="8839200" y="5486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9350" name="Text Box 20"/>
          <p:cNvSpPr txBox="1">
            <a:spLocks noChangeArrowheads="1"/>
          </p:cNvSpPr>
          <p:nvPr/>
        </p:nvSpPr>
        <p:spPr bwMode="auto">
          <a:xfrm>
            <a:off x="4038600" y="5562600"/>
            <a:ext cx="914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3200" i="1"/>
              <a:t>A</a:t>
            </a:r>
            <a:endParaRPr lang="en-US" altLang="en-US" sz="3200" i="1">
              <a:latin typeface="Arial" charset="0"/>
            </a:endParaRPr>
          </a:p>
        </p:txBody>
      </p:sp>
      <p:sp>
        <p:nvSpPr>
          <p:cNvPr id="99351" name="Text Box 22"/>
          <p:cNvSpPr txBox="1">
            <a:spLocks noChangeArrowheads="1"/>
          </p:cNvSpPr>
          <p:nvPr/>
        </p:nvSpPr>
        <p:spPr bwMode="auto">
          <a:xfrm>
            <a:off x="8686800" y="5562600"/>
            <a:ext cx="914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3200" i="1"/>
              <a:t>C</a:t>
            </a:r>
            <a:endParaRPr lang="en-US" altLang="en-US" sz="3200" i="1">
              <a:latin typeface="Arial" charset="0"/>
            </a:endParaRPr>
          </a:p>
        </p:txBody>
      </p:sp>
      <p:sp>
        <p:nvSpPr>
          <p:cNvPr id="99352" name="Oval 23"/>
          <p:cNvSpPr>
            <a:spLocks noChangeArrowheads="1"/>
          </p:cNvSpPr>
          <p:nvPr/>
        </p:nvSpPr>
        <p:spPr bwMode="auto">
          <a:xfrm>
            <a:off x="6629400" y="5486400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9353" name="Oval 24"/>
          <p:cNvSpPr>
            <a:spLocks noChangeArrowheads="1"/>
          </p:cNvSpPr>
          <p:nvPr/>
        </p:nvSpPr>
        <p:spPr bwMode="auto">
          <a:xfrm>
            <a:off x="6629400" y="3429000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9354" name="Oval 25"/>
          <p:cNvSpPr>
            <a:spLocks noChangeArrowheads="1"/>
          </p:cNvSpPr>
          <p:nvPr/>
        </p:nvSpPr>
        <p:spPr bwMode="auto">
          <a:xfrm>
            <a:off x="4191000" y="3352800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9355" name="Oval 26"/>
          <p:cNvSpPr>
            <a:spLocks noChangeArrowheads="1"/>
          </p:cNvSpPr>
          <p:nvPr/>
        </p:nvSpPr>
        <p:spPr bwMode="auto">
          <a:xfrm>
            <a:off x="4191000" y="1295400"/>
            <a:ext cx="152400" cy="152400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9356" name="Line 27"/>
          <p:cNvSpPr>
            <a:spLocks noChangeShapeType="1"/>
          </p:cNvSpPr>
          <p:nvPr/>
        </p:nvSpPr>
        <p:spPr bwMode="auto">
          <a:xfrm>
            <a:off x="5562600" y="2514600"/>
            <a:ext cx="0" cy="304800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9357" name="Oval 28"/>
          <p:cNvSpPr>
            <a:spLocks noChangeArrowheads="1"/>
          </p:cNvSpPr>
          <p:nvPr/>
        </p:nvSpPr>
        <p:spPr bwMode="auto">
          <a:xfrm>
            <a:off x="5486400" y="2438400"/>
            <a:ext cx="152400" cy="152400"/>
          </a:xfrm>
          <a:prstGeom prst="ellipse">
            <a:avLst/>
          </a:prstGeom>
          <a:solidFill>
            <a:srgbClr val="008000"/>
          </a:solidFill>
          <a:ln w="9525">
            <a:solidFill>
              <a:srgbClr val="008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9358" name="Oval 29"/>
          <p:cNvSpPr>
            <a:spLocks noChangeArrowheads="1"/>
          </p:cNvSpPr>
          <p:nvPr/>
        </p:nvSpPr>
        <p:spPr bwMode="auto">
          <a:xfrm>
            <a:off x="5486400" y="5486400"/>
            <a:ext cx="152400" cy="152400"/>
          </a:xfrm>
          <a:prstGeom prst="ellipse">
            <a:avLst/>
          </a:prstGeom>
          <a:solidFill>
            <a:srgbClr val="008000"/>
          </a:solidFill>
          <a:ln w="9525">
            <a:solidFill>
              <a:srgbClr val="008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8158" name="Oval 30"/>
          <p:cNvSpPr>
            <a:spLocks noChangeArrowheads="1"/>
          </p:cNvSpPr>
          <p:nvPr/>
        </p:nvSpPr>
        <p:spPr bwMode="auto">
          <a:xfrm>
            <a:off x="5486400" y="3962400"/>
            <a:ext cx="152400" cy="152400"/>
          </a:xfrm>
          <a:prstGeom prst="ellipse">
            <a:avLst/>
          </a:prstGeom>
          <a:solidFill>
            <a:srgbClr val="008000"/>
          </a:solidFill>
          <a:ln w="9525">
            <a:solidFill>
              <a:srgbClr val="008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9360" name="Oval 31"/>
          <p:cNvSpPr>
            <a:spLocks noChangeArrowheads="1"/>
          </p:cNvSpPr>
          <p:nvPr/>
        </p:nvSpPr>
        <p:spPr bwMode="auto">
          <a:xfrm>
            <a:off x="5486400" y="4724400"/>
            <a:ext cx="152400" cy="152400"/>
          </a:xfrm>
          <a:prstGeom prst="ellipse">
            <a:avLst/>
          </a:prstGeom>
          <a:solidFill>
            <a:srgbClr val="008000"/>
          </a:solidFill>
          <a:ln w="9525">
            <a:solidFill>
              <a:srgbClr val="008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9361" name="Text Box 32"/>
          <p:cNvSpPr txBox="1">
            <a:spLocks noChangeArrowheads="1"/>
          </p:cNvSpPr>
          <p:nvPr/>
        </p:nvSpPr>
        <p:spPr bwMode="auto">
          <a:xfrm>
            <a:off x="5334000" y="1828800"/>
            <a:ext cx="914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3200" i="1">
                <a:solidFill>
                  <a:srgbClr val="008000"/>
                </a:solidFill>
              </a:rPr>
              <a:t>M</a:t>
            </a:r>
            <a:endParaRPr lang="en-US" altLang="en-US" sz="3200" i="1">
              <a:solidFill>
                <a:srgbClr val="008000"/>
              </a:solidFill>
              <a:latin typeface="Arial" charset="0"/>
            </a:endParaRPr>
          </a:p>
        </p:txBody>
      </p:sp>
      <p:sp>
        <p:nvSpPr>
          <p:cNvPr id="99362" name="Text Box 34"/>
          <p:cNvSpPr txBox="1">
            <a:spLocks noChangeArrowheads="1"/>
          </p:cNvSpPr>
          <p:nvPr/>
        </p:nvSpPr>
        <p:spPr bwMode="auto">
          <a:xfrm>
            <a:off x="5029200" y="4373563"/>
            <a:ext cx="9144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3200" i="1">
                <a:solidFill>
                  <a:srgbClr val="008000"/>
                </a:solidFill>
              </a:rPr>
              <a:t>O</a:t>
            </a:r>
            <a:endParaRPr lang="en-US" altLang="en-US" sz="3200" i="1">
              <a:solidFill>
                <a:srgbClr val="008000"/>
              </a:solidFill>
              <a:latin typeface="Arial" charset="0"/>
            </a:endParaRPr>
          </a:p>
        </p:txBody>
      </p:sp>
      <p:sp>
        <p:nvSpPr>
          <p:cNvPr id="99363" name="Line 35"/>
          <p:cNvSpPr>
            <a:spLocks noChangeShapeType="1"/>
          </p:cNvSpPr>
          <p:nvPr/>
        </p:nvSpPr>
        <p:spPr bwMode="auto">
          <a:xfrm>
            <a:off x="228600" y="1295400"/>
            <a:ext cx="0" cy="76200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9364" name="Oval 36"/>
          <p:cNvSpPr>
            <a:spLocks noChangeArrowheads="1"/>
          </p:cNvSpPr>
          <p:nvPr/>
        </p:nvSpPr>
        <p:spPr bwMode="auto">
          <a:xfrm>
            <a:off x="152400" y="1143000"/>
            <a:ext cx="152400" cy="152400"/>
          </a:xfrm>
          <a:prstGeom prst="ellipse">
            <a:avLst/>
          </a:prstGeom>
          <a:solidFill>
            <a:srgbClr val="008000"/>
          </a:solidFill>
          <a:ln w="9525">
            <a:solidFill>
              <a:srgbClr val="008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9365" name="Oval 37"/>
          <p:cNvSpPr>
            <a:spLocks noChangeArrowheads="1"/>
          </p:cNvSpPr>
          <p:nvPr/>
        </p:nvSpPr>
        <p:spPr bwMode="auto">
          <a:xfrm>
            <a:off x="152400" y="1905000"/>
            <a:ext cx="152400" cy="152400"/>
          </a:xfrm>
          <a:prstGeom prst="ellipse">
            <a:avLst/>
          </a:prstGeom>
          <a:solidFill>
            <a:srgbClr val="008000"/>
          </a:solidFill>
          <a:ln w="9525">
            <a:solidFill>
              <a:srgbClr val="008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9366" name="Line 38"/>
          <p:cNvSpPr>
            <a:spLocks noChangeShapeType="1"/>
          </p:cNvSpPr>
          <p:nvPr/>
        </p:nvSpPr>
        <p:spPr bwMode="auto">
          <a:xfrm flipH="1" flipV="1">
            <a:off x="228600" y="1600200"/>
            <a:ext cx="4038600" cy="18288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67" name="Oval 39"/>
          <p:cNvSpPr>
            <a:spLocks noChangeArrowheads="1"/>
          </p:cNvSpPr>
          <p:nvPr/>
        </p:nvSpPr>
        <p:spPr bwMode="auto">
          <a:xfrm>
            <a:off x="4191000" y="3352800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9368" name="Oval 40"/>
          <p:cNvSpPr>
            <a:spLocks noChangeArrowheads="1"/>
          </p:cNvSpPr>
          <p:nvPr/>
        </p:nvSpPr>
        <p:spPr bwMode="auto">
          <a:xfrm>
            <a:off x="4191000" y="1295400"/>
            <a:ext cx="152400" cy="152400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9369" name="Oval 41"/>
          <p:cNvSpPr>
            <a:spLocks noChangeArrowheads="1"/>
          </p:cNvSpPr>
          <p:nvPr/>
        </p:nvSpPr>
        <p:spPr bwMode="auto">
          <a:xfrm>
            <a:off x="152400" y="1524000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9370" name="Text Box 42"/>
          <p:cNvSpPr txBox="1">
            <a:spLocks noChangeArrowheads="1"/>
          </p:cNvSpPr>
          <p:nvPr/>
        </p:nvSpPr>
        <p:spPr bwMode="auto">
          <a:xfrm>
            <a:off x="152400" y="3630613"/>
            <a:ext cx="3886200" cy="88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2600">
                <a:solidFill>
                  <a:schemeClr val="accent2"/>
                </a:solidFill>
              </a:rPr>
              <a:t>By Apollonius’ Proposition 33 of Book I in </a:t>
            </a:r>
            <a:r>
              <a:rPr lang="en-US" altLang="en-US" sz="2600" i="1">
                <a:solidFill>
                  <a:schemeClr val="accent2"/>
                </a:solidFill>
              </a:rPr>
              <a:t>Conics</a:t>
            </a:r>
            <a:r>
              <a:rPr lang="en-US" altLang="en-US" sz="2600">
                <a:solidFill>
                  <a:schemeClr val="accent2"/>
                </a:solidFill>
              </a:rPr>
              <a:t>: </a:t>
            </a:r>
          </a:p>
        </p:txBody>
      </p:sp>
      <p:sp>
        <p:nvSpPr>
          <p:cNvPr id="48172" name="Text Box 44"/>
          <p:cNvSpPr txBox="1">
            <a:spLocks noChangeArrowheads="1"/>
          </p:cNvSpPr>
          <p:nvPr/>
        </p:nvSpPr>
        <p:spPr bwMode="auto">
          <a:xfrm>
            <a:off x="152400" y="4492625"/>
            <a:ext cx="38862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2600"/>
              <a:t> </a:t>
            </a:r>
            <a:r>
              <a:rPr lang="en-US" altLang="en-US" sz="2600" i="1"/>
              <a:t>B</a:t>
            </a:r>
            <a:r>
              <a:rPr lang="en-US" altLang="en-US" sz="2600"/>
              <a:t> is the midpoint of </a:t>
            </a:r>
            <a:r>
              <a:rPr lang="en-US" altLang="en-US" sz="2600" i="1"/>
              <a:t>ED</a:t>
            </a:r>
          </a:p>
        </p:txBody>
      </p:sp>
      <p:sp>
        <p:nvSpPr>
          <p:cNvPr id="48173" name="Text Box 45"/>
          <p:cNvSpPr txBox="1">
            <a:spLocks noChangeArrowheads="1"/>
          </p:cNvSpPr>
          <p:nvPr/>
        </p:nvSpPr>
        <p:spPr bwMode="auto">
          <a:xfrm>
            <a:off x="152400" y="5026025"/>
            <a:ext cx="38862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2600">
                <a:solidFill>
                  <a:srgbClr val="008000"/>
                </a:solidFill>
              </a:rPr>
              <a:t> </a:t>
            </a:r>
            <a:r>
              <a:rPr lang="en-US" altLang="en-US" sz="2600" i="1">
                <a:solidFill>
                  <a:srgbClr val="008000"/>
                </a:solidFill>
              </a:rPr>
              <a:t>N</a:t>
            </a:r>
            <a:r>
              <a:rPr lang="en-US" altLang="en-US" sz="2600">
                <a:solidFill>
                  <a:srgbClr val="008000"/>
                </a:solidFill>
              </a:rPr>
              <a:t> is the midpoint of </a:t>
            </a:r>
            <a:r>
              <a:rPr lang="en-US" altLang="en-US" sz="2600" i="1">
                <a:solidFill>
                  <a:srgbClr val="008000"/>
                </a:solidFill>
              </a:rPr>
              <a:t>MX</a:t>
            </a:r>
          </a:p>
        </p:txBody>
      </p:sp>
      <p:sp>
        <p:nvSpPr>
          <p:cNvPr id="48174" name="Text Box 46"/>
          <p:cNvSpPr txBox="1">
            <a:spLocks noChangeArrowheads="1"/>
          </p:cNvSpPr>
          <p:nvPr/>
        </p:nvSpPr>
        <p:spPr bwMode="auto">
          <a:xfrm>
            <a:off x="152400" y="5559425"/>
            <a:ext cx="38862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2600">
                <a:solidFill>
                  <a:schemeClr val="accent2"/>
                </a:solidFill>
              </a:rPr>
              <a:t> </a:t>
            </a:r>
            <a:r>
              <a:rPr lang="en-US" altLang="en-US" sz="2600" i="1">
                <a:solidFill>
                  <a:schemeClr val="accent2"/>
                </a:solidFill>
              </a:rPr>
              <a:t>K</a:t>
            </a:r>
            <a:r>
              <a:rPr lang="en-US" altLang="en-US" sz="2600">
                <a:solidFill>
                  <a:schemeClr val="accent2"/>
                </a:solidFill>
              </a:rPr>
              <a:t> is the midpoint of </a:t>
            </a:r>
            <a:r>
              <a:rPr lang="en-US" altLang="en-US" sz="2600" i="1">
                <a:solidFill>
                  <a:schemeClr val="accent2"/>
                </a:solidFill>
              </a:rPr>
              <a:t>AZ</a:t>
            </a:r>
          </a:p>
        </p:txBody>
      </p:sp>
      <p:sp>
        <p:nvSpPr>
          <p:cNvPr id="48175" name="Text Box 47"/>
          <p:cNvSpPr txBox="1">
            <a:spLocks noChangeArrowheads="1"/>
          </p:cNvSpPr>
          <p:nvPr/>
        </p:nvSpPr>
        <p:spPr bwMode="auto">
          <a:xfrm>
            <a:off x="0" y="6324600"/>
            <a:ext cx="91440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600"/>
              <a:t>(Also from </a:t>
            </a:r>
            <a:r>
              <a:rPr lang="en-US" altLang="en-US" sz="2600" i="1"/>
              <a:t>Elements</a:t>
            </a:r>
            <a:r>
              <a:rPr lang="en-US" altLang="en-US" sz="2600"/>
              <a:t> [of Conics] by Aristaeus and Euclid)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8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500" fill="hold"/>
                                        <p:tgtEl>
                                          <p:spTgt spid="48145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500" fill="hold"/>
                                        <p:tgtEl>
                                          <p:spTgt spid="4814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8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500" fill="hold"/>
                                        <p:tgtEl>
                                          <p:spTgt spid="48158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2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500" fill="hold"/>
                                        <p:tgtEl>
                                          <p:spTgt spid="4815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8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9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500" fill="hold"/>
                                        <p:tgtEl>
                                          <p:spTgt spid="48167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2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" dur="500" fill="hold"/>
                                        <p:tgtEl>
                                          <p:spTgt spid="4816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48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45" grpId="0" animBg="1"/>
      <p:bldP spid="48145" grpId="1" animBg="1"/>
      <p:bldP spid="48158" grpId="0" animBg="1"/>
      <p:bldP spid="48158" grpId="1" animBg="1"/>
      <p:bldP spid="48167" grpId="0" animBg="1"/>
      <p:bldP spid="48167" grpId="1" animBg="1"/>
      <p:bldP spid="48172" grpId="0"/>
      <p:bldP spid="48173" grpId="0"/>
      <p:bldP spid="48174" grpId="0"/>
      <p:bldP spid="48175" grpId="0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Text Box 2"/>
          <p:cNvSpPr txBox="1">
            <a:spLocks noChangeArrowheads="1"/>
          </p:cNvSpPr>
          <p:nvPr/>
        </p:nvSpPr>
        <p:spPr bwMode="auto">
          <a:xfrm>
            <a:off x="5562600" y="3505200"/>
            <a:ext cx="914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3200" i="1">
                <a:solidFill>
                  <a:srgbClr val="008000"/>
                </a:solidFill>
              </a:rPr>
              <a:t>N</a:t>
            </a:r>
            <a:endParaRPr lang="en-US" altLang="en-US" sz="3200" i="1">
              <a:solidFill>
                <a:srgbClr val="008000"/>
              </a:solidFill>
              <a:latin typeface="Arial" charset="0"/>
            </a:endParaRPr>
          </a:p>
        </p:txBody>
      </p:sp>
      <p:sp>
        <p:nvSpPr>
          <p:cNvPr id="100355" name="Text Box 3"/>
          <p:cNvSpPr txBox="1">
            <a:spLocks noChangeArrowheads="1"/>
          </p:cNvSpPr>
          <p:nvPr/>
        </p:nvSpPr>
        <p:spPr bwMode="auto">
          <a:xfrm>
            <a:off x="5334000" y="5562600"/>
            <a:ext cx="914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3200" i="1">
                <a:solidFill>
                  <a:srgbClr val="008000"/>
                </a:solidFill>
              </a:rPr>
              <a:t>X</a:t>
            </a:r>
            <a:endParaRPr lang="en-US" altLang="en-US" sz="3200" i="1">
              <a:solidFill>
                <a:srgbClr val="008000"/>
              </a:solidFill>
              <a:latin typeface="Arial" charset="0"/>
            </a:endParaRPr>
          </a:p>
        </p:txBody>
      </p:sp>
      <p:sp>
        <p:nvSpPr>
          <p:cNvPr id="100356" name="Text Box 4"/>
          <p:cNvSpPr txBox="1">
            <a:spLocks noChangeArrowheads="1"/>
          </p:cNvSpPr>
          <p:nvPr/>
        </p:nvSpPr>
        <p:spPr bwMode="auto">
          <a:xfrm>
            <a:off x="4267200" y="2895600"/>
            <a:ext cx="914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3200" i="1">
                <a:solidFill>
                  <a:schemeClr val="accent2"/>
                </a:solidFill>
              </a:rPr>
              <a:t>K</a:t>
            </a:r>
            <a:endParaRPr lang="en-US" altLang="en-US" sz="3200" i="1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100357" name="Text Box 5"/>
          <p:cNvSpPr txBox="1">
            <a:spLocks noChangeArrowheads="1"/>
          </p:cNvSpPr>
          <p:nvPr/>
        </p:nvSpPr>
        <p:spPr bwMode="auto">
          <a:xfrm>
            <a:off x="6553200" y="2895600"/>
            <a:ext cx="914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3200" i="1">
                <a:solidFill>
                  <a:schemeClr val="accent2"/>
                </a:solidFill>
              </a:rPr>
              <a:t>E</a:t>
            </a:r>
            <a:endParaRPr lang="en-US" altLang="en-US" sz="3200" i="1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100358" name="Text Box 6"/>
          <p:cNvSpPr txBox="1">
            <a:spLocks noChangeArrowheads="1"/>
          </p:cNvSpPr>
          <p:nvPr/>
        </p:nvSpPr>
        <p:spPr bwMode="auto">
          <a:xfrm>
            <a:off x="6477000" y="5562600"/>
            <a:ext cx="914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3200" i="1">
                <a:solidFill>
                  <a:schemeClr val="accent2"/>
                </a:solidFill>
              </a:rPr>
              <a:t>D</a:t>
            </a:r>
            <a:endParaRPr lang="en-US" altLang="en-US" sz="3200" i="1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100359" name="Text Box 7"/>
          <p:cNvSpPr txBox="1">
            <a:spLocks noChangeArrowheads="1"/>
          </p:cNvSpPr>
          <p:nvPr/>
        </p:nvSpPr>
        <p:spPr bwMode="auto">
          <a:xfrm>
            <a:off x="4038600" y="762000"/>
            <a:ext cx="914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3200" i="1">
                <a:solidFill>
                  <a:srgbClr val="FF3300"/>
                </a:solidFill>
              </a:rPr>
              <a:t>Z</a:t>
            </a:r>
            <a:endParaRPr lang="en-US" altLang="en-US" sz="3200" i="1">
              <a:solidFill>
                <a:srgbClr val="FF3300"/>
              </a:solidFill>
              <a:latin typeface="Arial" charset="0"/>
            </a:endParaRPr>
          </a:p>
        </p:txBody>
      </p:sp>
      <p:sp>
        <p:nvSpPr>
          <p:cNvPr id="100360" name="Line 8"/>
          <p:cNvSpPr>
            <a:spLocks noChangeShapeType="1"/>
          </p:cNvSpPr>
          <p:nvPr/>
        </p:nvSpPr>
        <p:spPr bwMode="auto">
          <a:xfrm flipV="1">
            <a:off x="4267200" y="4495800"/>
            <a:ext cx="2438400" cy="10668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0361" name="Line 9"/>
          <p:cNvSpPr>
            <a:spLocks noChangeShapeType="1"/>
          </p:cNvSpPr>
          <p:nvPr/>
        </p:nvSpPr>
        <p:spPr bwMode="auto">
          <a:xfrm flipH="1" flipV="1">
            <a:off x="4267200" y="1371600"/>
            <a:ext cx="4724400" cy="41910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0362" name="Line 10"/>
          <p:cNvSpPr>
            <a:spLocks noChangeShapeType="1"/>
          </p:cNvSpPr>
          <p:nvPr/>
        </p:nvSpPr>
        <p:spPr bwMode="auto">
          <a:xfrm>
            <a:off x="4267200" y="5562600"/>
            <a:ext cx="4724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0363" name="Line 11"/>
          <p:cNvSpPr>
            <a:spLocks noChangeShapeType="1"/>
          </p:cNvSpPr>
          <p:nvPr/>
        </p:nvSpPr>
        <p:spPr bwMode="auto">
          <a:xfrm flipV="1">
            <a:off x="4267200" y="1371600"/>
            <a:ext cx="0" cy="41910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0364" name="Line 12"/>
          <p:cNvSpPr>
            <a:spLocks noChangeShapeType="1"/>
          </p:cNvSpPr>
          <p:nvPr/>
        </p:nvSpPr>
        <p:spPr bwMode="auto">
          <a:xfrm>
            <a:off x="6705600" y="3505200"/>
            <a:ext cx="0" cy="20574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0365" name="Line 13"/>
          <p:cNvSpPr>
            <a:spLocks noChangeShapeType="1"/>
          </p:cNvSpPr>
          <p:nvPr/>
        </p:nvSpPr>
        <p:spPr bwMode="auto">
          <a:xfrm flipH="1" flipV="1">
            <a:off x="4267200" y="3429000"/>
            <a:ext cx="4724400" cy="21336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0366" name="Freeform 14"/>
          <p:cNvSpPr>
            <a:spLocks/>
          </p:cNvSpPr>
          <p:nvPr/>
        </p:nvSpPr>
        <p:spPr bwMode="auto">
          <a:xfrm>
            <a:off x="4267200" y="4495800"/>
            <a:ext cx="4724400" cy="1066800"/>
          </a:xfrm>
          <a:custGeom>
            <a:avLst/>
            <a:gdLst>
              <a:gd name="T0" fmla="*/ 0 w 2976"/>
              <a:gd name="T1" fmla="*/ 1066800 h 672"/>
              <a:gd name="T2" fmla="*/ 2438400 w 2976"/>
              <a:gd name="T3" fmla="*/ 0 h 672"/>
              <a:gd name="T4" fmla="*/ 4724400 w 2976"/>
              <a:gd name="T5" fmla="*/ 1066800 h 67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976" h="672">
                <a:moveTo>
                  <a:pt x="0" y="672"/>
                </a:moveTo>
                <a:cubicBezTo>
                  <a:pt x="520" y="336"/>
                  <a:pt x="1040" y="0"/>
                  <a:pt x="1536" y="0"/>
                </a:cubicBezTo>
                <a:cubicBezTo>
                  <a:pt x="2032" y="0"/>
                  <a:pt x="2736" y="560"/>
                  <a:pt x="2976" y="672"/>
                </a:cubicBezTo>
              </a:path>
            </a:pathLst>
          </a:custGeom>
          <a:noFill/>
          <a:ln w="5715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0367" name="Oval 15"/>
          <p:cNvSpPr>
            <a:spLocks noChangeArrowheads="1"/>
          </p:cNvSpPr>
          <p:nvPr/>
        </p:nvSpPr>
        <p:spPr bwMode="auto">
          <a:xfrm>
            <a:off x="6629400" y="4419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0368" name="Oval 16"/>
          <p:cNvSpPr>
            <a:spLocks noChangeArrowheads="1"/>
          </p:cNvSpPr>
          <p:nvPr/>
        </p:nvSpPr>
        <p:spPr bwMode="auto">
          <a:xfrm>
            <a:off x="4191000" y="5486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0369" name="Oval 17"/>
          <p:cNvSpPr>
            <a:spLocks noChangeArrowheads="1"/>
          </p:cNvSpPr>
          <p:nvPr/>
        </p:nvSpPr>
        <p:spPr bwMode="auto">
          <a:xfrm>
            <a:off x="8839200" y="5486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0370" name="Text Box 18"/>
          <p:cNvSpPr txBox="1">
            <a:spLocks noChangeArrowheads="1"/>
          </p:cNvSpPr>
          <p:nvPr/>
        </p:nvSpPr>
        <p:spPr bwMode="auto">
          <a:xfrm>
            <a:off x="4038600" y="5562600"/>
            <a:ext cx="914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3200" i="1"/>
              <a:t>A</a:t>
            </a:r>
            <a:endParaRPr lang="en-US" altLang="en-US" sz="3200" i="1">
              <a:latin typeface="Arial" charset="0"/>
            </a:endParaRPr>
          </a:p>
        </p:txBody>
      </p:sp>
      <p:sp>
        <p:nvSpPr>
          <p:cNvPr id="100371" name="Text Box 19"/>
          <p:cNvSpPr txBox="1">
            <a:spLocks noChangeArrowheads="1"/>
          </p:cNvSpPr>
          <p:nvPr/>
        </p:nvSpPr>
        <p:spPr bwMode="auto">
          <a:xfrm>
            <a:off x="6705600" y="3916363"/>
            <a:ext cx="9144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3200" i="1"/>
              <a:t>B</a:t>
            </a:r>
            <a:endParaRPr lang="en-US" altLang="en-US" sz="3200" i="1">
              <a:latin typeface="Arial" charset="0"/>
            </a:endParaRPr>
          </a:p>
        </p:txBody>
      </p:sp>
      <p:sp>
        <p:nvSpPr>
          <p:cNvPr id="100372" name="Text Box 20"/>
          <p:cNvSpPr txBox="1">
            <a:spLocks noChangeArrowheads="1"/>
          </p:cNvSpPr>
          <p:nvPr/>
        </p:nvSpPr>
        <p:spPr bwMode="auto">
          <a:xfrm>
            <a:off x="8686800" y="5562600"/>
            <a:ext cx="914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3200" i="1"/>
              <a:t>C</a:t>
            </a:r>
            <a:endParaRPr lang="en-US" altLang="en-US" sz="3200" i="1">
              <a:latin typeface="Arial" charset="0"/>
            </a:endParaRPr>
          </a:p>
        </p:txBody>
      </p:sp>
      <p:sp>
        <p:nvSpPr>
          <p:cNvPr id="100373" name="Oval 21"/>
          <p:cNvSpPr>
            <a:spLocks noChangeArrowheads="1"/>
          </p:cNvSpPr>
          <p:nvPr/>
        </p:nvSpPr>
        <p:spPr bwMode="auto">
          <a:xfrm>
            <a:off x="6629400" y="5486400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0374" name="Oval 22"/>
          <p:cNvSpPr>
            <a:spLocks noChangeArrowheads="1"/>
          </p:cNvSpPr>
          <p:nvPr/>
        </p:nvSpPr>
        <p:spPr bwMode="auto">
          <a:xfrm>
            <a:off x="6629400" y="3429000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0375" name="Oval 23"/>
          <p:cNvSpPr>
            <a:spLocks noChangeArrowheads="1"/>
          </p:cNvSpPr>
          <p:nvPr/>
        </p:nvSpPr>
        <p:spPr bwMode="auto">
          <a:xfrm>
            <a:off x="4191000" y="3352800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0376" name="Oval 24"/>
          <p:cNvSpPr>
            <a:spLocks noChangeArrowheads="1"/>
          </p:cNvSpPr>
          <p:nvPr/>
        </p:nvSpPr>
        <p:spPr bwMode="auto">
          <a:xfrm>
            <a:off x="4191000" y="1295400"/>
            <a:ext cx="152400" cy="152400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0377" name="Line 25"/>
          <p:cNvSpPr>
            <a:spLocks noChangeShapeType="1"/>
          </p:cNvSpPr>
          <p:nvPr/>
        </p:nvSpPr>
        <p:spPr bwMode="auto">
          <a:xfrm>
            <a:off x="5562600" y="2514600"/>
            <a:ext cx="0" cy="304800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0378" name="Oval 26"/>
          <p:cNvSpPr>
            <a:spLocks noChangeArrowheads="1"/>
          </p:cNvSpPr>
          <p:nvPr/>
        </p:nvSpPr>
        <p:spPr bwMode="auto">
          <a:xfrm>
            <a:off x="5486400" y="2438400"/>
            <a:ext cx="152400" cy="152400"/>
          </a:xfrm>
          <a:prstGeom prst="ellipse">
            <a:avLst/>
          </a:prstGeom>
          <a:solidFill>
            <a:srgbClr val="008000"/>
          </a:solidFill>
          <a:ln w="9525">
            <a:solidFill>
              <a:srgbClr val="008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0379" name="Oval 27"/>
          <p:cNvSpPr>
            <a:spLocks noChangeArrowheads="1"/>
          </p:cNvSpPr>
          <p:nvPr/>
        </p:nvSpPr>
        <p:spPr bwMode="auto">
          <a:xfrm>
            <a:off x="5486400" y="5486400"/>
            <a:ext cx="152400" cy="152400"/>
          </a:xfrm>
          <a:prstGeom prst="ellipse">
            <a:avLst/>
          </a:prstGeom>
          <a:solidFill>
            <a:srgbClr val="008000"/>
          </a:solidFill>
          <a:ln w="9525">
            <a:solidFill>
              <a:srgbClr val="008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0380" name="Oval 28"/>
          <p:cNvSpPr>
            <a:spLocks noChangeArrowheads="1"/>
          </p:cNvSpPr>
          <p:nvPr/>
        </p:nvSpPr>
        <p:spPr bwMode="auto">
          <a:xfrm>
            <a:off x="5486400" y="3962400"/>
            <a:ext cx="152400" cy="152400"/>
          </a:xfrm>
          <a:prstGeom prst="ellipse">
            <a:avLst/>
          </a:prstGeom>
          <a:solidFill>
            <a:srgbClr val="008000"/>
          </a:solidFill>
          <a:ln w="9525">
            <a:solidFill>
              <a:srgbClr val="008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0381" name="Oval 29"/>
          <p:cNvSpPr>
            <a:spLocks noChangeArrowheads="1"/>
          </p:cNvSpPr>
          <p:nvPr/>
        </p:nvSpPr>
        <p:spPr bwMode="auto">
          <a:xfrm>
            <a:off x="5486400" y="4724400"/>
            <a:ext cx="152400" cy="152400"/>
          </a:xfrm>
          <a:prstGeom prst="ellipse">
            <a:avLst/>
          </a:prstGeom>
          <a:solidFill>
            <a:srgbClr val="008000"/>
          </a:solidFill>
          <a:ln w="9525">
            <a:solidFill>
              <a:srgbClr val="008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0382" name="Text Box 30"/>
          <p:cNvSpPr txBox="1">
            <a:spLocks noChangeArrowheads="1"/>
          </p:cNvSpPr>
          <p:nvPr/>
        </p:nvSpPr>
        <p:spPr bwMode="auto">
          <a:xfrm>
            <a:off x="5334000" y="1828800"/>
            <a:ext cx="914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3200" i="1">
                <a:solidFill>
                  <a:srgbClr val="008000"/>
                </a:solidFill>
              </a:rPr>
              <a:t>M</a:t>
            </a:r>
            <a:endParaRPr lang="en-US" altLang="en-US" sz="3200" i="1">
              <a:solidFill>
                <a:srgbClr val="008000"/>
              </a:solidFill>
              <a:latin typeface="Arial" charset="0"/>
            </a:endParaRPr>
          </a:p>
        </p:txBody>
      </p:sp>
      <p:sp>
        <p:nvSpPr>
          <p:cNvPr id="100383" name="Text Box 32"/>
          <p:cNvSpPr txBox="1">
            <a:spLocks noChangeArrowheads="1"/>
          </p:cNvSpPr>
          <p:nvPr/>
        </p:nvSpPr>
        <p:spPr bwMode="auto">
          <a:xfrm>
            <a:off x="5029200" y="4373563"/>
            <a:ext cx="9144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3200" i="1">
                <a:solidFill>
                  <a:srgbClr val="008000"/>
                </a:solidFill>
              </a:rPr>
              <a:t>O</a:t>
            </a:r>
            <a:endParaRPr lang="en-US" altLang="en-US" sz="3200" i="1">
              <a:solidFill>
                <a:srgbClr val="008000"/>
              </a:solidFill>
              <a:latin typeface="Arial" charset="0"/>
            </a:endParaRPr>
          </a:p>
        </p:txBody>
      </p:sp>
      <p:sp>
        <p:nvSpPr>
          <p:cNvPr id="100384" name="Text Box 35"/>
          <p:cNvSpPr txBox="1">
            <a:spLocks noChangeArrowheads="1"/>
          </p:cNvSpPr>
          <p:nvPr/>
        </p:nvSpPr>
        <p:spPr bwMode="auto">
          <a:xfrm>
            <a:off x="304800" y="381000"/>
            <a:ext cx="8534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i="1"/>
              <a:t>Quadrature of the Parabola</a:t>
            </a:r>
            <a:r>
              <a:rPr lang="en-US" altLang="en-US" sz="3200"/>
              <a:t>, </a:t>
            </a:r>
            <a:r>
              <a:rPr lang="en-US" altLang="en-US" sz="3200" b="1"/>
              <a:t>Proposition 5</a:t>
            </a:r>
            <a:endParaRPr lang="en-US" altLang="en-US" sz="3200" i="1"/>
          </a:p>
        </p:txBody>
      </p:sp>
      <p:graphicFrame>
        <p:nvGraphicFramePr>
          <p:cNvPr id="100385" name="Object 36"/>
          <p:cNvGraphicFramePr>
            <a:graphicFrameLocks noChangeAspect="1"/>
          </p:cNvGraphicFramePr>
          <p:nvPr/>
        </p:nvGraphicFramePr>
        <p:xfrm>
          <a:off x="1012825" y="1447800"/>
          <a:ext cx="2166938" cy="1119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396" name="Equation" r:id="rId3" imgW="761669" imgH="393529" progId="Equation.3">
                  <p:embed/>
                </p:oleObj>
              </mc:Choice>
              <mc:Fallback>
                <p:oleObj name="Equation" r:id="rId3" imgW="761669" imgH="393529" progId="Equation.3">
                  <p:embed/>
                  <p:pic>
                    <p:nvPicPr>
                      <p:cNvPr id="0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2825" y="1447800"/>
                        <a:ext cx="2166938" cy="1119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8997" name="Text Box 37"/>
          <p:cNvSpPr txBox="1">
            <a:spLocks noChangeArrowheads="1"/>
          </p:cNvSpPr>
          <p:nvPr/>
        </p:nvSpPr>
        <p:spPr bwMode="auto">
          <a:xfrm>
            <a:off x="381000" y="2895600"/>
            <a:ext cx="32004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3200"/>
              <a:t>Since </a:t>
            </a:r>
            <a:r>
              <a:rPr lang="en-US" altLang="en-US" sz="3200" i="1"/>
              <a:t>MX</a:t>
            </a:r>
            <a:r>
              <a:rPr lang="en-US" altLang="en-US" sz="3200"/>
              <a:t> is parallel to </a:t>
            </a:r>
            <a:r>
              <a:rPr lang="en-US" altLang="en-US" sz="3200" i="1"/>
              <a:t>ZA:</a:t>
            </a:r>
            <a:endParaRPr lang="en-US" altLang="en-US" sz="3200"/>
          </a:p>
        </p:txBody>
      </p:sp>
      <p:graphicFrame>
        <p:nvGraphicFramePr>
          <p:cNvPr id="168998" name="Object 38"/>
          <p:cNvGraphicFramePr>
            <a:graphicFrameLocks noChangeAspect="1"/>
          </p:cNvGraphicFramePr>
          <p:nvPr/>
        </p:nvGraphicFramePr>
        <p:xfrm>
          <a:off x="703263" y="4038600"/>
          <a:ext cx="2130425" cy="1119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397" name="Equation" r:id="rId5" imgW="748975" imgH="393529" progId="Equation.3">
                  <p:embed/>
                </p:oleObj>
              </mc:Choice>
              <mc:Fallback>
                <p:oleObj name="Equation" r:id="rId5" imgW="748975" imgH="393529" progId="Equation.3">
                  <p:embed/>
                  <p:pic>
                    <p:nvPicPr>
                      <p:cNvPr id="0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3263" y="4038600"/>
                        <a:ext cx="2130425" cy="1119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8999" name="Text Box 39"/>
          <p:cNvSpPr txBox="1">
            <a:spLocks noChangeArrowheads="1"/>
          </p:cNvSpPr>
          <p:nvPr/>
        </p:nvSpPr>
        <p:spPr bwMode="auto">
          <a:xfrm>
            <a:off x="533400" y="5410200"/>
            <a:ext cx="3200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3200"/>
              <a:t>so</a:t>
            </a:r>
          </a:p>
        </p:txBody>
      </p:sp>
      <p:graphicFrame>
        <p:nvGraphicFramePr>
          <p:cNvPr id="169000" name="Object 40"/>
          <p:cNvGraphicFramePr>
            <a:graphicFrameLocks noChangeAspect="1"/>
          </p:cNvGraphicFramePr>
          <p:nvPr/>
        </p:nvGraphicFramePr>
        <p:xfrm>
          <a:off x="1204913" y="5357813"/>
          <a:ext cx="2166937" cy="1119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398" name="Equation" r:id="rId7" imgW="761669" imgH="393529" progId="Equation.3">
                  <p:embed/>
                </p:oleObj>
              </mc:Choice>
              <mc:Fallback>
                <p:oleObj name="Equation" r:id="rId7" imgW="761669" imgH="393529" progId="Equation.3">
                  <p:embed/>
                  <p:pic>
                    <p:nvPicPr>
                      <p:cNvPr id="0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4913" y="5357813"/>
                        <a:ext cx="2166937" cy="1119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8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8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8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9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997" grpId="0"/>
      <p:bldP spid="168999" grpId="0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Text Box 2"/>
          <p:cNvSpPr txBox="1">
            <a:spLocks noChangeArrowheads="1"/>
          </p:cNvSpPr>
          <p:nvPr/>
        </p:nvSpPr>
        <p:spPr bwMode="auto">
          <a:xfrm>
            <a:off x="6705600" y="3916363"/>
            <a:ext cx="9144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3200" i="1"/>
              <a:t>B</a:t>
            </a:r>
            <a:endParaRPr lang="en-US" altLang="en-US" sz="3200" i="1">
              <a:latin typeface="Arial" charset="0"/>
            </a:endParaRPr>
          </a:p>
        </p:txBody>
      </p:sp>
      <p:sp>
        <p:nvSpPr>
          <p:cNvPr id="101379" name="Text Box 3"/>
          <p:cNvSpPr txBox="1">
            <a:spLocks noChangeArrowheads="1"/>
          </p:cNvSpPr>
          <p:nvPr/>
        </p:nvSpPr>
        <p:spPr bwMode="auto">
          <a:xfrm>
            <a:off x="5562600" y="3505200"/>
            <a:ext cx="914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3200" i="1">
                <a:solidFill>
                  <a:srgbClr val="008000"/>
                </a:solidFill>
              </a:rPr>
              <a:t>N</a:t>
            </a:r>
            <a:endParaRPr lang="en-US" altLang="en-US" sz="3200" i="1">
              <a:solidFill>
                <a:srgbClr val="008000"/>
              </a:solidFill>
              <a:latin typeface="Arial" charset="0"/>
            </a:endParaRPr>
          </a:p>
        </p:txBody>
      </p:sp>
      <p:sp>
        <p:nvSpPr>
          <p:cNvPr id="101380" name="Text Box 4"/>
          <p:cNvSpPr txBox="1">
            <a:spLocks noChangeArrowheads="1"/>
          </p:cNvSpPr>
          <p:nvPr/>
        </p:nvSpPr>
        <p:spPr bwMode="auto">
          <a:xfrm>
            <a:off x="0" y="1981200"/>
            <a:ext cx="914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3200" i="1">
                <a:solidFill>
                  <a:srgbClr val="008000"/>
                </a:solidFill>
              </a:rPr>
              <a:t>H</a:t>
            </a:r>
            <a:endParaRPr lang="en-US" altLang="en-US" sz="3200" i="1">
              <a:solidFill>
                <a:srgbClr val="008000"/>
              </a:solidFill>
              <a:latin typeface="Arial" charset="0"/>
            </a:endParaRPr>
          </a:p>
        </p:txBody>
      </p:sp>
      <p:sp>
        <p:nvSpPr>
          <p:cNvPr id="101381" name="Text Box 5"/>
          <p:cNvSpPr txBox="1">
            <a:spLocks noChangeArrowheads="1"/>
          </p:cNvSpPr>
          <p:nvPr/>
        </p:nvSpPr>
        <p:spPr bwMode="auto">
          <a:xfrm>
            <a:off x="76200" y="563563"/>
            <a:ext cx="9906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3200" i="1">
                <a:solidFill>
                  <a:srgbClr val="008000"/>
                </a:solidFill>
              </a:rPr>
              <a:t>S</a:t>
            </a:r>
            <a:endParaRPr lang="en-US" altLang="en-US" sz="3200" i="1">
              <a:solidFill>
                <a:srgbClr val="008000"/>
              </a:solidFill>
              <a:latin typeface="Arial" charset="0"/>
            </a:endParaRPr>
          </a:p>
        </p:txBody>
      </p:sp>
      <p:sp>
        <p:nvSpPr>
          <p:cNvPr id="101382" name="Text Box 6"/>
          <p:cNvSpPr txBox="1">
            <a:spLocks noChangeArrowheads="1"/>
          </p:cNvSpPr>
          <p:nvPr/>
        </p:nvSpPr>
        <p:spPr bwMode="auto">
          <a:xfrm>
            <a:off x="228600" y="1066800"/>
            <a:ext cx="914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3200" i="1">
                <a:solidFill>
                  <a:schemeClr val="accent2"/>
                </a:solidFill>
              </a:rPr>
              <a:t>T</a:t>
            </a:r>
            <a:endParaRPr lang="en-US" altLang="en-US" sz="3200" i="1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101383" name="Text Box 7"/>
          <p:cNvSpPr txBox="1">
            <a:spLocks noChangeArrowheads="1"/>
          </p:cNvSpPr>
          <p:nvPr/>
        </p:nvSpPr>
        <p:spPr bwMode="auto">
          <a:xfrm>
            <a:off x="5334000" y="5562600"/>
            <a:ext cx="914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3200" i="1">
                <a:solidFill>
                  <a:srgbClr val="008000"/>
                </a:solidFill>
              </a:rPr>
              <a:t>X</a:t>
            </a:r>
            <a:endParaRPr lang="en-US" altLang="en-US" sz="3200" i="1">
              <a:solidFill>
                <a:srgbClr val="008000"/>
              </a:solidFill>
              <a:latin typeface="Arial" charset="0"/>
            </a:endParaRPr>
          </a:p>
        </p:txBody>
      </p:sp>
      <p:sp>
        <p:nvSpPr>
          <p:cNvPr id="101384" name="Text Box 8"/>
          <p:cNvSpPr txBox="1">
            <a:spLocks noChangeArrowheads="1"/>
          </p:cNvSpPr>
          <p:nvPr/>
        </p:nvSpPr>
        <p:spPr bwMode="auto">
          <a:xfrm>
            <a:off x="4267200" y="2895600"/>
            <a:ext cx="914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3200" i="1">
                <a:solidFill>
                  <a:schemeClr val="accent2"/>
                </a:solidFill>
              </a:rPr>
              <a:t>K</a:t>
            </a:r>
            <a:endParaRPr lang="en-US" altLang="en-US" sz="3200" i="1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101385" name="Text Box 9"/>
          <p:cNvSpPr txBox="1">
            <a:spLocks noChangeArrowheads="1"/>
          </p:cNvSpPr>
          <p:nvPr/>
        </p:nvSpPr>
        <p:spPr bwMode="auto">
          <a:xfrm>
            <a:off x="6553200" y="2895600"/>
            <a:ext cx="914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3200" i="1">
                <a:solidFill>
                  <a:schemeClr val="accent2"/>
                </a:solidFill>
              </a:rPr>
              <a:t>E</a:t>
            </a:r>
            <a:endParaRPr lang="en-US" altLang="en-US" sz="3200" i="1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101386" name="Text Box 10"/>
          <p:cNvSpPr txBox="1">
            <a:spLocks noChangeArrowheads="1"/>
          </p:cNvSpPr>
          <p:nvPr/>
        </p:nvSpPr>
        <p:spPr bwMode="auto">
          <a:xfrm>
            <a:off x="6477000" y="5562600"/>
            <a:ext cx="914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3200" i="1">
                <a:solidFill>
                  <a:schemeClr val="accent2"/>
                </a:solidFill>
              </a:rPr>
              <a:t>D</a:t>
            </a:r>
            <a:endParaRPr lang="en-US" altLang="en-US" sz="3200" i="1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101387" name="Text Box 11"/>
          <p:cNvSpPr txBox="1">
            <a:spLocks noChangeArrowheads="1"/>
          </p:cNvSpPr>
          <p:nvPr/>
        </p:nvSpPr>
        <p:spPr bwMode="auto">
          <a:xfrm>
            <a:off x="4038600" y="762000"/>
            <a:ext cx="914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3200" i="1">
                <a:solidFill>
                  <a:srgbClr val="FF3300"/>
                </a:solidFill>
              </a:rPr>
              <a:t>Z</a:t>
            </a:r>
            <a:endParaRPr lang="en-US" altLang="en-US" sz="3200" i="1">
              <a:solidFill>
                <a:srgbClr val="FF3300"/>
              </a:solidFill>
              <a:latin typeface="Arial" charset="0"/>
            </a:endParaRPr>
          </a:p>
        </p:txBody>
      </p:sp>
      <p:sp>
        <p:nvSpPr>
          <p:cNvPr id="101388" name="Line 12"/>
          <p:cNvSpPr>
            <a:spLocks noChangeShapeType="1"/>
          </p:cNvSpPr>
          <p:nvPr/>
        </p:nvSpPr>
        <p:spPr bwMode="auto">
          <a:xfrm flipV="1">
            <a:off x="4267200" y="4495800"/>
            <a:ext cx="2438400" cy="10668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1389" name="Line 13"/>
          <p:cNvSpPr>
            <a:spLocks noChangeShapeType="1"/>
          </p:cNvSpPr>
          <p:nvPr/>
        </p:nvSpPr>
        <p:spPr bwMode="auto">
          <a:xfrm flipH="1" flipV="1">
            <a:off x="4267200" y="1371600"/>
            <a:ext cx="4724400" cy="41910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1390" name="Line 14"/>
          <p:cNvSpPr>
            <a:spLocks noChangeShapeType="1"/>
          </p:cNvSpPr>
          <p:nvPr/>
        </p:nvSpPr>
        <p:spPr bwMode="auto">
          <a:xfrm>
            <a:off x="4267200" y="5562600"/>
            <a:ext cx="4724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1391" name="Line 15"/>
          <p:cNvSpPr>
            <a:spLocks noChangeShapeType="1"/>
          </p:cNvSpPr>
          <p:nvPr/>
        </p:nvSpPr>
        <p:spPr bwMode="auto">
          <a:xfrm flipV="1">
            <a:off x="4267200" y="1371600"/>
            <a:ext cx="0" cy="41910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1392" name="Line 16"/>
          <p:cNvSpPr>
            <a:spLocks noChangeShapeType="1"/>
          </p:cNvSpPr>
          <p:nvPr/>
        </p:nvSpPr>
        <p:spPr bwMode="auto">
          <a:xfrm>
            <a:off x="6705600" y="3505200"/>
            <a:ext cx="0" cy="20574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1393" name="Line 17"/>
          <p:cNvSpPr>
            <a:spLocks noChangeShapeType="1"/>
          </p:cNvSpPr>
          <p:nvPr/>
        </p:nvSpPr>
        <p:spPr bwMode="auto">
          <a:xfrm flipH="1" flipV="1">
            <a:off x="4267200" y="3429000"/>
            <a:ext cx="4724400" cy="21336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1394" name="Freeform 18"/>
          <p:cNvSpPr>
            <a:spLocks/>
          </p:cNvSpPr>
          <p:nvPr/>
        </p:nvSpPr>
        <p:spPr bwMode="auto">
          <a:xfrm>
            <a:off x="4267200" y="4495800"/>
            <a:ext cx="4724400" cy="1066800"/>
          </a:xfrm>
          <a:custGeom>
            <a:avLst/>
            <a:gdLst>
              <a:gd name="T0" fmla="*/ 0 w 2976"/>
              <a:gd name="T1" fmla="*/ 1066800 h 672"/>
              <a:gd name="T2" fmla="*/ 2438400 w 2976"/>
              <a:gd name="T3" fmla="*/ 0 h 672"/>
              <a:gd name="T4" fmla="*/ 4724400 w 2976"/>
              <a:gd name="T5" fmla="*/ 1066800 h 67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976" h="672">
                <a:moveTo>
                  <a:pt x="0" y="672"/>
                </a:moveTo>
                <a:cubicBezTo>
                  <a:pt x="520" y="336"/>
                  <a:pt x="1040" y="0"/>
                  <a:pt x="1536" y="0"/>
                </a:cubicBezTo>
                <a:cubicBezTo>
                  <a:pt x="2032" y="0"/>
                  <a:pt x="2736" y="560"/>
                  <a:pt x="2976" y="672"/>
                </a:cubicBezTo>
              </a:path>
            </a:pathLst>
          </a:custGeom>
          <a:noFill/>
          <a:ln w="5715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1395" name="Oval 19"/>
          <p:cNvSpPr>
            <a:spLocks noChangeArrowheads="1"/>
          </p:cNvSpPr>
          <p:nvPr/>
        </p:nvSpPr>
        <p:spPr bwMode="auto">
          <a:xfrm>
            <a:off x="6629400" y="4419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1396" name="Oval 20"/>
          <p:cNvSpPr>
            <a:spLocks noChangeArrowheads="1"/>
          </p:cNvSpPr>
          <p:nvPr/>
        </p:nvSpPr>
        <p:spPr bwMode="auto">
          <a:xfrm>
            <a:off x="4191000" y="5486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1397" name="Oval 21"/>
          <p:cNvSpPr>
            <a:spLocks noChangeArrowheads="1"/>
          </p:cNvSpPr>
          <p:nvPr/>
        </p:nvSpPr>
        <p:spPr bwMode="auto">
          <a:xfrm>
            <a:off x="8839200" y="5486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1398" name="Text Box 22"/>
          <p:cNvSpPr txBox="1">
            <a:spLocks noChangeArrowheads="1"/>
          </p:cNvSpPr>
          <p:nvPr/>
        </p:nvSpPr>
        <p:spPr bwMode="auto">
          <a:xfrm>
            <a:off x="4038600" y="5562600"/>
            <a:ext cx="914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3200" i="1"/>
              <a:t>A</a:t>
            </a:r>
            <a:endParaRPr lang="en-US" altLang="en-US" sz="3200" i="1">
              <a:latin typeface="Arial" charset="0"/>
            </a:endParaRPr>
          </a:p>
        </p:txBody>
      </p:sp>
      <p:sp>
        <p:nvSpPr>
          <p:cNvPr id="101399" name="Text Box 23"/>
          <p:cNvSpPr txBox="1">
            <a:spLocks noChangeArrowheads="1"/>
          </p:cNvSpPr>
          <p:nvPr/>
        </p:nvSpPr>
        <p:spPr bwMode="auto">
          <a:xfrm>
            <a:off x="8686800" y="5562600"/>
            <a:ext cx="914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3200" i="1"/>
              <a:t>C</a:t>
            </a:r>
            <a:endParaRPr lang="en-US" altLang="en-US" sz="3200" i="1">
              <a:latin typeface="Arial" charset="0"/>
            </a:endParaRPr>
          </a:p>
        </p:txBody>
      </p:sp>
      <p:sp>
        <p:nvSpPr>
          <p:cNvPr id="101400" name="Oval 24"/>
          <p:cNvSpPr>
            <a:spLocks noChangeArrowheads="1"/>
          </p:cNvSpPr>
          <p:nvPr/>
        </p:nvSpPr>
        <p:spPr bwMode="auto">
          <a:xfrm>
            <a:off x="6629400" y="5486400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1401" name="Oval 25"/>
          <p:cNvSpPr>
            <a:spLocks noChangeArrowheads="1"/>
          </p:cNvSpPr>
          <p:nvPr/>
        </p:nvSpPr>
        <p:spPr bwMode="auto">
          <a:xfrm>
            <a:off x="6629400" y="3429000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1402" name="Oval 26"/>
          <p:cNvSpPr>
            <a:spLocks noChangeArrowheads="1"/>
          </p:cNvSpPr>
          <p:nvPr/>
        </p:nvSpPr>
        <p:spPr bwMode="auto">
          <a:xfrm>
            <a:off x="4191000" y="3352800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1403" name="Oval 27"/>
          <p:cNvSpPr>
            <a:spLocks noChangeArrowheads="1"/>
          </p:cNvSpPr>
          <p:nvPr/>
        </p:nvSpPr>
        <p:spPr bwMode="auto">
          <a:xfrm>
            <a:off x="4191000" y="1295400"/>
            <a:ext cx="152400" cy="152400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1404" name="Line 28"/>
          <p:cNvSpPr>
            <a:spLocks noChangeShapeType="1"/>
          </p:cNvSpPr>
          <p:nvPr/>
        </p:nvSpPr>
        <p:spPr bwMode="auto">
          <a:xfrm>
            <a:off x="5562600" y="2514600"/>
            <a:ext cx="0" cy="304800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1405" name="Oval 29"/>
          <p:cNvSpPr>
            <a:spLocks noChangeArrowheads="1"/>
          </p:cNvSpPr>
          <p:nvPr/>
        </p:nvSpPr>
        <p:spPr bwMode="auto">
          <a:xfrm>
            <a:off x="5486400" y="2438400"/>
            <a:ext cx="152400" cy="152400"/>
          </a:xfrm>
          <a:prstGeom prst="ellipse">
            <a:avLst/>
          </a:prstGeom>
          <a:solidFill>
            <a:srgbClr val="008000"/>
          </a:solidFill>
          <a:ln w="9525">
            <a:solidFill>
              <a:srgbClr val="008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1406" name="Oval 30"/>
          <p:cNvSpPr>
            <a:spLocks noChangeArrowheads="1"/>
          </p:cNvSpPr>
          <p:nvPr/>
        </p:nvSpPr>
        <p:spPr bwMode="auto">
          <a:xfrm>
            <a:off x="5486400" y="5486400"/>
            <a:ext cx="152400" cy="152400"/>
          </a:xfrm>
          <a:prstGeom prst="ellipse">
            <a:avLst/>
          </a:prstGeom>
          <a:solidFill>
            <a:srgbClr val="008000"/>
          </a:solidFill>
          <a:ln w="9525">
            <a:solidFill>
              <a:srgbClr val="008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1407" name="Oval 31"/>
          <p:cNvSpPr>
            <a:spLocks noChangeArrowheads="1"/>
          </p:cNvSpPr>
          <p:nvPr/>
        </p:nvSpPr>
        <p:spPr bwMode="auto">
          <a:xfrm>
            <a:off x="5486400" y="3962400"/>
            <a:ext cx="152400" cy="152400"/>
          </a:xfrm>
          <a:prstGeom prst="ellipse">
            <a:avLst/>
          </a:prstGeom>
          <a:solidFill>
            <a:srgbClr val="008000"/>
          </a:solidFill>
          <a:ln w="9525">
            <a:solidFill>
              <a:srgbClr val="008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1408" name="Oval 32"/>
          <p:cNvSpPr>
            <a:spLocks noChangeArrowheads="1"/>
          </p:cNvSpPr>
          <p:nvPr/>
        </p:nvSpPr>
        <p:spPr bwMode="auto">
          <a:xfrm>
            <a:off x="5486400" y="4724400"/>
            <a:ext cx="152400" cy="152400"/>
          </a:xfrm>
          <a:prstGeom prst="ellipse">
            <a:avLst/>
          </a:prstGeom>
          <a:solidFill>
            <a:srgbClr val="008000"/>
          </a:solidFill>
          <a:ln w="9525">
            <a:solidFill>
              <a:srgbClr val="008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1409" name="Text Box 33"/>
          <p:cNvSpPr txBox="1">
            <a:spLocks noChangeArrowheads="1"/>
          </p:cNvSpPr>
          <p:nvPr/>
        </p:nvSpPr>
        <p:spPr bwMode="auto">
          <a:xfrm>
            <a:off x="5334000" y="1828800"/>
            <a:ext cx="914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3200" i="1">
                <a:solidFill>
                  <a:srgbClr val="008000"/>
                </a:solidFill>
              </a:rPr>
              <a:t>M</a:t>
            </a:r>
            <a:endParaRPr lang="en-US" altLang="en-US" sz="3200" i="1">
              <a:solidFill>
                <a:srgbClr val="008000"/>
              </a:solidFill>
              <a:latin typeface="Arial" charset="0"/>
            </a:endParaRPr>
          </a:p>
        </p:txBody>
      </p:sp>
      <p:sp>
        <p:nvSpPr>
          <p:cNvPr id="101410" name="Text Box 34"/>
          <p:cNvSpPr txBox="1">
            <a:spLocks noChangeArrowheads="1"/>
          </p:cNvSpPr>
          <p:nvPr/>
        </p:nvSpPr>
        <p:spPr bwMode="auto">
          <a:xfrm>
            <a:off x="5029200" y="4373563"/>
            <a:ext cx="9144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3200" i="1">
                <a:solidFill>
                  <a:srgbClr val="008000"/>
                </a:solidFill>
              </a:rPr>
              <a:t>O</a:t>
            </a:r>
            <a:endParaRPr lang="en-US" altLang="en-US" sz="3200" i="1">
              <a:solidFill>
                <a:srgbClr val="008000"/>
              </a:solidFill>
              <a:latin typeface="Arial" charset="0"/>
            </a:endParaRPr>
          </a:p>
        </p:txBody>
      </p:sp>
      <p:sp>
        <p:nvSpPr>
          <p:cNvPr id="101411" name="Line 35"/>
          <p:cNvSpPr>
            <a:spLocks noChangeShapeType="1"/>
          </p:cNvSpPr>
          <p:nvPr/>
        </p:nvSpPr>
        <p:spPr bwMode="auto">
          <a:xfrm>
            <a:off x="228600" y="1295400"/>
            <a:ext cx="0" cy="76200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1412" name="Oval 36"/>
          <p:cNvSpPr>
            <a:spLocks noChangeArrowheads="1"/>
          </p:cNvSpPr>
          <p:nvPr/>
        </p:nvSpPr>
        <p:spPr bwMode="auto">
          <a:xfrm>
            <a:off x="152400" y="1143000"/>
            <a:ext cx="152400" cy="152400"/>
          </a:xfrm>
          <a:prstGeom prst="ellipse">
            <a:avLst/>
          </a:prstGeom>
          <a:solidFill>
            <a:srgbClr val="008000"/>
          </a:solidFill>
          <a:ln w="9525">
            <a:solidFill>
              <a:srgbClr val="008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1413" name="Oval 37"/>
          <p:cNvSpPr>
            <a:spLocks noChangeArrowheads="1"/>
          </p:cNvSpPr>
          <p:nvPr/>
        </p:nvSpPr>
        <p:spPr bwMode="auto">
          <a:xfrm>
            <a:off x="152400" y="1905000"/>
            <a:ext cx="152400" cy="152400"/>
          </a:xfrm>
          <a:prstGeom prst="ellipse">
            <a:avLst/>
          </a:prstGeom>
          <a:solidFill>
            <a:srgbClr val="008000"/>
          </a:solidFill>
          <a:ln w="9525">
            <a:solidFill>
              <a:srgbClr val="008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1414" name="Line 38"/>
          <p:cNvSpPr>
            <a:spLocks noChangeShapeType="1"/>
          </p:cNvSpPr>
          <p:nvPr/>
        </p:nvSpPr>
        <p:spPr bwMode="auto">
          <a:xfrm flipH="1" flipV="1">
            <a:off x="228600" y="1600200"/>
            <a:ext cx="4038600" cy="18288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1415" name="Oval 39"/>
          <p:cNvSpPr>
            <a:spLocks noChangeArrowheads="1"/>
          </p:cNvSpPr>
          <p:nvPr/>
        </p:nvSpPr>
        <p:spPr bwMode="auto">
          <a:xfrm>
            <a:off x="4191000" y="3352800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1416" name="Oval 40"/>
          <p:cNvSpPr>
            <a:spLocks noChangeArrowheads="1"/>
          </p:cNvSpPr>
          <p:nvPr/>
        </p:nvSpPr>
        <p:spPr bwMode="auto">
          <a:xfrm>
            <a:off x="4191000" y="1295400"/>
            <a:ext cx="152400" cy="152400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1417" name="Oval 41"/>
          <p:cNvSpPr>
            <a:spLocks noChangeArrowheads="1"/>
          </p:cNvSpPr>
          <p:nvPr/>
        </p:nvSpPr>
        <p:spPr bwMode="auto">
          <a:xfrm>
            <a:off x="152400" y="1524000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101418" name="Object 47"/>
          <p:cNvGraphicFramePr>
            <a:graphicFrameLocks noChangeAspect="1"/>
          </p:cNvGraphicFramePr>
          <p:nvPr/>
        </p:nvGraphicFramePr>
        <p:xfrm>
          <a:off x="6705600" y="381000"/>
          <a:ext cx="2058988" cy="1119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429" name="Equation" r:id="rId3" imgW="723586" imgH="393529" progId="Equation.3">
                  <p:embed/>
                </p:oleObj>
              </mc:Choice>
              <mc:Fallback>
                <p:oleObj name="Equation" r:id="rId3" imgW="723586" imgH="393529" progId="Equation.3">
                  <p:embed/>
                  <p:pic>
                    <p:nvPicPr>
                      <p:cNvPr id="0" name="Object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5600" y="381000"/>
                        <a:ext cx="2058988" cy="1119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1056" name="Text Box 48"/>
          <p:cNvSpPr txBox="1">
            <a:spLocks noChangeArrowheads="1"/>
          </p:cNvSpPr>
          <p:nvPr/>
        </p:nvSpPr>
        <p:spPr bwMode="auto">
          <a:xfrm>
            <a:off x="228600" y="2819400"/>
            <a:ext cx="3200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3200"/>
              <a:t>Since </a:t>
            </a:r>
            <a:r>
              <a:rPr lang="en-US" altLang="en-US" sz="3200" i="1"/>
              <a:t>TK</a:t>
            </a:r>
            <a:r>
              <a:rPr lang="en-US" altLang="en-US" sz="3200"/>
              <a:t> = </a:t>
            </a:r>
            <a:r>
              <a:rPr lang="en-US" altLang="en-US" sz="3200" i="1"/>
              <a:t>KC:</a:t>
            </a:r>
            <a:endParaRPr lang="en-US" altLang="en-US" sz="3200"/>
          </a:p>
        </p:txBody>
      </p:sp>
      <p:graphicFrame>
        <p:nvGraphicFramePr>
          <p:cNvPr id="171057" name="Object 49"/>
          <p:cNvGraphicFramePr>
            <a:graphicFrameLocks noChangeAspect="1"/>
          </p:cNvGraphicFramePr>
          <p:nvPr/>
        </p:nvGraphicFramePr>
        <p:xfrm>
          <a:off x="609600" y="3429000"/>
          <a:ext cx="2203450" cy="1119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430" name="Equation" r:id="rId5" imgW="774364" imgH="393529" progId="Equation.3">
                  <p:embed/>
                </p:oleObj>
              </mc:Choice>
              <mc:Fallback>
                <p:oleObj name="Equation" r:id="rId5" imgW="774364" imgH="393529" progId="Equation.3">
                  <p:embed/>
                  <p:pic>
                    <p:nvPicPr>
                      <p:cNvPr id="0" name="Object 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3429000"/>
                        <a:ext cx="2203450" cy="1119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1059" name="Text Box 51"/>
          <p:cNvSpPr txBox="1">
            <a:spLocks noChangeArrowheads="1"/>
          </p:cNvSpPr>
          <p:nvPr/>
        </p:nvSpPr>
        <p:spPr bwMode="auto">
          <a:xfrm>
            <a:off x="228600" y="4648200"/>
            <a:ext cx="3200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3200"/>
              <a:t>Since </a:t>
            </a:r>
            <a:r>
              <a:rPr lang="en-US" altLang="en-US" sz="3200" i="1"/>
              <a:t>SH</a:t>
            </a:r>
            <a:r>
              <a:rPr lang="en-US" altLang="en-US" sz="3200"/>
              <a:t> = </a:t>
            </a:r>
            <a:r>
              <a:rPr lang="en-US" altLang="en-US" sz="3200" i="1"/>
              <a:t>OX:</a:t>
            </a:r>
            <a:endParaRPr lang="en-US" altLang="en-US" sz="3200"/>
          </a:p>
        </p:txBody>
      </p:sp>
      <p:graphicFrame>
        <p:nvGraphicFramePr>
          <p:cNvPr id="171060" name="Object 52"/>
          <p:cNvGraphicFramePr>
            <a:graphicFrameLocks noChangeAspect="1"/>
          </p:cNvGraphicFramePr>
          <p:nvPr/>
        </p:nvGraphicFramePr>
        <p:xfrm>
          <a:off x="533400" y="5334000"/>
          <a:ext cx="2166938" cy="1119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431" name="Equation" r:id="rId7" imgW="761669" imgH="393529" progId="Equation.3">
                  <p:embed/>
                </p:oleObj>
              </mc:Choice>
              <mc:Fallback>
                <p:oleObj name="Equation" r:id="rId7" imgW="761669" imgH="393529" progId="Equation.3">
                  <p:embed/>
                  <p:pic>
                    <p:nvPicPr>
                      <p:cNvPr id="0" name="Object 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5334000"/>
                        <a:ext cx="2166938" cy="1119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1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1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1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1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056" grpId="0"/>
      <p:bldP spid="171059" grpId="0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Text Box 2"/>
          <p:cNvSpPr txBox="1">
            <a:spLocks noChangeArrowheads="1"/>
          </p:cNvSpPr>
          <p:nvPr/>
        </p:nvSpPr>
        <p:spPr bwMode="auto">
          <a:xfrm>
            <a:off x="6705600" y="3916363"/>
            <a:ext cx="9144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3200" i="1"/>
              <a:t>B</a:t>
            </a:r>
            <a:endParaRPr lang="en-US" altLang="en-US" sz="3200" i="1">
              <a:latin typeface="Arial" charset="0"/>
            </a:endParaRPr>
          </a:p>
        </p:txBody>
      </p:sp>
      <p:sp>
        <p:nvSpPr>
          <p:cNvPr id="102403" name="Text Box 3"/>
          <p:cNvSpPr txBox="1">
            <a:spLocks noChangeArrowheads="1"/>
          </p:cNvSpPr>
          <p:nvPr/>
        </p:nvSpPr>
        <p:spPr bwMode="auto">
          <a:xfrm>
            <a:off x="5562600" y="3505200"/>
            <a:ext cx="914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3200" i="1">
                <a:solidFill>
                  <a:srgbClr val="008000"/>
                </a:solidFill>
              </a:rPr>
              <a:t>N</a:t>
            </a:r>
            <a:endParaRPr lang="en-US" altLang="en-US" sz="3200" i="1">
              <a:solidFill>
                <a:srgbClr val="008000"/>
              </a:solidFill>
              <a:latin typeface="Arial" charset="0"/>
            </a:endParaRPr>
          </a:p>
        </p:txBody>
      </p:sp>
      <p:sp>
        <p:nvSpPr>
          <p:cNvPr id="102404" name="Text Box 4"/>
          <p:cNvSpPr txBox="1">
            <a:spLocks noChangeArrowheads="1"/>
          </p:cNvSpPr>
          <p:nvPr/>
        </p:nvSpPr>
        <p:spPr bwMode="auto">
          <a:xfrm>
            <a:off x="0" y="1981200"/>
            <a:ext cx="914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3200" i="1">
                <a:solidFill>
                  <a:srgbClr val="008000"/>
                </a:solidFill>
              </a:rPr>
              <a:t>H</a:t>
            </a:r>
            <a:endParaRPr lang="en-US" altLang="en-US" sz="3200" i="1">
              <a:solidFill>
                <a:srgbClr val="008000"/>
              </a:solidFill>
              <a:latin typeface="Arial" charset="0"/>
            </a:endParaRPr>
          </a:p>
        </p:txBody>
      </p:sp>
      <p:sp>
        <p:nvSpPr>
          <p:cNvPr id="102405" name="Text Box 5"/>
          <p:cNvSpPr txBox="1">
            <a:spLocks noChangeArrowheads="1"/>
          </p:cNvSpPr>
          <p:nvPr/>
        </p:nvSpPr>
        <p:spPr bwMode="auto">
          <a:xfrm>
            <a:off x="76200" y="563563"/>
            <a:ext cx="9906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3200" i="1">
                <a:solidFill>
                  <a:srgbClr val="008000"/>
                </a:solidFill>
              </a:rPr>
              <a:t>S</a:t>
            </a:r>
            <a:endParaRPr lang="en-US" altLang="en-US" sz="3200" i="1">
              <a:solidFill>
                <a:srgbClr val="008000"/>
              </a:solidFill>
              <a:latin typeface="Arial" charset="0"/>
            </a:endParaRPr>
          </a:p>
        </p:txBody>
      </p:sp>
      <p:sp>
        <p:nvSpPr>
          <p:cNvPr id="102406" name="Text Box 6"/>
          <p:cNvSpPr txBox="1">
            <a:spLocks noChangeArrowheads="1"/>
          </p:cNvSpPr>
          <p:nvPr/>
        </p:nvSpPr>
        <p:spPr bwMode="auto">
          <a:xfrm>
            <a:off x="228600" y="1066800"/>
            <a:ext cx="914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3200" i="1">
                <a:solidFill>
                  <a:schemeClr val="accent2"/>
                </a:solidFill>
              </a:rPr>
              <a:t>T</a:t>
            </a:r>
            <a:endParaRPr lang="en-US" altLang="en-US" sz="3200" i="1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102407" name="Text Box 7"/>
          <p:cNvSpPr txBox="1">
            <a:spLocks noChangeArrowheads="1"/>
          </p:cNvSpPr>
          <p:nvPr/>
        </p:nvSpPr>
        <p:spPr bwMode="auto">
          <a:xfrm>
            <a:off x="5334000" y="5562600"/>
            <a:ext cx="914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3200" i="1">
                <a:solidFill>
                  <a:srgbClr val="008000"/>
                </a:solidFill>
              </a:rPr>
              <a:t>X</a:t>
            </a:r>
            <a:endParaRPr lang="en-US" altLang="en-US" sz="3200" i="1">
              <a:solidFill>
                <a:srgbClr val="008000"/>
              </a:solidFill>
              <a:latin typeface="Arial" charset="0"/>
            </a:endParaRPr>
          </a:p>
        </p:txBody>
      </p:sp>
      <p:sp>
        <p:nvSpPr>
          <p:cNvPr id="102408" name="Text Box 8"/>
          <p:cNvSpPr txBox="1">
            <a:spLocks noChangeArrowheads="1"/>
          </p:cNvSpPr>
          <p:nvPr/>
        </p:nvSpPr>
        <p:spPr bwMode="auto">
          <a:xfrm>
            <a:off x="4267200" y="2895600"/>
            <a:ext cx="914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3200" i="1">
                <a:solidFill>
                  <a:schemeClr val="accent2"/>
                </a:solidFill>
              </a:rPr>
              <a:t>K</a:t>
            </a:r>
            <a:endParaRPr lang="en-US" altLang="en-US" sz="3200" i="1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102409" name="Text Box 9"/>
          <p:cNvSpPr txBox="1">
            <a:spLocks noChangeArrowheads="1"/>
          </p:cNvSpPr>
          <p:nvPr/>
        </p:nvSpPr>
        <p:spPr bwMode="auto">
          <a:xfrm>
            <a:off x="6553200" y="2895600"/>
            <a:ext cx="914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3200" i="1">
                <a:solidFill>
                  <a:schemeClr val="accent2"/>
                </a:solidFill>
              </a:rPr>
              <a:t>E</a:t>
            </a:r>
            <a:endParaRPr lang="en-US" altLang="en-US" sz="3200" i="1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102410" name="Text Box 10"/>
          <p:cNvSpPr txBox="1">
            <a:spLocks noChangeArrowheads="1"/>
          </p:cNvSpPr>
          <p:nvPr/>
        </p:nvSpPr>
        <p:spPr bwMode="auto">
          <a:xfrm>
            <a:off x="6477000" y="5562600"/>
            <a:ext cx="914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3200" i="1">
                <a:solidFill>
                  <a:schemeClr val="accent2"/>
                </a:solidFill>
              </a:rPr>
              <a:t>D</a:t>
            </a:r>
            <a:endParaRPr lang="en-US" altLang="en-US" sz="3200" i="1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102411" name="Text Box 11"/>
          <p:cNvSpPr txBox="1">
            <a:spLocks noChangeArrowheads="1"/>
          </p:cNvSpPr>
          <p:nvPr/>
        </p:nvSpPr>
        <p:spPr bwMode="auto">
          <a:xfrm>
            <a:off x="4038600" y="762000"/>
            <a:ext cx="914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3200" i="1">
                <a:solidFill>
                  <a:srgbClr val="FF3300"/>
                </a:solidFill>
              </a:rPr>
              <a:t>Z</a:t>
            </a:r>
            <a:endParaRPr lang="en-US" altLang="en-US" sz="3200" i="1">
              <a:solidFill>
                <a:srgbClr val="FF3300"/>
              </a:solidFill>
              <a:latin typeface="Arial" charset="0"/>
            </a:endParaRPr>
          </a:p>
        </p:txBody>
      </p:sp>
      <p:sp>
        <p:nvSpPr>
          <p:cNvPr id="102412" name="Line 12"/>
          <p:cNvSpPr>
            <a:spLocks noChangeShapeType="1"/>
          </p:cNvSpPr>
          <p:nvPr/>
        </p:nvSpPr>
        <p:spPr bwMode="auto">
          <a:xfrm flipV="1">
            <a:off x="4267200" y="4495800"/>
            <a:ext cx="2438400" cy="10668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13" name="Line 13"/>
          <p:cNvSpPr>
            <a:spLocks noChangeShapeType="1"/>
          </p:cNvSpPr>
          <p:nvPr/>
        </p:nvSpPr>
        <p:spPr bwMode="auto">
          <a:xfrm flipH="1" flipV="1">
            <a:off x="4267200" y="1371600"/>
            <a:ext cx="4724400" cy="41910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14" name="Line 14"/>
          <p:cNvSpPr>
            <a:spLocks noChangeShapeType="1"/>
          </p:cNvSpPr>
          <p:nvPr/>
        </p:nvSpPr>
        <p:spPr bwMode="auto">
          <a:xfrm>
            <a:off x="4267200" y="5562600"/>
            <a:ext cx="4724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15" name="Line 15"/>
          <p:cNvSpPr>
            <a:spLocks noChangeShapeType="1"/>
          </p:cNvSpPr>
          <p:nvPr/>
        </p:nvSpPr>
        <p:spPr bwMode="auto">
          <a:xfrm flipV="1">
            <a:off x="4267200" y="1371600"/>
            <a:ext cx="0" cy="41910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16" name="Line 16"/>
          <p:cNvSpPr>
            <a:spLocks noChangeShapeType="1"/>
          </p:cNvSpPr>
          <p:nvPr/>
        </p:nvSpPr>
        <p:spPr bwMode="auto">
          <a:xfrm>
            <a:off x="6705600" y="3505200"/>
            <a:ext cx="0" cy="20574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17" name="Line 17"/>
          <p:cNvSpPr>
            <a:spLocks noChangeShapeType="1"/>
          </p:cNvSpPr>
          <p:nvPr/>
        </p:nvSpPr>
        <p:spPr bwMode="auto">
          <a:xfrm flipH="1" flipV="1">
            <a:off x="4267200" y="3429000"/>
            <a:ext cx="4724400" cy="21336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18" name="Freeform 18"/>
          <p:cNvSpPr>
            <a:spLocks/>
          </p:cNvSpPr>
          <p:nvPr/>
        </p:nvSpPr>
        <p:spPr bwMode="auto">
          <a:xfrm>
            <a:off x="4267200" y="4495800"/>
            <a:ext cx="4724400" cy="1066800"/>
          </a:xfrm>
          <a:custGeom>
            <a:avLst/>
            <a:gdLst>
              <a:gd name="T0" fmla="*/ 0 w 2976"/>
              <a:gd name="T1" fmla="*/ 1066800 h 672"/>
              <a:gd name="T2" fmla="*/ 2438400 w 2976"/>
              <a:gd name="T3" fmla="*/ 0 h 672"/>
              <a:gd name="T4" fmla="*/ 4724400 w 2976"/>
              <a:gd name="T5" fmla="*/ 1066800 h 67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976" h="672">
                <a:moveTo>
                  <a:pt x="0" y="672"/>
                </a:moveTo>
                <a:cubicBezTo>
                  <a:pt x="520" y="336"/>
                  <a:pt x="1040" y="0"/>
                  <a:pt x="1536" y="0"/>
                </a:cubicBezTo>
                <a:cubicBezTo>
                  <a:pt x="2032" y="0"/>
                  <a:pt x="2736" y="560"/>
                  <a:pt x="2976" y="672"/>
                </a:cubicBezTo>
              </a:path>
            </a:pathLst>
          </a:custGeom>
          <a:noFill/>
          <a:ln w="5715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19" name="Oval 19"/>
          <p:cNvSpPr>
            <a:spLocks noChangeArrowheads="1"/>
          </p:cNvSpPr>
          <p:nvPr/>
        </p:nvSpPr>
        <p:spPr bwMode="auto">
          <a:xfrm>
            <a:off x="6629400" y="4419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2420" name="Oval 20"/>
          <p:cNvSpPr>
            <a:spLocks noChangeArrowheads="1"/>
          </p:cNvSpPr>
          <p:nvPr/>
        </p:nvSpPr>
        <p:spPr bwMode="auto">
          <a:xfrm>
            <a:off x="4191000" y="5486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2421" name="Oval 21"/>
          <p:cNvSpPr>
            <a:spLocks noChangeArrowheads="1"/>
          </p:cNvSpPr>
          <p:nvPr/>
        </p:nvSpPr>
        <p:spPr bwMode="auto">
          <a:xfrm>
            <a:off x="8839200" y="5486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2422" name="Text Box 22"/>
          <p:cNvSpPr txBox="1">
            <a:spLocks noChangeArrowheads="1"/>
          </p:cNvSpPr>
          <p:nvPr/>
        </p:nvSpPr>
        <p:spPr bwMode="auto">
          <a:xfrm>
            <a:off x="4038600" y="5562600"/>
            <a:ext cx="914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3200" i="1"/>
              <a:t>A</a:t>
            </a:r>
            <a:endParaRPr lang="en-US" altLang="en-US" sz="3200" i="1">
              <a:latin typeface="Arial" charset="0"/>
            </a:endParaRPr>
          </a:p>
        </p:txBody>
      </p:sp>
      <p:sp>
        <p:nvSpPr>
          <p:cNvPr id="102423" name="Text Box 23"/>
          <p:cNvSpPr txBox="1">
            <a:spLocks noChangeArrowheads="1"/>
          </p:cNvSpPr>
          <p:nvPr/>
        </p:nvSpPr>
        <p:spPr bwMode="auto">
          <a:xfrm>
            <a:off x="8686800" y="5562600"/>
            <a:ext cx="914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3200" i="1"/>
              <a:t>C</a:t>
            </a:r>
            <a:endParaRPr lang="en-US" altLang="en-US" sz="3200" i="1">
              <a:latin typeface="Arial" charset="0"/>
            </a:endParaRPr>
          </a:p>
        </p:txBody>
      </p:sp>
      <p:sp>
        <p:nvSpPr>
          <p:cNvPr id="102424" name="Oval 24"/>
          <p:cNvSpPr>
            <a:spLocks noChangeArrowheads="1"/>
          </p:cNvSpPr>
          <p:nvPr/>
        </p:nvSpPr>
        <p:spPr bwMode="auto">
          <a:xfrm>
            <a:off x="6629400" y="5486400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2425" name="Oval 25"/>
          <p:cNvSpPr>
            <a:spLocks noChangeArrowheads="1"/>
          </p:cNvSpPr>
          <p:nvPr/>
        </p:nvSpPr>
        <p:spPr bwMode="auto">
          <a:xfrm>
            <a:off x="6629400" y="3429000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2426" name="Oval 26"/>
          <p:cNvSpPr>
            <a:spLocks noChangeArrowheads="1"/>
          </p:cNvSpPr>
          <p:nvPr/>
        </p:nvSpPr>
        <p:spPr bwMode="auto">
          <a:xfrm>
            <a:off x="4191000" y="3352800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2427" name="Oval 27"/>
          <p:cNvSpPr>
            <a:spLocks noChangeArrowheads="1"/>
          </p:cNvSpPr>
          <p:nvPr/>
        </p:nvSpPr>
        <p:spPr bwMode="auto">
          <a:xfrm>
            <a:off x="4191000" y="1295400"/>
            <a:ext cx="152400" cy="152400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2428" name="Line 28"/>
          <p:cNvSpPr>
            <a:spLocks noChangeShapeType="1"/>
          </p:cNvSpPr>
          <p:nvPr/>
        </p:nvSpPr>
        <p:spPr bwMode="auto">
          <a:xfrm>
            <a:off x="5562600" y="2514600"/>
            <a:ext cx="0" cy="304800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29" name="Oval 29"/>
          <p:cNvSpPr>
            <a:spLocks noChangeArrowheads="1"/>
          </p:cNvSpPr>
          <p:nvPr/>
        </p:nvSpPr>
        <p:spPr bwMode="auto">
          <a:xfrm>
            <a:off x="5486400" y="2438400"/>
            <a:ext cx="152400" cy="152400"/>
          </a:xfrm>
          <a:prstGeom prst="ellipse">
            <a:avLst/>
          </a:prstGeom>
          <a:solidFill>
            <a:srgbClr val="008000"/>
          </a:solidFill>
          <a:ln w="9525">
            <a:solidFill>
              <a:srgbClr val="008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2430" name="Oval 30"/>
          <p:cNvSpPr>
            <a:spLocks noChangeArrowheads="1"/>
          </p:cNvSpPr>
          <p:nvPr/>
        </p:nvSpPr>
        <p:spPr bwMode="auto">
          <a:xfrm>
            <a:off x="5486400" y="5486400"/>
            <a:ext cx="152400" cy="152400"/>
          </a:xfrm>
          <a:prstGeom prst="ellipse">
            <a:avLst/>
          </a:prstGeom>
          <a:solidFill>
            <a:srgbClr val="008000"/>
          </a:solidFill>
          <a:ln w="9525">
            <a:solidFill>
              <a:srgbClr val="008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2431" name="Oval 31"/>
          <p:cNvSpPr>
            <a:spLocks noChangeArrowheads="1"/>
          </p:cNvSpPr>
          <p:nvPr/>
        </p:nvSpPr>
        <p:spPr bwMode="auto">
          <a:xfrm>
            <a:off x="5486400" y="3962400"/>
            <a:ext cx="152400" cy="152400"/>
          </a:xfrm>
          <a:prstGeom prst="ellipse">
            <a:avLst/>
          </a:prstGeom>
          <a:solidFill>
            <a:srgbClr val="008000"/>
          </a:solidFill>
          <a:ln w="9525">
            <a:solidFill>
              <a:srgbClr val="008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2432" name="Oval 32"/>
          <p:cNvSpPr>
            <a:spLocks noChangeArrowheads="1"/>
          </p:cNvSpPr>
          <p:nvPr/>
        </p:nvSpPr>
        <p:spPr bwMode="auto">
          <a:xfrm>
            <a:off x="5486400" y="4724400"/>
            <a:ext cx="152400" cy="152400"/>
          </a:xfrm>
          <a:prstGeom prst="ellipse">
            <a:avLst/>
          </a:prstGeom>
          <a:solidFill>
            <a:srgbClr val="008000"/>
          </a:solidFill>
          <a:ln w="9525">
            <a:solidFill>
              <a:srgbClr val="008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2433" name="Text Box 33"/>
          <p:cNvSpPr txBox="1">
            <a:spLocks noChangeArrowheads="1"/>
          </p:cNvSpPr>
          <p:nvPr/>
        </p:nvSpPr>
        <p:spPr bwMode="auto">
          <a:xfrm>
            <a:off x="5334000" y="1828800"/>
            <a:ext cx="914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3200" i="1">
                <a:solidFill>
                  <a:srgbClr val="008000"/>
                </a:solidFill>
              </a:rPr>
              <a:t>M</a:t>
            </a:r>
            <a:endParaRPr lang="en-US" altLang="en-US" sz="3200" i="1">
              <a:solidFill>
                <a:srgbClr val="008000"/>
              </a:solidFill>
              <a:latin typeface="Arial" charset="0"/>
            </a:endParaRPr>
          </a:p>
        </p:txBody>
      </p:sp>
      <p:sp>
        <p:nvSpPr>
          <p:cNvPr id="102434" name="Text Box 34"/>
          <p:cNvSpPr txBox="1">
            <a:spLocks noChangeArrowheads="1"/>
          </p:cNvSpPr>
          <p:nvPr/>
        </p:nvSpPr>
        <p:spPr bwMode="auto">
          <a:xfrm>
            <a:off x="5029200" y="4373563"/>
            <a:ext cx="9144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3200" i="1">
                <a:solidFill>
                  <a:srgbClr val="008000"/>
                </a:solidFill>
              </a:rPr>
              <a:t>O</a:t>
            </a:r>
            <a:endParaRPr lang="en-US" altLang="en-US" sz="3200" i="1">
              <a:solidFill>
                <a:srgbClr val="008000"/>
              </a:solidFill>
              <a:latin typeface="Arial" charset="0"/>
            </a:endParaRPr>
          </a:p>
        </p:txBody>
      </p:sp>
      <p:sp>
        <p:nvSpPr>
          <p:cNvPr id="102435" name="Line 35"/>
          <p:cNvSpPr>
            <a:spLocks noChangeShapeType="1"/>
          </p:cNvSpPr>
          <p:nvPr/>
        </p:nvSpPr>
        <p:spPr bwMode="auto">
          <a:xfrm>
            <a:off x="228600" y="1295400"/>
            <a:ext cx="0" cy="76200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36" name="Oval 36"/>
          <p:cNvSpPr>
            <a:spLocks noChangeArrowheads="1"/>
          </p:cNvSpPr>
          <p:nvPr/>
        </p:nvSpPr>
        <p:spPr bwMode="auto">
          <a:xfrm>
            <a:off x="152400" y="1143000"/>
            <a:ext cx="152400" cy="152400"/>
          </a:xfrm>
          <a:prstGeom prst="ellipse">
            <a:avLst/>
          </a:prstGeom>
          <a:solidFill>
            <a:srgbClr val="008000"/>
          </a:solidFill>
          <a:ln w="9525">
            <a:solidFill>
              <a:srgbClr val="008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2437" name="Oval 37"/>
          <p:cNvSpPr>
            <a:spLocks noChangeArrowheads="1"/>
          </p:cNvSpPr>
          <p:nvPr/>
        </p:nvSpPr>
        <p:spPr bwMode="auto">
          <a:xfrm>
            <a:off x="152400" y="1905000"/>
            <a:ext cx="152400" cy="152400"/>
          </a:xfrm>
          <a:prstGeom prst="ellipse">
            <a:avLst/>
          </a:prstGeom>
          <a:solidFill>
            <a:srgbClr val="008000"/>
          </a:solidFill>
          <a:ln w="9525">
            <a:solidFill>
              <a:srgbClr val="008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2438" name="Line 38"/>
          <p:cNvSpPr>
            <a:spLocks noChangeShapeType="1"/>
          </p:cNvSpPr>
          <p:nvPr/>
        </p:nvSpPr>
        <p:spPr bwMode="auto">
          <a:xfrm flipH="1" flipV="1">
            <a:off x="228600" y="1600200"/>
            <a:ext cx="4038600" cy="18288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39" name="Oval 39"/>
          <p:cNvSpPr>
            <a:spLocks noChangeArrowheads="1"/>
          </p:cNvSpPr>
          <p:nvPr/>
        </p:nvSpPr>
        <p:spPr bwMode="auto">
          <a:xfrm>
            <a:off x="4191000" y="3352800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2440" name="Oval 40"/>
          <p:cNvSpPr>
            <a:spLocks noChangeArrowheads="1"/>
          </p:cNvSpPr>
          <p:nvPr/>
        </p:nvSpPr>
        <p:spPr bwMode="auto">
          <a:xfrm>
            <a:off x="4191000" y="1295400"/>
            <a:ext cx="152400" cy="152400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2441" name="Oval 41"/>
          <p:cNvSpPr>
            <a:spLocks noChangeArrowheads="1"/>
          </p:cNvSpPr>
          <p:nvPr/>
        </p:nvSpPr>
        <p:spPr bwMode="auto">
          <a:xfrm>
            <a:off x="152400" y="1524000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102442" name="Object 46"/>
          <p:cNvGraphicFramePr>
            <a:graphicFrameLocks noChangeAspect="1"/>
          </p:cNvGraphicFramePr>
          <p:nvPr/>
        </p:nvGraphicFramePr>
        <p:xfrm>
          <a:off x="6607175" y="381000"/>
          <a:ext cx="2057400" cy="1119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49" name="Equation" r:id="rId3" imgW="723586" imgH="393529" progId="Equation.3">
                  <p:embed/>
                </p:oleObj>
              </mc:Choice>
              <mc:Fallback>
                <p:oleObj name="Equation" r:id="rId3" imgW="723586" imgH="393529" progId="Equation.3">
                  <p:embed/>
                  <p:pic>
                    <p:nvPicPr>
                      <p:cNvPr id="0" name="Object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07175" y="381000"/>
                        <a:ext cx="2057400" cy="1119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2079" name="Text Box 47"/>
          <p:cNvSpPr txBox="1">
            <a:spLocks noChangeArrowheads="1"/>
          </p:cNvSpPr>
          <p:nvPr/>
        </p:nvSpPr>
        <p:spPr bwMode="auto">
          <a:xfrm>
            <a:off x="457200" y="3429000"/>
            <a:ext cx="3124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2800"/>
              <a:t>Cross multiplying:</a:t>
            </a:r>
          </a:p>
        </p:txBody>
      </p:sp>
      <p:graphicFrame>
        <p:nvGraphicFramePr>
          <p:cNvPr id="172080" name="Object 48"/>
          <p:cNvGraphicFramePr>
            <a:graphicFrameLocks noChangeAspect="1"/>
          </p:cNvGraphicFramePr>
          <p:nvPr/>
        </p:nvGraphicFramePr>
        <p:xfrm>
          <a:off x="228600" y="4191000"/>
          <a:ext cx="3825875" cy="506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50" name="Equation" r:id="rId5" imgW="1345616" imgH="177723" progId="Equation.3">
                  <p:embed/>
                </p:oleObj>
              </mc:Choice>
              <mc:Fallback>
                <p:oleObj name="Equation" r:id="rId5" imgW="1345616" imgH="177723" progId="Equation.3">
                  <p:embed/>
                  <p:pic>
                    <p:nvPicPr>
                      <p:cNvPr id="0" name="Object 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4191000"/>
                        <a:ext cx="3825875" cy="506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2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2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079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74066</TotalTime>
  <Words>2617</Words>
  <Application>Microsoft Office PowerPoint</Application>
  <PresentationFormat>On-screen Show (4:3)</PresentationFormat>
  <Paragraphs>721</Paragraphs>
  <Slides>113</Slides>
  <Notes>0</Notes>
  <HiddenSlides>0</HiddenSlides>
  <MMClips>1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113</vt:i4>
      </vt:variant>
    </vt:vector>
  </HeadingPairs>
  <TitlesOfParts>
    <vt:vector size="121" baseType="lpstr">
      <vt:lpstr>Times New Roman</vt:lpstr>
      <vt:lpstr>Arial</vt:lpstr>
      <vt:lpstr>Calibri</vt:lpstr>
      <vt:lpstr>Symbol</vt:lpstr>
      <vt:lpstr>Comic Sans MS</vt:lpstr>
      <vt:lpstr>Calibri Light</vt:lpstr>
      <vt:lpstr>Default Design</vt:lpstr>
      <vt:lpstr>Microsoft Equation 3.0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ETSU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gardnerr</dc:creator>
  <cp:lastModifiedBy>admin</cp:lastModifiedBy>
  <cp:revision>131</cp:revision>
  <dcterms:created xsi:type="dcterms:W3CDTF">2008-06-18T16:49:01Z</dcterms:created>
  <dcterms:modified xsi:type="dcterms:W3CDTF">2015-01-04T03:56:28Z</dcterms:modified>
</cp:coreProperties>
</file>