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7" r:id="rId2"/>
    <p:sldId id="343" r:id="rId3"/>
    <p:sldId id="350" r:id="rId4"/>
    <p:sldId id="351" r:id="rId5"/>
    <p:sldId id="352" r:id="rId6"/>
    <p:sldId id="328" r:id="rId7"/>
    <p:sldId id="368" r:id="rId8"/>
    <p:sldId id="325" r:id="rId9"/>
    <p:sldId id="306" r:id="rId10"/>
    <p:sldId id="340" r:id="rId11"/>
    <p:sldId id="307" r:id="rId12"/>
    <p:sldId id="308" r:id="rId13"/>
    <p:sldId id="341" r:id="rId14"/>
    <p:sldId id="309" r:id="rId15"/>
    <p:sldId id="342" r:id="rId16"/>
    <p:sldId id="344" r:id="rId17"/>
    <p:sldId id="329" r:id="rId18"/>
    <p:sldId id="312" r:id="rId19"/>
    <p:sldId id="330" r:id="rId20"/>
    <p:sldId id="360" r:id="rId21"/>
    <p:sldId id="326" r:id="rId22"/>
    <p:sldId id="359" r:id="rId23"/>
    <p:sldId id="313" r:id="rId24"/>
    <p:sldId id="320" r:id="rId25"/>
    <p:sldId id="321" r:id="rId26"/>
    <p:sldId id="302" r:id="rId27"/>
    <p:sldId id="303" r:id="rId28"/>
    <p:sldId id="304" r:id="rId29"/>
    <p:sldId id="305" r:id="rId30"/>
    <p:sldId id="327" r:id="rId31"/>
    <p:sldId id="318" r:id="rId32"/>
    <p:sldId id="319" r:id="rId33"/>
    <p:sldId id="349" r:id="rId34"/>
    <p:sldId id="339" r:id="rId35"/>
    <p:sldId id="365" r:id="rId36"/>
    <p:sldId id="366" r:id="rId37"/>
    <p:sldId id="361" r:id="rId38"/>
    <p:sldId id="324" r:id="rId39"/>
    <p:sldId id="369" r:id="rId40"/>
    <p:sldId id="331" r:id="rId41"/>
    <p:sldId id="333" r:id="rId42"/>
    <p:sldId id="334" r:id="rId43"/>
    <p:sldId id="315" r:id="rId44"/>
    <p:sldId id="314" r:id="rId45"/>
    <p:sldId id="322" r:id="rId46"/>
    <p:sldId id="323" r:id="rId47"/>
    <p:sldId id="317" r:id="rId48"/>
    <p:sldId id="316" r:id="rId49"/>
    <p:sldId id="310" r:id="rId50"/>
    <p:sldId id="358" r:id="rId51"/>
    <p:sldId id="348" r:id="rId52"/>
    <p:sldId id="335" r:id="rId53"/>
    <p:sldId id="281" r:id="rId54"/>
    <p:sldId id="284" r:id="rId55"/>
    <p:sldId id="345" r:id="rId56"/>
    <p:sldId id="283" r:id="rId57"/>
    <p:sldId id="285" r:id="rId58"/>
    <p:sldId id="286" r:id="rId59"/>
    <p:sldId id="287" r:id="rId60"/>
    <p:sldId id="288" r:id="rId61"/>
    <p:sldId id="275" r:id="rId62"/>
    <p:sldId id="290" r:id="rId63"/>
    <p:sldId id="357" r:id="rId64"/>
    <p:sldId id="338" r:id="rId65"/>
    <p:sldId id="294" r:id="rId66"/>
    <p:sldId id="292" r:id="rId67"/>
    <p:sldId id="296" r:id="rId68"/>
    <p:sldId id="291" r:id="rId69"/>
    <p:sldId id="276" r:id="rId70"/>
    <p:sldId id="355" r:id="rId71"/>
    <p:sldId id="277" r:id="rId72"/>
    <p:sldId id="336" r:id="rId73"/>
    <p:sldId id="337" r:id="rId74"/>
    <p:sldId id="367" r:id="rId75"/>
    <p:sldId id="356" r:id="rId76"/>
    <p:sldId id="346" r:id="rId77"/>
    <p:sldId id="363" r:id="rId78"/>
    <p:sldId id="362" r:id="rId79"/>
    <p:sldId id="347" r:id="rId80"/>
    <p:sldId id="364"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A3E"/>
    <a:srgbClr val="FFFF66"/>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427" y="-101"/>
      </p:cViewPr>
      <p:guideLst>
        <p:guide orient="horz" pos="2160"/>
        <p:guide pos="2880"/>
      </p:guideLst>
    </p:cSldViewPr>
  </p:slideViewPr>
  <p:notesTextViewPr>
    <p:cViewPr>
      <p:scale>
        <a:sx n="1" d="1"/>
        <a:sy n="1" d="1"/>
      </p:scale>
      <p:origin x="0" y="0"/>
    </p:cViewPr>
  </p:notesTextViewPr>
  <p:sorterViewPr>
    <p:cViewPr>
      <p:scale>
        <a:sx n="100" d="100"/>
        <a:sy n="100" d="100"/>
      </p:scale>
      <p:origin x="0" y="137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77F506-EA91-4BA5-92CB-7C3CB1FE9004}" type="datetimeFigureOut">
              <a:rPr lang="en-US" smtClean="0"/>
              <a:t>3/2/2016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F34C6D-FF1A-4AEF-BD2D-BA13AE85420E}" type="slidenum">
              <a:rPr lang="en-US" smtClean="0"/>
              <a:t>‹#›</a:t>
            </a:fld>
            <a:endParaRPr lang="en-US"/>
          </a:p>
        </p:txBody>
      </p:sp>
    </p:spTree>
    <p:extLst>
      <p:ext uri="{BB962C8B-B14F-4D97-AF65-F5344CB8AC3E}">
        <p14:creationId xmlns:p14="http://schemas.microsoft.com/office/powerpoint/2010/main" val="2943841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F34C6D-FF1A-4AEF-BD2D-BA13AE85420E}" type="slidenum">
              <a:rPr lang="en-US" smtClean="0"/>
              <a:t>55</a:t>
            </a:fld>
            <a:endParaRPr lang="en-US"/>
          </a:p>
        </p:txBody>
      </p:sp>
    </p:spTree>
    <p:extLst>
      <p:ext uri="{BB962C8B-B14F-4D97-AF65-F5344CB8AC3E}">
        <p14:creationId xmlns:p14="http://schemas.microsoft.com/office/powerpoint/2010/main" val="2129221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A4984A-F78C-4564-821D-E59B4F3560C8}" type="datetimeFigureOut">
              <a:rPr lang="en-US" smtClean="0"/>
              <a:t>3/2/2016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ADD8B-16D2-4A56-B942-6838BFE805D4}" type="slidenum">
              <a:rPr lang="en-US" smtClean="0"/>
              <a:t>‹#›</a:t>
            </a:fld>
            <a:endParaRPr lang="en-US"/>
          </a:p>
        </p:txBody>
      </p:sp>
    </p:spTree>
    <p:extLst>
      <p:ext uri="{BB962C8B-B14F-4D97-AF65-F5344CB8AC3E}">
        <p14:creationId xmlns:p14="http://schemas.microsoft.com/office/powerpoint/2010/main" val="2392637212"/>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A4984A-F78C-4564-821D-E59B4F3560C8}" type="datetimeFigureOut">
              <a:rPr lang="en-US" smtClean="0"/>
              <a:t>3/2/2016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ADD8B-16D2-4A56-B942-6838BFE805D4}" type="slidenum">
              <a:rPr lang="en-US" smtClean="0"/>
              <a:t>‹#›</a:t>
            </a:fld>
            <a:endParaRPr lang="en-US"/>
          </a:p>
        </p:txBody>
      </p:sp>
    </p:spTree>
    <p:extLst>
      <p:ext uri="{BB962C8B-B14F-4D97-AF65-F5344CB8AC3E}">
        <p14:creationId xmlns:p14="http://schemas.microsoft.com/office/powerpoint/2010/main" val="3584020687"/>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A4984A-F78C-4564-821D-E59B4F3560C8}" type="datetimeFigureOut">
              <a:rPr lang="en-US" smtClean="0"/>
              <a:t>3/2/2016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ADD8B-16D2-4A56-B942-6838BFE805D4}" type="slidenum">
              <a:rPr lang="en-US" smtClean="0"/>
              <a:t>‹#›</a:t>
            </a:fld>
            <a:endParaRPr lang="en-US"/>
          </a:p>
        </p:txBody>
      </p:sp>
    </p:spTree>
    <p:extLst>
      <p:ext uri="{BB962C8B-B14F-4D97-AF65-F5344CB8AC3E}">
        <p14:creationId xmlns:p14="http://schemas.microsoft.com/office/powerpoint/2010/main" val="3188184730"/>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A4984A-F78C-4564-821D-E59B4F3560C8}" type="datetimeFigureOut">
              <a:rPr lang="en-US" smtClean="0"/>
              <a:t>3/2/2016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ADD8B-16D2-4A56-B942-6838BFE805D4}" type="slidenum">
              <a:rPr lang="en-US" smtClean="0"/>
              <a:t>‹#›</a:t>
            </a:fld>
            <a:endParaRPr lang="en-US"/>
          </a:p>
        </p:txBody>
      </p:sp>
    </p:spTree>
    <p:extLst>
      <p:ext uri="{BB962C8B-B14F-4D97-AF65-F5344CB8AC3E}">
        <p14:creationId xmlns:p14="http://schemas.microsoft.com/office/powerpoint/2010/main" val="2327347445"/>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A4984A-F78C-4564-821D-E59B4F3560C8}" type="datetimeFigureOut">
              <a:rPr lang="en-US" smtClean="0"/>
              <a:t>3/2/2016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ADD8B-16D2-4A56-B942-6838BFE805D4}" type="slidenum">
              <a:rPr lang="en-US" smtClean="0"/>
              <a:t>‹#›</a:t>
            </a:fld>
            <a:endParaRPr lang="en-US"/>
          </a:p>
        </p:txBody>
      </p:sp>
    </p:spTree>
    <p:extLst>
      <p:ext uri="{BB962C8B-B14F-4D97-AF65-F5344CB8AC3E}">
        <p14:creationId xmlns:p14="http://schemas.microsoft.com/office/powerpoint/2010/main" val="2181932785"/>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A4984A-F78C-4564-821D-E59B4F3560C8}" type="datetimeFigureOut">
              <a:rPr lang="en-US" smtClean="0"/>
              <a:t>3/2/2016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ADD8B-16D2-4A56-B942-6838BFE805D4}" type="slidenum">
              <a:rPr lang="en-US" smtClean="0"/>
              <a:t>‹#›</a:t>
            </a:fld>
            <a:endParaRPr lang="en-US"/>
          </a:p>
        </p:txBody>
      </p:sp>
    </p:spTree>
    <p:extLst>
      <p:ext uri="{BB962C8B-B14F-4D97-AF65-F5344CB8AC3E}">
        <p14:creationId xmlns:p14="http://schemas.microsoft.com/office/powerpoint/2010/main" val="2497133265"/>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A4984A-F78C-4564-821D-E59B4F3560C8}" type="datetimeFigureOut">
              <a:rPr lang="en-US" smtClean="0"/>
              <a:t>3/2/2016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5ADD8B-16D2-4A56-B942-6838BFE805D4}" type="slidenum">
              <a:rPr lang="en-US" smtClean="0"/>
              <a:t>‹#›</a:t>
            </a:fld>
            <a:endParaRPr lang="en-US"/>
          </a:p>
        </p:txBody>
      </p:sp>
    </p:spTree>
    <p:extLst>
      <p:ext uri="{BB962C8B-B14F-4D97-AF65-F5344CB8AC3E}">
        <p14:creationId xmlns:p14="http://schemas.microsoft.com/office/powerpoint/2010/main" val="229255616"/>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A4984A-F78C-4564-821D-E59B4F3560C8}" type="datetimeFigureOut">
              <a:rPr lang="en-US" smtClean="0"/>
              <a:t>3/2/2016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5ADD8B-16D2-4A56-B942-6838BFE805D4}" type="slidenum">
              <a:rPr lang="en-US" smtClean="0"/>
              <a:t>‹#›</a:t>
            </a:fld>
            <a:endParaRPr lang="en-US"/>
          </a:p>
        </p:txBody>
      </p:sp>
    </p:spTree>
    <p:extLst>
      <p:ext uri="{BB962C8B-B14F-4D97-AF65-F5344CB8AC3E}">
        <p14:creationId xmlns:p14="http://schemas.microsoft.com/office/powerpoint/2010/main" val="4253818203"/>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A4984A-F78C-4564-821D-E59B4F3560C8}" type="datetimeFigureOut">
              <a:rPr lang="en-US" smtClean="0"/>
              <a:t>3/2/2016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5ADD8B-16D2-4A56-B942-6838BFE805D4}" type="slidenum">
              <a:rPr lang="en-US" smtClean="0"/>
              <a:t>‹#›</a:t>
            </a:fld>
            <a:endParaRPr lang="en-US"/>
          </a:p>
        </p:txBody>
      </p:sp>
    </p:spTree>
    <p:extLst>
      <p:ext uri="{BB962C8B-B14F-4D97-AF65-F5344CB8AC3E}">
        <p14:creationId xmlns:p14="http://schemas.microsoft.com/office/powerpoint/2010/main" val="2518270690"/>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A4984A-F78C-4564-821D-E59B4F3560C8}" type="datetimeFigureOut">
              <a:rPr lang="en-US" smtClean="0"/>
              <a:t>3/2/2016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ADD8B-16D2-4A56-B942-6838BFE805D4}" type="slidenum">
              <a:rPr lang="en-US" smtClean="0"/>
              <a:t>‹#›</a:t>
            </a:fld>
            <a:endParaRPr lang="en-US"/>
          </a:p>
        </p:txBody>
      </p:sp>
    </p:spTree>
    <p:extLst>
      <p:ext uri="{BB962C8B-B14F-4D97-AF65-F5344CB8AC3E}">
        <p14:creationId xmlns:p14="http://schemas.microsoft.com/office/powerpoint/2010/main" val="2048086962"/>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A4984A-F78C-4564-821D-E59B4F3560C8}" type="datetimeFigureOut">
              <a:rPr lang="en-US" smtClean="0"/>
              <a:t>3/2/2016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ADD8B-16D2-4A56-B942-6838BFE805D4}" type="slidenum">
              <a:rPr lang="en-US" smtClean="0"/>
              <a:t>‹#›</a:t>
            </a:fld>
            <a:endParaRPr lang="en-US"/>
          </a:p>
        </p:txBody>
      </p:sp>
    </p:spTree>
    <p:extLst>
      <p:ext uri="{BB962C8B-B14F-4D97-AF65-F5344CB8AC3E}">
        <p14:creationId xmlns:p14="http://schemas.microsoft.com/office/powerpoint/2010/main" val="3976168585"/>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A4984A-F78C-4564-821D-E59B4F3560C8}" type="datetimeFigureOut">
              <a:rPr lang="en-US" smtClean="0"/>
              <a:t>3/2/2016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ADD8B-16D2-4A56-B942-6838BFE805D4}" type="slidenum">
              <a:rPr lang="en-US" smtClean="0"/>
              <a:t>‹#›</a:t>
            </a:fld>
            <a:endParaRPr lang="en-US"/>
          </a:p>
        </p:txBody>
      </p:sp>
    </p:spTree>
    <p:extLst>
      <p:ext uri="{BB962C8B-B14F-4D97-AF65-F5344CB8AC3E}">
        <p14:creationId xmlns:p14="http://schemas.microsoft.com/office/powerpoint/2010/main" val="196465559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www.etsualumni.org/s/974/interior-template.aspx?sid=974&amp;gid=1&amp;pgid=1221" TargetMode="Externa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jpg"/></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3.jpg"/></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http://www.etsu.edu/facts/history.aspx"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6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 Id="rId5" Type="http://schemas.openxmlformats.org/officeDocument/2006/relationships/image" Target="../media/image100.jpg"/><Relationship Id="rId4" Type="http://schemas.openxmlformats.org/officeDocument/2006/relationships/image" Target="../media/image9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hyperlink" Target="http://www.johnsoncitypress.com/Obituary/2016/01/23/Dr-Lester-Hartsell" TargetMode="External"/><Relationship Id="rId3" Type="http://schemas.openxmlformats.org/officeDocument/2006/relationships/hyperlink" Target="http://www.etsu.edu/cas/math/" TargetMode="External"/><Relationship Id="rId7" Type="http://schemas.openxmlformats.org/officeDocument/2006/relationships/hyperlink" Target="http://www.stateoffranklin.net/johnsons/index.htm" TargetMode="External"/><Relationship Id="rId2" Type="http://schemas.openxmlformats.org/officeDocument/2006/relationships/hyperlink" Target="https://www.etsu.edu/100years/default.aspx" TargetMode="External"/><Relationship Id="rId1" Type="http://schemas.openxmlformats.org/officeDocument/2006/relationships/slideLayout" Target="../slideLayouts/slideLayout7.xml"/><Relationship Id="rId6" Type="http://schemas.openxmlformats.org/officeDocument/2006/relationships/hyperlink" Target="http://cdn.streamlinetechnologies.com/etsubucs/4475FE80-D02E-4CC4-AB99-C00529BA3225/FootballRecordBook2013.pdf" TargetMode="External"/><Relationship Id="rId5" Type="http://schemas.openxmlformats.org/officeDocument/2006/relationships/hyperlink" Target="http://www.etsualumni.org/s/974/interior-template.aspx?sid=974&amp;gid=1&amp;pgid=1210" TargetMode="External"/><Relationship Id="rId4" Type="http://schemas.openxmlformats.org/officeDocument/2006/relationships/hyperlink" Target="http://faculty.etsu.edu/gardnerr/4127/algebra-club/ETSU-Abstract-Algebra-Club.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62000" y="228600"/>
            <a:ext cx="7620000" cy="2133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2000" y="304800"/>
            <a:ext cx="7620000" cy="1938992"/>
          </a:xfrm>
          <a:prstGeom prst="rect">
            <a:avLst/>
          </a:prstGeom>
          <a:noFill/>
        </p:spPr>
        <p:txBody>
          <a:bodyPr wrap="square" rtlCol="0">
            <a:spAutoFit/>
          </a:bodyPr>
          <a:lstStyle/>
          <a:p>
            <a:pPr algn="ctr"/>
            <a:r>
              <a:rPr lang="en-US" sz="4000" dirty="0" smtClean="0">
                <a:solidFill>
                  <a:schemeClr val="bg1"/>
                </a:solidFill>
                <a:latin typeface="Comic Sans MS" pitchFamily="66" charset="0"/>
              </a:rPr>
              <a:t>The ETSU Mathematics and Statistics Graduate Program: A Brief History</a:t>
            </a:r>
            <a:endParaRPr lang="en-US" sz="4000" dirty="0">
              <a:solidFill>
                <a:schemeClr val="bg1"/>
              </a:solidFill>
              <a:latin typeface="Comic Sans MS" pitchFamily="66" charset="0"/>
            </a:endParaRPr>
          </a:p>
        </p:txBody>
      </p:sp>
      <p:sp>
        <p:nvSpPr>
          <p:cNvPr id="5" name="TextBox 4"/>
          <p:cNvSpPr txBox="1"/>
          <p:nvPr/>
        </p:nvSpPr>
        <p:spPr>
          <a:xfrm>
            <a:off x="762000" y="2514600"/>
            <a:ext cx="7620000" cy="523220"/>
          </a:xfrm>
          <a:prstGeom prst="rect">
            <a:avLst/>
          </a:prstGeom>
          <a:noFill/>
        </p:spPr>
        <p:txBody>
          <a:bodyPr wrap="square" rtlCol="0">
            <a:spAutoFit/>
          </a:bodyPr>
          <a:lstStyle/>
          <a:p>
            <a:pPr algn="ctr"/>
            <a:r>
              <a:rPr lang="en-US" sz="2800" dirty="0" smtClean="0">
                <a:solidFill>
                  <a:srgbClr val="FFFF00"/>
                </a:solidFill>
                <a:latin typeface="Times New Roman" pitchFamily="18" charset="0"/>
                <a:cs typeface="Times New Roman" pitchFamily="18" charset="0"/>
              </a:rPr>
              <a:t>With a Healthy Side Order of Local History</a:t>
            </a:r>
            <a:r>
              <a:rPr lang="en-US" sz="2800" i="1" dirty="0" smtClean="0">
                <a:solidFill>
                  <a:srgbClr val="FFFF00"/>
                </a:solidFill>
                <a:latin typeface="Times New Roman" pitchFamily="18" charset="0"/>
                <a:cs typeface="Times New Roman" pitchFamily="18" charset="0"/>
              </a:rPr>
              <a:t> </a:t>
            </a:r>
            <a:endParaRPr lang="en-US" sz="2800" dirty="0">
              <a:solidFill>
                <a:srgbClr val="FFFF00"/>
              </a:solidFill>
              <a:latin typeface="Times New Roman" pitchFamily="18" charset="0"/>
              <a:cs typeface="Times New Roman" pitchFamily="18" charset="0"/>
            </a:endParaRPr>
          </a:p>
        </p:txBody>
      </p:sp>
      <p:sp>
        <p:nvSpPr>
          <p:cNvPr id="9" name="TextBox 8"/>
          <p:cNvSpPr txBox="1"/>
          <p:nvPr/>
        </p:nvSpPr>
        <p:spPr>
          <a:xfrm>
            <a:off x="3886200" y="4038600"/>
            <a:ext cx="5029200" cy="1200329"/>
          </a:xfrm>
          <a:prstGeom prst="rect">
            <a:avLst/>
          </a:prstGeom>
          <a:noFill/>
        </p:spPr>
        <p:txBody>
          <a:bodyPr wrap="square" rtlCol="0">
            <a:spAutoFit/>
          </a:bodyPr>
          <a:lstStyle/>
          <a:p>
            <a:pPr algn="ctr"/>
            <a:r>
              <a:rPr lang="en-US" sz="3600" dirty="0" smtClean="0">
                <a:solidFill>
                  <a:srgbClr val="FFC000"/>
                </a:solidFill>
                <a:latin typeface="Times New Roman" pitchFamily="18" charset="0"/>
                <a:cs typeface="Times New Roman" pitchFamily="18" charset="0"/>
              </a:rPr>
              <a:t>Robert “Dr. Bob” </a:t>
            </a:r>
            <a:r>
              <a:rPr lang="en-US" sz="3600" dirty="0" smtClean="0">
                <a:solidFill>
                  <a:srgbClr val="FFC000"/>
                </a:solidFill>
                <a:latin typeface="Times New Roman" pitchFamily="18" charset="0"/>
                <a:cs typeface="Times New Roman" pitchFamily="18" charset="0"/>
              </a:rPr>
              <a:t>Gardner</a:t>
            </a:r>
          </a:p>
          <a:p>
            <a:pPr algn="ctr"/>
            <a:r>
              <a:rPr lang="en-US" sz="3600" dirty="0" smtClean="0">
                <a:solidFill>
                  <a:srgbClr val="FFC000"/>
                </a:solidFill>
                <a:latin typeface="Times New Roman" pitchFamily="18" charset="0"/>
                <a:cs typeface="Times New Roman" pitchFamily="18" charset="0"/>
              </a:rPr>
              <a:t>March 4, 2016</a:t>
            </a:r>
            <a:endParaRPr lang="en-US" sz="3600" dirty="0">
              <a:solidFill>
                <a:srgbClr val="FFC000"/>
              </a:solidFill>
              <a:latin typeface="Times New Roman" pitchFamily="18" charset="0"/>
              <a:cs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3124200"/>
            <a:ext cx="2613100" cy="3515380"/>
          </a:xfrm>
          <a:prstGeom prst="rect">
            <a:avLst/>
          </a:prstGeom>
          <a:ln w="57150">
            <a:solidFill>
              <a:schemeClr val="bg1"/>
            </a:solidFill>
          </a:ln>
        </p:spPr>
      </p:pic>
    </p:spTree>
    <p:extLst>
      <p:ext uri="{BB962C8B-B14F-4D97-AF65-F5344CB8AC3E}">
        <p14:creationId xmlns:p14="http://schemas.microsoft.com/office/powerpoint/2010/main" val="2714667402"/>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8641"/>
            <a:ext cx="9144000" cy="610071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764" y="3657600"/>
            <a:ext cx="2724912" cy="2139696"/>
          </a:xfrm>
          <a:prstGeom prst="rect">
            <a:avLst/>
          </a:prstGeom>
          <a:ln w="57150">
            <a:solidFill>
              <a:schemeClr val="bg1"/>
            </a:solidFill>
          </a:ln>
        </p:spPr>
      </p:pic>
    </p:spTree>
    <p:extLst>
      <p:ext uri="{BB962C8B-B14F-4D97-AF65-F5344CB8AC3E}">
        <p14:creationId xmlns:p14="http://schemas.microsoft.com/office/powerpoint/2010/main" val="27520730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813" y="936486"/>
            <a:ext cx="7345787" cy="5083314"/>
          </a:xfrm>
          <a:prstGeom prst="rect">
            <a:avLst/>
          </a:prstGeom>
          <a:ln w="57150">
            <a:solidFill>
              <a:schemeClr val="bg1"/>
            </a:solidFill>
          </a:ln>
        </p:spPr>
      </p:pic>
      <p:sp>
        <p:nvSpPr>
          <p:cNvPr id="3" name="TextBox 2"/>
          <p:cNvSpPr txBox="1"/>
          <p:nvPr/>
        </p:nvSpPr>
        <p:spPr>
          <a:xfrm>
            <a:off x="457200" y="6183868"/>
            <a:ext cx="8229600" cy="369332"/>
          </a:xfrm>
          <a:prstGeom prst="rect">
            <a:avLst/>
          </a:prstGeom>
          <a:noFill/>
        </p:spPr>
        <p:txBody>
          <a:bodyPr wrap="square" rtlCol="0">
            <a:spAutoFit/>
          </a:bodyPr>
          <a:lstStyle/>
          <a:p>
            <a:r>
              <a:rPr lang="en-US" dirty="0"/>
              <a:t>http://www.stateoffranklin.net/johnsons/images/photos/photos1/jobeopera.jpg</a:t>
            </a:r>
          </a:p>
        </p:txBody>
      </p:sp>
      <p:sp>
        <p:nvSpPr>
          <p:cNvPr id="4" name="TextBox 3"/>
          <p:cNvSpPr txBox="1"/>
          <p:nvPr/>
        </p:nvSpPr>
        <p:spPr>
          <a:xfrm>
            <a:off x="2286000" y="152400"/>
            <a:ext cx="4495800" cy="707886"/>
          </a:xfrm>
          <a:prstGeom prst="rect">
            <a:avLst/>
          </a:prstGeom>
          <a:noFill/>
        </p:spPr>
        <p:txBody>
          <a:bodyPr wrap="square" rtlCol="0">
            <a:spAutoFit/>
          </a:bodyPr>
          <a:lstStyle/>
          <a:p>
            <a:pPr algn="ctr"/>
            <a:r>
              <a:rPr lang="en-US" sz="4000" dirty="0" smtClean="0">
                <a:solidFill>
                  <a:srgbClr val="FFFF00"/>
                </a:solidFill>
              </a:rPr>
              <a:t>Fountain Square 1</a:t>
            </a:r>
            <a:endParaRPr lang="en-US" sz="4000" dirty="0">
              <a:solidFill>
                <a:srgbClr val="FFFF00"/>
              </a:solidFill>
            </a:endParaRPr>
          </a:p>
        </p:txBody>
      </p:sp>
    </p:spTree>
    <p:extLst>
      <p:ext uri="{BB962C8B-B14F-4D97-AF65-F5344CB8AC3E}">
        <p14:creationId xmlns:p14="http://schemas.microsoft.com/office/powerpoint/2010/main" val="3539340547"/>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09154"/>
            <a:ext cx="8281170" cy="3701046"/>
          </a:xfrm>
          <a:prstGeom prst="rect">
            <a:avLst/>
          </a:prstGeom>
          <a:ln w="57150">
            <a:solidFill>
              <a:schemeClr val="bg1"/>
            </a:solidFill>
          </a:ln>
        </p:spPr>
      </p:pic>
      <p:sp>
        <p:nvSpPr>
          <p:cNvPr id="5" name="TextBox 4"/>
          <p:cNvSpPr txBox="1"/>
          <p:nvPr/>
        </p:nvSpPr>
        <p:spPr>
          <a:xfrm>
            <a:off x="381000" y="6183868"/>
            <a:ext cx="8534400" cy="369332"/>
          </a:xfrm>
          <a:prstGeom prst="rect">
            <a:avLst/>
          </a:prstGeom>
          <a:noFill/>
        </p:spPr>
        <p:txBody>
          <a:bodyPr wrap="square" rtlCol="0">
            <a:spAutoFit/>
          </a:bodyPr>
          <a:lstStyle/>
          <a:p>
            <a:r>
              <a:rPr lang="en-US" dirty="0"/>
              <a:t>http://www.stateoffranklin.net/johnsons/images/photos/photos1/ftnsquare2a.jpg</a:t>
            </a:r>
          </a:p>
        </p:txBody>
      </p:sp>
      <p:sp>
        <p:nvSpPr>
          <p:cNvPr id="6" name="TextBox 5"/>
          <p:cNvSpPr txBox="1"/>
          <p:nvPr/>
        </p:nvSpPr>
        <p:spPr>
          <a:xfrm>
            <a:off x="2286000" y="381000"/>
            <a:ext cx="4495800" cy="707886"/>
          </a:xfrm>
          <a:prstGeom prst="rect">
            <a:avLst/>
          </a:prstGeom>
          <a:noFill/>
        </p:spPr>
        <p:txBody>
          <a:bodyPr wrap="square" rtlCol="0">
            <a:spAutoFit/>
          </a:bodyPr>
          <a:lstStyle/>
          <a:p>
            <a:pPr algn="ctr"/>
            <a:r>
              <a:rPr lang="en-US" sz="4000" dirty="0" smtClean="0">
                <a:solidFill>
                  <a:srgbClr val="FFFF00"/>
                </a:solidFill>
              </a:rPr>
              <a:t>Fountain Square 2</a:t>
            </a:r>
            <a:endParaRPr lang="en-US" sz="4000" dirty="0">
              <a:solidFill>
                <a:srgbClr val="FFFF00"/>
              </a:solidFill>
            </a:endParaRPr>
          </a:p>
        </p:txBody>
      </p:sp>
    </p:spTree>
    <p:extLst>
      <p:ext uri="{BB962C8B-B14F-4D97-AF65-F5344CB8AC3E}">
        <p14:creationId xmlns:p14="http://schemas.microsoft.com/office/powerpoint/2010/main" val="760868264"/>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8641"/>
            <a:ext cx="9144000" cy="6100718"/>
          </a:xfrm>
          <a:prstGeom prst="rect">
            <a:avLst/>
          </a:prstGeom>
        </p:spPr>
      </p:pic>
    </p:spTree>
    <p:extLst>
      <p:ext uri="{BB962C8B-B14F-4D97-AF65-F5344CB8AC3E}">
        <p14:creationId xmlns:p14="http://schemas.microsoft.com/office/powerpoint/2010/main" val="7347398"/>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066800"/>
            <a:ext cx="8110005" cy="5334000"/>
          </a:xfrm>
          <a:prstGeom prst="rect">
            <a:avLst/>
          </a:prstGeom>
          <a:ln w="57150">
            <a:solidFill>
              <a:schemeClr val="bg1"/>
            </a:solidFill>
          </a:ln>
        </p:spPr>
      </p:pic>
      <p:sp>
        <p:nvSpPr>
          <p:cNvPr id="4" name="TextBox 3"/>
          <p:cNvSpPr txBox="1"/>
          <p:nvPr/>
        </p:nvSpPr>
        <p:spPr>
          <a:xfrm>
            <a:off x="914400" y="152400"/>
            <a:ext cx="7391400" cy="707886"/>
          </a:xfrm>
          <a:prstGeom prst="rect">
            <a:avLst/>
          </a:prstGeom>
          <a:noFill/>
        </p:spPr>
        <p:txBody>
          <a:bodyPr wrap="square" rtlCol="0">
            <a:spAutoFit/>
          </a:bodyPr>
          <a:lstStyle/>
          <a:p>
            <a:pPr algn="ctr"/>
            <a:r>
              <a:rPr lang="en-US" sz="4000" dirty="0" smtClean="0">
                <a:solidFill>
                  <a:srgbClr val="FFFF00"/>
                </a:solidFill>
              </a:rPr>
              <a:t>Fountain Square, Looking East</a:t>
            </a:r>
            <a:endParaRPr lang="en-US" sz="4000" dirty="0">
              <a:solidFill>
                <a:srgbClr val="FFFF00"/>
              </a:solidFill>
            </a:endParaRPr>
          </a:p>
        </p:txBody>
      </p:sp>
    </p:spTree>
    <p:extLst>
      <p:ext uri="{BB962C8B-B14F-4D97-AF65-F5344CB8AC3E}">
        <p14:creationId xmlns:p14="http://schemas.microsoft.com/office/powerpoint/2010/main" val="1590754819"/>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16" y="609600"/>
            <a:ext cx="8903368" cy="5638800"/>
          </a:xfrm>
          <a:prstGeom prst="rect">
            <a:avLst/>
          </a:prstGeom>
          <a:ln w="57150">
            <a:solidFill>
              <a:schemeClr val="bg1"/>
            </a:solidFill>
          </a:ln>
        </p:spPr>
      </p:pic>
      <p:sp>
        <p:nvSpPr>
          <p:cNvPr id="6" name="Oval 5"/>
          <p:cNvSpPr/>
          <p:nvPr/>
        </p:nvSpPr>
        <p:spPr>
          <a:xfrm>
            <a:off x="2743200" y="4038600"/>
            <a:ext cx="1143000" cy="7620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6" idx="0"/>
          </p:cNvCxnSpPr>
          <p:nvPr/>
        </p:nvCxnSpPr>
        <p:spPr>
          <a:xfrm flipV="1">
            <a:off x="3314700" y="2951739"/>
            <a:ext cx="0" cy="108686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52400"/>
            <a:ext cx="3581400" cy="2799339"/>
          </a:xfrm>
          <a:prstGeom prst="rect">
            <a:avLst/>
          </a:prstGeom>
          <a:ln w="57150">
            <a:solidFill>
              <a:srgbClr val="FFFF00"/>
            </a:solidFill>
          </a:ln>
        </p:spPr>
      </p:pic>
      <p:sp>
        <p:nvSpPr>
          <p:cNvPr id="10" name="Oval 9"/>
          <p:cNvSpPr/>
          <p:nvPr/>
        </p:nvSpPr>
        <p:spPr>
          <a:xfrm>
            <a:off x="1447800" y="3657600"/>
            <a:ext cx="1143000" cy="1524000"/>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0" idx="4"/>
          </p:cNvCxnSpPr>
          <p:nvPr/>
        </p:nvCxnSpPr>
        <p:spPr>
          <a:xfrm>
            <a:off x="2019300" y="5181600"/>
            <a:ext cx="356952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822" y="4038600"/>
            <a:ext cx="3429000" cy="2592324"/>
          </a:xfrm>
          <a:prstGeom prst="rect">
            <a:avLst/>
          </a:prstGeom>
          <a:ln w="57150">
            <a:solidFill>
              <a:srgbClr val="002060"/>
            </a:solidFill>
          </a:ln>
        </p:spPr>
      </p:pic>
      <p:sp>
        <p:nvSpPr>
          <p:cNvPr id="13" name="Oval 12"/>
          <p:cNvSpPr/>
          <p:nvPr/>
        </p:nvSpPr>
        <p:spPr>
          <a:xfrm>
            <a:off x="4419600" y="2951739"/>
            <a:ext cx="762000" cy="207746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3" idx="0"/>
          </p:cNvCxnSpPr>
          <p:nvPr/>
        </p:nvCxnSpPr>
        <p:spPr>
          <a:xfrm>
            <a:off x="4800600" y="2951739"/>
            <a:ext cx="457200"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434340"/>
            <a:ext cx="3759200" cy="2537460"/>
          </a:xfrm>
          <a:prstGeom prst="rect">
            <a:avLst/>
          </a:prstGeom>
          <a:ln w="57150">
            <a:solidFill>
              <a:srgbClr val="92D050"/>
            </a:solidFill>
          </a:ln>
        </p:spPr>
      </p:pic>
      <p:sp>
        <p:nvSpPr>
          <p:cNvPr id="17" name="TextBox 16"/>
          <p:cNvSpPr txBox="1"/>
          <p:nvPr/>
        </p:nvSpPr>
        <p:spPr>
          <a:xfrm>
            <a:off x="-304800" y="6334780"/>
            <a:ext cx="6248400" cy="523220"/>
          </a:xfrm>
          <a:prstGeom prst="rect">
            <a:avLst/>
          </a:prstGeom>
          <a:noFill/>
        </p:spPr>
        <p:txBody>
          <a:bodyPr wrap="square" rtlCol="0">
            <a:spAutoFit/>
          </a:bodyPr>
          <a:lstStyle/>
          <a:p>
            <a:pPr algn="ctr"/>
            <a:r>
              <a:rPr lang="en-US" sz="2800" dirty="0" smtClean="0">
                <a:solidFill>
                  <a:srgbClr val="FFFF00"/>
                </a:solidFill>
              </a:rPr>
              <a:t>Main Street From the Other End</a:t>
            </a:r>
            <a:endParaRPr lang="en-US" sz="2800" dirty="0">
              <a:solidFill>
                <a:srgbClr val="FFFF00"/>
              </a:solidFill>
            </a:endParaRPr>
          </a:p>
        </p:txBody>
      </p:sp>
    </p:spTree>
    <p:extLst>
      <p:ext uri="{BB962C8B-B14F-4D97-AF65-F5344CB8AC3E}">
        <p14:creationId xmlns:p14="http://schemas.microsoft.com/office/powerpoint/2010/main" val="41622555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260068"/>
            <a:ext cx="7543800" cy="369332"/>
          </a:xfrm>
          <a:prstGeom prst="rect">
            <a:avLst/>
          </a:prstGeom>
          <a:noFill/>
        </p:spPr>
        <p:txBody>
          <a:bodyPr wrap="square" rtlCol="0">
            <a:spAutoFit/>
          </a:bodyPr>
          <a:lstStyle/>
          <a:p>
            <a:r>
              <a:rPr lang="en-US" dirty="0"/>
              <a:t>http://www.stateoffranklin.net/johnsons/images/photos/photos3/etwnc.jpg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488662"/>
            <a:ext cx="6477000" cy="4454938"/>
          </a:xfrm>
          <a:prstGeom prst="rect">
            <a:avLst/>
          </a:prstGeom>
          <a:ln w="57150">
            <a:solidFill>
              <a:schemeClr val="bg1"/>
            </a:solidFill>
          </a:ln>
        </p:spPr>
      </p:pic>
      <p:sp>
        <p:nvSpPr>
          <p:cNvPr id="4" name="TextBox 3"/>
          <p:cNvSpPr txBox="1"/>
          <p:nvPr/>
        </p:nvSpPr>
        <p:spPr>
          <a:xfrm>
            <a:off x="1828800" y="152400"/>
            <a:ext cx="5257800" cy="707886"/>
          </a:xfrm>
          <a:prstGeom prst="rect">
            <a:avLst/>
          </a:prstGeom>
          <a:noFill/>
        </p:spPr>
        <p:txBody>
          <a:bodyPr wrap="square" rtlCol="0">
            <a:spAutoFit/>
          </a:bodyPr>
          <a:lstStyle/>
          <a:p>
            <a:pPr algn="ctr"/>
            <a:r>
              <a:rPr lang="en-US" sz="4000" dirty="0" smtClean="0">
                <a:solidFill>
                  <a:srgbClr val="FFFF00"/>
                </a:solidFill>
              </a:rPr>
              <a:t>ET&amp;WNC Depot, 1930</a:t>
            </a:r>
            <a:endParaRPr lang="en-US" sz="4000" dirty="0">
              <a:solidFill>
                <a:srgbClr val="FFFF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36" y="1066800"/>
            <a:ext cx="7463043" cy="5029200"/>
          </a:xfrm>
          <a:prstGeom prst="rect">
            <a:avLst/>
          </a:prstGeom>
          <a:ln w="57150">
            <a:solidFill>
              <a:schemeClr val="bg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8" y="1219200"/>
            <a:ext cx="8707717" cy="4724400"/>
          </a:xfrm>
          <a:prstGeom prst="rect">
            <a:avLst/>
          </a:prstGeom>
          <a:ln w="57150">
            <a:solidFill>
              <a:schemeClr val="bg1"/>
            </a:solidFill>
          </a:ln>
        </p:spPr>
      </p:pic>
      <p:sp>
        <p:nvSpPr>
          <p:cNvPr id="7" name="TextBox 6"/>
          <p:cNvSpPr txBox="1"/>
          <p:nvPr/>
        </p:nvSpPr>
        <p:spPr>
          <a:xfrm>
            <a:off x="685800" y="152400"/>
            <a:ext cx="7239000" cy="707886"/>
          </a:xfrm>
          <a:prstGeom prst="rect">
            <a:avLst/>
          </a:prstGeom>
          <a:noFill/>
        </p:spPr>
        <p:txBody>
          <a:bodyPr wrap="square" rtlCol="0">
            <a:spAutoFit/>
          </a:bodyPr>
          <a:lstStyle/>
          <a:p>
            <a:pPr algn="ctr"/>
            <a:r>
              <a:rPr lang="en-US" sz="4000" dirty="0" smtClean="0">
                <a:solidFill>
                  <a:srgbClr val="FFFF00"/>
                </a:solidFill>
              </a:rPr>
              <a:t>Free Service Tire, circa 1960</a:t>
            </a:r>
            <a:endParaRPr lang="en-US" sz="4000" dirty="0">
              <a:solidFill>
                <a:srgbClr val="FFFF00"/>
              </a:solidFill>
            </a:endParaRPr>
          </a:p>
        </p:txBody>
      </p:sp>
      <p:sp>
        <p:nvSpPr>
          <p:cNvPr id="8" name="TextBox 7"/>
          <p:cNvSpPr txBox="1"/>
          <p:nvPr/>
        </p:nvSpPr>
        <p:spPr>
          <a:xfrm>
            <a:off x="1752600" y="130314"/>
            <a:ext cx="5410200" cy="707886"/>
          </a:xfrm>
          <a:prstGeom prst="rect">
            <a:avLst/>
          </a:prstGeom>
          <a:noFill/>
        </p:spPr>
        <p:txBody>
          <a:bodyPr wrap="square" rtlCol="0">
            <a:spAutoFit/>
          </a:bodyPr>
          <a:lstStyle/>
          <a:p>
            <a:pPr algn="ctr"/>
            <a:r>
              <a:rPr lang="en-US" sz="4000" dirty="0" smtClean="0">
                <a:solidFill>
                  <a:srgbClr val="FFFF00"/>
                </a:solidFill>
              </a:rPr>
              <a:t>Yee-Haw Brewing, 2015</a:t>
            </a:r>
            <a:endParaRPr lang="en-US" sz="4000" dirty="0">
              <a:solidFill>
                <a:srgbClr val="FFFF00"/>
              </a:solidFill>
            </a:endParaRPr>
          </a:p>
        </p:txBody>
      </p:sp>
    </p:spTree>
    <p:extLst>
      <p:ext uri="{BB962C8B-B14F-4D97-AF65-F5344CB8AC3E}">
        <p14:creationId xmlns:p14="http://schemas.microsoft.com/office/powerpoint/2010/main" val="165060644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xit" presetSubtype="0" fill="hold"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7" grpId="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0" y="228600"/>
            <a:ext cx="7620000" cy="1447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0" y="304800"/>
            <a:ext cx="7620000" cy="1323439"/>
          </a:xfrm>
          <a:prstGeom prst="rect">
            <a:avLst/>
          </a:prstGeom>
          <a:noFill/>
        </p:spPr>
        <p:txBody>
          <a:bodyPr wrap="square" rtlCol="0">
            <a:spAutoFit/>
          </a:bodyPr>
          <a:lstStyle/>
          <a:p>
            <a:pPr algn="ctr"/>
            <a:r>
              <a:rPr lang="en-US" sz="4000" dirty="0" smtClean="0">
                <a:solidFill>
                  <a:schemeClr val="bg1"/>
                </a:solidFill>
                <a:latin typeface="Comic Sans MS" pitchFamily="66" charset="0"/>
              </a:rPr>
              <a:t>The Tennessee State Flag</a:t>
            </a:r>
          </a:p>
          <a:p>
            <a:pPr algn="ctr"/>
            <a:r>
              <a:rPr lang="en-US" sz="4000" dirty="0" err="1" smtClean="0">
                <a:solidFill>
                  <a:schemeClr val="bg1"/>
                </a:solidFill>
                <a:latin typeface="Comic Sans MS" pitchFamily="66" charset="0"/>
              </a:rPr>
              <a:t>LeRoy</a:t>
            </a:r>
            <a:r>
              <a:rPr lang="en-US" sz="4000" dirty="0" smtClean="0">
                <a:solidFill>
                  <a:schemeClr val="bg1"/>
                </a:solidFill>
                <a:latin typeface="Comic Sans MS" pitchFamily="66" charset="0"/>
              </a:rPr>
              <a:t> Reeves</a:t>
            </a:r>
            <a:endParaRPr lang="en-US" sz="4000" dirty="0">
              <a:solidFill>
                <a:schemeClr val="bg1"/>
              </a:solidFill>
              <a:latin typeface="Comic Sans MS"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929689"/>
            <a:ext cx="2400300" cy="4090111"/>
          </a:xfrm>
          <a:prstGeom prst="rect">
            <a:avLst/>
          </a:prstGeom>
          <a:ln w="57150">
            <a:solidFill>
              <a:schemeClr val="bg1"/>
            </a:solidFill>
          </a:ln>
        </p:spPr>
      </p:pic>
      <p:sp>
        <p:nvSpPr>
          <p:cNvPr id="5" name="TextBox 4"/>
          <p:cNvSpPr txBox="1"/>
          <p:nvPr/>
        </p:nvSpPr>
        <p:spPr>
          <a:xfrm>
            <a:off x="152400" y="6096000"/>
            <a:ext cx="3505200" cy="646331"/>
          </a:xfrm>
          <a:prstGeom prst="rect">
            <a:avLst/>
          </a:prstGeom>
          <a:noFill/>
        </p:spPr>
        <p:txBody>
          <a:bodyPr wrap="square" rtlCol="0">
            <a:spAutoFit/>
          </a:bodyPr>
          <a:lstStyle/>
          <a:p>
            <a:r>
              <a:rPr lang="en-US" dirty="0"/>
              <a:t>http://www.findagrave.com/cgi-bin/fg.cgi?page=gr&amp;GRid=7716822</a:t>
            </a:r>
          </a:p>
        </p:txBody>
      </p:sp>
      <p:sp>
        <p:nvSpPr>
          <p:cNvPr id="6" name="TextBox 5"/>
          <p:cNvSpPr txBox="1"/>
          <p:nvPr/>
        </p:nvSpPr>
        <p:spPr>
          <a:xfrm>
            <a:off x="6096000" y="5029200"/>
            <a:ext cx="2891740" cy="923330"/>
          </a:xfrm>
          <a:prstGeom prst="rect">
            <a:avLst/>
          </a:prstGeom>
          <a:noFill/>
        </p:spPr>
        <p:txBody>
          <a:bodyPr wrap="square" rtlCol="0">
            <a:spAutoFit/>
          </a:bodyPr>
          <a:lstStyle/>
          <a:p>
            <a:r>
              <a:rPr lang="en-US" dirty="0"/>
              <a:t>http://www.stateoffranklin.net/johnsons/cemeteries/oakhill/reeves.jpg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682240"/>
            <a:ext cx="2891740" cy="2168805"/>
          </a:xfrm>
          <a:prstGeom prst="rect">
            <a:avLst/>
          </a:prstGeom>
          <a:ln w="57150">
            <a:solidFill>
              <a:schemeClr val="bg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120" y="2682240"/>
            <a:ext cx="2651760" cy="2194560"/>
          </a:xfrm>
          <a:prstGeom prst="rect">
            <a:avLst/>
          </a:prstGeom>
          <a:ln w="57150">
            <a:solidFill>
              <a:schemeClr val="bg1"/>
            </a:solidFill>
          </a:ln>
        </p:spPr>
      </p:pic>
      <p:sp>
        <p:nvSpPr>
          <p:cNvPr id="9" name="TextBox 8"/>
          <p:cNvSpPr txBox="1"/>
          <p:nvPr/>
        </p:nvSpPr>
        <p:spPr>
          <a:xfrm>
            <a:off x="3246120" y="5029200"/>
            <a:ext cx="2651760" cy="923330"/>
          </a:xfrm>
          <a:prstGeom prst="rect">
            <a:avLst/>
          </a:prstGeom>
          <a:noFill/>
        </p:spPr>
        <p:txBody>
          <a:bodyPr wrap="square" rtlCol="0">
            <a:spAutoFit/>
          </a:bodyPr>
          <a:lstStyle/>
          <a:p>
            <a:r>
              <a:rPr lang="en-US" dirty="0"/>
              <a:t>http://tngenweb.org/washington/files/2012/10/stateflagmkr.jpg</a:t>
            </a:r>
          </a:p>
        </p:txBody>
      </p:sp>
      <p:sp>
        <p:nvSpPr>
          <p:cNvPr id="10" name="TextBox 9"/>
          <p:cNvSpPr txBox="1"/>
          <p:nvPr/>
        </p:nvSpPr>
        <p:spPr>
          <a:xfrm>
            <a:off x="4191000" y="1981200"/>
            <a:ext cx="3810000" cy="584775"/>
          </a:xfrm>
          <a:prstGeom prst="rect">
            <a:avLst/>
          </a:prstGeom>
          <a:noFill/>
        </p:spPr>
        <p:txBody>
          <a:bodyPr wrap="square" rtlCol="0">
            <a:spAutoFit/>
          </a:bodyPr>
          <a:lstStyle/>
          <a:p>
            <a:pPr algn="ctr"/>
            <a:r>
              <a:rPr lang="en-US" sz="3200" dirty="0" smtClean="0">
                <a:solidFill>
                  <a:srgbClr val="FFFF00"/>
                </a:solidFill>
              </a:rPr>
              <a:t>Oak Hill Cemetery</a:t>
            </a:r>
            <a:endParaRPr lang="en-US" sz="3200" dirty="0">
              <a:solidFill>
                <a:srgbClr val="FFFF00"/>
              </a:solidFill>
            </a:endParaRPr>
          </a:p>
        </p:txBody>
      </p:sp>
    </p:spTree>
    <p:extLst>
      <p:ext uri="{BB962C8B-B14F-4D97-AF65-F5344CB8AC3E}">
        <p14:creationId xmlns:p14="http://schemas.microsoft.com/office/powerpoint/2010/main" val="3575947823"/>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482618"/>
            <a:ext cx="3422073" cy="2895600"/>
          </a:xfrm>
          <a:prstGeom prst="rect">
            <a:avLst/>
          </a:prstGeom>
          <a:ln w="57150">
            <a:solidFill>
              <a:schemeClr val="bg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1860" y="4648200"/>
            <a:ext cx="6681540" cy="1987296"/>
          </a:xfrm>
          <a:prstGeom prst="rect">
            <a:avLst/>
          </a:prstGeom>
          <a:ln w="57150">
            <a:solidFill>
              <a:schemeClr val="bg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1482618"/>
            <a:ext cx="4844384" cy="2895600"/>
          </a:xfrm>
          <a:prstGeom prst="rect">
            <a:avLst/>
          </a:prstGeom>
          <a:ln w="57150">
            <a:solidFill>
              <a:schemeClr val="bg1"/>
            </a:solidFill>
          </a:ln>
        </p:spPr>
      </p:pic>
      <p:sp>
        <p:nvSpPr>
          <p:cNvPr id="6" name="TextBox 5"/>
          <p:cNvSpPr txBox="1"/>
          <p:nvPr/>
        </p:nvSpPr>
        <p:spPr>
          <a:xfrm>
            <a:off x="1447800" y="76200"/>
            <a:ext cx="6324600" cy="1323439"/>
          </a:xfrm>
          <a:prstGeom prst="rect">
            <a:avLst/>
          </a:prstGeom>
          <a:noFill/>
        </p:spPr>
        <p:txBody>
          <a:bodyPr wrap="square" rtlCol="0">
            <a:spAutoFit/>
          </a:bodyPr>
          <a:lstStyle/>
          <a:p>
            <a:pPr algn="ctr"/>
            <a:r>
              <a:rPr lang="en-US" sz="4000" dirty="0" smtClean="0">
                <a:solidFill>
                  <a:srgbClr val="FFFF00"/>
                </a:solidFill>
              </a:rPr>
              <a:t>ETSU and the History of the Tennessee State Flag</a:t>
            </a:r>
            <a:endParaRPr lang="en-US" sz="4000" dirty="0">
              <a:solidFill>
                <a:srgbClr val="FFFF00"/>
              </a:solidFill>
            </a:endParaRPr>
          </a:p>
        </p:txBody>
      </p:sp>
    </p:spTree>
    <p:extLst>
      <p:ext uri="{BB962C8B-B14F-4D97-AF65-F5344CB8AC3E}">
        <p14:creationId xmlns:p14="http://schemas.microsoft.com/office/powerpoint/2010/main" val="3967718395"/>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0" y="228600"/>
            <a:ext cx="7620000" cy="2133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0" y="304800"/>
            <a:ext cx="7620000" cy="1938992"/>
          </a:xfrm>
          <a:prstGeom prst="rect">
            <a:avLst/>
          </a:prstGeom>
          <a:noFill/>
        </p:spPr>
        <p:txBody>
          <a:bodyPr wrap="square" rtlCol="0">
            <a:spAutoFit/>
          </a:bodyPr>
          <a:lstStyle/>
          <a:p>
            <a:pPr algn="ctr"/>
            <a:r>
              <a:rPr lang="en-US" sz="4000" dirty="0" smtClean="0">
                <a:solidFill>
                  <a:schemeClr val="bg1"/>
                </a:solidFill>
                <a:latin typeface="Comic Sans MS" pitchFamily="66" charset="0"/>
              </a:rPr>
              <a:t>From East Tennessee State Normal School to East Tennessee State University</a:t>
            </a:r>
            <a:endParaRPr lang="en-US" sz="4000" dirty="0">
              <a:solidFill>
                <a:schemeClr val="bg1"/>
              </a:solidFill>
              <a:latin typeface="Comic Sans MS" pitchFamily="66"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590800"/>
            <a:ext cx="2431141" cy="3658327"/>
          </a:xfrm>
          <a:prstGeom prst="rect">
            <a:avLst/>
          </a:prstGeom>
          <a:ln w="38100">
            <a:solidFill>
              <a:schemeClr val="bg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2590800"/>
            <a:ext cx="2357451" cy="3640742"/>
          </a:xfrm>
          <a:prstGeom prst="rect">
            <a:avLst/>
          </a:prstGeom>
          <a:ln w="38100">
            <a:solidFill>
              <a:schemeClr val="bg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1803" y="2590800"/>
            <a:ext cx="2563367" cy="3657600"/>
          </a:xfrm>
          <a:prstGeom prst="rect">
            <a:avLst/>
          </a:prstGeom>
          <a:ln w="38100">
            <a:solidFill>
              <a:schemeClr val="bg1"/>
            </a:solidFill>
          </a:ln>
        </p:spPr>
      </p:pic>
      <p:sp>
        <p:nvSpPr>
          <p:cNvPr id="7" name="TextBox 6"/>
          <p:cNvSpPr txBox="1"/>
          <p:nvPr/>
        </p:nvSpPr>
        <p:spPr>
          <a:xfrm>
            <a:off x="3124200" y="6324600"/>
            <a:ext cx="3124200" cy="369332"/>
          </a:xfrm>
          <a:prstGeom prst="rect">
            <a:avLst/>
          </a:prstGeom>
          <a:noFill/>
        </p:spPr>
        <p:txBody>
          <a:bodyPr wrap="square" rtlCol="0">
            <a:spAutoFit/>
          </a:bodyPr>
          <a:lstStyle/>
          <a:p>
            <a:pPr algn="ctr"/>
            <a:r>
              <a:rPr lang="en-US" dirty="0" smtClean="0"/>
              <a:t>ETSU Press (1991)</a:t>
            </a:r>
            <a:endParaRPr lang="en-US" dirty="0"/>
          </a:p>
        </p:txBody>
      </p:sp>
      <p:sp>
        <p:nvSpPr>
          <p:cNvPr id="8" name="TextBox 7"/>
          <p:cNvSpPr txBox="1"/>
          <p:nvPr/>
        </p:nvSpPr>
        <p:spPr>
          <a:xfrm>
            <a:off x="152400" y="6336268"/>
            <a:ext cx="3124200" cy="369332"/>
          </a:xfrm>
          <a:prstGeom prst="rect">
            <a:avLst/>
          </a:prstGeom>
          <a:noFill/>
        </p:spPr>
        <p:txBody>
          <a:bodyPr wrap="square" rtlCol="0">
            <a:spAutoFit/>
          </a:bodyPr>
          <a:lstStyle/>
          <a:p>
            <a:pPr algn="ctr"/>
            <a:r>
              <a:rPr lang="en-US" dirty="0" smtClean="0"/>
              <a:t>(1947)</a:t>
            </a:r>
            <a:endParaRPr lang="en-US" dirty="0"/>
          </a:p>
        </p:txBody>
      </p:sp>
      <p:sp>
        <p:nvSpPr>
          <p:cNvPr id="9" name="TextBox 8"/>
          <p:cNvSpPr txBox="1"/>
          <p:nvPr/>
        </p:nvSpPr>
        <p:spPr>
          <a:xfrm>
            <a:off x="5867400" y="6336268"/>
            <a:ext cx="3124200" cy="369332"/>
          </a:xfrm>
          <a:prstGeom prst="rect">
            <a:avLst/>
          </a:prstGeom>
          <a:noFill/>
        </p:spPr>
        <p:txBody>
          <a:bodyPr wrap="square" rtlCol="0">
            <a:spAutoFit/>
          </a:bodyPr>
          <a:lstStyle/>
          <a:p>
            <a:pPr algn="ctr"/>
            <a:r>
              <a:rPr lang="en-US" dirty="0" smtClean="0"/>
              <a:t>(2010)</a:t>
            </a:r>
            <a:endParaRPr lang="en-US" dirty="0"/>
          </a:p>
        </p:txBody>
      </p:sp>
    </p:spTree>
    <p:extLst>
      <p:ext uri="{BB962C8B-B14F-4D97-AF65-F5344CB8AC3E}">
        <p14:creationId xmlns:p14="http://schemas.microsoft.com/office/powerpoint/2010/main" val="377515488"/>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362200" y="228600"/>
            <a:ext cx="4343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2000" y="304800"/>
            <a:ext cx="7620000" cy="707886"/>
          </a:xfrm>
          <a:prstGeom prst="rect">
            <a:avLst/>
          </a:prstGeom>
          <a:noFill/>
        </p:spPr>
        <p:txBody>
          <a:bodyPr wrap="square" rtlCol="0">
            <a:spAutoFit/>
          </a:bodyPr>
          <a:lstStyle/>
          <a:p>
            <a:pPr algn="ctr"/>
            <a:r>
              <a:rPr lang="en-US" sz="4000" dirty="0" smtClean="0">
                <a:solidFill>
                  <a:schemeClr val="bg1"/>
                </a:solidFill>
                <a:latin typeface="Comic Sans MS" pitchFamily="66" charset="0"/>
              </a:rPr>
              <a:t>The Cherokee</a:t>
            </a:r>
            <a:endParaRPr lang="en-US" sz="4000" dirty="0">
              <a:solidFill>
                <a:schemeClr val="bg1"/>
              </a:solidFill>
              <a:latin typeface="Comic Sans MS" pitchFamily="66"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1394" y="1447800"/>
            <a:ext cx="3313206" cy="4876800"/>
          </a:xfrm>
          <a:prstGeom prst="rect">
            <a:avLst/>
          </a:prstGeom>
          <a:ln w="38100">
            <a:solidFill>
              <a:schemeClr val="bg1"/>
            </a:solidFill>
          </a:ln>
        </p:spPr>
      </p:pic>
      <p:sp>
        <p:nvSpPr>
          <p:cNvPr id="8" name="TextBox 7"/>
          <p:cNvSpPr txBox="1"/>
          <p:nvPr/>
        </p:nvSpPr>
        <p:spPr>
          <a:xfrm>
            <a:off x="3124200" y="6412468"/>
            <a:ext cx="3124200" cy="369332"/>
          </a:xfrm>
          <a:prstGeom prst="rect">
            <a:avLst/>
          </a:prstGeom>
          <a:noFill/>
        </p:spPr>
        <p:txBody>
          <a:bodyPr wrap="square" rtlCol="0">
            <a:spAutoFit/>
          </a:bodyPr>
          <a:lstStyle/>
          <a:p>
            <a:pPr algn="ctr"/>
            <a:r>
              <a:rPr lang="en-US" dirty="0" err="1" smtClean="0"/>
              <a:t>Overmountain</a:t>
            </a:r>
            <a:r>
              <a:rPr lang="en-US" dirty="0" smtClean="0"/>
              <a:t> Press (2001)</a:t>
            </a:r>
            <a:endParaRPr lang="en-US" dirty="0"/>
          </a:p>
        </p:txBody>
      </p:sp>
    </p:spTree>
    <p:extLst>
      <p:ext uri="{BB962C8B-B14F-4D97-AF65-F5344CB8AC3E}">
        <p14:creationId xmlns:p14="http://schemas.microsoft.com/office/powerpoint/2010/main" val="4050761262"/>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785" y="1546704"/>
            <a:ext cx="3565415" cy="4777896"/>
          </a:xfrm>
          <a:prstGeom prst="rect">
            <a:avLst/>
          </a:prstGeom>
          <a:ln w="57150">
            <a:solidFill>
              <a:schemeClr val="bg1"/>
            </a:solidFill>
          </a:ln>
        </p:spPr>
      </p:pic>
      <p:sp>
        <p:nvSpPr>
          <p:cNvPr id="2" name="TextBox 1"/>
          <p:cNvSpPr txBox="1"/>
          <p:nvPr/>
        </p:nvSpPr>
        <p:spPr>
          <a:xfrm>
            <a:off x="4267200" y="228600"/>
            <a:ext cx="4648200" cy="6555641"/>
          </a:xfrm>
          <a:prstGeom prst="rect">
            <a:avLst/>
          </a:prstGeom>
          <a:noFill/>
        </p:spPr>
        <p:txBody>
          <a:bodyPr wrap="square" rtlCol="0">
            <a:spAutoFit/>
          </a:bodyPr>
          <a:lstStyle/>
          <a:p>
            <a:r>
              <a:rPr lang="en-US" sz="2000" dirty="0" smtClean="0">
                <a:solidFill>
                  <a:schemeClr val="bg1"/>
                </a:solidFill>
              </a:rPr>
              <a:t>“Carved from the mountains of America’s first frontier, East Tennessee has been a unique fulcrum of change as our nation grew west, as transportation change[d] and waves of people moved with an eye toward a better future.  Generations have come to the mountains, seduced by their peace and strength.  People continue to seek benefit of their treasured resources, the time-tested way of life and to enjoy the strong, abiding Appalachian culture and heritage.  … As a `Normal School,’ education’s early 20</a:t>
            </a:r>
            <a:r>
              <a:rPr lang="en-US" sz="2000" baseline="30000" dirty="0" smtClean="0">
                <a:solidFill>
                  <a:schemeClr val="bg1"/>
                </a:solidFill>
              </a:rPr>
              <a:t>th</a:t>
            </a:r>
            <a:r>
              <a:rPr lang="en-US" sz="2000" dirty="0" smtClean="0">
                <a:solidFill>
                  <a:schemeClr val="bg1"/>
                </a:solidFill>
              </a:rPr>
              <a:t> century revolution made its beginning on [this] campus with 17 students and the dreams of many.  Through time, change and modernization have brought new subjects, added departments, which emerged as schools and colleges, each broadening the mission, impact, and scope to become – East Tennessee State University.” </a:t>
            </a:r>
            <a:endParaRPr lang="en-US" sz="2000" dirty="0">
              <a:solidFill>
                <a:schemeClr val="bg1"/>
              </a:solidFill>
            </a:endParaRPr>
          </a:p>
        </p:txBody>
      </p:sp>
      <p:sp>
        <p:nvSpPr>
          <p:cNvPr id="4" name="TextBox 3"/>
          <p:cNvSpPr txBox="1"/>
          <p:nvPr/>
        </p:nvSpPr>
        <p:spPr>
          <a:xfrm>
            <a:off x="-76200" y="417493"/>
            <a:ext cx="4495800" cy="954107"/>
          </a:xfrm>
          <a:prstGeom prst="rect">
            <a:avLst/>
          </a:prstGeom>
          <a:noFill/>
        </p:spPr>
        <p:txBody>
          <a:bodyPr wrap="square" rtlCol="0">
            <a:spAutoFit/>
          </a:bodyPr>
          <a:lstStyle/>
          <a:p>
            <a:pPr algn="ctr"/>
            <a:r>
              <a:rPr lang="en-US" sz="2800" i="1" dirty="0" smtClean="0">
                <a:solidFill>
                  <a:srgbClr val="FFFF00"/>
                </a:solidFill>
              </a:rPr>
              <a:t>ETSU: Generations of Pride</a:t>
            </a:r>
            <a:r>
              <a:rPr lang="en-US" sz="2800" dirty="0" smtClean="0">
                <a:solidFill>
                  <a:srgbClr val="FFFF00"/>
                </a:solidFill>
              </a:rPr>
              <a:t>, </a:t>
            </a:r>
            <a:r>
              <a:rPr lang="en-US" sz="2800" dirty="0" err="1" smtClean="0">
                <a:solidFill>
                  <a:srgbClr val="FFFF00"/>
                </a:solidFill>
              </a:rPr>
              <a:t>Overmountain</a:t>
            </a:r>
            <a:r>
              <a:rPr lang="en-US" sz="2800" dirty="0" smtClean="0">
                <a:solidFill>
                  <a:srgbClr val="FFFF00"/>
                </a:solidFill>
              </a:rPr>
              <a:t> Press (2010)</a:t>
            </a:r>
            <a:endParaRPr lang="en-US" sz="2800" dirty="0">
              <a:solidFill>
                <a:srgbClr val="FFFF00"/>
              </a:solidFill>
            </a:endParaRPr>
          </a:p>
        </p:txBody>
      </p:sp>
    </p:spTree>
    <p:extLst>
      <p:ext uri="{BB962C8B-B14F-4D97-AF65-F5344CB8AC3E}">
        <p14:creationId xmlns:p14="http://schemas.microsoft.com/office/powerpoint/2010/main" val="2498062569"/>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7649" y="228600"/>
            <a:ext cx="4857751" cy="6477000"/>
          </a:xfrm>
          <a:prstGeom prst="rect">
            <a:avLst/>
          </a:prstGeom>
          <a:ln w="57150">
            <a:solidFill>
              <a:schemeClr val="bg1"/>
            </a:solidFill>
          </a:ln>
        </p:spPr>
      </p:pic>
      <p:sp>
        <p:nvSpPr>
          <p:cNvPr id="3" name="TextBox 2"/>
          <p:cNvSpPr txBox="1"/>
          <p:nvPr/>
        </p:nvSpPr>
        <p:spPr>
          <a:xfrm>
            <a:off x="-287215" y="381000"/>
            <a:ext cx="4495800" cy="1323439"/>
          </a:xfrm>
          <a:prstGeom prst="rect">
            <a:avLst/>
          </a:prstGeom>
          <a:noFill/>
        </p:spPr>
        <p:txBody>
          <a:bodyPr wrap="square" rtlCol="0">
            <a:spAutoFit/>
          </a:bodyPr>
          <a:lstStyle/>
          <a:p>
            <a:pPr algn="ctr"/>
            <a:r>
              <a:rPr lang="en-US" sz="4000" dirty="0" smtClean="0">
                <a:solidFill>
                  <a:srgbClr val="FFFF00"/>
                </a:solidFill>
              </a:rPr>
              <a:t>George L. Carter</a:t>
            </a:r>
          </a:p>
          <a:p>
            <a:pPr algn="ctr"/>
            <a:r>
              <a:rPr lang="en-US" sz="4000" dirty="0" smtClean="0">
                <a:solidFill>
                  <a:srgbClr val="FFFF00"/>
                </a:solidFill>
              </a:rPr>
              <a:t>1857-1936</a:t>
            </a:r>
            <a:endParaRPr lang="en-US" sz="4000" dirty="0">
              <a:solidFill>
                <a:srgbClr val="FFFF00"/>
              </a:solidFill>
            </a:endParaRPr>
          </a:p>
        </p:txBody>
      </p:sp>
      <p:sp>
        <p:nvSpPr>
          <p:cNvPr id="4" name="TextBox 3"/>
          <p:cNvSpPr txBox="1"/>
          <p:nvPr/>
        </p:nvSpPr>
        <p:spPr>
          <a:xfrm>
            <a:off x="0" y="2057400"/>
            <a:ext cx="3886200" cy="3970318"/>
          </a:xfrm>
          <a:prstGeom prst="rect">
            <a:avLst/>
          </a:prstGeom>
          <a:noFill/>
        </p:spPr>
        <p:txBody>
          <a:bodyPr wrap="square" rtlCol="0">
            <a:spAutoFit/>
          </a:bodyPr>
          <a:lstStyle/>
          <a:p>
            <a:pPr algn="ctr"/>
            <a:r>
              <a:rPr lang="en-US" sz="2800" dirty="0" smtClean="0"/>
              <a:t>A bust of George L. Carter sits outside of  Mayetta Carter Hall (named for his wife), an original building on campus which has served as a women’s residence since the university opened in 1911. </a:t>
            </a:r>
            <a:endParaRPr lang="en-US" sz="2800" dirty="0"/>
          </a:p>
        </p:txBody>
      </p:sp>
    </p:spTree>
    <p:extLst>
      <p:ext uri="{BB962C8B-B14F-4D97-AF65-F5344CB8AC3E}">
        <p14:creationId xmlns:p14="http://schemas.microsoft.com/office/powerpoint/2010/main" val="3980857245"/>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4819" y="5715000"/>
            <a:ext cx="2856181" cy="646331"/>
          </a:xfrm>
          <a:prstGeom prst="rect">
            <a:avLst/>
          </a:prstGeom>
          <a:noFill/>
        </p:spPr>
        <p:txBody>
          <a:bodyPr wrap="square" rtlCol="0">
            <a:spAutoFit/>
          </a:bodyPr>
          <a:lstStyle/>
          <a:p>
            <a:r>
              <a:rPr lang="en-US" dirty="0" smtClean="0"/>
              <a:t>Later a dorm;  Cooper Hall (page 16 of Good)</a:t>
            </a:r>
            <a:endParaRPr lang="en-US" dirty="0"/>
          </a:p>
        </p:txBody>
      </p:sp>
      <p:sp>
        <p:nvSpPr>
          <p:cNvPr id="4" name="TextBox 3"/>
          <p:cNvSpPr txBox="1"/>
          <p:nvPr/>
        </p:nvSpPr>
        <p:spPr>
          <a:xfrm>
            <a:off x="2438400" y="152400"/>
            <a:ext cx="4495800" cy="707886"/>
          </a:xfrm>
          <a:prstGeom prst="rect">
            <a:avLst/>
          </a:prstGeom>
          <a:noFill/>
        </p:spPr>
        <p:txBody>
          <a:bodyPr wrap="square" rtlCol="0">
            <a:spAutoFit/>
          </a:bodyPr>
          <a:lstStyle/>
          <a:p>
            <a:pPr algn="ctr"/>
            <a:r>
              <a:rPr lang="en-US" sz="4000" dirty="0" smtClean="0">
                <a:solidFill>
                  <a:srgbClr val="FFFF00"/>
                </a:solidFill>
              </a:rPr>
              <a:t>The Carter House</a:t>
            </a:r>
            <a:endParaRPr lang="en-US" sz="4000" dirty="0">
              <a:solidFill>
                <a:srgbClr val="FFFF00"/>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33400" y="3808182"/>
            <a:ext cx="4475144" cy="2906931"/>
          </a:xfrm>
          <a:prstGeom prst="rect">
            <a:avLst/>
          </a:prstGeom>
          <a:ln w="57150">
            <a:solidFill>
              <a:schemeClr val="bg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14400"/>
            <a:ext cx="7239000" cy="2588983"/>
          </a:xfrm>
          <a:prstGeom prst="rect">
            <a:avLst/>
          </a:prstGeom>
          <a:ln w="57150">
            <a:solidFill>
              <a:schemeClr val="bg1"/>
            </a:solidFill>
          </a:ln>
        </p:spPr>
      </p:pic>
      <p:sp>
        <p:nvSpPr>
          <p:cNvPr id="7" name="TextBox 6"/>
          <p:cNvSpPr txBox="1"/>
          <p:nvPr/>
        </p:nvSpPr>
        <p:spPr>
          <a:xfrm>
            <a:off x="5638800" y="3808182"/>
            <a:ext cx="3200400" cy="646331"/>
          </a:xfrm>
          <a:prstGeom prst="rect">
            <a:avLst/>
          </a:prstGeom>
          <a:noFill/>
        </p:spPr>
        <p:txBody>
          <a:bodyPr wrap="square" rtlCol="0">
            <a:spAutoFit/>
          </a:bodyPr>
          <a:lstStyle/>
          <a:p>
            <a:r>
              <a:rPr lang="en-US" dirty="0"/>
              <a:t>http://www.stateoffranklin.net/johnsons/normal/normal.htm</a:t>
            </a:r>
          </a:p>
        </p:txBody>
      </p:sp>
    </p:spTree>
    <p:extLst>
      <p:ext uri="{BB962C8B-B14F-4D97-AF65-F5344CB8AC3E}">
        <p14:creationId xmlns:p14="http://schemas.microsoft.com/office/powerpoint/2010/main" val="2101327410"/>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90600"/>
            <a:ext cx="5486400" cy="5509200"/>
          </a:xfrm>
          <a:prstGeom prst="rect">
            <a:avLst/>
          </a:prstGeom>
          <a:noFill/>
          <a:ln>
            <a:noFill/>
          </a:ln>
        </p:spPr>
        <p:txBody>
          <a:bodyPr wrap="square" rtlCol="0">
            <a:spAutoFit/>
          </a:bodyPr>
          <a:lstStyle/>
          <a:p>
            <a:pPr marL="285750" indent="-285750">
              <a:buFont typeface="Arial" panose="020B0604020202020204" pitchFamily="34" charset="0"/>
              <a:buChar char="•"/>
            </a:pPr>
            <a:r>
              <a:rPr lang="en-US" sz="3200" dirty="0">
                <a:solidFill>
                  <a:schemeClr val="bg1"/>
                </a:solidFill>
              </a:rPr>
              <a:t>1911 East Tennessee State Normal </a:t>
            </a:r>
            <a:r>
              <a:rPr lang="en-US" sz="3200" dirty="0" smtClean="0">
                <a:solidFill>
                  <a:schemeClr val="bg1"/>
                </a:solidFill>
              </a:rPr>
              <a:t>School</a:t>
            </a:r>
          </a:p>
          <a:p>
            <a:pPr marL="285750" indent="-285750">
              <a:buFont typeface="Arial" panose="020B0604020202020204" pitchFamily="34" charset="0"/>
              <a:buChar char="•"/>
            </a:pPr>
            <a:r>
              <a:rPr lang="en-US" sz="3200" dirty="0" smtClean="0">
                <a:solidFill>
                  <a:schemeClr val="bg1"/>
                </a:solidFill>
              </a:rPr>
              <a:t>1925 </a:t>
            </a:r>
            <a:r>
              <a:rPr lang="en-US" sz="3200" dirty="0">
                <a:solidFill>
                  <a:schemeClr val="bg1"/>
                </a:solidFill>
              </a:rPr>
              <a:t>East Tennessee State Teachers </a:t>
            </a:r>
            <a:r>
              <a:rPr lang="en-US" sz="3200" dirty="0" smtClean="0">
                <a:solidFill>
                  <a:schemeClr val="bg1"/>
                </a:solidFill>
              </a:rPr>
              <a:t>College</a:t>
            </a:r>
          </a:p>
          <a:p>
            <a:pPr marL="285750" indent="-285750">
              <a:buFont typeface="Arial" panose="020B0604020202020204" pitchFamily="34" charset="0"/>
              <a:buChar char="•"/>
            </a:pPr>
            <a:r>
              <a:rPr lang="en-US" sz="3200" dirty="0" smtClean="0">
                <a:solidFill>
                  <a:schemeClr val="bg1"/>
                </a:solidFill>
              </a:rPr>
              <a:t>1930 </a:t>
            </a:r>
            <a:r>
              <a:rPr lang="en-US" sz="3200" dirty="0">
                <a:solidFill>
                  <a:schemeClr val="bg1"/>
                </a:solidFill>
              </a:rPr>
              <a:t>State Teachers College, Johnson </a:t>
            </a:r>
            <a:r>
              <a:rPr lang="en-US" sz="3200" dirty="0" smtClean="0">
                <a:solidFill>
                  <a:schemeClr val="bg1"/>
                </a:solidFill>
              </a:rPr>
              <a:t>City</a:t>
            </a:r>
          </a:p>
          <a:p>
            <a:pPr marL="285750" indent="-285750">
              <a:buFont typeface="Arial" panose="020B0604020202020204" pitchFamily="34" charset="0"/>
              <a:buChar char="•"/>
            </a:pPr>
            <a:r>
              <a:rPr lang="en-US" sz="3200" dirty="0" smtClean="0">
                <a:solidFill>
                  <a:schemeClr val="bg1"/>
                </a:solidFill>
              </a:rPr>
              <a:t>1943 </a:t>
            </a:r>
            <a:r>
              <a:rPr lang="en-US" sz="3200" dirty="0">
                <a:solidFill>
                  <a:schemeClr val="bg1"/>
                </a:solidFill>
              </a:rPr>
              <a:t>East Tennessee State </a:t>
            </a:r>
            <a:r>
              <a:rPr lang="en-US" sz="3200" dirty="0" smtClean="0">
                <a:solidFill>
                  <a:schemeClr val="bg1"/>
                </a:solidFill>
              </a:rPr>
              <a:t>College</a:t>
            </a:r>
          </a:p>
          <a:p>
            <a:pPr marL="285750" indent="-285750">
              <a:buFont typeface="Arial" panose="020B0604020202020204" pitchFamily="34" charset="0"/>
              <a:buChar char="•"/>
            </a:pPr>
            <a:r>
              <a:rPr lang="en-US" sz="3200" dirty="0" smtClean="0">
                <a:solidFill>
                  <a:schemeClr val="bg1"/>
                </a:solidFill>
              </a:rPr>
              <a:t>1963 </a:t>
            </a:r>
            <a:r>
              <a:rPr lang="en-US" sz="3200" dirty="0">
                <a:solidFill>
                  <a:schemeClr val="bg1"/>
                </a:solidFill>
              </a:rPr>
              <a:t>East Tennessee State University </a:t>
            </a:r>
          </a:p>
          <a:p>
            <a:endParaRPr lang="en-US" sz="3200" dirty="0">
              <a:solidFill>
                <a:schemeClr val="bg1"/>
              </a:solidFill>
            </a:endParaRPr>
          </a:p>
        </p:txBody>
      </p:sp>
      <p:sp>
        <p:nvSpPr>
          <p:cNvPr id="3" name="TextBox 2"/>
          <p:cNvSpPr txBox="1"/>
          <p:nvPr/>
        </p:nvSpPr>
        <p:spPr>
          <a:xfrm>
            <a:off x="5600699" y="5410200"/>
            <a:ext cx="3581400" cy="1200329"/>
          </a:xfrm>
          <a:prstGeom prst="rect">
            <a:avLst/>
          </a:prstGeom>
          <a:noFill/>
        </p:spPr>
        <p:txBody>
          <a:bodyPr wrap="square" rtlCol="0">
            <a:spAutoFit/>
          </a:bodyPr>
          <a:lstStyle/>
          <a:p>
            <a:r>
              <a:rPr lang="en-US" dirty="0"/>
              <a:t>http://www.johnsoncitypress.com/image/2015/02/24/640x/76a732fa70913ee47cd297517b517078-jpg-13.jpg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511" y="914400"/>
            <a:ext cx="2871777" cy="4191000"/>
          </a:xfrm>
          <a:prstGeom prst="rect">
            <a:avLst/>
          </a:prstGeom>
          <a:ln w="57150">
            <a:solidFill>
              <a:schemeClr val="bg1"/>
            </a:solidFill>
          </a:ln>
        </p:spPr>
      </p:pic>
      <p:sp>
        <p:nvSpPr>
          <p:cNvPr id="5" name="TextBox 4"/>
          <p:cNvSpPr txBox="1"/>
          <p:nvPr/>
        </p:nvSpPr>
        <p:spPr>
          <a:xfrm>
            <a:off x="2438400" y="152400"/>
            <a:ext cx="4495800" cy="707886"/>
          </a:xfrm>
          <a:prstGeom prst="rect">
            <a:avLst/>
          </a:prstGeom>
          <a:noFill/>
        </p:spPr>
        <p:txBody>
          <a:bodyPr wrap="square" rtlCol="0">
            <a:spAutoFit/>
          </a:bodyPr>
          <a:lstStyle/>
          <a:p>
            <a:pPr algn="ctr"/>
            <a:r>
              <a:rPr lang="en-US" sz="4000" dirty="0" smtClean="0">
                <a:solidFill>
                  <a:srgbClr val="FFFF00"/>
                </a:solidFill>
              </a:rPr>
              <a:t>ETSNS to ETSU</a:t>
            </a:r>
            <a:endParaRPr lang="en-US" sz="4000" dirty="0">
              <a:solidFill>
                <a:srgbClr val="FFFF00"/>
              </a:solidFill>
            </a:endParaRPr>
          </a:p>
        </p:txBody>
      </p:sp>
    </p:spTree>
    <p:extLst>
      <p:ext uri="{BB962C8B-B14F-4D97-AF65-F5344CB8AC3E}">
        <p14:creationId xmlns:p14="http://schemas.microsoft.com/office/powerpoint/2010/main" val="3652163166"/>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99" y="1006987"/>
            <a:ext cx="8388961" cy="4936613"/>
          </a:xfrm>
          <a:prstGeom prst="rect">
            <a:avLst/>
          </a:prstGeom>
          <a:ln w="57150">
            <a:solidFill>
              <a:schemeClr val="bg1"/>
            </a:solidFill>
          </a:ln>
        </p:spPr>
      </p:pic>
      <p:sp>
        <p:nvSpPr>
          <p:cNvPr id="3" name="TextBox 2"/>
          <p:cNvSpPr txBox="1"/>
          <p:nvPr/>
        </p:nvSpPr>
        <p:spPr>
          <a:xfrm>
            <a:off x="228600" y="6183868"/>
            <a:ext cx="8686800" cy="369332"/>
          </a:xfrm>
          <a:prstGeom prst="rect">
            <a:avLst/>
          </a:prstGeom>
          <a:noFill/>
        </p:spPr>
        <p:txBody>
          <a:bodyPr wrap="square" rtlCol="0">
            <a:spAutoFit/>
          </a:bodyPr>
          <a:lstStyle/>
          <a:p>
            <a:pPr algn="ctr"/>
            <a:r>
              <a:rPr lang="en-US" dirty="0" smtClean="0"/>
              <a:t>https</a:t>
            </a:r>
            <a:r>
              <a:rPr lang="en-US" dirty="0"/>
              <a:t>://www.flickr.com/photos/etsuarchives/4331998149/in/photostream/</a:t>
            </a:r>
          </a:p>
        </p:txBody>
      </p:sp>
      <p:sp>
        <p:nvSpPr>
          <p:cNvPr id="4" name="TextBox 3"/>
          <p:cNvSpPr txBox="1"/>
          <p:nvPr/>
        </p:nvSpPr>
        <p:spPr>
          <a:xfrm>
            <a:off x="1295400" y="76200"/>
            <a:ext cx="6705600" cy="707886"/>
          </a:xfrm>
          <a:prstGeom prst="rect">
            <a:avLst/>
          </a:prstGeom>
          <a:noFill/>
        </p:spPr>
        <p:txBody>
          <a:bodyPr wrap="square" rtlCol="0">
            <a:spAutoFit/>
          </a:bodyPr>
          <a:lstStyle/>
          <a:p>
            <a:pPr algn="ctr"/>
            <a:r>
              <a:rPr lang="en-US" sz="4000" dirty="0" smtClean="0">
                <a:solidFill>
                  <a:srgbClr val="FFFF00"/>
                </a:solidFill>
              </a:rPr>
              <a:t>The Administrative Building </a:t>
            </a:r>
            <a:endParaRPr lang="en-US" sz="4000" dirty="0">
              <a:solidFill>
                <a:srgbClr val="FFFF00"/>
              </a:solidFill>
            </a:endParaRPr>
          </a:p>
        </p:txBody>
      </p:sp>
    </p:spTree>
    <p:extLst>
      <p:ext uri="{BB962C8B-B14F-4D97-AF65-F5344CB8AC3E}">
        <p14:creationId xmlns:p14="http://schemas.microsoft.com/office/powerpoint/2010/main" val="3686375288"/>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4555" y="992575"/>
            <a:ext cx="6229245" cy="4493825"/>
          </a:xfrm>
          <a:prstGeom prst="rect">
            <a:avLst/>
          </a:prstGeom>
          <a:ln w="57150">
            <a:solidFill>
              <a:schemeClr val="bg1"/>
            </a:solidFill>
          </a:ln>
        </p:spPr>
      </p:pic>
      <p:sp>
        <p:nvSpPr>
          <p:cNvPr id="3" name="TextBox 2"/>
          <p:cNvSpPr txBox="1"/>
          <p:nvPr/>
        </p:nvSpPr>
        <p:spPr>
          <a:xfrm>
            <a:off x="152400" y="5983069"/>
            <a:ext cx="8763000" cy="523220"/>
          </a:xfrm>
          <a:prstGeom prst="rect">
            <a:avLst/>
          </a:prstGeom>
          <a:noFill/>
        </p:spPr>
        <p:txBody>
          <a:bodyPr wrap="square" rtlCol="0">
            <a:spAutoFit/>
          </a:bodyPr>
          <a:lstStyle/>
          <a:p>
            <a:pPr algn="ctr"/>
            <a:r>
              <a:rPr lang="en-US" sz="2800" dirty="0" smtClean="0">
                <a:solidFill>
                  <a:schemeClr val="bg1"/>
                </a:solidFill>
              </a:rPr>
              <a:t>East </a:t>
            </a:r>
            <a:r>
              <a:rPr lang="en-US" sz="2800" dirty="0">
                <a:solidFill>
                  <a:schemeClr val="bg1"/>
                </a:solidFill>
              </a:rPr>
              <a:t>Tennessee Normal School, </a:t>
            </a:r>
            <a:r>
              <a:rPr lang="en-US" sz="2800" dirty="0" smtClean="0">
                <a:solidFill>
                  <a:schemeClr val="bg1"/>
                </a:solidFill>
              </a:rPr>
              <a:t>circa </a:t>
            </a:r>
            <a:r>
              <a:rPr lang="en-US" sz="2800" dirty="0">
                <a:solidFill>
                  <a:schemeClr val="bg1"/>
                </a:solidFill>
              </a:rPr>
              <a:t>1911</a:t>
            </a:r>
            <a:r>
              <a:rPr lang="en-US" sz="2800" dirty="0" smtClean="0">
                <a:solidFill>
                  <a:schemeClr val="bg1"/>
                </a:solidFill>
              </a:rPr>
              <a:t>.</a:t>
            </a:r>
            <a:endParaRPr lang="en-US" sz="2800" dirty="0">
              <a:solidFill>
                <a:schemeClr val="bg1"/>
              </a:solidFill>
            </a:endParaRPr>
          </a:p>
        </p:txBody>
      </p:sp>
      <p:sp>
        <p:nvSpPr>
          <p:cNvPr id="4" name="TextBox 3"/>
          <p:cNvSpPr txBox="1"/>
          <p:nvPr/>
        </p:nvSpPr>
        <p:spPr>
          <a:xfrm>
            <a:off x="76200" y="76200"/>
            <a:ext cx="8839200" cy="707886"/>
          </a:xfrm>
          <a:prstGeom prst="rect">
            <a:avLst/>
          </a:prstGeom>
          <a:noFill/>
        </p:spPr>
        <p:txBody>
          <a:bodyPr wrap="square" rtlCol="0">
            <a:spAutoFit/>
          </a:bodyPr>
          <a:lstStyle/>
          <a:p>
            <a:pPr algn="ctr"/>
            <a:r>
              <a:rPr lang="en-US" sz="4000" dirty="0" smtClean="0">
                <a:solidFill>
                  <a:srgbClr val="FFFF00"/>
                </a:solidFill>
              </a:rPr>
              <a:t>Front Steps of the Administration Building</a:t>
            </a:r>
            <a:endParaRPr lang="en-US" sz="4000" dirty="0">
              <a:solidFill>
                <a:srgbClr val="FFFF00"/>
              </a:solidFill>
            </a:endParaRPr>
          </a:p>
        </p:txBody>
      </p:sp>
      <p:sp>
        <p:nvSpPr>
          <p:cNvPr id="6" name="TextBox 5"/>
          <p:cNvSpPr txBox="1"/>
          <p:nvPr/>
        </p:nvSpPr>
        <p:spPr>
          <a:xfrm>
            <a:off x="4343400" y="1764268"/>
            <a:ext cx="1905000" cy="369332"/>
          </a:xfrm>
          <a:prstGeom prst="rect">
            <a:avLst/>
          </a:prstGeom>
          <a:solidFill>
            <a:srgbClr val="FFFF00"/>
          </a:solidFill>
          <a:ln w="38100">
            <a:solidFill>
              <a:schemeClr val="bg1"/>
            </a:solidFill>
          </a:ln>
        </p:spPr>
        <p:txBody>
          <a:bodyPr wrap="square" rtlCol="0">
            <a:spAutoFit/>
          </a:bodyPr>
          <a:lstStyle/>
          <a:p>
            <a:pPr algn="ctr"/>
            <a:r>
              <a:rPr lang="en-US" dirty="0" smtClean="0">
                <a:solidFill>
                  <a:schemeClr val="bg1"/>
                </a:solidFill>
              </a:rPr>
              <a:t>Sidney </a:t>
            </a:r>
            <a:r>
              <a:rPr lang="en-US" dirty="0" err="1" smtClean="0">
                <a:solidFill>
                  <a:schemeClr val="bg1"/>
                </a:solidFill>
              </a:rPr>
              <a:t>Gilbreath</a:t>
            </a:r>
            <a:r>
              <a:rPr lang="en-US" dirty="0" smtClean="0">
                <a:solidFill>
                  <a:schemeClr val="bg1"/>
                </a:solidFill>
              </a:rPr>
              <a:t> </a:t>
            </a:r>
            <a:endParaRPr lang="en-US" dirty="0">
              <a:solidFill>
                <a:schemeClr val="bg1"/>
              </a:solidFill>
            </a:endParaRPr>
          </a:p>
        </p:txBody>
      </p:sp>
      <p:sp>
        <p:nvSpPr>
          <p:cNvPr id="7" name="TextBox 6"/>
          <p:cNvSpPr txBox="1"/>
          <p:nvPr/>
        </p:nvSpPr>
        <p:spPr>
          <a:xfrm>
            <a:off x="7010400" y="1611868"/>
            <a:ext cx="1905000" cy="369332"/>
          </a:xfrm>
          <a:prstGeom prst="rect">
            <a:avLst/>
          </a:prstGeom>
          <a:solidFill>
            <a:srgbClr val="FFFF00"/>
          </a:solidFill>
          <a:ln w="38100">
            <a:solidFill>
              <a:schemeClr val="bg1"/>
            </a:solidFill>
          </a:ln>
        </p:spPr>
        <p:txBody>
          <a:bodyPr wrap="square" rtlCol="0">
            <a:spAutoFit/>
          </a:bodyPr>
          <a:lstStyle/>
          <a:p>
            <a:pPr algn="ctr"/>
            <a:r>
              <a:rPr lang="en-US" dirty="0" smtClean="0">
                <a:solidFill>
                  <a:schemeClr val="bg1"/>
                </a:solidFill>
              </a:rPr>
              <a:t>C. Hodge </a:t>
            </a:r>
            <a:r>
              <a:rPr lang="en-US" dirty="0" err="1">
                <a:solidFill>
                  <a:schemeClr val="bg1"/>
                </a:solidFill>
              </a:rPr>
              <a:t>M</a:t>
            </a:r>
            <a:r>
              <a:rPr lang="en-US" dirty="0" err="1" smtClean="0">
                <a:solidFill>
                  <a:schemeClr val="bg1"/>
                </a:solidFill>
              </a:rPr>
              <a:t>athes</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449161030"/>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838200"/>
            <a:ext cx="7560380" cy="5791200"/>
          </a:xfrm>
          <a:prstGeom prst="rect">
            <a:avLst/>
          </a:prstGeom>
          <a:ln w="57150">
            <a:solidFill>
              <a:schemeClr val="bg1"/>
            </a:solidFill>
          </a:ln>
        </p:spPr>
      </p:pic>
      <p:sp>
        <p:nvSpPr>
          <p:cNvPr id="3" name="TextBox 2"/>
          <p:cNvSpPr txBox="1"/>
          <p:nvPr/>
        </p:nvSpPr>
        <p:spPr>
          <a:xfrm>
            <a:off x="1447800" y="76200"/>
            <a:ext cx="6324600" cy="707886"/>
          </a:xfrm>
          <a:prstGeom prst="rect">
            <a:avLst/>
          </a:prstGeom>
          <a:noFill/>
        </p:spPr>
        <p:txBody>
          <a:bodyPr wrap="square" rtlCol="0">
            <a:spAutoFit/>
          </a:bodyPr>
          <a:lstStyle/>
          <a:p>
            <a:pPr algn="ctr"/>
            <a:r>
              <a:rPr lang="en-US" sz="4000" dirty="0" smtClean="0">
                <a:solidFill>
                  <a:srgbClr val="FFFF00"/>
                </a:solidFill>
              </a:rPr>
              <a:t>The Charter Faculty, 1911-12</a:t>
            </a:r>
            <a:endParaRPr lang="en-US" sz="4000" dirty="0">
              <a:solidFill>
                <a:srgbClr val="FFFF00"/>
              </a:solidFill>
            </a:endParaRPr>
          </a:p>
        </p:txBody>
      </p:sp>
      <p:sp>
        <p:nvSpPr>
          <p:cNvPr id="5" name="TextBox 4"/>
          <p:cNvSpPr txBox="1"/>
          <p:nvPr/>
        </p:nvSpPr>
        <p:spPr>
          <a:xfrm>
            <a:off x="3429000" y="914400"/>
            <a:ext cx="1905000" cy="369332"/>
          </a:xfrm>
          <a:prstGeom prst="rect">
            <a:avLst/>
          </a:prstGeom>
          <a:solidFill>
            <a:srgbClr val="FFFF00"/>
          </a:solidFill>
          <a:ln w="38100">
            <a:solidFill>
              <a:schemeClr val="bg1"/>
            </a:solidFill>
          </a:ln>
        </p:spPr>
        <p:txBody>
          <a:bodyPr wrap="square" rtlCol="0">
            <a:spAutoFit/>
          </a:bodyPr>
          <a:lstStyle/>
          <a:p>
            <a:pPr algn="ctr"/>
            <a:r>
              <a:rPr lang="en-US" dirty="0" smtClean="0">
                <a:solidFill>
                  <a:schemeClr val="bg1"/>
                </a:solidFill>
              </a:rPr>
              <a:t>Sidney </a:t>
            </a:r>
            <a:r>
              <a:rPr lang="en-US" dirty="0" err="1" smtClean="0">
                <a:solidFill>
                  <a:schemeClr val="bg1"/>
                </a:solidFill>
              </a:rPr>
              <a:t>Gilbreath</a:t>
            </a:r>
            <a:r>
              <a:rPr lang="en-US" dirty="0" smtClean="0">
                <a:solidFill>
                  <a:schemeClr val="bg1"/>
                </a:solidFill>
              </a:rPr>
              <a:t> </a:t>
            </a:r>
            <a:endParaRPr lang="en-US" dirty="0">
              <a:solidFill>
                <a:schemeClr val="bg1"/>
              </a:solidFill>
            </a:endParaRPr>
          </a:p>
        </p:txBody>
      </p:sp>
      <p:sp>
        <p:nvSpPr>
          <p:cNvPr id="6" name="Oval 5"/>
          <p:cNvSpPr/>
          <p:nvPr/>
        </p:nvSpPr>
        <p:spPr>
          <a:xfrm>
            <a:off x="4114800" y="1524000"/>
            <a:ext cx="579790" cy="685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91200" y="1066800"/>
            <a:ext cx="1905000" cy="369332"/>
          </a:xfrm>
          <a:prstGeom prst="rect">
            <a:avLst/>
          </a:prstGeom>
          <a:solidFill>
            <a:srgbClr val="FFC000"/>
          </a:solidFill>
          <a:ln w="38100">
            <a:solidFill>
              <a:schemeClr val="bg1"/>
            </a:solidFill>
          </a:ln>
        </p:spPr>
        <p:txBody>
          <a:bodyPr wrap="square" rtlCol="0">
            <a:spAutoFit/>
          </a:bodyPr>
          <a:lstStyle/>
          <a:p>
            <a:pPr algn="ctr"/>
            <a:r>
              <a:rPr lang="en-US" dirty="0" smtClean="0">
                <a:solidFill>
                  <a:schemeClr val="bg1"/>
                </a:solidFill>
              </a:rPr>
              <a:t>David Burleson </a:t>
            </a:r>
            <a:endParaRPr lang="en-US" dirty="0">
              <a:solidFill>
                <a:schemeClr val="bg1"/>
              </a:solidFill>
            </a:endParaRPr>
          </a:p>
        </p:txBody>
      </p:sp>
      <p:sp>
        <p:nvSpPr>
          <p:cNvPr id="8" name="Oval 7"/>
          <p:cNvSpPr/>
          <p:nvPr/>
        </p:nvSpPr>
        <p:spPr>
          <a:xfrm>
            <a:off x="6019800" y="1524000"/>
            <a:ext cx="579790" cy="6858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43000" y="1002268"/>
            <a:ext cx="1905000" cy="369332"/>
          </a:xfrm>
          <a:prstGeom prst="rect">
            <a:avLst/>
          </a:prstGeom>
          <a:solidFill>
            <a:srgbClr val="92D050"/>
          </a:solidFill>
          <a:ln w="38100">
            <a:solidFill>
              <a:schemeClr val="bg1"/>
            </a:solidFill>
          </a:ln>
        </p:spPr>
        <p:txBody>
          <a:bodyPr wrap="square" rtlCol="0">
            <a:spAutoFit/>
          </a:bodyPr>
          <a:lstStyle/>
          <a:p>
            <a:pPr algn="ctr"/>
            <a:r>
              <a:rPr lang="en-US" dirty="0" smtClean="0">
                <a:solidFill>
                  <a:schemeClr val="bg1"/>
                </a:solidFill>
              </a:rPr>
              <a:t>Christian Rogers </a:t>
            </a:r>
            <a:endParaRPr lang="en-US" dirty="0">
              <a:solidFill>
                <a:schemeClr val="bg1"/>
              </a:solidFill>
            </a:endParaRPr>
          </a:p>
        </p:txBody>
      </p:sp>
      <p:sp>
        <p:nvSpPr>
          <p:cNvPr id="10" name="Oval 9"/>
          <p:cNvSpPr/>
          <p:nvPr/>
        </p:nvSpPr>
        <p:spPr>
          <a:xfrm>
            <a:off x="2468210" y="1447800"/>
            <a:ext cx="579790" cy="685800"/>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768788"/>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148468"/>
            <a:ext cx="6176541" cy="4953669"/>
          </a:xfrm>
          <a:prstGeom prst="rect">
            <a:avLst/>
          </a:prstGeom>
          <a:ln w="57150">
            <a:solidFill>
              <a:schemeClr val="bg1"/>
            </a:solidFill>
          </a:ln>
        </p:spPr>
      </p:pic>
      <p:sp>
        <p:nvSpPr>
          <p:cNvPr id="3" name="TextBox 2"/>
          <p:cNvSpPr txBox="1"/>
          <p:nvPr/>
        </p:nvSpPr>
        <p:spPr>
          <a:xfrm>
            <a:off x="1447800" y="304800"/>
            <a:ext cx="6324600" cy="707886"/>
          </a:xfrm>
          <a:prstGeom prst="rect">
            <a:avLst/>
          </a:prstGeom>
          <a:noFill/>
        </p:spPr>
        <p:txBody>
          <a:bodyPr wrap="square" rtlCol="0">
            <a:spAutoFit/>
          </a:bodyPr>
          <a:lstStyle/>
          <a:p>
            <a:pPr algn="ctr"/>
            <a:r>
              <a:rPr lang="en-US" sz="4000" dirty="0" smtClean="0">
                <a:solidFill>
                  <a:srgbClr val="FFFF00"/>
                </a:solidFill>
              </a:rPr>
              <a:t>The First Graduating Class</a:t>
            </a:r>
            <a:endParaRPr lang="en-US" sz="4000" dirty="0">
              <a:solidFill>
                <a:srgbClr val="FFFF00"/>
              </a:solidFill>
            </a:endParaRPr>
          </a:p>
        </p:txBody>
      </p:sp>
      <p:sp>
        <p:nvSpPr>
          <p:cNvPr id="4" name="TextBox 3"/>
          <p:cNvSpPr txBox="1"/>
          <p:nvPr/>
        </p:nvSpPr>
        <p:spPr>
          <a:xfrm>
            <a:off x="1828800" y="6172200"/>
            <a:ext cx="5791200" cy="646331"/>
          </a:xfrm>
          <a:prstGeom prst="rect">
            <a:avLst/>
          </a:prstGeom>
          <a:noFill/>
        </p:spPr>
        <p:txBody>
          <a:bodyPr wrap="square" rtlCol="0">
            <a:spAutoFit/>
          </a:bodyPr>
          <a:lstStyle/>
          <a:p>
            <a:pPr algn="ctr"/>
            <a:r>
              <a:rPr lang="en-US" dirty="0" smtClean="0"/>
              <a:t>This photo of 20 students (from page 15 of Good’s book) is purported to be “the first graduating class.”</a:t>
            </a:r>
            <a:endParaRPr lang="en-US" dirty="0"/>
          </a:p>
        </p:txBody>
      </p:sp>
    </p:spTree>
    <p:extLst>
      <p:ext uri="{BB962C8B-B14F-4D97-AF65-F5344CB8AC3E}">
        <p14:creationId xmlns:p14="http://schemas.microsoft.com/office/powerpoint/2010/main" val="3298623070"/>
      </p:ext>
    </p:extLst>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447800"/>
            <a:ext cx="6985643" cy="4107180"/>
          </a:xfrm>
          <a:prstGeom prst="rect">
            <a:avLst/>
          </a:prstGeom>
          <a:ln w="57150">
            <a:solidFill>
              <a:schemeClr val="bg1"/>
            </a:solidFill>
          </a:ln>
        </p:spPr>
      </p:pic>
      <p:sp>
        <p:nvSpPr>
          <p:cNvPr id="3" name="TextBox 2"/>
          <p:cNvSpPr txBox="1"/>
          <p:nvPr/>
        </p:nvSpPr>
        <p:spPr>
          <a:xfrm>
            <a:off x="1447800" y="304800"/>
            <a:ext cx="6324600" cy="707886"/>
          </a:xfrm>
          <a:prstGeom prst="rect">
            <a:avLst/>
          </a:prstGeom>
          <a:noFill/>
        </p:spPr>
        <p:txBody>
          <a:bodyPr wrap="square" rtlCol="0">
            <a:spAutoFit/>
          </a:bodyPr>
          <a:lstStyle/>
          <a:p>
            <a:pPr algn="ctr"/>
            <a:r>
              <a:rPr lang="en-US" sz="4000" dirty="0" smtClean="0">
                <a:solidFill>
                  <a:srgbClr val="FFFF00"/>
                </a:solidFill>
              </a:rPr>
              <a:t>The First Football Team</a:t>
            </a:r>
            <a:endParaRPr lang="en-US" sz="4000" dirty="0">
              <a:solidFill>
                <a:srgbClr val="FFFF00"/>
              </a:solidFill>
            </a:endParaRPr>
          </a:p>
        </p:txBody>
      </p:sp>
      <p:sp>
        <p:nvSpPr>
          <p:cNvPr id="4" name="TextBox 3"/>
          <p:cNvSpPr txBox="1"/>
          <p:nvPr/>
        </p:nvSpPr>
        <p:spPr>
          <a:xfrm>
            <a:off x="381000" y="5943600"/>
            <a:ext cx="8305800" cy="646331"/>
          </a:xfrm>
          <a:prstGeom prst="rect">
            <a:avLst/>
          </a:prstGeom>
          <a:noFill/>
        </p:spPr>
        <p:txBody>
          <a:bodyPr wrap="square" rtlCol="0">
            <a:spAutoFit/>
          </a:bodyPr>
          <a:lstStyle/>
          <a:p>
            <a:pPr algn="ctr"/>
            <a:r>
              <a:rPr lang="en-US" dirty="0" smtClean="0"/>
              <a:t>Record: 3-2, beating Greeneville High, Washington College, and Johnson City High; loosing to Carson-Newman (0-55) and Milligan (0-30).</a:t>
            </a:r>
            <a:endParaRPr lang="en-US" dirty="0"/>
          </a:p>
        </p:txBody>
      </p:sp>
    </p:spTree>
    <p:extLst>
      <p:ext uri="{BB962C8B-B14F-4D97-AF65-F5344CB8AC3E}">
        <p14:creationId xmlns:p14="http://schemas.microsoft.com/office/powerpoint/2010/main" val="419126629"/>
      </p:ext>
    </p:extLst>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43000"/>
            <a:ext cx="7482418" cy="5071110"/>
          </a:xfrm>
          <a:prstGeom prst="rect">
            <a:avLst/>
          </a:prstGeom>
          <a:ln w="57150">
            <a:solidFill>
              <a:schemeClr val="bg1"/>
            </a:solidFill>
          </a:ln>
        </p:spPr>
      </p:pic>
      <p:sp>
        <p:nvSpPr>
          <p:cNvPr id="4" name="TextBox 3"/>
          <p:cNvSpPr txBox="1"/>
          <p:nvPr/>
        </p:nvSpPr>
        <p:spPr>
          <a:xfrm>
            <a:off x="1447800" y="304800"/>
            <a:ext cx="6324600" cy="707886"/>
          </a:xfrm>
          <a:prstGeom prst="rect">
            <a:avLst/>
          </a:prstGeom>
          <a:noFill/>
        </p:spPr>
        <p:txBody>
          <a:bodyPr wrap="square" rtlCol="0">
            <a:spAutoFit/>
          </a:bodyPr>
          <a:lstStyle/>
          <a:p>
            <a:pPr algn="ctr"/>
            <a:r>
              <a:rPr lang="en-US" sz="4000" dirty="0" smtClean="0">
                <a:solidFill>
                  <a:srgbClr val="FFFF00"/>
                </a:solidFill>
              </a:rPr>
              <a:t>Memorial Stadium</a:t>
            </a:r>
            <a:endParaRPr lang="en-US" sz="4000" dirty="0">
              <a:solidFill>
                <a:srgbClr val="FFFF00"/>
              </a:solidFill>
            </a:endParaRPr>
          </a:p>
        </p:txBody>
      </p:sp>
    </p:spTree>
    <p:extLst>
      <p:ext uri="{BB962C8B-B14F-4D97-AF65-F5344CB8AC3E}">
        <p14:creationId xmlns:p14="http://schemas.microsoft.com/office/powerpoint/2010/main" val="1476268948"/>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273" y="893703"/>
            <a:ext cx="6821454" cy="5398730"/>
          </a:xfrm>
          <a:prstGeom prst="rect">
            <a:avLst/>
          </a:prstGeom>
          <a:ln w="57150">
            <a:solidFill>
              <a:schemeClr val="bg1"/>
            </a:solidFill>
          </a:ln>
        </p:spPr>
      </p:pic>
      <p:sp>
        <p:nvSpPr>
          <p:cNvPr id="3" name="TextBox 2"/>
          <p:cNvSpPr txBox="1"/>
          <p:nvPr/>
        </p:nvSpPr>
        <p:spPr>
          <a:xfrm>
            <a:off x="228600" y="6412468"/>
            <a:ext cx="8534400" cy="369332"/>
          </a:xfrm>
          <a:prstGeom prst="rect">
            <a:avLst/>
          </a:prstGeom>
          <a:noFill/>
        </p:spPr>
        <p:txBody>
          <a:bodyPr wrap="square" rtlCol="0">
            <a:spAutoFit/>
          </a:bodyPr>
          <a:lstStyle/>
          <a:p>
            <a:pPr algn="ctr"/>
            <a:r>
              <a:rPr lang="en-US" dirty="0"/>
              <a:t>https://chenocetah.wordpress.com/tag/map-of-cherokee-indian-lands/</a:t>
            </a:r>
          </a:p>
        </p:txBody>
      </p:sp>
      <p:sp>
        <p:nvSpPr>
          <p:cNvPr id="4" name="TextBox 3"/>
          <p:cNvSpPr txBox="1"/>
          <p:nvPr/>
        </p:nvSpPr>
        <p:spPr>
          <a:xfrm>
            <a:off x="1295400" y="152400"/>
            <a:ext cx="6477000" cy="707886"/>
          </a:xfrm>
          <a:prstGeom prst="rect">
            <a:avLst/>
          </a:prstGeom>
          <a:noFill/>
        </p:spPr>
        <p:txBody>
          <a:bodyPr wrap="square" rtlCol="0">
            <a:spAutoFit/>
          </a:bodyPr>
          <a:lstStyle/>
          <a:p>
            <a:pPr algn="ctr"/>
            <a:r>
              <a:rPr lang="en-US" sz="4000" dirty="0" smtClean="0">
                <a:solidFill>
                  <a:srgbClr val="FFFF00"/>
                </a:solidFill>
              </a:rPr>
              <a:t>Cherokee Lands </a:t>
            </a:r>
            <a:endParaRPr lang="en-US" sz="4000" dirty="0">
              <a:solidFill>
                <a:srgbClr val="FFFF00"/>
              </a:solidFill>
            </a:endParaRPr>
          </a:p>
        </p:txBody>
      </p:sp>
    </p:spTree>
    <p:extLst>
      <p:ext uri="{BB962C8B-B14F-4D97-AF65-F5344CB8AC3E}">
        <p14:creationId xmlns:p14="http://schemas.microsoft.com/office/powerpoint/2010/main" val="14612799"/>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52400"/>
            <a:ext cx="8915400" cy="707886"/>
          </a:xfrm>
          <a:prstGeom prst="rect">
            <a:avLst/>
          </a:prstGeom>
          <a:noFill/>
        </p:spPr>
        <p:txBody>
          <a:bodyPr wrap="square" rtlCol="0">
            <a:spAutoFit/>
          </a:bodyPr>
          <a:lstStyle/>
          <a:p>
            <a:pPr algn="ctr"/>
            <a:r>
              <a:rPr lang="en-US" sz="4000" dirty="0">
                <a:solidFill>
                  <a:srgbClr val="FFFF00"/>
                </a:solidFill>
              </a:rPr>
              <a:t>State Teachers College</a:t>
            </a:r>
            <a:r>
              <a:rPr lang="en-US" sz="4000" dirty="0" smtClean="0">
                <a:solidFill>
                  <a:srgbClr val="FFFF00"/>
                </a:solidFill>
              </a:rPr>
              <a:t>, 1935</a:t>
            </a:r>
            <a:endParaRPr lang="en-US" sz="4000"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887065"/>
            <a:ext cx="8305800" cy="5818535"/>
          </a:xfrm>
          <a:prstGeom prst="rect">
            <a:avLst/>
          </a:prstGeom>
          <a:ln w="57150">
            <a:solidFill>
              <a:schemeClr val="bg1"/>
            </a:solidFill>
          </a:ln>
        </p:spPr>
      </p:pic>
    </p:spTree>
    <p:extLst>
      <p:ext uri="{BB962C8B-B14F-4D97-AF65-F5344CB8AC3E}">
        <p14:creationId xmlns:p14="http://schemas.microsoft.com/office/powerpoint/2010/main" val="2594444098"/>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985609"/>
            <a:ext cx="7308392" cy="4957991"/>
          </a:xfrm>
          <a:prstGeom prst="rect">
            <a:avLst/>
          </a:prstGeom>
          <a:ln w="57150">
            <a:solidFill>
              <a:schemeClr val="bg1"/>
            </a:solidFill>
          </a:ln>
        </p:spPr>
      </p:pic>
      <p:sp>
        <p:nvSpPr>
          <p:cNvPr id="3" name="TextBox 2"/>
          <p:cNvSpPr txBox="1"/>
          <p:nvPr/>
        </p:nvSpPr>
        <p:spPr>
          <a:xfrm>
            <a:off x="457200" y="6239470"/>
            <a:ext cx="8382000" cy="923330"/>
          </a:xfrm>
          <a:prstGeom prst="rect">
            <a:avLst/>
          </a:prstGeom>
          <a:noFill/>
        </p:spPr>
        <p:txBody>
          <a:bodyPr wrap="square" rtlCol="0">
            <a:spAutoFit/>
          </a:bodyPr>
          <a:lstStyle/>
          <a:p>
            <a:pPr algn="ctr"/>
            <a:r>
              <a:rPr lang="en-US" dirty="0" smtClean="0"/>
              <a:t>https</a:t>
            </a:r>
            <a:r>
              <a:rPr lang="en-US" dirty="0"/>
              <a:t>://www.flickr.com/photos/etsuarchives/4332457145/in/photostream/</a:t>
            </a:r>
          </a:p>
          <a:p>
            <a:pPr algn="ctr"/>
            <a:endParaRPr lang="en-US" dirty="0" smtClean="0"/>
          </a:p>
          <a:p>
            <a:pPr algn="ctr"/>
            <a:endParaRPr lang="en-US" dirty="0"/>
          </a:p>
        </p:txBody>
      </p:sp>
      <p:sp>
        <p:nvSpPr>
          <p:cNvPr id="4" name="TextBox 3"/>
          <p:cNvSpPr txBox="1"/>
          <p:nvPr/>
        </p:nvSpPr>
        <p:spPr>
          <a:xfrm>
            <a:off x="1447800" y="152400"/>
            <a:ext cx="6324600" cy="707886"/>
          </a:xfrm>
          <a:prstGeom prst="rect">
            <a:avLst/>
          </a:prstGeom>
          <a:noFill/>
        </p:spPr>
        <p:txBody>
          <a:bodyPr wrap="square" rtlCol="0">
            <a:spAutoFit/>
          </a:bodyPr>
          <a:lstStyle/>
          <a:p>
            <a:pPr algn="ctr"/>
            <a:r>
              <a:rPr lang="en-US" sz="4000" dirty="0" smtClean="0">
                <a:solidFill>
                  <a:srgbClr val="FFFF00"/>
                </a:solidFill>
              </a:rPr>
              <a:t>The First Library</a:t>
            </a:r>
            <a:endParaRPr lang="en-US" sz="4000" dirty="0">
              <a:solidFill>
                <a:srgbClr val="FFFF00"/>
              </a:solidFill>
            </a:endParaRPr>
          </a:p>
        </p:txBody>
      </p:sp>
    </p:spTree>
    <p:extLst>
      <p:ext uri="{BB962C8B-B14F-4D97-AF65-F5344CB8AC3E}">
        <p14:creationId xmlns:p14="http://schemas.microsoft.com/office/powerpoint/2010/main" val="2856993499"/>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092" y="1022331"/>
            <a:ext cx="6743544" cy="4845069"/>
          </a:xfrm>
          <a:prstGeom prst="rect">
            <a:avLst/>
          </a:prstGeom>
          <a:ln w="57150">
            <a:solidFill>
              <a:schemeClr val="bg1"/>
            </a:solidFill>
          </a:ln>
        </p:spPr>
      </p:pic>
      <p:sp>
        <p:nvSpPr>
          <p:cNvPr id="3" name="TextBox 2"/>
          <p:cNvSpPr txBox="1"/>
          <p:nvPr/>
        </p:nvSpPr>
        <p:spPr>
          <a:xfrm>
            <a:off x="457200" y="6183868"/>
            <a:ext cx="8153400" cy="369332"/>
          </a:xfrm>
          <a:prstGeom prst="rect">
            <a:avLst/>
          </a:prstGeom>
          <a:noFill/>
        </p:spPr>
        <p:txBody>
          <a:bodyPr wrap="square" rtlCol="0">
            <a:spAutoFit/>
          </a:bodyPr>
          <a:lstStyle/>
          <a:p>
            <a:pPr algn="ctr"/>
            <a:r>
              <a:rPr lang="en-US" dirty="0" smtClean="0"/>
              <a:t>https</a:t>
            </a:r>
            <a:r>
              <a:rPr lang="en-US" dirty="0"/>
              <a:t>://www.flickr.com/photos/etsuarchives/4332746840/in/photostream/</a:t>
            </a:r>
          </a:p>
        </p:txBody>
      </p:sp>
      <p:sp>
        <p:nvSpPr>
          <p:cNvPr id="4" name="TextBox 3"/>
          <p:cNvSpPr txBox="1"/>
          <p:nvPr/>
        </p:nvSpPr>
        <p:spPr>
          <a:xfrm>
            <a:off x="815130" y="152400"/>
            <a:ext cx="7490670" cy="707886"/>
          </a:xfrm>
          <a:prstGeom prst="rect">
            <a:avLst/>
          </a:prstGeom>
          <a:noFill/>
        </p:spPr>
        <p:txBody>
          <a:bodyPr wrap="square" rtlCol="0">
            <a:spAutoFit/>
          </a:bodyPr>
          <a:lstStyle/>
          <a:p>
            <a:pPr algn="ctr"/>
            <a:r>
              <a:rPr lang="en-US" sz="4000" dirty="0" smtClean="0">
                <a:solidFill>
                  <a:srgbClr val="FFFF00"/>
                </a:solidFill>
              </a:rPr>
              <a:t>Trolley Service</a:t>
            </a:r>
            <a:endParaRPr lang="en-US" sz="4000" dirty="0">
              <a:solidFill>
                <a:srgbClr val="FFFF00"/>
              </a:solidFill>
            </a:endParaRPr>
          </a:p>
        </p:txBody>
      </p:sp>
    </p:spTree>
    <p:extLst>
      <p:ext uri="{BB962C8B-B14F-4D97-AF65-F5344CB8AC3E}">
        <p14:creationId xmlns:p14="http://schemas.microsoft.com/office/powerpoint/2010/main" val="509318707"/>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107668"/>
            <a:ext cx="8305800" cy="369332"/>
          </a:xfrm>
          <a:prstGeom prst="rect">
            <a:avLst/>
          </a:prstGeom>
          <a:noFill/>
        </p:spPr>
        <p:txBody>
          <a:bodyPr wrap="square" rtlCol="0">
            <a:spAutoFit/>
          </a:bodyPr>
          <a:lstStyle/>
          <a:p>
            <a:pPr algn="ctr"/>
            <a:r>
              <a:rPr lang="en-US" dirty="0"/>
              <a:t>http://www.stateoffranklin.net/johnsons/normal/etsc1941a.jpg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730" y="1025028"/>
            <a:ext cx="7490670" cy="4918572"/>
          </a:xfrm>
          <a:prstGeom prst="rect">
            <a:avLst/>
          </a:prstGeom>
          <a:ln w="57150">
            <a:solidFill>
              <a:schemeClr val="bg1"/>
            </a:solidFill>
          </a:ln>
        </p:spPr>
      </p:pic>
      <p:sp>
        <p:nvSpPr>
          <p:cNvPr id="4" name="TextBox 3"/>
          <p:cNvSpPr txBox="1"/>
          <p:nvPr/>
        </p:nvSpPr>
        <p:spPr>
          <a:xfrm>
            <a:off x="662730" y="152400"/>
            <a:ext cx="7490670" cy="707886"/>
          </a:xfrm>
          <a:prstGeom prst="rect">
            <a:avLst/>
          </a:prstGeom>
          <a:noFill/>
        </p:spPr>
        <p:txBody>
          <a:bodyPr wrap="square" rtlCol="0">
            <a:spAutoFit/>
          </a:bodyPr>
          <a:lstStyle/>
          <a:p>
            <a:pPr algn="ctr"/>
            <a:r>
              <a:rPr lang="en-US" sz="4000" dirty="0" smtClean="0">
                <a:solidFill>
                  <a:srgbClr val="FFFF00"/>
                </a:solidFill>
              </a:rPr>
              <a:t>The Administrative Building, 1941</a:t>
            </a:r>
            <a:endParaRPr lang="en-US" sz="4000" dirty="0">
              <a:solidFill>
                <a:srgbClr val="FFFF00"/>
              </a:solidFill>
            </a:endParaRPr>
          </a:p>
        </p:txBody>
      </p:sp>
    </p:spTree>
    <p:extLst>
      <p:ext uri="{BB962C8B-B14F-4D97-AF65-F5344CB8AC3E}">
        <p14:creationId xmlns:p14="http://schemas.microsoft.com/office/powerpoint/2010/main" val="1060088538"/>
      </p:ext>
    </p:extLst>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9" y="1600200"/>
            <a:ext cx="7561832" cy="4953000"/>
          </a:xfrm>
          <a:prstGeom prst="rect">
            <a:avLst/>
          </a:prstGeom>
          <a:ln w="57150">
            <a:solidFill>
              <a:schemeClr val="bg1"/>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476" y="1600200"/>
            <a:ext cx="8099373" cy="4953000"/>
          </a:xfrm>
          <a:prstGeom prst="rect">
            <a:avLst/>
          </a:prstGeom>
          <a:ln w="57150">
            <a:solidFill>
              <a:schemeClr val="bg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324" y="1524000"/>
            <a:ext cx="8319676" cy="5127369"/>
          </a:xfrm>
          <a:prstGeom prst="rect">
            <a:avLst/>
          </a:prstGeom>
          <a:ln w="57150">
            <a:solidFill>
              <a:schemeClr val="bg1"/>
            </a:solidFill>
          </a:ln>
        </p:spPr>
      </p:pic>
      <p:sp>
        <p:nvSpPr>
          <p:cNvPr id="6" name="TextBox 5"/>
          <p:cNvSpPr txBox="1"/>
          <p:nvPr/>
        </p:nvSpPr>
        <p:spPr>
          <a:xfrm>
            <a:off x="662730" y="152400"/>
            <a:ext cx="7490670" cy="1323439"/>
          </a:xfrm>
          <a:prstGeom prst="rect">
            <a:avLst/>
          </a:prstGeom>
          <a:noFill/>
        </p:spPr>
        <p:txBody>
          <a:bodyPr wrap="square" rtlCol="0">
            <a:spAutoFit/>
          </a:bodyPr>
          <a:lstStyle/>
          <a:p>
            <a:pPr algn="ctr"/>
            <a:r>
              <a:rPr lang="en-US" sz="4000" dirty="0" smtClean="0">
                <a:solidFill>
                  <a:srgbClr val="FFFF00"/>
                </a:solidFill>
              </a:rPr>
              <a:t>Administrative Building Named “</a:t>
            </a:r>
            <a:r>
              <a:rPr lang="en-US" sz="4000" dirty="0" err="1" smtClean="0">
                <a:solidFill>
                  <a:srgbClr val="FFFF00"/>
                </a:solidFill>
              </a:rPr>
              <a:t>Gilbreath</a:t>
            </a:r>
            <a:r>
              <a:rPr lang="en-US" sz="4000" dirty="0" smtClean="0">
                <a:solidFill>
                  <a:srgbClr val="FFFF00"/>
                </a:solidFill>
              </a:rPr>
              <a:t> Hall” in 1957</a:t>
            </a:r>
            <a:endParaRPr lang="en-US" sz="4000" dirty="0">
              <a:solidFill>
                <a:srgbClr val="FFFF00"/>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6971" y="3880338"/>
            <a:ext cx="1919260" cy="2631831"/>
          </a:xfrm>
          <a:prstGeom prst="rect">
            <a:avLst/>
          </a:prstGeom>
          <a:ln w="38100">
            <a:solidFill>
              <a:schemeClr val="bg1"/>
            </a:solidFill>
          </a:ln>
        </p:spPr>
      </p:pic>
    </p:spTree>
    <p:extLst>
      <p:ext uri="{BB962C8B-B14F-4D97-AF65-F5344CB8AC3E}">
        <p14:creationId xmlns:p14="http://schemas.microsoft.com/office/powerpoint/2010/main" val="375919500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172200"/>
            <a:ext cx="4598139" cy="646331"/>
          </a:xfrm>
          <a:prstGeom prst="rect">
            <a:avLst/>
          </a:prstGeom>
          <a:noFill/>
        </p:spPr>
        <p:txBody>
          <a:bodyPr wrap="square" rtlCol="0">
            <a:spAutoFit/>
          </a:bodyPr>
          <a:lstStyle/>
          <a:p>
            <a:pPr algn="ctr"/>
            <a:r>
              <a:rPr lang="en-US" dirty="0">
                <a:hlinkClick r:id="rId2"/>
              </a:rPr>
              <a:t>http://</a:t>
            </a:r>
            <a:r>
              <a:rPr lang="en-US" dirty="0" smtClean="0">
                <a:hlinkClick r:id="rId2"/>
              </a:rPr>
              <a:t>www.etsualumni.org/s/974/interior-template.aspx?sid=974&amp;gid=1&amp;pgid=1221</a:t>
            </a:r>
            <a:endParaRPr lang="en-US"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38200"/>
            <a:ext cx="4038600" cy="2631993"/>
          </a:xfrm>
          <a:prstGeom prst="rect">
            <a:avLst/>
          </a:prstGeom>
          <a:ln w="57150">
            <a:solidFill>
              <a:schemeClr val="bg1"/>
            </a:solidFill>
          </a:ln>
        </p:spPr>
      </p:pic>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0232" y="3733800"/>
            <a:ext cx="4037907" cy="2634734"/>
          </a:xfrm>
          <a:prstGeom prst="rect">
            <a:avLst/>
          </a:prstGeom>
        </p:spPr>
      </p:pic>
      <p:sp>
        <p:nvSpPr>
          <p:cNvPr id="5" name="TextBox 4"/>
          <p:cNvSpPr txBox="1"/>
          <p:nvPr/>
        </p:nvSpPr>
        <p:spPr>
          <a:xfrm>
            <a:off x="1447800" y="0"/>
            <a:ext cx="6172200" cy="707886"/>
          </a:xfrm>
          <a:prstGeom prst="rect">
            <a:avLst/>
          </a:prstGeom>
          <a:noFill/>
        </p:spPr>
        <p:txBody>
          <a:bodyPr wrap="square" rtlCol="0">
            <a:spAutoFit/>
          </a:bodyPr>
          <a:lstStyle/>
          <a:p>
            <a:pPr algn="ctr"/>
            <a:r>
              <a:rPr lang="en-US" sz="4000" dirty="0" smtClean="0">
                <a:solidFill>
                  <a:srgbClr val="FFFF00"/>
                </a:solidFill>
              </a:rPr>
              <a:t>Spheres of the World</a:t>
            </a:r>
            <a:endParaRPr lang="en-US" sz="4000" dirty="0">
              <a:solidFill>
                <a:srgbClr val="FFFF00"/>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5692" y="837071"/>
            <a:ext cx="2106561" cy="2736175"/>
          </a:xfrm>
          <a:prstGeom prst="rect">
            <a:avLst/>
          </a:prstGeom>
          <a:ln w="57150">
            <a:solidFill>
              <a:schemeClr val="bg1"/>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3277" y="3828395"/>
            <a:ext cx="2088976" cy="2799368"/>
          </a:xfrm>
          <a:prstGeom prst="rect">
            <a:avLst/>
          </a:prstGeom>
          <a:ln w="57150">
            <a:solidFill>
              <a:schemeClr val="bg1"/>
            </a:solidFill>
          </a:ln>
        </p:spPr>
      </p:pic>
    </p:spTree>
    <p:extLst>
      <p:ext uri="{BB962C8B-B14F-4D97-AF65-F5344CB8AC3E}">
        <p14:creationId xmlns:p14="http://schemas.microsoft.com/office/powerpoint/2010/main" val="4136968626"/>
      </p:ext>
    </p:extLst>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7800" y="0"/>
            <a:ext cx="6172200" cy="707886"/>
          </a:xfrm>
          <a:prstGeom prst="rect">
            <a:avLst/>
          </a:prstGeom>
          <a:noFill/>
        </p:spPr>
        <p:txBody>
          <a:bodyPr wrap="square" rtlCol="0">
            <a:spAutoFit/>
          </a:bodyPr>
          <a:lstStyle/>
          <a:p>
            <a:pPr algn="ctr"/>
            <a:r>
              <a:rPr lang="en-US" sz="4000" dirty="0" smtClean="0">
                <a:solidFill>
                  <a:srgbClr val="FFFF00"/>
                </a:solidFill>
              </a:rPr>
              <a:t>Spheres of the World</a:t>
            </a:r>
            <a:endParaRPr lang="en-US" sz="4000" dirty="0">
              <a:solidFill>
                <a:srgbClr val="FFFF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14400"/>
            <a:ext cx="3352800" cy="2798859"/>
          </a:xfrm>
          <a:prstGeom prst="rect">
            <a:avLst/>
          </a:prstGeom>
          <a:ln w="57150">
            <a:solidFill>
              <a:schemeClr val="bg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0598" y="914399"/>
            <a:ext cx="4611002" cy="2798859"/>
          </a:xfrm>
          <a:prstGeom prst="rect">
            <a:avLst/>
          </a:prstGeom>
          <a:ln w="57150">
            <a:solidFill>
              <a:schemeClr val="bg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038600"/>
            <a:ext cx="3931920" cy="2613660"/>
          </a:xfrm>
          <a:prstGeom prst="rect">
            <a:avLst/>
          </a:prstGeom>
          <a:ln w="57150">
            <a:solidFill>
              <a:schemeClr val="bg1"/>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4030980"/>
            <a:ext cx="3931920" cy="2621280"/>
          </a:xfrm>
          <a:prstGeom prst="rect">
            <a:avLst/>
          </a:prstGeom>
          <a:ln w="57150">
            <a:solidFill>
              <a:schemeClr val="bg1"/>
            </a:solidFill>
          </a:ln>
        </p:spPr>
      </p:pic>
    </p:spTree>
    <p:extLst>
      <p:ext uri="{BB962C8B-B14F-4D97-AF65-F5344CB8AC3E}">
        <p14:creationId xmlns:p14="http://schemas.microsoft.com/office/powerpoint/2010/main" val="14343424"/>
      </p:ext>
    </p:extLst>
  </p:cSld>
  <p:clrMapOvr>
    <a:masterClrMapping/>
  </p:clrMapOvr>
  <p:transition spd="slow">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066800"/>
            <a:ext cx="5827126" cy="5562600"/>
          </a:xfrm>
          <a:prstGeom prst="rect">
            <a:avLst/>
          </a:prstGeom>
          <a:ln w="57150">
            <a:solidFill>
              <a:schemeClr val="bg1"/>
            </a:solidFill>
          </a:ln>
        </p:spPr>
      </p:pic>
      <p:sp>
        <p:nvSpPr>
          <p:cNvPr id="4" name="TextBox 3"/>
          <p:cNvSpPr txBox="1"/>
          <p:nvPr/>
        </p:nvSpPr>
        <p:spPr>
          <a:xfrm>
            <a:off x="990600" y="130314"/>
            <a:ext cx="7162800" cy="707886"/>
          </a:xfrm>
          <a:prstGeom prst="rect">
            <a:avLst/>
          </a:prstGeom>
          <a:noFill/>
        </p:spPr>
        <p:txBody>
          <a:bodyPr wrap="square" rtlCol="0">
            <a:spAutoFit/>
          </a:bodyPr>
          <a:lstStyle/>
          <a:p>
            <a:pPr algn="ctr"/>
            <a:r>
              <a:rPr lang="en-US" sz="4000" dirty="0" smtClean="0">
                <a:solidFill>
                  <a:srgbClr val="FFFF00"/>
                </a:solidFill>
              </a:rPr>
              <a:t>Desegregation in 1956 and 1958</a:t>
            </a:r>
            <a:endParaRPr lang="en-US" sz="4000" dirty="0">
              <a:solidFill>
                <a:srgbClr val="FFFF00"/>
              </a:solidFill>
            </a:endParaRPr>
          </a:p>
        </p:txBody>
      </p:sp>
    </p:spTree>
    <p:extLst>
      <p:ext uri="{BB962C8B-B14F-4D97-AF65-F5344CB8AC3E}">
        <p14:creationId xmlns:p14="http://schemas.microsoft.com/office/powerpoint/2010/main" val="1980107459"/>
      </p:ext>
    </p:extLst>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304800"/>
            <a:ext cx="4495800" cy="707886"/>
          </a:xfrm>
          <a:prstGeom prst="rect">
            <a:avLst/>
          </a:prstGeom>
          <a:noFill/>
        </p:spPr>
        <p:txBody>
          <a:bodyPr wrap="square" rtlCol="0">
            <a:spAutoFit/>
          </a:bodyPr>
          <a:lstStyle/>
          <a:p>
            <a:r>
              <a:rPr lang="en-US" sz="4000" dirty="0" smtClean="0">
                <a:solidFill>
                  <a:srgbClr val="FFFF00"/>
                </a:solidFill>
              </a:rPr>
              <a:t>East Tennessee State</a:t>
            </a:r>
            <a:endParaRPr lang="en-US" sz="4000" dirty="0">
              <a:solidFill>
                <a:srgbClr val="FF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11748"/>
            <a:ext cx="4146541" cy="4708052"/>
          </a:xfrm>
          <a:prstGeom prst="rect">
            <a:avLst/>
          </a:prstGeom>
          <a:ln w="57150">
            <a:solidFill>
              <a:schemeClr val="bg1"/>
            </a:solidFill>
          </a:ln>
        </p:spPr>
      </p:pic>
      <p:sp>
        <p:nvSpPr>
          <p:cNvPr id="9" name="TextBox 8"/>
          <p:cNvSpPr txBox="1"/>
          <p:nvPr/>
        </p:nvSpPr>
        <p:spPr>
          <a:xfrm>
            <a:off x="4953000" y="2122944"/>
            <a:ext cx="3886200" cy="2677656"/>
          </a:xfrm>
          <a:prstGeom prst="rect">
            <a:avLst/>
          </a:prstGeom>
          <a:noFill/>
        </p:spPr>
        <p:txBody>
          <a:bodyPr wrap="square" rtlCol="0">
            <a:spAutoFit/>
          </a:bodyPr>
          <a:lstStyle/>
          <a:p>
            <a:pPr algn="ctr"/>
            <a:r>
              <a:rPr lang="en-US" sz="2800" dirty="0" smtClean="0">
                <a:latin typeface="Times New Roman" pitchFamily="18" charset="0"/>
                <a:cs typeface="Times New Roman" pitchFamily="18" charset="0"/>
              </a:rPr>
              <a:t>Governor Frank Clement signing the bill renaming “ETSC” as “ETSU” on March 5, 1963.  The name change took effect July 1, 1963.</a:t>
            </a:r>
            <a:endParaRPr lang="en-US" sz="2800" dirty="0">
              <a:latin typeface="Times New Roman" pitchFamily="18" charset="0"/>
              <a:cs typeface="Times New Roman" pitchFamily="18" charset="0"/>
            </a:endParaRPr>
          </a:p>
        </p:txBody>
      </p:sp>
      <p:sp>
        <p:nvSpPr>
          <p:cNvPr id="11" name="TextBox 10"/>
          <p:cNvSpPr txBox="1"/>
          <p:nvPr/>
        </p:nvSpPr>
        <p:spPr>
          <a:xfrm>
            <a:off x="5638800" y="304800"/>
            <a:ext cx="2590800" cy="707886"/>
          </a:xfrm>
          <a:prstGeom prst="rect">
            <a:avLst/>
          </a:prstGeom>
          <a:noFill/>
        </p:spPr>
        <p:txBody>
          <a:bodyPr wrap="square" rtlCol="0">
            <a:spAutoFit/>
          </a:bodyPr>
          <a:lstStyle/>
          <a:p>
            <a:pPr algn="ctr"/>
            <a:r>
              <a:rPr lang="en-US" sz="4000" dirty="0" smtClean="0">
                <a:solidFill>
                  <a:srgbClr val="FFFF00"/>
                </a:solidFill>
              </a:rPr>
              <a:t>University</a:t>
            </a:r>
            <a:endParaRPr lang="en-US" sz="4000" dirty="0">
              <a:solidFill>
                <a:srgbClr val="FFFF00"/>
              </a:solidFill>
            </a:endParaRPr>
          </a:p>
        </p:txBody>
      </p:sp>
      <p:sp>
        <p:nvSpPr>
          <p:cNvPr id="13" name="TextBox 12"/>
          <p:cNvSpPr txBox="1"/>
          <p:nvPr/>
        </p:nvSpPr>
        <p:spPr>
          <a:xfrm>
            <a:off x="5410200" y="304800"/>
            <a:ext cx="2590800" cy="707886"/>
          </a:xfrm>
          <a:prstGeom prst="rect">
            <a:avLst/>
          </a:prstGeom>
          <a:noFill/>
        </p:spPr>
        <p:txBody>
          <a:bodyPr wrap="square" rtlCol="0">
            <a:spAutoFit/>
          </a:bodyPr>
          <a:lstStyle/>
          <a:p>
            <a:pPr algn="ctr"/>
            <a:r>
              <a:rPr lang="en-US" sz="4000" dirty="0" smtClean="0">
                <a:solidFill>
                  <a:srgbClr val="FFFF00"/>
                </a:solidFill>
              </a:rPr>
              <a:t>College</a:t>
            </a:r>
            <a:endParaRPr lang="en-US" sz="4000" dirty="0">
              <a:solidFill>
                <a:srgbClr val="FFFF00"/>
              </a:solidFill>
            </a:endParaRPr>
          </a:p>
        </p:txBody>
      </p:sp>
    </p:spTree>
    <p:extLst>
      <p:ext uri="{BB962C8B-B14F-4D97-AF65-F5344CB8AC3E}">
        <p14:creationId xmlns:p14="http://schemas.microsoft.com/office/powerpoint/2010/main" val="376940862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066800"/>
            <a:ext cx="4267200" cy="1724479"/>
          </a:xfrm>
          <a:prstGeom prst="rect">
            <a:avLst/>
          </a:prstGeom>
          <a:ln w="57150">
            <a:solidFill>
              <a:schemeClr val="bg1"/>
            </a:solidFill>
          </a:ln>
        </p:spPr>
      </p:pic>
      <p:sp>
        <p:nvSpPr>
          <p:cNvPr id="4" name="TextBox 3"/>
          <p:cNvSpPr txBox="1"/>
          <p:nvPr/>
        </p:nvSpPr>
        <p:spPr>
          <a:xfrm>
            <a:off x="457200" y="2819400"/>
            <a:ext cx="4114800" cy="369332"/>
          </a:xfrm>
          <a:prstGeom prst="rect">
            <a:avLst/>
          </a:prstGeom>
          <a:noFill/>
        </p:spPr>
        <p:txBody>
          <a:bodyPr wrap="square" rtlCol="0">
            <a:spAutoFit/>
          </a:bodyPr>
          <a:lstStyle/>
          <a:p>
            <a:r>
              <a:rPr lang="en-US" dirty="0" smtClean="0"/>
              <a:t>Approved in 1974, first students in 1978</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3581400"/>
            <a:ext cx="3378200" cy="2533650"/>
          </a:xfrm>
          <a:prstGeom prst="rect">
            <a:avLst/>
          </a:prstGeom>
          <a:ln w="57150">
            <a:solidFill>
              <a:schemeClr val="bg1"/>
            </a:solidFill>
          </a:ln>
        </p:spPr>
      </p:pic>
      <p:sp>
        <p:nvSpPr>
          <p:cNvPr id="8" name="TextBox 7"/>
          <p:cNvSpPr txBox="1"/>
          <p:nvPr/>
        </p:nvSpPr>
        <p:spPr>
          <a:xfrm>
            <a:off x="381000" y="6126718"/>
            <a:ext cx="3429000" cy="369332"/>
          </a:xfrm>
          <a:prstGeom prst="rect">
            <a:avLst/>
          </a:prstGeom>
          <a:noFill/>
        </p:spPr>
        <p:txBody>
          <a:bodyPr wrap="square" rtlCol="0">
            <a:spAutoFit/>
          </a:bodyPr>
          <a:lstStyle/>
          <a:p>
            <a:pPr algn="ctr"/>
            <a:r>
              <a:rPr lang="en-US" dirty="0" smtClean="0"/>
              <a:t>Kingsport Center opened in 1959</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371600"/>
            <a:ext cx="3886200" cy="2591610"/>
          </a:xfrm>
          <a:prstGeom prst="rect">
            <a:avLst/>
          </a:prstGeom>
          <a:ln w="57150">
            <a:solidFill>
              <a:schemeClr val="bg1"/>
            </a:solidFill>
          </a:ln>
        </p:spPr>
      </p:pic>
      <p:sp>
        <p:nvSpPr>
          <p:cNvPr id="10" name="TextBox 9"/>
          <p:cNvSpPr txBox="1"/>
          <p:nvPr/>
        </p:nvSpPr>
        <p:spPr>
          <a:xfrm>
            <a:off x="4572000" y="4032250"/>
            <a:ext cx="4648200" cy="369332"/>
          </a:xfrm>
          <a:prstGeom prst="rect">
            <a:avLst/>
          </a:prstGeom>
          <a:noFill/>
        </p:spPr>
        <p:txBody>
          <a:bodyPr wrap="square" rtlCol="0">
            <a:spAutoFit/>
          </a:bodyPr>
          <a:lstStyle/>
          <a:p>
            <a:pPr algn="ctr"/>
            <a:r>
              <a:rPr lang="en-US" dirty="0" smtClean="0"/>
              <a:t>Gray Natural History Museum opened in 2007</a:t>
            </a:r>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4800600"/>
            <a:ext cx="4876800" cy="889140"/>
          </a:xfrm>
          <a:prstGeom prst="rect">
            <a:avLst/>
          </a:prstGeom>
          <a:ln w="57150">
            <a:solidFill>
              <a:schemeClr val="bg1"/>
            </a:solidFill>
          </a:ln>
        </p:spPr>
      </p:pic>
      <p:sp>
        <p:nvSpPr>
          <p:cNvPr id="12" name="TextBox 11"/>
          <p:cNvSpPr txBox="1"/>
          <p:nvPr/>
        </p:nvSpPr>
        <p:spPr>
          <a:xfrm>
            <a:off x="4876800" y="5777608"/>
            <a:ext cx="3429000" cy="369332"/>
          </a:xfrm>
          <a:prstGeom prst="rect">
            <a:avLst/>
          </a:prstGeom>
          <a:noFill/>
        </p:spPr>
        <p:txBody>
          <a:bodyPr wrap="square" rtlCol="0">
            <a:spAutoFit/>
          </a:bodyPr>
          <a:lstStyle/>
          <a:p>
            <a:pPr algn="ctr"/>
            <a:r>
              <a:rPr lang="en-US" dirty="0" smtClean="0"/>
              <a:t>Engineering degree, Fall 2016</a:t>
            </a:r>
            <a:endParaRPr lang="en-US" dirty="0"/>
          </a:p>
        </p:txBody>
      </p:sp>
      <p:sp>
        <p:nvSpPr>
          <p:cNvPr id="13" name="TextBox 12"/>
          <p:cNvSpPr txBox="1"/>
          <p:nvPr/>
        </p:nvSpPr>
        <p:spPr>
          <a:xfrm>
            <a:off x="990600" y="130314"/>
            <a:ext cx="7162800" cy="707886"/>
          </a:xfrm>
          <a:prstGeom prst="rect">
            <a:avLst/>
          </a:prstGeom>
          <a:noFill/>
        </p:spPr>
        <p:txBody>
          <a:bodyPr wrap="square" rtlCol="0">
            <a:spAutoFit/>
          </a:bodyPr>
          <a:lstStyle/>
          <a:p>
            <a:pPr algn="ctr"/>
            <a:r>
              <a:rPr lang="en-US" sz="4000" dirty="0" smtClean="0">
                <a:solidFill>
                  <a:srgbClr val="FFFF00"/>
                </a:solidFill>
              </a:rPr>
              <a:t>Other Landmark Events</a:t>
            </a:r>
            <a:endParaRPr lang="en-US" sz="4000" dirty="0">
              <a:solidFill>
                <a:srgbClr val="FFFF00"/>
              </a:solidFill>
            </a:endParaRPr>
          </a:p>
        </p:txBody>
      </p:sp>
    </p:spTree>
    <p:extLst>
      <p:ext uri="{BB962C8B-B14F-4D97-AF65-F5344CB8AC3E}">
        <p14:creationId xmlns:p14="http://schemas.microsoft.com/office/powerpoint/2010/main" val="155377727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962391"/>
            <a:ext cx="3537911" cy="4876800"/>
          </a:xfrm>
          <a:prstGeom prst="rect">
            <a:avLst/>
          </a:prstGeom>
          <a:ln w="38100">
            <a:solidFill>
              <a:schemeClr val="bg1"/>
            </a:solidFill>
          </a:ln>
        </p:spPr>
      </p:pic>
      <p:sp>
        <p:nvSpPr>
          <p:cNvPr id="3" name="TextBox 2"/>
          <p:cNvSpPr txBox="1"/>
          <p:nvPr/>
        </p:nvSpPr>
        <p:spPr>
          <a:xfrm>
            <a:off x="5334000" y="5229591"/>
            <a:ext cx="3708400" cy="646331"/>
          </a:xfrm>
          <a:prstGeom prst="rect">
            <a:avLst/>
          </a:prstGeom>
          <a:noFill/>
        </p:spPr>
        <p:txBody>
          <a:bodyPr wrap="square" rtlCol="0">
            <a:spAutoFit/>
          </a:bodyPr>
          <a:lstStyle/>
          <a:p>
            <a:r>
              <a:rPr lang="en-US" dirty="0"/>
              <a:t>https://www.americanhistoryusa.com/the-cherokee-acculturation/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120" y="1267191"/>
            <a:ext cx="3566160" cy="3593592"/>
          </a:xfrm>
          <a:prstGeom prst="rect">
            <a:avLst/>
          </a:prstGeom>
          <a:ln w="38100">
            <a:solidFill>
              <a:schemeClr val="bg1"/>
            </a:solidFill>
          </a:ln>
        </p:spPr>
      </p:pic>
      <p:sp>
        <p:nvSpPr>
          <p:cNvPr id="5" name="TextBox 4"/>
          <p:cNvSpPr txBox="1"/>
          <p:nvPr/>
        </p:nvSpPr>
        <p:spPr>
          <a:xfrm>
            <a:off x="838200" y="6172200"/>
            <a:ext cx="7315200" cy="369332"/>
          </a:xfrm>
          <a:prstGeom prst="rect">
            <a:avLst/>
          </a:prstGeom>
          <a:noFill/>
        </p:spPr>
        <p:txBody>
          <a:bodyPr wrap="square" rtlCol="0">
            <a:spAutoFit/>
          </a:bodyPr>
          <a:lstStyle/>
          <a:p>
            <a:pPr algn="ctr"/>
            <a:r>
              <a:rPr lang="en-US" dirty="0"/>
              <a:t>http://www.cnn.com/2010/OPINION/11/15/langguth.trail.of.tears/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0" y="914400"/>
            <a:ext cx="8813800" cy="4957763"/>
          </a:xfrm>
          <a:prstGeom prst="rect">
            <a:avLst/>
          </a:prstGeom>
          <a:ln w="38100">
            <a:solidFill>
              <a:schemeClr val="bg1"/>
            </a:solidFill>
          </a:ln>
        </p:spPr>
      </p:pic>
      <p:sp>
        <p:nvSpPr>
          <p:cNvPr id="7" name="TextBox 6"/>
          <p:cNvSpPr txBox="1"/>
          <p:nvPr/>
        </p:nvSpPr>
        <p:spPr>
          <a:xfrm>
            <a:off x="1295400" y="152400"/>
            <a:ext cx="6477000" cy="707886"/>
          </a:xfrm>
          <a:prstGeom prst="rect">
            <a:avLst/>
          </a:prstGeom>
          <a:noFill/>
        </p:spPr>
        <p:txBody>
          <a:bodyPr wrap="square" rtlCol="0">
            <a:spAutoFit/>
          </a:bodyPr>
          <a:lstStyle/>
          <a:p>
            <a:pPr algn="ctr"/>
            <a:r>
              <a:rPr lang="en-US" sz="4000" dirty="0" smtClean="0">
                <a:solidFill>
                  <a:srgbClr val="FFFF00"/>
                </a:solidFill>
              </a:rPr>
              <a:t>Cherokee Native Americans </a:t>
            </a:r>
            <a:endParaRPr lang="en-US" sz="4000" dirty="0">
              <a:solidFill>
                <a:srgbClr val="FFFF00"/>
              </a:solidFill>
            </a:endParaRPr>
          </a:p>
        </p:txBody>
      </p:sp>
    </p:spTree>
    <p:extLst>
      <p:ext uri="{BB962C8B-B14F-4D97-AF65-F5344CB8AC3E}">
        <p14:creationId xmlns:p14="http://schemas.microsoft.com/office/powerpoint/2010/main" val="238647233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0" y="228600"/>
            <a:ext cx="7620000" cy="2133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0" y="304800"/>
            <a:ext cx="7620000" cy="1323439"/>
          </a:xfrm>
          <a:prstGeom prst="rect">
            <a:avLst/>
          </a:prstGeom>
          <a:noFill/>
        </p:spPr>
        <p:txBody>
          <a:bodyPr wrap="square" rtlCol="0">
            <a:spAutoFit/>
          </a:bodyPr>
          <a:lstStyle/>
          <a:p>
            <a:pPr algn="ctr"/>
            <a:r>
              <a:rPr lang="en-US" sz="4000" dirty="0" smtClean="0">
                <a:solidFill>
                  <a:schemeClr val="bg1"/>
                </a:solidFill>
                <a:latin typeface="Comic Sans MS" pitchFamily="66" charset="0"/>
              </a:rPr>
              <a:t>The Department of Mathematics</a:t>
            </a:r>
            <a:endParaRPr lang="en-US" sz="4000" dirty="0">
              <a:solidFill>
                <a:schemeClr val="bg1"/>
              </a:solidFill>
              <a:latin typeface="Comic Sans MS" pitchFamily="66" charset="0"/>
            </a:endParaRPr>
          </a:p>
        </p:txBody>
      </p:sp>
      <p:sp>
        <p:nvSpPr>
          <p:cNvPr id="4" name="TextBox 3"/>
          <p:cNvSpPr txBox="1"/>
          <p:nvPr/>
        </p:nvSpPr>
        <p:spPr>
          <a:xfrm>
            <a:off x="914400" y="1524000"/>
            <a:ext cx="7620000" cy="707886"/>
          </a:xfrm>
          <a:prstGeom prst="rect">
            <a:avLst/>
          </a:prstGeom>
          <a:noFill/>
        </p:spPr>
        <p:txBody>
          <a:bodyPr wrap="square" rtlCol="0">
            <a:spAutoFit/>
          </a:bodyPr>
          <a:lstStyle/>
          <a:p>
            <a:pPr algn="ctr"/>
            <a:r>
              <a:rPr lang="en-US" sz="4000" dirty="0" smtClean="0">
                <a:solidFill>
                  <a:schemeClr val="bg1"/>
                </a:solidFill>
                <a:latin typeface="Comic Sans MS" pitchFamily="66" charset="0"/>
              </a:rPr>
              <a:t>…and Statistics</a:t>
            </a:r>
            <a:endParaRPr lang="en-US" sz="4000" dirty="0">
              <a:solidFill>
                <a:schemeClr val="bg1"/>
              </a:solidFill>
              <a:latin typeface="Comic Sans MS" pitchFamily="66"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192780"/>
            <a:ext cx="7721318" cy="1912620"/>
          </a:xfrm>
          <a:prstGeom prst="rect">
            <a:avLst/>
          </a:prstGeom>
          <a:ln w="38100">
            <a:solidFill>
              <a:schemeClr val="bg1"/>
            </a:solidFill>
          </a:ln>
        </p:spPr>
      </p:pic>
    </p:spTree>
    <p:extLst>
      <p:ext uri="{BB962C8B-B14F-4D97-AF65-F5344CB8AC3E}">
        <p14:creationId xmlns:p14="http://schemas.microsoft.com/office/powerpoint/2010/main" val="37751548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08767421"/>
              </p:ext>
            </p:extLst>
          </p:nvPr>
        </p:nvGraphicFramePr>
        <p:xfrm>
          <a:off x="1447799" y="1295400"/>
          <a:ext cx="5943601" cy="4079240"/>
        </p:xfrm>
        <a:graphic>
          <a:graphicData uri="http://schemas.openxmlformats.org/drawingml/2006/table">
            <a:tbl>
              <a:tblPr firstRow="1" bandRow="1">
                <a:tableStyleId>{5C22544A-7EE6-4342-B048-85BDC9FD1C3A}</a:tableStyleId>
              </a:tblPr>
              <a:tblGrid>
                <a:gridCol w="2831841"/>
                <a:gridCol w="1555880"/>
                <a:gridCol w="1555880"/>
              </a:tblGrid>
              <a:tr h="370840">
                <a:tc>
                  <a:txBody>
                    <a:bodyPr/>
                    <a:lstStyle/>
                    <a:p>
                      <a:pPr algn="ctr"/>
                      <a:r>
                        <a:rPr lang="en-US" dirty="0" smtClean="0"/>
                        <a:t>Chair</a:t>
                      </a:r>
                      <a:endParaRPr lang="en-US" dirty="0"/>
                    </a:p>
                  </a:txBody>
                  <a:tcPr/>
                </a:tc>
                <a:tc>
                  <a:txBody>
                    <a:bodyPr/>
                    <a:lstStyle/>
                    <a:p>
                      <a:pPr algn="ctr"/>
                      <a:r>
                        <a:rPr lang="en-US" dirty="0" smtClean="0"/>
                        <a:t>Dates</a:t>
                      </a:r>
                      <a:endParaRPr lang="en-US" dirty="0"/>
                    </a:p>
                  </a:txBody>
                  <a:tcPr/>
                </a:tc>
                <a:tc>
                  <a:txBody>
                    <a:bodyPr/>
                    <a:lstStyle/>
                    <a:p>
                      <a:pPr algn="ctr"/>
                      <a:r>
                        <a:rPr lang="en-US" dirty="0" smtClean="0"/>
                        <a:t>#</a:t>
                      </a:r>
                      <a:r>
                        <a:rPr lang="en-US" baseline="0" dirty="0" smtClean="0"/>
                        <a:t> Years</a:t>
                      </a:r>
                      <a:endParaRPr lang="en-US" dirty="0"/>
                    </a:p>
                  </a:txBody>
                  <a:tcPr/>
                </a:tc>
              </a:tr>
              <a:tr h="370840">
                <a:tc>
                  <a:txBody>
                    <a:bodyPr/>
                    <a:lstStyle/>
                    <a:p>
                      <a:pPr algn="ctr"/>
                      <a:r>
                        <a:rPr lang="en-US" sz="1800" dirty="0" smtClean="0"/>
                        <a:t>David S. Burleson </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1911-1913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a:t>
                      </a:r>
                    </a:p>
                  </a:txBody>
                  <a:tcPr/>
                </a:tc>
              </a:tr>
              <a:tr h="370840">
                <a:tc>
                  <a:txBody>
                    <a:bodyPr/>
                    <a:lstStyle/>
                    <a:p>
                      <a:pPr algn="ctr"/>
                      <a:r>
                        <a:rPr lang="en-US" sz="1800" dirty="0" smtClean="0"/>
                        <a:t>Christian E. Rogers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1913-1924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11</a:t>
                      </a:r>
                    </a:p>
                  </a:txBody>
                  <a:tcPr/>
                </a:tc>
              </a:tr>
              <a:tr h="370840">
                <a:tc>
                  <a:txBody>
                    <a:bodyPr/>
                    <a:lstStyle/>
                    <a:p>
                      <a:pPr algn="ctr"/>
                      <a:r>
                        <a:rPr lang="en-US" sz="1800" dirty="0" smtClean="0"/>
                        <a:t>Thomas C. Carson</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1924-1959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35</a:t>
                      </a:r>
                    </a:p>
                  </a:txBody>
                  <a:tcPr/>
                </a:tc>
              </a:tr>
              <a:tr h="370840">
                <a:tc>
                  <a:txBody>
                    <a:bodyPr/>
                    <a:lstStyle/>
                    <a:p>
                      <a:pPr algn="ctr"/>
                      <a:r>
                        <a:rPr lang="en-US" sz="1800" dirty="0" smtClean="0"/>
                        <a:t>Lester C. </a:t>
                      </a:r>
                      <a:r>
                        <a:rPr lang="en-US" sz="1800" dirty="0" err="1" smtClean="0"/>
                        <a:t>Hartsell</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1959-1980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21</a:t>
                      </a:r>
                    </a:p>
                  </a:txBody>
                  <a:tcPr/>
                </a:tc>
              </a:tr>
              <a:tr h="370840">
                <a:tc>
                  <a:txBody>
                    <a:bodyPr/>
                    <a:lstStyle/>
                    <a:p>
                      <a:pPr algn="ctr"/>
                      <a:r>
                        <a:rPr lang="en-US" sz="1800" dirty="0" smtClean="0"/>
                        <a:t>William N. Anderson, Jr.</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1980-1984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4</a:t>
                      </a:r>
                    </a:p>
                  </a:txBody>
                  <a:tcPr/>
                </a:tc>
              </a:tr>
              <a:tr h="370840">
                <a:tc>
                  <a:txBody>
                    <a:bodyPr/>
                    <a:lstStyle/>
                    <a:p>
                      <a:pPr algn="ctr"/>
                      <a:r>
                        <a:rPr lang="en-US" sz="1800" dirty="0" smtClean="0"/>
                        <a:t>Charles W. Wilson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1984-1986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a:t>
                      </a:r>
                    </a:p>
                  </a:txBody>
                  <a:tcPr/>
                </a:tc>
              </a:tr>
              <a:tr h="370840">
                <a:tc>
                  <a:txBody>
                    <a:bodyPr/>
                    <a:lstStyle/>
                    <a:p>
                      <a:pPr algn="ctr"/>
                      <a:r>
                        <a:rPr lang="en-US" sz="1800" dirty="0" smtClean="0"/>
                        <a:t>George D. Poole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1986-1999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13</a:t>
                      </a:r>
                    </a:p>
                  </a:txBody>
                  <a:tcPr/>
                </a:tc>
              </a:tr>
              <a:tr h="370840">
                <a:tc>
                  <a:txBody>
                    <a:bodyPr/>
                    <a:lstStyle/>
                    <a:p>
                      <a:pPr algn="ctr"/>
                      <a:r>
                        <a:rPr lang="en-US" sz="1800" dirty="0" smtClean="0"/>
                        <a:t>Janice Huang</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1999-2000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a:t>
                      </a:r>
                    </a:p>
                  </a:txBody>
                  <a:tcPr/>
                </a:tc>
              </a:tr>
              <a:tr h="370840">
                <a:tc>
                  <a:txBody>
                    <a:bodyPr/>
                    <a:lstStyle/>
                    <a:p>
                      <a:pPr algn="ctr"/>
                      <a:r>
                        <a:rPr lang="en-US" sz="1800" dirty="0" err="1" smtClean="0"/>
                        <a:t>Anant</a:t>
                      </a:r>
                      <a:r>
                        <a:rPr lang="en-US" sz="1800" dirty="0" smtClean="0"/>
                        <a:t> </a:t>
                      </a:r>
                      <a:r>
                        <a:rPr lang="en-US" sz="1800" dirty="0" err="1" smtClean="0"/>
                        <a:t>Godbole</a:t>
                      </a:r>
                      <a:endParaRPr lang="en-US" dirty="0"/>
                    </a:p>
                  </a:txBody>
                  <a:tcPr/>
                </a:tc>
                <a:tc>
                  <a:txBody>
                    <a:bodyPr/>
                    <a:lstStyle/>
                    <a:p>
                      <a:pPr algn="ctr"/>
                      <a:r>
                        <a:rPr lang="en-US" sz="1800" dirty="0" smtClean="0"/>
                        <a:t>2000-2011</a:t>
                      </a:r>
                      <a:endParaRPr lang="en-US" dirty="0"/>
                    </a:p>
                  </a:txBody>
                  <a:tcPr/>
                </a:tc>
                <a:tc>
                  <a:txBody>
                    <a:bodyPr/>
                    <a:lstStyle/>
                    <a:p>
                      <a:pPr algn="ctr"/>
                      <a:r>
                        <a:rPr lang="en-US" dirty="0" smtClean="0"/>
                        <a:t>11</a:t>
                      </a:r>
                      <a:endParaRPr lang="en-US" dirty="0"/>
                    </a:p>
                  </a:txBody>
                  <a:tcPr/>
                </a:tc>
              </a:tr>
              <a:tr h="370840">
                <a:tc>
                  <a:txBody>
                    <a:bodyPr/>
                    <a:lstStyle/>
                    <a:p>
                      <a:pPr algn="ctr"/>
                      <a:r>
                        <a:rPr lang="en-US" sz="1800" dirty="0" smtClean="0"/>
                        <a:t>Robert</a:t>
                      </a:r>
                      <a:r>
                        <a:rPr lang="en-US" sz="1800" baseline="0" dirty="0" smtClean="0"/>
                        <a:t> “Young Bob”</a:t>
                      </a:r>
                      <a:r>
                        <a:rPr lang="en-US" sz="1800" dirty="0" smtClean="0"/>
                        <a:t> Price </a:t>
                      </a:r>
                      <a:endParaRPr lang="en-US" dirty="0"/>
                    </a:p>
                  </a:txBody>
                  <a:tcPr/>
                </a:tc>
                <a:tc>
                  <a:txBody>
                    <a:bodyPr/>
                    <a:lstStyle/>
                    <a:p>
                      <a:pPr algn="ctr"/>
                      <a:r>
                        <a:rPr lang="en-US" dirty="0" smtClean="0"/>
                        <a:t>2011-present</a:t>
                      </a:r>
                      <a:endParaRPr lang="en-US" dirty="0"/>
                    </a:p>
                  </a:txBody>
                  <a:tcPr/>
                </a:tc>
                <a:tc>
                  <a:txBody>
                    <a:bodyPr/>
                    <a:lstStyle/>
                    <a:p>
                      <a:pPr algn="ctr"/>
                      <a:r>
                        <a:rPr lang="en-US" dirty="0" smtClean="0"/>
                        <a:t>5+</a:t>
                      </a:r>
                      <a:endParaRPr lang="en-US" dirty="0"/>
                    </a:p>
                  </a:txBody>
                  <a:tcPr/>
                </a:tc>
              </a:tr>
            </a:tbl>
          </a:graphicData>
        </a:graphic>
      </p:graphicFrame>
      <p:sp>
        <p:nvSpPr>
          <p:cNvPr id="3" name="TextBox 2"/>
          <p:cNvSpPr txBox="1"/>
          <p:nvPr/>
        </p:nvSpPr>
        <p:spPr>
          <a:xfrm>
            <a:off x="1219200" y="152400"/>
            <a:ext cx="6324600" cy="707886"/>
          </a:xfrm>
          <a:prstGeom prst="rect">
            <a:avLst/>
          </a:prstGeom>
          <a:noFill/>
        </p:spPr>
        <p:txBody>
          <a:bodyPr wrap="square" rtlCol="0">
            <a:spAutoFit/>
          </a:bodyPr>
          <a:lstStyle/>
          <a:p>
            <a:pPr algn="ctr"/>
            <a:r>
              <a:rPr lang="en-US" sz="4000" dirty="0" smtClean="0">
                <a:solidFill>
                  <a:srgbClr val="FFFF00"/>
                </a:solidFill>
              </a:rPr>
              <a:t>Departmental Chairs</a:t>
            </a:r>
            <a:endParaRPr lang="en-US" sz="4000" dirty="0">
              <a:solidFill>
                <a:srgbClr val="FFFF00"/>
              </a:solidFill>
            </a:endParaRPr>
          </a:p>
        </p:txBody>
      </p:sp>
      <p:sp>
        <p:nvSpPr>
          <p:cNvPr id="4" name="TextBox 3"/>
          <p:cNvSpPr txBox="1"/>
          <p:nvPr/>
        </p:nvSpPr>
        <p:spPr>
          <a:xfrm>
            <a:off x="609600" y="5486400"/>
            <a:ext cx="7620000" cy="1200329"/>
          </a:xfrm>
          <a:prstGeom prst="rect">
            <a:avLst/>
          </a:prstGeom>
          <a:noFill/>
        </p:spPr>
        <p:txBody>
          <a:bodyPr wrap="square" rtlCol="0">
            <a:spAutoFit/>
          </a:bodyPr>
          <a:lstStyle/>
          <a:p>
            <a:pPr algn="ctr"/>
            <a:r>
              <a:rPr lang="en-US" dirty="0" smtClean="0">
                <a:solidFill>
                  <a:schemeClr val="bg1"/>
                </a:solidFill>
              </a:rPr>
              <a:t>Dates based on </a:t>
            </a:r>
            <a:r>
              <a:rPr lang="en-US" i="1" dirty="0" smtClean="0">
                <a:solidFill>
                  <a:schemeClr val="bg1"/>
                </a:solidFill>
              </a:rPr>
              <a:t>Faculty Handbook, Mathematics Department, ETSU, 1997.</a:t>
            </a:r>
          </a:p>
          <a:p>
            <a:pPr algn="ctr"/>
            <a:endParaRPr lang="en-US" i="1" dirty="0" smtClean="0">
              <a:solidFill>
                <a:schemeClr val="bg1"/>
              </a:solidFill>
            </a:endParaRPr>
          </a:p>
          <a:p>
            <a:pPr algn="ctr"/>
            <a:r>
              <a:rPr lang="en-US" b="1" dirty="0" smtClean="0">
                <a:solidFill>
                  <a:schemeClr val="bg1"/>
                </a:solidFill>
              </a:rPr>
              <a:t>NOTE: </a:t>
            </a:r>
            <a:r>
              <a:rPr lang="en-US" dirty="0" smtClean="0">
                <a:solidFill>
                  <a:schemeClr val="bg1"/>
                </a:solidFill>
              </a:rPr>
              <a:t>The </a:t>
            </a:r>
            <a:r>
              <a:rPr lang="en-US" dirty="0">
                <a:solidFill>
                  <a:schemeClr val="bg1"/>
                </a:solidFill>
              </a:rPr>
              <a:t>website </a:t>
            </a:r>
            <a:r>
              <a:rPr lang="en-US" dirty="0">
                <a:solidFill>
                  <a:schemeClr val="bg1"/>
                </a:solidFill>
                <a:hlinkClick r:id="rId2"/>
              </a:rPr>
              <a:t>http://</a:t>
            </a:r>
            <a:r>
              <a:rPr lang="en-US" dirty="0" smtClean="0">
                <a:solidFill>
                  <a:schemeClr val="bg1"/>
                </a:solidFill>
                <a:hlinkClick r:id="rId2"/>
              </a:rPr>
              <a:t>www.etsu.edu/facts/history.aspx</a:t>
            </a:r>
            <a:r>
              <a:rPr lang="en-US" dirty="0" smtClean="0">
                <a:solidFill>
                  <a:schemeClr val="bg1"/>
                </a:solidFill>
              </a:rPr>
              <a:t> states that the Mathematics Department was first part of the school in 1926.</a:t>
            </a:r>
            <a:endParaRPr lang="en-US" dirty="0">
              <a:solidFill>
                <a:schemeClr val="bg1"/>
              </a:solidFill>
            </a:endParaRPr>
          </a:p>
        </p:txBody>
      </p:sp>
    </p:spTree>
    <p:extLst>
      <p:ext uri="{BB962C8B-B14F-4D97-AF65-F5344CB8AC3E}">
        <p14:creationId xmlns:p14="http://schemas.microsoft.com/office/powerpoint/2010/main" val="2931702085"/>
      </p:ext>
    </p:extLst>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84" y="838200"/>
            <a:ext cx="3264074" cy="4495800"/>
          </a:xfrm>
          <a:prstGeom prst="rect">
            <a:avLst/>
          </a:prstGeom>
          <a:ln w="57150">
            <a:solidFill>
              <a:schemeClr val="bg1"/>
            </a:solidFill>
          </a:ln>
        </p:spPr>
      </p:pic>
      <p:sp>
        <p:nvSpPr>
          <p:cNvPr id="3" name="TextBox 2"/>
          <p:cNvSpPr txBox="1"/>
          <p:nvPr/>
        </p:nvSpPr>
        <p:spPr>
          <a:xfrm>
            <a:off x="4724400" y="5728346"/>
            <a:ext cx="3962400" cy="646331"/>
          </a:xfrm>
          <a:prstGeom prst="rect">
            <a:avLst/>
          </a:prstGeom>
          <a:noFill/>
        </p:spPr>
        <p:txBody>
          <a:bodyPr wrap="square" rtlCol="0">
            <a:spAutoFit/>
          </a:bodyPr>
          <a:lstStyle/>
          <a:p>
            <a:r>
              <a:rPr lang="en-US" dirty="0"/>
              <a:t>https://</a:t>
            </a:r>
            <a:r>
              <a:rPr lang="en-US" dirty="0" smtClean="0"/>
              <a:t>www.flickr.com/photos/etsuarchives/4435407407</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742" y="838200"/>
            <a:ext cx="3045037" cy="4403503"/>
          </a:xfrm>
          <a:prstGeom prst="rect">
            <a:avLst/>
          </a:prstGeom>
          <a:ln w="57150">
            <a:solidFill>
              <a:schemeClr val="bg1"/>
            </a:solidFill>
          </a:ln>
        </p:spPr>
      </p:pic>
      <p:sp>
        <p:nvSpPr>
          <p:cNvPr id="8" name="TextBox 7"/>
          <p:cNvSpPr txBox="1"/>
          <p:nvPr/>
        </p:nvSpPr>
        <p:spPr>
          <a:xfrm>
            <a:off x="457200" y="5638800"/>
            <a:ext cx="4114800" cy="646331"/>
          </a:xfrm>
          <a:prstGeom prst="rect">
            <a:avLst/>
          </a:prstGeom>
          <a:noFill/>
        </p:spPr>
        <p:txBody>
          <a:bodyPr wrap="square" rtlCol="0">
            <a:spAutoFit/>
          </a:bodyPr>
          <a:lstStyle/>
          <a:p>
            <a:r>
              <a:rPr lang="en-US" dirty="0"/>
              <a:t>https://www.etsu.edu/100years/highlights.aspx</a:t>
            </a:r>
          </a:p>
        </p:txBody>
      </p:sp>
      <p:sp>
        <p:nvSpPr>
          <p:cNvPr id="9" name="TextBox 8"/>
          <p:cNvSpPr txBox="1"/>
          <p:nvPr/>
        </p:nvSpPr>
        <p:spPr>
          <a:xfrm>
            <a:off x="685800" y="76200"/>
            <a:ext cx="3705616" cy="707886"/>
          </a:xfrm>
          <a:prstGeom prst="rect">
            <a:avLst/>
          </a:prstGeom>
          <a:noFill/>
        </p:spPr>
        <p:txBody>
          <a:bodyPr wrap="square" rtlCol="0">
            <a:spAutoFit/>
          </a:bodyPr>
          <a:lstStyle/>
          <a:p>
            <a:pPr algn="ctr"/>
            <a:r>
              <a:rPr lang="en-US" sz="4000" dirty="0" smtClean="0">
                <a:solidFill>
                  <a:srgbClr val="FFFF00"/>
                </a:solidFill>
              </a:rPr>
              <a:t>David Burleson</a:t>
            </a:r>
            <a:endParaRPr lang="en-US" sz="4000" dirty="0">
              <a:solidFill>
                <a:srgbClr val="FFFF00"/>
              </a:solidFill>
            </a:endParaRPr>
          </a:p>
        </p:txBody>
      </p:sp>
      <p:sp>
        <p:nvSpPr>
          <p:cNvPr id="10" name="TextBox 9"/>
          <p:cNvSpPr txBox="1"/>
          <p:nvPr/>
        </p:nvSpPr>
        <p:spPr>
          <a:xfrm>
            <a:off x="4447784" y="76200"/>
            <a:ext cx="3705616" cy="707886"/>
          </a:xfrm>
          <a:prstGeom prst="rect">
            <a:avLst/>
          </a:prstGeom>
          <a:noFill/>
        </p:spPr>
        <p:txBody>
          <a:bodyPr wrap="square" rtlCol="0">
            <a:spAutoFit/>
          </a:bodyPr>
          <a:lstStyle/>
          <a:p>
            <a:pPr algn="ctr"/>
            <a:r>
              <a:rPr lang="en-US" sz="4000" dirty="0" smtClean="0">
                <a:solidFill>
                  <a:srgbClr val="FFFF00"/>
                </a:solidFill>
              </a:rPr>
              <a:t>Christian Rogers</a:t>
            </a:r>
            <a:endParaRPr lang="en-US" sz="4000" dirty="0">
              <a:solidFill>
                <a:srgbClr val="FFFF00"/>
              </a:solidFill>
            </a:endParaRPr>
          </a:p>
        </p:txBody>
      </p:sp>
    </p:spTree>
    <p:extLst>
      <p:ext uri="{BB962C8B-B14F-4D97-AF65-F5344CB8AC3E}">
        <p14:creationId xmlns:p14="http://schemas.microsoft.com/office/powerpoint/2010/main" val="414761922"/>
      </p:ext>
    </p:extLst>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6031468"/>
            <a:ext cx="5715000" cy="369332"/>
          </a:xfrm>
          <a:prstGeom prst="rect">
            <a:avLst/>
          </a:prstGeom>
          <a:noFill/>
        </p:spPr>
        <p:txBody>
          <a:bodyPr wrap="square" rtlCol="0">
            <a:spAutoFit/>
          </a:bodyPr>
          <a:lstStyle/>
          <a:p>
            <a:pPr algn="ctr"/>
            <a:r>
              <a:rPr lang="en-US" dirty="0" smtClean="0"/>
              <a:t>https</a:t>
            </a:r>
            <a:r>
              <a:rPr lang="en-US" dirty="0"/>
              <a:t>://www.flickr.com/photos/etsuarchives/4426967783</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436558"/>
            <a:ext cx="3657600" cy="5354642"/>
          </a:xfrm>
          <a:prstGeom prst="rect">
            <a:avLst/>
          </a:prstGeom>
          <a:ln w="57150">
            <a:solidFill>
              <a:schemeClr val="bg1"/>
            </a:solidFill>
          </a:ln>
        </p:spPr>
      </p:pic>
      <p:sp>
        <p:nvSpPr>
          <p:cNvPr id="4" name="TextBox 3"/>
          <p:cNvSpPr txBox="1"/>
          <p:nvPr/>
        </p:nvSpPr>
        <p:spPr>
          <a:xfrm>
            <a:off x="762000" y="685800"/>
            <a:ext cx="3390900" cy="707886"/>
          </a:xfrm>
          <a:prstGeom prst="rect">
            <a:avLst/>
          </a:prstGeom>
          <a:noFill/>
        </p:spPr>
        <p:txBody>
          <a:bodyPr wrap="square" rtlCol="0">
            <a:spAutoFit/>
          </a:bodyPr>
          <a:lstStyle/>
          <a:p>
            <a:pPr algn="ctr"/>
            <a:r>
              <a:rPr lang="en-US" sz="4000" dirty="0" smtClean="0">
                <a:solidFill>
                  <a:srgbClr val="FFFF00"/>
                </a:solidFill>
              </a:rPr>
              <a:t>Thomas Carson</a:t>
            </a:r>
            <a:endParaRPr lang="en-US" sz="4000" dirty="0">
              <a:solidFill>
                <a:srgbClr val="FFFF00"/>
              </a:solidFill>
            </a:endParaRPr>
          </a:p>
        </p:txBody>
      </p:sp>
      <p:sp>
        <p:nvSpPr>
          <p:cNvPr id="5" name="TextBox 4"/>
          <p:cNvSpPr txBox="1"/>
          <p:nvPr/>
        </p:nvSpPr>
        <p:spPr>
          <a:xfrm>
            <a:off x="457200" y="1676400"/>
            <a:ext cx="4572000" cy="3539430"/>
          </a:xfrm>
          <a:prstGeom prst="rect">
            <a:avLst/>
          </a:prstGeom>
          <a:noFill/>
        </p:spPr>
        <p:txBody>
          <a:bodyPr wrap="square" rtlCol="0">
            <a:spAutoFit/>
          </a:bodyPr>
          <a:lstStyle/>
          <a:p>
            <a:r>
              <a:rPr lang="en-US" sz="2800" dirty="0" smtClean="0"/>
              <a:t>M.A. degree from Duke University (1928) with thesis titled “Some Historical Investigations into the Parallel Postulate.” A copy of his thesis is available in the ETSU Archives of Appalachia (QA681.C37).</a:t>
            </a:r>
            <a:endParaRPr lang="en-US" sz="2800" dirty="0"/>
          </a:p>
        </p:txBody>
      </p:sp>
    </p:spTree>
    <p:extLst>
      <p:ext uri="{BB962C8B-B14F-4D97-AF65-F5344CB8AC3E}">
        <p14:creationId xmlns:p14="http://schemas.microsoft.com/office/powerpoint/2010/main" val="2288532815"/>
      </p:ext>
    </p:extLst>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412468"/>
            <a:ext cx="8686800" cy="369332"/>
          </a:xfrm>
          <a:prstGeom prst="rect">
            <a:avLst/>
          </a:prstGeom>
          <a:noFill/>
        </p:spPr>
        <p:txBody>
          <a:bodyPr wrap="square" rtlCol="0">
            <a:spAutoFit/>
          </a:bodyPr>
          <a:lstStyle/>
          <a:p>
            <a:pPr algn="ctr"/>
            <a:r>
              <a:rPr lang="en-US" dirty="0" smtClean="0"/>
              <a:t>https</a:t>
            </a:r>
            <a:r>
              <a:rPr lang="en-US" dirty="0"/>
              <a:t>://www.flickr.com/photos/etsuarchives/4615513834</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761" y="707887"/>
            <a:ext cx="7422239" cy="5552182"/>
          </a:xfrm>
          <a:prstGeom prst="rect">
            <a:avLst/>
          </a:prstGeom>
          <a:ln w="57150">
            <a:solidFill>
              <a:schemeClr val="bg1"/>
            </a:solidFill>
          </a:ln>
        </p:spPr>
      </p:pic>
      <p:sp>
        <p:nvSpPr>
          <p:cNvPr id="4" name="TextBox 3"/>
          <p:cNvSpPr txBox="1"/>
          <p:nvPr/>
        </p:nvSpPr>
        <p:spPr>
          <a:xfrm>
            <a:off x="1447800" y="0"/>
            <a:ext cx="6324600" cy="707886"/>
          </a:xfrm>
          <a:prstGeom prst="rect">
            <a:avLst/>
          </a:prstGeom>
          <a:noFill/>
        </p:spPr>
        <p:txBody>
          <a:bodyPr wrap="square" rtlCol="0">
            <a:spAutoFit/>
          </a:bodyPr>
          <a:lstStyle/>
          <a:p>
            <a:pPr algn="ctr"/>
            <a:r>
              <a:rPr lang="en-US" sz="4000" dirty="0" smtClean="0">
                <a:solidFill>
                  <a:srgbClr val="FFFF00"/>
                </a:solidFill>
              </a:rPr>
              <a:t>Carson Hall 1</a:t>
            </a:r>
            <a:endParaRPr lang="en-US" sz="4000" dirty="0">
              <a:solidFill>
                <a:srgbClr val="FFFF00"/>
              </a:solidFill>
            </a:endParaRPr>
          </a:p>
        </p:txBody>
      </p:sp>
    </p:spTree>
    <p:extLst>
      <p:ext uri="{BB962C8B-B14F-4D97-AF65-F5344CB8AC3E}">
        <p14:creationId xmlns:p14="http://schemas.microsoft.com/office/powerpoint/2010/main" val="1819396973"/>
      </p:ext>
    </p:extLst>
  </p:cSld>
  <p:clrMapOvr>
    <a:masterClrMapping/>
  </p:clrMapOvr>
  <p:transition spd="slow">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260871" cy="5410200"/>
          </a:xfrm>
          <a:prstGeom prst="rect">
            <a:avLst/>
          </a:prstGeom>
          <a:ln w="57150">
            <a:solidFill>
              <a:schemeClr val="bg1"/>
            </a:solidFill>
          </a:ln>
        </p:spPr>
      </p:pic>
      <p:sp>
        <p:nvSpPr>
          <p:cNvPr id="3" name="TextBox 2"/>
          <p:cNvSpPr txBox="1"/>
          <p:nvPr/>
        </p:nvSpPr>
        <p:spPr>
          <a:xfrm>
            <a:off x="685800" y="6336268"/>
            <a:ext cx="8305800" cy="369332"/>
          </a:xfrm>
          <a:prstGeom prst="rect">
            <a:avLst/>
          </a:prstGeom>
          <a:noFill/>
        </p:spPr>
        <p:txBody>
          <a:bodyPr wrap="square" rtlCol="0">
            <a:spAutoFit/>
          </a:bodyPr>
          <a:lstStyle/>
          <a:p>
            <a:pPr algn="ctr"/>
            <a:r>
              <a:rPr lang="en-US" dirty="0"/>
              <a:t>https</a:t>
            </a:r>
            <a:r>
              <a:rPr lang="en-US" dirty="0" smtClean="0"/>
              <a:t>://www.flickr.com/photos/etsuarchives/4331024682</a:t>
            </a:r>
            <a:endParaRPr lang="en-US" dirty="0"/>
          </a:p>
        </p:txBody>
      </p:sp>
      <p:sp>
        <p:nvSpPr>
          <p:cNvPr id="4" name="TextBox 3"/>
          <p:cNvSpPr txBox="1"/>
          <p:nvPr/>
        </p:nvSpPr>
        <p:spPr>
          <a:xfrm>
            <a:off x="1295400" y="-22086"/>
            <a:ext cx="6324600" cy="707886"/>
          </a:xfrm>
          <a:prstGeom prst="rect">
            <a:avLst/>
          </a:prstGeom>
          <a:noFill/>
        </p:spPr>
        <p:txBody>
          <a:bodyPr wrap="square" rtlCol="0">
            <a:spAutoFit/>
          </a:bodyPr>
          <a:lstStyle/>
          <a:p>
            <a:pPr algn="ctr"/>
            <a:r>
              <a:rPr lang="en-US" sz="4000" dirty="0" smtClean="0">
                <a:solidFill>
                  <a:srgbClr val="FFFF00"/>
                </a:solidFill>
              </a:rPr>
              <a:t>Carson Hall 2</a:t>
            </a:r>
            <a:endParaRPr lang="en-US" sz="4000" dirty="0">
              <a:solidFill>
                <a:srgbClr val="FFFF00"/>
              </a:solidFill>
            </a:endParaRPr>
          </a:p>
        </p:txBody>
      </p:sp>
    </p:spTree>
    <p:extLst>
      <p:ext uri="{BB962C8B-B14F-4D97-AF65-F5344CB8AC3E}">
        <p14:creationId xmlns:p14="http://schemas.microsoft.com/office/powerpoint/2010/main" val="2083674516"/>
      </p:ext>
    </p:extLst>
  </p:cSld>
  <p:clrMapOvr>
    <a:masterClrMapping/>
  </p:clrMapOvr>
  <p:transition spd="slow">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299" y="1143000"/>
            <a:ext cx="8151987" cy="4953000"/>
          </a:xfrm>
          <a:prstGeom prst="rect">
            <a:avLst/>
          </a:prstGeom>
          <a:ln w="57150">
            <a:solidFill>
              <a:schemeClr val="bg1"/>
            </a:solidFill>
          </a:ln>
        </p:spPr>
      </p:pic>
      <p:sp>
        <p:nvSpPr>
          <p:cNvPr id="3" name="TextBox 2"/>
          <p:cNvSpPr txBox="1"/>
          <p:nvPr/>
        </p:nvSpPr>
        <p:spPr>
          <a:xfrm>
            <a:off x="762000" y="6243935"/>
            <a:ext cx="7543800" cy="461665"/>
          </a:xfrm>
          <a:prstGeom prst="rect">
            <a:avLst/>
          </a:prstGeom>
          <a:noFill/>
        </p:spPr>
        <p:txBody>
          <a:bodyPr wrap="square" rtlCol="0">
            <a:spAutoFit/>
          </a:bodyPr>
          <a:lstStyle/>
          <a:p>
            <a:pPr algn="ctr"/>
            <a:r>
              <a:rPr lang="en-US" sz="2400" dirty="0" smtClean="0">
                <a:solidFill>
                  <a:srgbClr val="FFFF00"/>
                </a:solidFill>
              </a:rPr>
              <a:t>Department Chair (and building namesake) Thomas Carson.</a:t>
            </a:r>
            <a:endParaRPr lang="en-US" sz="2400" dirty="0">
              <a:solidFill>
                <a:srgbClr val="FFFF00"/>
              </a:solidFill>
            </a:endParaRPr>
          </a:p>
        </p:txBody>
      </p:sp>
      <p:sp>
        <p:nvSpPr>
          <p:cNvPr id="4" name="TextBox 3"/>
          <p:cNvSpPr txBox="1"/>
          <p:nvPr/>
        </p:nvSpPr>
        <p:spPr>
          <a:xfrm>
            <a:off x="1447800" y="152400"/>
            <a:ext cx="6324600" cy="707886"/>
          </a:xfrm>
          <a:prstGeom prst="rect">
            <a:avLst/>
          </a:prstGeom>
          <a:noFill/>
        </p:spPr>
        <p:txBody>
          <a:bodyPr wrap="square" rtlCol="0">
            <a:spAutoFit/>
          </a:bodyPr>
          <a:lstStyle/>
          <a:p>
            <a:pPr algn="ctr"/>
            <a:r>
              <a:rPr lang="en-US" sz="4000" dirty="0" smtClean="0">
                <a:solidFill>
                  <a:srgbClr val="FFFF00"/>
                </a:solidFill>
              </a:rPr>
              <a:t>The Math Club, March 1955</a:t>
            </a:r>
            <a:endParaRPr lang="en-US" sz="4000" dirty="0">
              <a:solidFill>
                <a:srgbClr val="FFFF00"/>
              </a:solidFill>
            </a:endParaRPr>
          </a:p>
        </p:txBody>
      </p:sp>
      <p:sp>
        <p:nvSpPr>
          <p:cNvPr id="5" name="Oval 4"/>
          <p:cNvSpPr/>
          <p:nvPr/>
        </p:nvSpPr>
        <p:spPr>
          <a:xfrm>
            <a:off x="1828800" y="1981200"/>
            <a:ext cx="579790" cy="685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25951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260068"/>
            <a:ext cx="7467600" cy="369332"/>
          </a:xfrm>
          <a:prstGeom prst="rect">
            <a:avLst/>
          </a:prstGeom>
          <a:noFill/>
        </p:spPr>
        <p:txBody>
          <a:bodyPr wrap="square" rtlCol="0">
            <a:spAutoFit/>
          </a:bodyPr>
          <a:lstStyle/>
          <a:p>
            <a:pPr algn="ctr"/>
            <a:r>
              <a:rPr lang="en-US" dirty="0"/>
              <a:t>https://www.pinterest.com/pin/386254105519956027/</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219200"/>
            <a:ext cx="6923529" cy="4724400"/>
          </a:xfrm>
          <a:prstGeom prst="rect">
            <a:avLst/>
          </a:prstGeom>
          <a:ln w="57150">
            <a:solidFill>
              <a:schemeClr val="bg1"/>
            </a:solidFill>
          </a:ln>
        </p:spPr>
      </p:pic>
      <p:sp>
        <p:nvSpPr>
          <p:cNvPr id="4" name="TextBox 3"/>
          <p:cNvSpPr txBox="1"/>
          <p:nvPr/>
        </p:nvSpPr>
        <p:spPr>
          <a:xfrm>
            <a:off x="914400" y="152400"/>
            <a:ext cx="7239000" cy="707886"/>
          </a:xfrm>
          <a:prstGeom prst="rect">
            <a:avLst/>
          </a:prstGeom>
          <a:noFill/>
        </p:spPr>
        <p:txBody>
          <a:bodyPr wrap="square" rtlCol="0">
            <a:spAutoFit/>
          </a:bodyPr>
          <a:lstStyle/>
          <a:p>
            <a:pPr algn="ctr"/>
            <a:r>
              <a:rPr lang="en-US" sz="4000" dirty="0" smtClean="0">
                <a:solidFill>
                  <a:srgbClr val="FFFF00"/>
                </a:solidFill>
              </a:rPr>
              <a:t>Dr. Lester C. </a:t>
            </a:r>
            <a:r>
              <a:rPr lang="en-US" sz="4000" dirty="0" err="1" smtClean="0">
                <a:solidFill>
                  <a:srgbClr val="FFFF00"/>
                </a:solidFill>
              </a:rPr>
              <a:t>Hartsell</a:t>
            </a:r>
            <a:r>
              <a:rPr lang="en-US" sz="4000" dirty="0" smtClean="0">
                <a:solidFill>
                  <a:srgbClr val="FFFF00"/>
                </a:solidFill>
              </a:rPr>
              <a:t> (1921-2016)</a:t>
            </a:r>
            <a:endParaRPr lang="en-US" sz="4000" dirty="0">
              <a:solidFill>
                <a:srgbClr val="FFFF00"/>
              </a:solidFill>
            </a:endParaRPr>
          </a:p>
        </p:txBody>
      </p:sp>
    </p:spTree>
    <p:extLst>
      <p:ext uri="{BB962C8B-B14F-4D97-AF65-F5344CB8AC3E}">
        <p14:creationId xmlns:p14="http://schemas.microsoft.com/office/powerpoint/2010/main" val="800681093"/>
      </p:ext>
    </p:extLst>
  </p:cSld>
  <p:clrMapOvr>
    <a:masterClrMapping/>
  </p:clrMapOvr>
  <p:transition spd="slow">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867400"/>
            <a:ext cx="4114800" cy="923330"/>
          </a:xfrm>
          <a:prstGeom prst="rect">
            <a:avLst/>
          </a:prstGeom>
          <a:noFill/>
        </p:spPr>
        <p:txBody>
          <a:bodyPr wrap="square" rtlCol="0">
            <a:spAutoFit/>
          </a:bodyPr>
          <a:lstStyle/>
          <a:p>
            <a:pPr algn="ctr"/>
            <a:r>
              <a:rPr lang="en-US" b="1" dirty="0" smtClean="0">
                <a:solidFill>
                  <a:schemeClr val="bg1"/>
                </a:solidFill>
              </a:rPr>
              <a:t>Math faculty member: 1928-1972. </a:t>
            </a:r>
            <a:r>
              <a:rPr lang="en-US" dirty="0"/>
              <a:t>https://</a:t>
            </a:r>
            <a:r>
              <a:rPr lang="en-US" dirty="0" smtClean="0"/>
              <a:t>www.flickr.com/photos/etsuarchives/4427736410</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947841"/>
            <a:ext cx="3275076" cy="4767159"/>
          </a:xfrm>
          <a:prstGeom prst="rect">
            <a:avLst/>
          </a:prstGeom>
          <a:ln w="57150">
            <a:solidFill>
              <a:schemeClr val="bg1"/>
            </a:solidFill>
          </a:ln>
        </p:spPr>
      </p:pic>
      <p:sp>
        <p:nvSpPr>
          <p:cNvPr id="4" name="TextBox 3"/>
          <p:cNvSpPr txBox="1"/>
          <p:nvPr/>
        </p:nvSpPr>
        <p:spPr>
          <a:xfrm>
            <a:off x="304800" y="152400"/>
            <a:ext cx="8077200" cy="707886"/>
          </a:xfrm>
          <a:prstGeom prst="rect">
            <a:avLst/>
          </a:prstGeom>
          <a:noFill/>
        </p:spPr>
        <p:txBody>
          <a:bodyPr wrap="square" rtlCol="0">
            <a:spAutoFit/>
          </a:bodyPr>
          <a:lstStyle/>
          <a:p>
            <a:pPr algn="ctr"/>
            <a:r>
              <a:rPr lang="en-US" sz="4000" dirty="0" smtClean="0">
                <a:solidFill>
                  <a:srgbClr val="FFFF00"/>
                </a:solidFill>
              </a:rPr>
              <a:t>Velma </a:t>
            </a:r>
            <a:r>
              <a:rPr lang="en-US" sz="4000" dirty="0" err="1" smtClean="0">
                <a:solidFill>
                  <a:srgbClr val="FFFF00"/>
                </a:solidFill>
              </a:rPr>
              <a:t>Cloyd</a:t>
            </a:r>
            <a:r>
              <a:rPr lang="en-US" sz="4000" dirty="0">
                <a:solidFill>
                  <a:srgbClr val="FFFF00"/>
                </a:solidFill>
              </a:rPr>
              <a:t> and Marjorie </a:t>
            </a:r>
            <a:r>
              <a:rPr lang="en-US" sz="4000" dirty="0" err="1">
                <a:solidFill>
                  <a:srgbClr val="FFFF00"/>
                </a:solidFill>
              </a:rPr>
              <a:t>Midyett</a:t>
            </a:r>
            <a:endParaRPr lang="en-US" sz="4000" dirty="0">
              <a:solidFill>
                <a:srgbClr val="FFFF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446" y="904450"/>
            <a:ext cx="3848100" cy="4853940"/>
          </a:xfrm>
          <a:prstGeom prst="rect">
            <a:avLst/>
          </a:prstGeom>
          <a:ln w="57150">
            <a:solidFill>
              <a:schemeClr val="bg1"/>
            </a:solidFill>
          </a:ln>
        </p:spPr>
      </p:pic>
      <p:sp>
        <p:nvSpPr>
          <p:cNvPr id="6" name="TextBox 5"/>
          <p:cNvSpPr txBox="1"/>
          <p:nvPr/>
        </p:nvSpPr>
        <p:spPr>
          <a:xfrm>
            <a:off x="4572000" y="5943600"/>
            <a:ext cx="4343400" cy="923330"/>
          </a:xfrm>
          <a:prstGeom prst="rect">
            <a:avLst/>
          </a:prstGeom>
          <a:noFill/>
        </p:spPr>
        <p:txBody>
          <a:bodyPr wrap="square" rtlCol="0">
            <a:spAutoFit/>
          </a:bodyPr>
          <a:lstStyle/>
          <a:p>
            <a:pPr algn="ctr"/>
            <a:r>
              <a:rPr lang="en-US" b="1" dirty="0" smtClean="0">
                <a:solidFill>
                  <a:schemeClr val="bg1"/>
                </a:solidFill>
              </a:rPr>
              <a:t>Math faculty member: 1966-1990. </a:t>
            </a:r>
            <a:r>
              <a:rPr lang="en-US" dirty="0"/>
              <a:t>https://www.flickr.com/photos/etsuarchives/4435585654</a:t>
            </a:r>
          </a:p>
        </p:txBody>
      </p:sp>
    </p:spTree>
    <p:extLst>
      <p:ext uri="{BB962C8B-B14F-4D97-AF65-F5344CB8AC3E}">
        <p14:creationId xmlns:p14="http://schemas.microsoft.com/office/powerpoint/2010/main" val="16793348"/>
      </p:ext>
    </p:extLst>
  </p:cSld>
  <p:clrMapOvr>
    <a:masterClrMapping/>
  </p:clrMapOvr>
  <p:transition spd="slow">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828800"/>
            <a:ext cx="8305800" cy="4155831"/>
          </a:xfrm>
          <a:prstGeom prst="rect">
            <a:avLst/>
          </a:prstGeom>
          <a:ln w="57150">
            <a:solidFill>
              <a:schemeClr val="bg1"/>
            </a:solidFill>
          </a:ln>
        </p:spPr>
      </p:pic>
      <p:sp>
        <p:nvSpPr>
          <p:cNvPr id="3" name="TextBox 2"/>
          <p:cNvSpPr txBox="1"/>
          <p:nvPr/>
        </p:nvSpPr>
        <p:spPr>
          <a:xfrm>
            <a:off x="1447800" y="304800"/>
            <a:ext cx="6324600" cy="1323439"/>
          </a:xfrm>
          <a:prstGeom prst="rect">
            <a:avLst/>
          </a:prstGeom>
          <a:noFill/>
        </p:spPr>
        <p:txBody>
          <a:bodyPr wrap="square" rtlCol="0">
            <a:spAutoFit/>
          </a:bodyPr>
          <a:lstStyle/>
          <a:p>
            <a:pPr algn="ctr"/>
            <a:r>
              <a:rPr lang="en-US" sz="4000" dirty="0" smtClean="0">
                <a:solidFill>
                  <a:srgbClr val="FFFF00"/>
                </a:solidFill>
              </a:rPr>
              <a:t>The Department’s First Website (circa 1996)</a:t>
            </a:r>
            <a:endParaRPr lang="en-US" sz="4000" dirty="0">
              <a:solidFill>
                <a:srgbClr val="FFFF00"/>
              </a:solidFill>
            </a:endParaRPr>
          </a:p>
        </p:txBody>
      </p:sp>
      <p:sp>
        <p:nvSpPr>
          <p:cNvPr id="4" name="TextBox 3"/>
          <p:cNvSpPr txBox="1"/>
          <p:nvPr/>
        </p:nvSpPr>
        <p:spPr>
          <a:xfrm>
            <a:off x="304800" y="6248400"/>
            <a:ext cx="8678210" cy="369332"/>
          </a:xfrm>
          <a:prstGeom prst="rect">
            <a:avLst/>
          </a:prstGeom>
          <a:noFill/>
        </p:spPr>
        <p:txBody>
          <a:bodyPr wrap="none" rtlCol="0">
            <a:spAutoFit/>
          </a:bodyPr>
          <a:lstStyle/>
          <a:p>
            <a:r>
              <a:rPr lang="en-US" dirty="0"/>
              <a:t>https://web.archive.org/web/19980214230636/http://www3.etsu.edu/MATH/MATH.HTM</a:t>
            </a:r>
          </a:p>
        </p:txBody>
      </p:sp>
    </p:spTree>
    <p:extLst>
      <p:ext uri="{BB962C8B-B14F-4D97-AF65-F5344CB8AC3E}">
        <p14:creationId xmlns:p14="http://schemas.microsoft.com/office/powerpoint/2010/main" val="975538624"/>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763000" cy="707886"/>
          </a:xfrm>
          <a:prstGeom prst="rect">
            <a:avLst/>
          </a:prstGeom>
          <a:noFill/>
        </p:spPr>
        <p:txBody>
          <a:bodyPr wrap="square" rtlCol="0">
            <a:spAutoFit/>
          </a:bodyPr>
          <a:lstStyle/>
          <a:p>
            <a:pPr algn="ctr"/>
            <a:r>
              <a:rPr lang="en-US" sz="4000" dirty="0" err="1" smtClean="0">
                <a:solidFill>
                  <a:srgbClr val="FFFF00"/>
                </a:solidFill>
              </a:rPr>
              <a:t>Protohistoric</a:t>
            </a:r>
            <a:r>
              <a:rPr lang="en-US" sz="4000" dirty="0" smtClean="0">
                <a:solidFill>
                  <a:srgbClr val="FFFF00"/>
                </a:solidFill>
              </a:rPr>
              <a:t> Cherokee Town Cane Notch </a:t>
            </a:r>
            <a:endParaRPr lang="en-US" sz="4000" dirty="0">
              <a:solidFill>
                <a:srgbClr val="FFFF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77871"/>
            <a:ext cx="4843876" cy="2623766"/>
          </a:xfrm>
          <a:prstGeom prst="rect">
            <a:avLst/>
          </a:prstGeom>
          <a:ln w="57150">
            <a:solidFill>
              <a:schemeClr val="bg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9950" y="3768969"/>
            <a:ext cx="3634788" cy="2786434"/>
          </a:xfrm>
          <a:prstGeom prst="rect">
            <a:avLst/>
          </a:prstGeom>
          <a:ln w="57150">
            <a:solidFill>
              <a:schemeClr val="bg1"/>
            </a:solidFill>
          </a:ln>
        </p:spPr>
      </p:pic>
      <p:sp>
        <p:nvSpPr>
          <p:cNvPr id="5" name="TextBox 4"/>
          <p:cNvSpPr txBox="1"/>
          <p:nvPr/>
        </p:nvSpPr>
        <p:spPr>
          <a:xfrm>
            <a:off x="5638800" y="1219200"/>
            <a:ext cx="2971800" cy="2031325"/>
          </a:xfrm>
          <a:prstGeom prst="rect">
            <a:avLst/>
          </a:prstGeom>
          <a:noFill/>
        </p:spPr>
        <p:txBody>
          <a:bodyPr wrap="square" rtlCol="0">
            <a:spAutoFit/>
          </a:bodyPr>
          <a:lstStyle/>
          <a:p>
            <a:pPr algn="ctr"/>
            <a:r>
              <a:rPr lang="en-US" dirty="0" smtClean="0"/>
              <a:t>ETSU archaeology students  excavating at Cane Notch on the Nolichucky River .</a:t>
            </a:r>
          </a:p>
          <a:p>
            <a:pPr algn="ctr"/>
            <a:r>
              <a:rPr lang="en-US" dirty="0"/>
              <a:t>From: </a:t>
            </a:r>
            <a:r>
              <a:rPr lang="en-US" dirty="0" smtClean="0"/>
              <a:t> </a:t>
            </a:r>
            <a:r>
              <a:rPr lang="en-US" dirty="0"/>
              <a:t>http://jcnewsandneighbor.com/peeling-back-the-cherokee-past/#prettyPhoto</a:t>
            </a:r>
          </a:p>
        </p:txBody>
      </p:sp>
      <p:sp>
        <p:nvSpPr>
          <p:cNvPr id="6" name="TextBox 5"/>
          <p:cNvSpPr txBox="1"/>
          <p:nvPr/>
        </p:nvSpPr>
        <p:spPr>
          <a:xfrm>
            <a:off x="914400" y="4486870"/>
            <a:ext cx="3048000" cy="923330"/>
          </a:xfrm>
          <a:prstGeom prst="rect">
            <a:avLst/>
          </a:prstGeom>
          <a:noFill/>
        </p:spPr>
        <p:txBody>
          <a:bodyPr wrap="square" rtlCol="0">
            <a:spAutoFit/>
          </a:bodyPr>
          <a:lstStyle/>
          <a:p>
            <a:r>
              <a:rPr lang="en-US" dirty="0"/>
              <a:t>http://faculty.etsu.edu/franklij/etsu_archaeological_field_school_10.htm</a:t>
            </a:r>
          </a:p>
        </p:txBody>
      </p:sp>
    </p:spTree>
    <p:extLst>
      <p:ext uri="{BB962C8B-B14F-4D97-AF65-F5344CB8AC3E}">
        <p14:creationId xmlns:p14="http://schemas.microsoft.com/office/powerpoint/2010/main" val="538790289"/>
      </p:ext>
    </p:extLst>
  </p:cSld>
  <p:clrMapOvr>
    <a:masterClrMapping/>
  </p:clrMapOvr>
  <p:transition spd="slow">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76200"/>
            <a:ext cx="6324600" cy="1323439"/>
          </a:xfrm>
          <a:prstGeom prst="rect">
            <a:avLst/>
          </a:prstGeom>
          <a:noFill/>
        </p:spPr>
        <p:txBody>
          <a:bodyPr wrap="square" rtlCol="0">
            <a:spAutoFit/>
          </a:bodyPr>
          <a:lstStyle/>
          <a:p>
            <a:pPr algn="ctr"/>
            <a:r>
              <a:rPr lang="en-US" sz="4000" dirty="0" smtClean="0">
                <a:solidFill>
                  <a:srgbClr val="FFFF00"/>
                </a:solidFill>
              </a:rPr>
              <a:t>First Female Chair of Math</a:t>
            </a:r>
          </a:p>
          <a:p>
            <a:pPr algn="ctr"/>
            <a:r>
              <a:rPr lang="en-US" sz="4000" dirty="0" smtClean="0">
                <a:solidFill>
                  <a:srgbClr val="FFFF00"/>
                </a:solidFill>
              </a:rPr>
              <a:t>Janice Huang, 1999-2000</a:t>
            </a:r>
            <a:endParaRPr lang="en-US" sz="4000" dirty="0">
              <a:solidFill>
                <a:srgbClr val="FFFF00"/>
              </a:solidFill>
            </a:endParaRPr>
          </a:p>
        </p:txBody>
      </p:sp>
      <p:sp>
        <p:nvSpPr>
          <p:cNvPr id="3" name="TextBox 2"/>
          <p:cNvSpPr txBox="1"/>
          <p:nvPr/>
        </p:nvSpPr>
        <p:spPr>
          <a:xfrm>
            <a:off x="0" y="5562600"/>
            <a:ext cx="9144000" cy="954107"/>
          </a:xfrm>
          <a:prstGeom prst="rect">
            <a:avLst/>
          </a:prstGeom>
          <a:noFill/>
        </p:spPr>
        <p:txBody>
          <a:bodyPr wrap="square" rtlCol="0">
            <a:spAutoFit/>
          </a:bodyPr>
          <a:lstStyle/>
          <a:p>
            <a:pPr algn="ctr"/>
            <a:r>
              <a:rPr lang="en-US" sz="1900" dirty="0" smtClean="0">
                <a:solidFill>
                  <a:schemeClr val="bg1"/>
                </a:solidFill>
              </a:rPr>
              <a:t>Janice Huang, seen here with her husband Tom (chair of the ETSU  Department of Chemistry for several years) . Her Ph.D</a:t>
            </a:r>
            <a:r>
              <a:rPr lang="en-US" sz="1900" dirty="0">
                <a:solidFill>
                  <a:schemeClr val="bg1"/>
                </a:solidFill>
              </a:rPr>
              <a:t>. </a:t>
            </a:r>
            <a:r>
              <a:rPr lang="en-US" sz="1900" dirty="0" smtClean="0">
                <a:solidFill>
                  <a:schemeClr val="bg1"/>
                </a:solidFill>
              </a:rPr>
              <a:t>is in algebra from the </a:t>
            </a:r>
            <a:r>
              <a:rPr lang="en-US" sz="1900" dirty="0">
                <a:solidFill>
                  <a:schemeClr val="bg1"/>
                </a:solidFill>
              </a:rPr>
              <a:t>University of Illinois (1994</a:t>
            </a:r>
            <a:r>
              <a:rPr lang="en-US" sz="1900" dirty="0" smtClean="0">
                <a:solidFill>
                  <a:schemeClr val="bg1"/>
                </a:solidFill>
              </a:rPr>
              <a:t>). </a:t>
            </a:r>
            <a:endParaRPr lang="en-US" sz="1900" dirty="0">
              <a:solidFill>
                <a:schemeClr val="bg1"/>
              </a:solidFill>
            </a:endParaRPr>
          </a:p>
          <a:p>
            <a:pPr algn="ctr"/>
            <a:r>
              <a:rPr lang="en-US" dirty="0" smtClean="0"/>
              <a:t>From </a:t>
            </a:r>
            <a:r>
              <a:rPr lang="en-US" i="1" dirty="0" smtClean="0"/>
              <a:t>ETSU Today</a:t>
            </a:r>
            <a:r>
              <a:rPr lang="en-US" dirty="0" smtClean="0"/>
              <a:t>, Fall 2001, page 14.</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447800"/>
            <a:ext cx="5486400" cy="3885106"/>
          </a:xfrm>
          <a:prstGeom prst="rect">
            <a:avLst/>
          </a:prstGeom>
          <a:ln w="57150">
            <a:solidFill>
              <a:schemeClr val="bg1"/>
            </a:solidFill>
          </a:ln>
        </p:spPr>
      </p:pic>
    </p:spTree>
    <p:extLst>
      <p:ext uri="{BB962C8B-B14F-4D97-AF65-F5344CB8AC3E}">
        <p14:creationId xmlns:p14="http://schemas.microsoft.com/office/powerpoint/2010/main" val="1590762158"/>
      </p:ext>
    </p:extLst>
  </p:cSld>
  <p:clrMapOvr>
    <a:masterClrMapping/>
  </p:clrMapOvr>
  <p:transition spd="slow">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964" y="451104"/>
            <a:ext cx="3267456" cy="5263896"/>
          </a:xfrm>
          <a:prstGeom prst="rect">
            <a:avLst/>
          </a:prstGeom>
          <a:ln w="57150">
            <a:solidFill>
              <a:schemeClr val="bg1"/>
            </a:solidFill>
          </a:ln>
        </p:spPr>
      </p:pic>
      <p:sp>
        <p:nvSpPr>
          <p:cNvPr id="3" name="TextBox 2"/>
          <p:cNvSpPr txBox="1"/>
          <p:nvPr/>
        </p:nvSpPr>
        <p:spPr>
          <a:xfrm>
            <a:off x="4038600" y="381000"/>
            <a:ext cx="4953000" cy="2554545"/>
          </a:xfrm>
          <a:prstGeom prst="rect">
            <a:avLst/>
          </a:prstGeom>
          <a:noFill/>
        </p:spPr>
        <p:txBody>
          <a:bodyPr wrap="square" rtlCol="0">
            <a:spAutoFit/>
          </a:bodyPr>
          <a:lstStyle/>
          <a:p>
            <a:pPr algn="ctr"/>
            <a:r>
              <a:rPr lang="en-US" sz="4000" dirty="0" smtClean="0">
                <a:solidFill>
                  <a:srgbClr val="FFFF00"/>
                </a:solidFill>
              </a:rPr>
              <a:t>The Era of Chairperson</a:t>
            </a:r>
          </a:p>
          <a:p>
            <a:pPr algn="ctr"/>
            <a:r>
              <a:rPr lang="en-US" sz="4000" dirty="0" smtClean="0">
                <a:solidFill>
                  <a:srgbClr val="FFFF00"/>
                </a:solidFill>
              </a:rPr>
              <a:t>Robert </a:t>
            </a:r>
          </a:p>
          <a:p>
            <a:pPr algn="ctr"/>
            <a:r>
              <a:rPr lang="en-US" sz="4000" dirty="0" smtClean="0">
                <a:solidFill>
                  <a:srgbClr val="FFFF00"/>
                </a:solidFill>
              </a:rPr>
              <a:t>“Young Bob” </a:t>
            </a:r>
          </a:p>
          <a:p>
            <a:pPr algn="ctr"/>
            <a:r>
              <a:rPr lang="en-US" sz="4000" dirty="0" smtClean="0">
                <a:solidFill>
                  <a:srgbClr val="FFFF00"/>
                </a:solidFill>
              </a:rPr>
              <a:t>Price</a:t>
            </a:r>
            <a:endParaRPr lang="en-US" sz="4000" dirty="0">
              <a:solidFill>
                <a:srgbClr val="FFFF00"/>
              </a:solidFill>
            </a:endParaRPr>
          </a:p>
        </p:txBody>
      </p:sp>
      <p:sp>
        <p:nvSpPr>
          <p:cNvPr id="4" name="TextBox 3"/>
          <p:cNvSpPr txBox="1"/>
          <p:nvPr/>
        </p:nvSpPr>
        <p:spPr>
          <a:xfrm>
            <a:off x="184638" y="5867400"/>
            <a:ext cx="3953608" cy="830997"/>
          </a:xfrm>
          <a:prstGeom prst="rect">
            <a:avLst/>
          </a:prstGeom>
          <a:noFill/>
        </p:spPr>
        <p:txBody>
          <a:bodyPr wrap="square" rtlCol="0">
            <a:spAutoFit/>
          </a:bodyPr>
          <a:lstStyle/>
          <a:p>
            <a:pPr algn="ctr"/>
            <a:r>
              <a:rPr lang="en-US" sz="2400" dirty="0" smtClean="0">
                <a:solidFill>
                  <a:schemeClr val="bg1"/>
                </a:solidFill>
              </a:rPr>
              <a:t>Dr. Price celebrates 2 years as chair, July 1, 2013. </a:t>
            </a:r>
            <a:endParaRPr lang="en-US" sz="2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053744"/>
            <a:ext cx="2759331" cy="3581400"/>
          </a:xfrm>
          <a:prstGeom prst="rect">
            <a:avLst/>
          </a:prstGeom>
          <a:ln w="57150">
            <a:solidFill>
              <a:schemeClr val="bg1"/>
            </a:solidFill>
          </a:ln>
        </p:spPr>
      </p:pic>
    </p:spTree>
    <p:extLst>
      <p:ext uri="{BB962C8B-B14F-4D97-AF65-F5344CB8AC3E}">
        <p14:creationId xmlns:p14="http://schemas.microsoft.com/office/powerpoint/2010/main" val="1235367382"/>
      </p:ext>
    </p:extLst>
  </p:cSld>
  <p:clrMapOvr>
    <a:masterClrMapping/>
  </p:clrMapOvr>
  <p:transition spd="slow">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0" y="228600"/>
            <a:ext cx="7620000" cy="2133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0" y="304800"/>
            <a:ext cx="7620000" cy="1938992"/>
          </a:xfrm>
          <a:prstGeom prst="rect">
            <a:avLst/>
          </a:prstGeom>
          <a:noFill/>
        </p:spPr>
        <p:txBody>
          <a:bodyPr wrap="square" rtlCol="0">
            <a:spAutoFit/>
          </a:bodyPr>
          <a:lstStyle/>
          <a:p>
            <a:pPr algn="ctr"/>
            <a:r>
              <a:rPr lang="en-US" sz="4000" dirty="0" smtClean="0">
                <a:solidFill>
                  <a:schemeClr val="bg1"/>
                </a:solidFill>
                <a:latin typeface="Comic Sans MS" pitchFamily="66" charset="0"/>
              </a:rPr>
              <a:t>The Graduate Program</a:t>
            </a:r>
          </a:p>
          <a:p>
            <a:pPr algn="ctr"/>
            <a:r>
              <a:rPr lang="en-US" sz="4000" dirty="0" smtClean="0">
                <a:solidFill>
                  <a:schemeClr val="bg1"/>
                </a:solidFill>
                <a:latin typeface="Comic Sans MS" pitchFamily="66" charset="0"/>
              </a:rPr>
              <a:t>(the biased view of a pure mathematician)</a:t>
            </a:r>
            <a:endParaRPr lang="en-US" sz="4000" dirty="0">
              <a:solidFill>
                <a:schemeClr val="bg1"/>
              </a:solidFill>
              <a:latin typeface="Comic Sans MS" pitchFamily="66"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129" y="2795954"/>
            <a:ext cx="8787741" cy="3048000"/>
          </a:xfrm>
          <a:prstGeom prst="rect">
            <a:avLst/>
          </a:prstGeom>
          <a:ln w="38100">
            <a:solidFill>
              <a:schemeClr val="bg1"/>
            </a:solidFill>
          </a:ln>
        </p:spPr>
      </p:pic>
      <p:sp>
        <p:nvSpPr>
          <p:cNvPr id="5" name="TextBox 4"/>
          <p:cNvSpPr txBox="1"/>
          <p:nvPr/>
        </p:nvSpPr>
        <p:spPr>
          <a:xfrm>
            <a:off x="1524000" y="6172200"/>
            <a:ext cx="6477000" cy="369332"/>
          </a:xfrm>
          <a:prstGeom prst="rect">
            <a:avLst/>
          </a:prstGeom>
          <a:noFill/>
        </p:spPr>
        <p:txBody>
          <a:bodyPr wrap="square" rtlCol="0">
            <a:spAutoFit/>
          </a:bodyPr>
          <a:lstStyle/>
          <a:p>
            <a:pPr algn="ctr"/>
            <a:r>
              <a:rPr lang="en-US" dirty="0" smtClean="0">
                <a:solidFill>
                  <a:schemeClr val="bg1"/>
                </a:solidFill>
              </a:rPr>
              <a:t>Supervised Teaching (MATH 5019) Class, Fall 2014</a:t>
            </a:r>
            <a:endParaRPr lang="en-US" dirty="0">
              <a:solidFill>
                <a:schemeClr val="bg1"/>
              </a:solidFill>
            </a:endParaRPr>
          </a:p>
        </p:txBody>
      </p:sp>
    </p:spTree>
    <p:extLst>
      <p:ext uri="{BB962C8B-B14F-4D97-AF65-F5344CB8AC3E}">
        <p14:creationId xmlns:p14="http://schemas.microsoft.com/office/powerpoint/2010/main" val="650053399"/>
      </p:ext>
    </p:extLst>
  </p:cSld>
  <p:clrMapOvr>
    <a:masterClrMapping/>
  </p:clrMapOvr>
  <p:transition spd="slow">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41520" y="1381967"/>
            <a:ext cx="4145280" cy="4734767"/>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 y="1371600"/>
            <a:ext cx="4145280" cy="4734767"/>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76200"/>
            <a:ext cx="8839200" cy="707886"/>
          </a:xfrm>
          <a:prstGeom prst="rect">
            <a:avLst/>
          </a:prstGeom>
          <a:noFill/>
        </p:spPr>
        <p:txBody>
          <a:bodyPr wrap="square" rtlCol="0">
            <a:spAutoFit/>
          </a:bodyPr>
          <a:lstStyle/>
          <a:p>
            <a:pPr algn="ctr"/>
            <a:r>
              <a:rPr lang="en-US" sz="4000" dirty="0" smtClean="0">
                <a:solidFill>
                  <a:srgbClr val="FFFF00"/>
                </a:solidFill>
                <a:cs typeface="Times New Roman" pitchFamily="18" charset="0"/>
              </a:rPr>
              <a:t>The Beginning of our Graduate Program</a:t>
            </a:r>
            <a:endParaRPr lang="en-US" sz="4000" dirty="0">
              <a:solidFill>
                <a:srgbClr val="FFFF00"/>
              </a:solidFill>
              <a:cs typeface="Times New Roman" pitchFamily="18" charset="0"/>
            </a:endParaRPr>
          </a:p>
        </p:txBody>
      </p:sp>
      <p:sp>
        <p:nvSpPr>
          <p:cNvPr id="3" name="TextBox 2"/>
          <p:cNvSpPr txBox="1"/>
          <p:nvPr/>
        </p:nvSpPr>
        <p:spPr>
          <a:xfrm>
            <a:off x="457200" y="649069"/>
            <a:ext cx="8382000" cy="646331"/>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The 1951-52 </a:t>
            </a:r>
            <a:r>
              <a:rPr lang="en-US" i="1" dirty="0" smtClean="0">
                <a:solidFill>
                  <a:schemeClr val="bg1"/>
                </a:solidFill>
                <a:latin typeface="Times New Roman" pitchFamily="18" charset="0"/>
                <a:cs typeface="Times New Roman" pitchFamily="18" charset="0"/>
              </a:rPr>
              <a:t>East Tennessee State College Bulletin </a:t>
            </a:r>
            <a:r>
              <a:rPr lang="en-US" dirty="0" smtClean="0">
                <a:solidFill>
                  <a:schemeClr val="bg1"/>
                </a:solidFill>
                <a:latin typeface="Times New Roman" pitchFamily="18" charset="0"/>
                <a:cs typeface="Times New Roman" pitchFamily="18" charset="0"/>
              </a:rPr>
              <a:t> introduced the “Graduate Division” and reports the following (pages 140-141):</a:t>
            </a:r>
            <a:endParaRPr lang="en-US" dirty="0">
              <a:solidFill>
                <a:schemeClr val="bg1"/>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58167"/>
            <a:ext cx="3816252" cy="4343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208" y="1917255"/>
            <a:ext cx="3980004" cy="3503312"/>
          </a:xfrm>
          <a:prstGeom prst="rect">
            <a:avLst/>
          </a:prstGeom>
        </p:spPr>
      </p:pic>
      <p:sp>
        <p:nvSpPr>
          <p:cNvPr id="8" name="TextBox 7"/>
          <p:cNvSpPr txBox="1"/>
          <p:nvPr/>
        </p:nvSpPr>
        <p:spPr>
          <a:xfrm>
            <a:off x="609600" y="6135469"/>
            <a:ext cx="8382000" cy="646331"/>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The program involves a Master of Arts in education. “Minor Fields” listed by name are </a:t>
            </a:r>
            <a:r>
              <a:rPr lang="en-US" dirty="0">
                <a:solidFill>
                  <a:schemeClr val="bg1"/>
                </a:solidFill>
                <a:latin typeface="Times New Roman" pitchFamily="18" charset="0"/>
                <a:cs typeface="Times New Roman" pitchFamily="18" charset="0"/>
              </a:rPr>
              <a:t>E</a:t>
            </a:r>
            <a:r>
              <a:rPr lang="en-US" dirty="0" smtClean="0">
                <a:solidFill>
                  <a:schemeClr val="bg1"/>
                </a:solidFill>
                <a:latin typeface="Times New Roman" pitchFamily="18" charset="0"/>
                <a:cs typeface="Times New Roman" pitchFamily="18" charset="0"/>
              </a:rPr>
              <a:t>nglish, social </a:t>
            </a:r>
            <a:r>
              <a:rPr lang="en-US" dirty="0">
                <a:solidFill>
                  <a:schemeClr val="bg1"/>
                </a:solidFill>
                <a:latin typeface="Times New Roman" pitchFamily="18" charset="0"/>
                <a:cs typeface="Times New Roman" pitchFamily="18" charset="0"/>
              </a:rPr>
              <a:t>s</a:t>
            </a:r>
            <a:r>
              <a:rPr lang="en-US" dirty="0" smtClean="0">
                <a:solidFill>
                  <a:schemeClr val="bg1"/>
                </a:solidFill>
                <a:latin typeface="Times New Roman" pitchFamily="18" charset="0"/>
                <a:cs typeface="Times New Roman" pitchFamily="18" charset="0"/>
              </a:rPr>
              <a:t>tudies, biology, and chemistry. </a:t>
            </a:r>
            <a:endParaRPr lang="en-US" dirty="0">
              <a:solidFill>
                <a:schemeClr val="bg1"/>
              </a:solidFill>
              <a:latin typeface="Times New Roman" pitchFamily="18" charset="0"/>
              <a:cs typeface="Times New Roman" pitchFamily="18" charset="0"/>
            </a:endParaRPr>
          </a:p>
        </p:txBody>
      </p:sp>
      <p:sp>
        <p:nvSpPr>
          <p:cNvPr id="9" name="Left Bracket 8"/>
          <p:cNvSpPr/>
          <p:nvPr/>
        </p:nvSpPr>
        <p:spPr>
          <a:xfrm>
            <a:off x="304800" y="1676400"/>
            <a:ext cx="152400" cy="685800"/>
          </a:xfrm>
          <a:prstGeom prst="lef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ket 9"/>
          <p:cNvSpPr/>
          <p:nvPr/>
        </p:nvSpPr>
        <p:spPr>
          <a:xfrm>
            <a:off x="4108548" y="1676400"/>
            <a:ext cx="158652" cy="685800"/>
          </a:xfrm>
          <a:prstGeom prst="righ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50811800"/>
      </p:ext>
    </p:extLst>
  </p:cSld>
  <p:clrMapOvr>
    <a:masterClrMapping/>
  </p:clrMapOvr>
  <p:transition spd="slow">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914400"/>
            <a:ext cx="8382000" cy="923330"/>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According to the </a:t>
            </a:r>
            <a:r>
              <a:rPr lang="en-US" i="1" dirty="0" smtClean="0">
                <a:solidFill>
                  <a:schemeClr val="bg1"/>
                </a:solidFill>
                <a:latin typeface="Times New Roman" pitchFamily="18" charset="0"/>
                <a:cs typeface="Times New Roman" pitchFamily="18" charset="0"/>
              </a:rPr>
              <a:t>Listing </a:t>
            </a:r>
            <a:r>
              <a:rPr lang="en-US" i="1" dirty="0" smtClean="0">
                <a:solidFill>
                  <a:schemeClr val="bg1"/>
                </a:solidFill>
                <a:latin typeface="Times New Roman" pitchFamily="18" charset="0"/>
                <a:cs typeface="Times New Roman" pitchFamily="18" charset="0"/>
              </a:rPr>
              <a:t>of Master’s Theses, East Tennessee State University, 1951-1976</a:t>
            </a:r>
            <a:r>
              <a:rPr lang="en-US" dirty="0" smtClean="0">
                <a:solidFill>
                  <a:schemeClr val="bg1"/>
                </a:solidFill>
                <a:latin typeface="Times New Roman" pitchFamily="18" charset="0"/>
                <a:cs typeface="Times New Roman" pitchFamily="18" charset="0"/>
              </a:rPr>
              <a:t> (which lists 89 departmental theses), the first thesis to fall under the heading of math was:</a:t>
            </a:r>
            <a:endParaRPr lang="en-US" dirty="0">
              <a:solidFill>
                <a:schemeClr val="bg1"/>
              </a:solidFill>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2209800"/>
            <a:ext cx="3070860" cy="4282440"/>
          </a:xfrm>
          <a:prstGeom prst="rect">
            <a:avLst/>
          </a:prstGeom>
          <a:ln w="38100">
            <a:solidFill>
              <a:schemeClr val="bg1"/>
            </a:solidFill>
          </a:ln>
        </p:spPr>
      </p:pic>
      <p:sp>
        <p:nvSpPr>
          <p:cNvPr id="4" name="TextBox 3"/>
          <p:cNvSpPr txBox="1"/>
          <p:nvPr/>
        </p:nvSpPr>
        <p:spPr>
          <a:xfrm>
            <a:off x="838200" y="76200"/>
            <a:ext cx="7391400" cy="707886"/>
          </a:xfrm>
          <a:prstGeom prst="rect">
            <a:avLst/>
          </a:prstGeom>
          <a:noFill/>
        </p:spPr>
        <p:txBody>
          <a:bodyPr wrap="square" rtlCol="0">
            <a:spAutoFit/>
          </a:bodyPr>
          <a:lstStyle/>
          <a:p>
            <a:pPr algn="ctr"/>
            <a:r>
              <a:rPr lang="en-US" sz="4000" dirty="0" smtClean="0">
                <a:solidFill>
                  <a:srgbClr val="FFFF00"/>
                </a:solidFill>
                <a:cs typeface="Times New Roman" pitchFamily="18" charset="0"/>
              </a:rPr>
              <a:t>The First “Math Thesis”</a:t>
            </a:r>
            <a:endParaRPr lang="en-US" sz="4000" dirty="0">
              <a:solidFill>
                <a:srgbClr val="FFFF00"/>
              </a:solidFill>
              <a:cs typeface="Times New Roman" pitchFamily="18" charset="0"/>
            </a:endParaRPr>
          </a:p>
        </p:txBody>
      </p:sp>
      <p:sp>
        <p:nvSpPr>
          <p:cNvPr id="5" name="TextBox 4"/>
          <p:cNvSpPr txBox="1"/>
          <p:nvPr/>
        </p:nvSpPr>
        <p:spPr>
          <a:xfrm>
            <a:off x="609600" y="3364468"/>
            <a:ext cx="4191000" cy="646331"/>
          </a:xfrm>
          <a:prstGeom prst="rect">
            <a:avLst/>
          </a:prstGeom>
          <a:noFill/>
        </p:spPr>
        <p:txBody>
          <a:bodyPr wrap="square" rtlCol="0">
            <a:spAutoFit/>
          </a:bodyPr>
          <a:lstStyle/>
          <a:p>
            <a:r>
              <a:rPr lang="en-US" dirty="0" smtClean="0"/>
              <a:t>Florence Bogart, “Making First-Year Algebra More Meaningful” (1951).</a:t>
            </a:r>
            <a:endParaRPr lang="en-US" dirty="0"/>
          </a:p>
        </p:txBody>
      </p:sp>
    </p:spTree>
    <p:extLst>
      <p:ext uri="{BB962C8B-B14F-4D97-AF65-F5344CB8AC3E}">
        <p14:creationId xmlns:p14="http://schemas.microsoft.com/office/powerpoint/2010/main" val="1401572811"/>
      </p:ext>
    </p:extLst>
  </p:cSld>
  <p:clrMapOvr>
    <a:masterClrMapping/>
  </p:clrMapOvr>
  <p:transition spd="slow">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76200"/>
            <a:ext cx="4495800" cy="707886"/>
          </a:xfrm>
          <a:prstGeom prst="rect">
            <a:avLst/>
          </a:prstGeom>
          <a:noFill/>
        </p:spPr>
        <p:txBody>
          <a:bodyPr wrap="square" rtlCol="0">
            <a:spAutoFit/>
          </a:bodyPr>
          <a:lstStyle/>
          <a:p>
            <a:pPr algn="ctr"/>
            <a:r>
              <a:rPr lang="en-US" sz="4000" dirty="0" smtClean="0">
                <a:solidFill>
                  <a:srgbClr val="FFFF00"/>
                </a:solidFill>
              </a:rPr>
              <a:t>A Historical Thesis</a:t>
            </a:r>
            <a:endParaRPr lang="en-US" sz="4000" dirty="0">
              <a:solidFill>
                <a:srgbClr val="FFFF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838200"/>
            <a:ext cx="3950677" cy="5331740"/>
          </a:xfrm>
          <a:prstGeom prst="rect">
            <a:avLst/>
          </a:prstGeom>
          <a:ln w="38100">
            <a:solidFill>
              <a:schemeClr val="bg1"/>
            </a:solidFill>
          </a:ln>
        </p:spPr>
      </p:pic>
      <p:sp>
        <p:nvSpPr>
          <p:cNvPr id="4" name="TextBox 3"/>
          <p:cNvSpPr txBox="1"/>
          <p:nvPr/>
        </p:nvSpPr>
        <p:spPr>
          <a:xfrm>
            <a:off x="1371600" y="1681877"/>
            <a:ext cx="2590800" cy="2585323"/>
          </a:xfrm>
          <a:prstGeom prst="rect">
            <a:avLst/>
          </a:prstGeom>
          <a:noFill/>
        </p:spPr>
        <p:txBody>
          <a:bodyPr wrap="square" rtlCol="0">
            <a:spAutoFit/>
          </a:bodyPr>
          <a:lstStyle/>
          <a:p>
            <a:pPr algn="ctr"/>
            <a:r>
              <a:rPr lang="en-US" dirty="0" smtClean="0">
                <a:solidFill>
                  <a:srgbClr val="FFFF66"/>
                </a:solidFill>
              </a:rPr>
              <a:t>A Study of the Organization and Function of the Mathematics Club of East Tennessee State College</a:t>
            </a:r>
          </a:p>
          <a:p>
            <a:pPr algn="ctr"/>
            <a:endParaRPr lang="en-US" dirty="0" smtClean="0">
              <a:solidFill>
                <a:srgbClr val="FFFF66"/>
              </a:solidFill>
            </a:endParaRPr>
          </a:p>
          <a:p>
            <a:pPr algn="ctr"/>
            <a:r>
              <a:rPr lang="en-US" dirty="0" smtClean="0">
                <a:solidFill>
                  <a:srgbClr val="FFFF66"/>
                </a:solidFill>
              </a:rPr>
              <a:t>Lora </a:t>
            </a:r>
            <a:r>
              <a:rPr lang="en-US" dirty="0" err="1" smtClean="0">
                <a:solidFill>
                  <a:srgbClr val="FFFF66"/>
                </a:solidFill>
              </a:rPr>
              <a:t>DeVault</a:t>
            </a:r>
            <a:r>
              <a:rPr lang="en-US" dirty="0" smtClean="0">
                <a:solidFill>
                  <a:srgbClr val="FFFF66"/>
                </a:solidFill>
              </a:rPr>
              <a:t> McCormick</a:t>
            </a:r>
          </a:p>
          <a:p>
            <a:pPr algn="ctr"/>
            <a:endParaRPr lang="en-US" dirty="0">
              <a:solidFill>
                <a:srgbClr val="FFFF66"/>
              </a:solidFill>
            </a:endParaRPr>
          </a:p>
          <a:p>
            <a:pPr algn="ctr"/>
            <a:r>
              <a:rPr lang="en-US" dirty="0" smtClean="0">
                <a:solidFill>
                  <a:srgbClr val="FFFF66"/>
                </a:solidFill>
              </a:rPr>
              <a:t>August 1955</a:t>
            </a:r>
            <a:endParaRPr lang="en-US" dirty="0">
              <a:solidFill>
                <a:srgbClr val="FFFF66"/>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2251" y="860286"/>
            <a:ext cx="3918258" cy="5295771"/>
          </a:xfrm>
          <a:prstGeom prst="rect">
            <a:avLst/>
          </a:prstGeom>
          <a:ln w="38100">
            <a:solidFill>
              <a:schemeClr val="bg1"/>
            </a:solidFill>
          </a:ln>
        </p:spPr>
      </p:pic>
      <p:sp>
        <p:nvSpPr>
          <p:cNvPr id="6" name="TextBox 5"/>
          <p:cNvSpPr txBox="1"/>
          <p:nvPr/>
        </p:nvSpPr>
        <p:spPr>
          <a:xfrm>
            <a:off x="4953000" y="3680936"/>
            <a:ext cx="1828800" cy="738664"/>
          </a:xfrm>
          <a:prstGeom prst="rect">
            <a:avLst/>
          </a:prstGeom>
          <a:noFill/>
        </p:spPr>
        <p:txBody>
          <a:bodyPr wrap="square" rtlCol="0">
            <a:spAutoFit/>
          </a:bodyPr>
          <a:lstStyle/>
          <a:p>
            <a:r>
              <a:rPr lang="en-US" sz="1400" dirty="0" smtClean="0">
                <a:solidFill>
                  <a:srgbClr val="0070C0"/>
                </a:solidFill>
              </a:rPr>
              <a:t>Thomas Carson</a:t>
            </a:r>
          </a:p>
          <a:p>
            <a:r>
              <a:rPr lang="en-US" sz="1400" dirty="0" smtClean="0">
                <a:solidFill>
                  <a:srgbClr val="0070C0"/>
                </a:solidFill>
              </a:rPr>
              <a:t>Francis L. </a:t>
            </a:r>
            <a:r>
              <a:rPr lang="en-US" sz="1400" dirty="0" err="1" smtClean="0">
                <a:solidFill>
                  <a:srgbClr val="0070C0"/>
                </a:solidFill>
              </a:rPr>
              <a:t>Celauro</a:t>
            </a:r>
            <a:endParaRPr lang="en-US" sz="1400" dirty="0" smtClean="0">
              <a:solidFill>
                <a:srgbClr val="0070C0"/>
              </a:solidFill>
            </a:endParaRPr>
          </a:p>
          <a:p>
            <a:r>
              <a:rPr lang="en-US" sz="1400" dirty="0" smtClean="0">
                <a:solidFill>
                  <a:srgbClr val="0070C0"/>
                </a:solidFill>
              </a:rPr>
              <a:t>S. W. </a:t>
            </a:r>
            <a:r>
              <a:rPr lang="en-US" sz="1400" dirty="0" err="1" smtClean="0">
                <a:solidFill>
                  <a:srgbClr val="0070C0"/>
                </a:solidFill>
              </a:rPr>
              <a:t>Grise</a:t>
            </a:r>
            <a:r>
              <a:rPr lang="en-US" sz="1400" dirty="0" smtClean="0">
                <a:solidFill>
                  <a:srgbClr val="0070C0"/>
                </a:solidFill>
              </a:rPr>
              <a:t> (?)</a:t>
            </a:r>
            <a:endParaRPr lang="en-US" sz="1400" dirty="0">
              <a:solidFill>
                <a:srgbClr val="0070C0"/>
              </a:solidFill>
            </a:endParaRPr>
          </a:p>
        </p:txBody>
      </p:sp>
      <p:sp>
        <p:nvSpPr>
          <p:cNvPr id="7" name="TextBox 6"/>
          <p:cNvSpPr txBox="1"/>
          <p:nvPr/>
        </p:nvSpPr>
        <p:spPr>
          <a:xfrm>
            <a:off x="457200" y="6324600"/>
            <a:ext cx="8534400" cy="369332"/>
          </a:xfrm>
          <a:prstGeom prst="rect">
            <a:avLst/>
          </a:prstGeom>
          <a:noFill/>
        </p:spPr>
        <p:txBody>
          <a:bodyPr wrap="square" rtlCol="0">
            <a:spAutoFit/>
          </a:bodyPr>
          <a:lstStyle/>
          <a:p>
            <a:r>
              <a:rPr lang="en-US" dirty="0" smtClean="0"/>
              <a:t>Lora McCormick went on to work in the Department of Mathematics from 1953-1975!</a:t>
            </a:r>
            <a:endParaRPr lang="en-US" dirty="0"/>
          </a:p>
        </p:txBody>
      </p:sp>
    </p:spTree>
    <p:extLst>
      <p:ext uri="{BB962C8B-B14F-4D97-AF65-F5344CB8AC3E}">
        <p14:creationId xmlns:p14="http://schemas.microsoft.com/office/powerpoint/2010/main" val="28738663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039540"/>
            <a:ext cx="7772400" cy="1200329"/>
          </a:xfrm>
          <a:prstGeom prst="rect">
            <a:avLst/>
          </a:prstGeom>
          <a:noFill/>
          <a:ln w="38100">
            <a:solidFill>
              <a:schemeClr val="accent6">
                <a:lumMod val="50000"/>
              </a:schemeClr>
            </a:solidFill>
          </a:ln>
        </p:spPr>
        <p:txBody>
          <a:bodyPr wrap="square" rtlCol="0">
            <a:spAutoFit/>
          </a:bodyPr>
          <a:lstStyle/>
          <a:p>
            <a:r>
              <a:rPr lang="en-US" b="1" dirty="0" smtClean="0">
                <a:latin typeface="Times New Roman" pitchFamily="18" charset="0"/>
                <a:cs typeface="Times New Roman" pitchFamily="18" charset="0"/>
              </a:rPr>
              <a:t>502. Infinite Series. </a:t>
            </a:r>
            <a:r>
              <a:rPr lang="en-US" dirty="0" smtClean="0">
                <a:latin typeface="Times New Roman" pitchFamily="18" charset="0"/>
                <a:cs typeface="Times New Roman" pitchFamily="18" charset="0"/>
              </a:rPr>
              <a:t>(3 hours)</a:t>
            </a:r>
          </a:p>
          <a:p>
            <a:r>
              <a:rPr lang="en-US" dirty="0" smtClean="0">
                <a:latin typeface="Times New Roman" pitchFamily="18" charset="0"/>
                <a:cs typeface="Times New Roman" pitchFamily="18" charset="0"/>
              </a:rPr>
              <a:t>A Study will be made of theory and application of infinite series, convergence, divergence, ratio and comparison tests power series, expansion of functions in series. Prerequisite: Math. 303 [Calculus 3]</a:t>
            </a:r>
            <a:endParaRPr lang="en-US" dirty="0">
              <a:latin typeface="Times New Roman" pitchFamily="18" charset="0"/>
              <a:cs typeface="Times New Roman" pitchFamily="18" charset="0"/>
            </a:endParaRPr>
          </a:p>
        </p:txBody>
      </p:sp>
      <p:sp>
        <p:nvSpPr>
          <p:cNvPr id="3" name="TextBox 2"/>
          <p:cNvSpPr txBox="1"/>
          <p:nvPr/>
        </p:nvSpPr>
        <p:spPr>
          <a:xfrm>
            <a:off x="609600" y="4001869"/>
            <a:ext cx="7772400" cy="1200329"/>
          </a:xfrm>
          <a:prstGeom prst="rect">
            <a:avLst/>
          </a:prstGeom>
          <a:noFill/>
          <a:ln w="38100">
            <a:solidFill>
              <a:schemeClr val="accent6">
                <a:lumMod val="50000"/>
              </a:schemeClr>
            </a:solidFill>
          </a:ln>
        </p:spPr>
        <p:txBody>
          <a:bodyPr wrap="square" rtlCol="0">
            <a:spAutoFit/>
          </a:bodyPr>
          <a:lstStyle/>
          <a:p>
            <a:r>
              <a:rPr lang="en-US" b="1" dirty="0" smtClean="0">
                <a:latin typeface="Times New Roman" pitchFamily="18" charset="0"/>
                <a:cs typeface="Times New Roman" pitchFamily="18" charset="0"/>
              </a:rPr>
              <a:t>503. Introduction to Modern Algebra. </a:t>
            </a:r>
            <a:r>
              <a:rPr lang="en-US" dirty="0" smtClean="0">
                <a:latin typeface="Times New Roman" pitchFamily="18" charset="0"/>
                <a:cs typeface="Times New Roman" pitchFamily="18" charset="0"/>
              </a:rPr>
              <a:t>(3 hours)</a:t>
            </a:r>
          </a:p>
          <a:p>
            <a:r>
              <a:rPr lang="en-US" dirty="0" smtClean="0">
                <a:latin typeface="Times New Roman" pitchFamily="18" charset="0"/>
                <a:cs typeface="Times New Roman" pitchFamily="18" charset="0"/>
              </a:rPr>
              <a:t>This is a study of polynomials and fundamental properties, linear dependents, matrices, invariants, bilinear forms, and selected topics from the theory of numbers and finite groups.  Prerequisite: Math. 303.</a:t>
            </a:r>
            <a:endParaRPr lang="en-US" dirty="0">
              <a:latin typeface="Times New Roman" pitchFamily="18" charset="0"/>
              <a:cs typeface="Times New Roman" pitchFamily="18" charset="0"/>
            </a:endParaRPr>
          </a:p>
        </p:txBody>
      </p:sp>
      <p:sp>
        <p:nvSpPr>
          <p:cNvPr id="4" name="TextBox 3"/>
          <p:cNvSpPr txBox="1"/>
          <p:nvPr/>
        </p:nvSpPr>
        <p:spPr>
          <a:xfrm>
            <a:off x="457200" y="953869"/>
            <a:ext cx="8382000" cy="923330"/>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The 1952-53 </a:t>
            </a:r>
            <a:r>
              <a:rPr lang="en-US" i="1" dirty="0" smtClean="0">
                <a:solidFill>
                  <a:schemeClr val="bg1"/>
                </a:solidFill>
                <a:latin typeface="Times New Roman" pitchFamily="18" charset="0"/>
                <a:cs typeface="Times New Roman" pitchFamily="18" charset="0"/>
              </a:rPr>
              <a:t>East Tennessee State College Bulletin </a:t>
            </a:r>
            <a:r>
              <a:rPr lang="en-US" dirty="0" smtClean="0">
                <a:solidFill>
                  <a:schemeClr val="bg1"/>
                </a:solidFill>
                <a:latin typeface="Times New Roman" pitchFamily="18" charset="0"/>
                <a:cs typeface="Times New Roman" pitchFamily="18" charset="0"/>
              </a:rPr>
              <a:t>lists math as a “Minor Field” in the Master or Arts in education degree and gives the first post-calculus analysis-type class (as well as the first appearance of a modern algebra-type class):</a:t>
            </a:r>
            <a:endParaRPr lang="en-US" dirty="0">
              <a:solidFill>
                <a:schemeClr val="bg1"/>
              </a:solidFill>
              <a:latin typeface="Times New Roman" pitchFamily="18" charset="0"/>
              <a:cs typeface="Times New Roman" pitchFamily="18" charset="0"/>
            </a:endParaRPr>
          </a:p>
        </p:txBody>
      </p:sp>
      <p:sp>
        <p:nvSpPr>
          <p:cNvPr id="5" name="TextBox 4"/>
          <p:cNvSpPr txBox="1"/>
          <p:nvPr/>
        </p:nvSpPr>
        <p:spPr>
          <a:xfrm>
            <a:off x="609600" y="5678269"/>
            <a:ext cx="8153400" cy="646331"/>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The faculty listed for the Math </a:t>
            </a:r>
            <a:r>
              <a:rPr lang="en-US" dirty="0">
                <a:solidFill>
                  <a:schemeClr val="bg1"/>
                </a:solidFill>
                <a:latin typeface="Times New Roman" pitchFamily="18" charset="0"/>
                <a:cs typeface="Times New Roman" pitchFamily="18" charset="0"/>
              </a:rPr>
              <a:t>D</a:t>
            </a:r>
            <a:r>
              <a:rPr lang="en-US" dirty="0" smtClean="0">
                <a:solidFill>
                  <a:schemeClr val="bg1"/>
                </a:solidFill>
                <a:latin typeface="Times New Roman" pitchFamily="18" charset="0"/>
                <a:cs typeface="Times New Roman" pitchFamily="18" charset="0"/>
              </a:rPr>
              <a:t>epartment are: “Mr. Carson, Miss </a:t>
            </a:r>
            <a:r>
              <a:rPr lang="en-US" dirty="0" err="1" smtClean="0">
                <a:solidFill>
                  <a:schemeClr val="bg1"/>
                </a:solidFill>
                <a:latin typeface="Times New Roman" pitchFamily="18" charset="0"/>
                <a:cs typeface="Times New Roman" pitchFamily="18" charset="0"/>
              </a:rPr>
              <a:t>Cloyd</a:t>
            </a:r>
            <a:r>
              <a:rPr lang="en-US" dirty="0" smtClean="0">
                <a:solidFill>
                  <a:schemeClr val="bg1"/>
                </a:solidFill>
                <a:latin typeface="Times New Roman" pitchFamily="18" charset="0"/>
                <a:cs typeface="Times New Roman" pitchFamily="18" charset="0"/>
              </a:rPr>
              <a:t>, Mr. Jasper, Miss Smith, and Mr. </a:t>
            </a:r>
            <a:r>
              <a:rPr lang="en-US" dirty="0" err="1" smtClean="0">
                <a:solidFill>
                  <a:schemeClr val="bg1"/>
                </a:solidFill>
                <a:latin typeface="Times New Roman" pitchFamily="18" charset="0"/>
                <a:cs typeface="Times New Roman" pitchFamily="18" charset="0"/>
              </a:rPr>
              <a:t>Stollard</a:t>
            </a:r>
            <a:r>
              <a:rPr lang="en-US" dirty="0" smtClean="0">
                <a:solidFill>
                  <a:schemeClr val="bg1"/>
                </a:solidFill>
                <a:latin typeface="Times New Roman" pitchFamily="18" charset="0"/>
                <a:cs typeface="Times New Roman" pitchFamily="18" charset="0"/>
              </a:rPr>
              <a:t>.” </a:t>
            </a:r>
            <a:endParaRPr lang="en-US" dirty="0">
              <a:solidFill>
                <a:schemeClr val="bg1"/>
              </a:solidFill>
              <a:latin typeface="Times New Roman" pitchFamily="18" charset="0"/>
              <a:cs typeface="Times New Roman" pitchFamily="18" charset="0"/>
            </a:endParaRPr>
          </a:p>
        </p:txBody>
      </p:sp>
      <p:sp>
        <p:nvSpPr>
          <p:cNvPr id="6" name="TextBox 5"/>
          <p:cNvSpPr txBox="1"/>
          <p:nvPr/>
        </p:nvSpPr>
        <p:spPr>
          <a:xfrm>
            <a:off x="2438400" y="76200"/>
            <a:ext cx="4495800" cy="707886"/>
          </a:xfrm>
          <a:prstGeom prst="rect">
            <a:avLst/>
          </a:prstGeom>
          <a:noFill/>
        </p:spPr>
        <p:txBody>
          <a:bodyPr wrap="square" rtlCol="0">
            <a:spAutoFit/>
          </a:bodyPr>
          <a:lstStyle/>
          <a:p>
            <a:pPr algn="ctr"/>
            <a:r>
              <a:rPr lang="en-US" sz="4000" dirty="0" smtClean="0">
                <a:solidFill>
                  <a:srgbClr val="FFFF00"/>
                </a:solidFill>
              </a:rPr>
              <a:t>1952-53</a:t>
            </a:r>
            <a:endParaRPr lang="en-US" sz="4000" dirty="0">
              <a:solidFill>
                <a:srgbClr val="FFFF00"/>
              </a:solidFill>
            </a:endParaRPr>
          </a:p>
        </p:txBody>
      </p:sp>
    </p:spTree>
    <p:extLst>
      <p:ext uri="{BB962C8B-B14F-4D97-AF65-F5344CB8AC3E}">
        <p14:creationId xmlns:p14="http://schemas.microsoft.com/office/powerpoint/2010/main" val="1401572811"/>
      </p:ext>
    </p:extLst>
  </p:cSld>
  <p:clrMapOvr>
    <a:masterClrMapping/>
  </p:clrMapOvr>
  <p:transition spd="slow">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773668"/>
            <a:ext cx="8382000" cy="646331"/>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The 1953-54 </a:t>
            </a:r>
            <a:r>
              <a:rPr lang="en-US" i="1" dirty="0" smtClean="0">
                <a:solidFill>
                  <a:schemeClr val="bg1"/>
                </a:solidFill>
                <a:latin typeface="Times New Roman" pitchFamily="18" charset="0"/>
                <a:cs typeface="Times New Roman" pitchFamily="18" charset="0"/>
              </a:rPr>
              <a:t>East Tennessee State College Bulletin  </a:t>
            </a:r>
            <a:r>
              <a:rPr lang="en-US" dirty="0" smtClean="0">
                <a:solidFill>
                  <a:schemeClr val="bg1"/>
                </a:solidFill>
                <a:latin typeface="Times New Roman" pitchFamily="18" charset="0"/>
                <a:cs typeface="Times New Roman" pitchFamily="18" charset="0"/>
              </a:rPr>
              <a:t>has the addition of Advanced Calculus:</a:t>
            </a:r>
            <a:endParaRPr lang="en-US" dirty="0">
              <a:solidFill>
                <a:schemeClr val="bg1"/>
              </a:solidFill>
              <a:latin typeface="Times New Roman" pitchFamily="18" charset="0"/>
              <a:cs typeface="Times New Roman" pitchFamily="18" charset="0"/>
            </a:endParaRPr>
          </a:p>
        </p:txBody>
      </p:sp>
      <p:sp>
        <p:nvSpPr>
          <p:cNvPr id="3" name="TextBox 2"/>
          <p:cNvSpPr txBox="1"/>
          <p:nvPr/>
        </p:nvSpPr>
        <p:spPr>
          <a:xfrm>
            <a:off x="457200" y="1459468"/>
            <a:ext cx="7772400" cy="1477328"/>
          </a:xfrm>
          <a:prstGeom prst="rect">
            <a:avLst/>
          </a:prstGeom>
          <a:noFill/>
          <a:ln w="38100">
            <a:solidFill>
              <a:schemeClr val="accent6">
                <a:lumMod val="50000"/>
              </a:schemeClr>
            </a:solidFill>
          </a:ln>
        </p:spPr>
        <p:txBody>
          <a:bodyPr wrap="square" rtlCol="0">
            <a:spAutoFit/>
          </a:bodyPr>
          <a:lstStyle/>
          <a:p>
            <a:r>
              <a:rPr lang="en-US" b="1" dirty="0" smtClean="0">
                <a:latin typeface="Times New Roman" pitchFamily="18" charset="0"/>
                <a:cs typeface="Times New Roman" pitchFamily="18" charset="0"/>
              </a:rPr>
              <a:t>511S, 512S. </a:t>
            </a:r>
            <a:r>
              <a:rPr lang="en-US" b="1" dirty="0">
                <a:latin typeface="Times New Roman" pitchFamily="18" charset="0"/>
                <a:cs typeface="Times New Roman" pitchFamily="18" charset="0"/>
              </a:rPr>
              <a:t>A</a:t>
            </a:r>
            <a:r>
              <a:rPr lang="en-US" b="1" dirty="0" smtClean="0">
                <a:latin typeface="Times New Roman" pitchFamily="18" charset="0"/>
                <a:cs typeface="Times New Roman" pitchFamily="18" charset="0"/>
              </a:rPr>
              <a:t>dvanced Calculus . </a:t>
            </a:r>
            <a:r>
              <a:rPr lang="en-US" dirty="0" smtClean="0">
                <a:latin typeface="Times New Roman" pitchFamily="18" charset="0"/>
                <a:cs typeface="Times New Roman" pitchFamily="18" charset="0"/>
              </a:rPr>
              <a:t>(3 hours)</a:t>
            </a:r>
          </a:p>
          <a:p>
            <a:r>
              <a:rPr lang="en-US" dirty="0" smtClean="0">
                <a:latin typeface="Times New Roman" pitchFamily="18" charset="0"/>
                <a:cs typeface="Times New Roman" pitchFamily="18" charset="0"/>
              </a:rPr>
              <a:t>Supplementary study of calculus, including partial derivatives with applications to surfaces and space curves, Taylor’s Theorem and relative extremes of functions of several variables, line and surface integrals, improper integrals, indeterminate forms.</a:t>
            </a:r>
          </a:p>
        </p:txBody>
      </p:sp>
      <p:sp>
        <p:nvSpPr>
          <p:cNvPr id="4" name="TextBox 3"/>
          <p:cNvSpPr txBox="1"/>
          <p:nvPr/>
        </p:nvSpPr>
        <p:spPr>
          <a:xfrm>
            <a:off x="457200" y="6260068"/>
            <a:ext cx="8305800" cy="369332"/>
          </a:xfrm>
          <a:prstGeom prst="rect">
            <a:avLst/>
          </a:prstGeom>
          <a:noFill/>
        </p:spPr>
        <p:txBody>
          <a:bodyPr wrap="square" rtlCol="0">
            <a:spAutoFit/>
          </a:bodyPr>
          <a:lstStyle/>
          <a:p>
            <a:r>
              <a:rPr lang="en-US" dirty="0" smtClean="0"/>
              <a:t>An ‘S’ means that the class can be taken by qualified seniors.</a:t>
            </a:r>
            <a:endParaRPr lang="en-US" dirty="0"/>
          </a:p>
        </p:txBody>
      </p:sp>
      <p:sp>
        <p:nvSpPr>
          <p:cNvPr id="5" name="TextBox 4"/>
          <p:cNvSpPr txBox="1"/>
          <p:nvPr/>
        </p:nvSpPr>
        <p:spPr>
          <a:xfrm>
            <a:off x="381000" y="3059668"/>
            <a:ext cx="8382000"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The 1955-56 </a:t>
            </a:r>
            <a:r>
              <a:rPr lang="en-US" i="1" dirty="0" smtClean="0">
                <a:solidFill>
                  <a:schemeClr val="bg1"/>
                </a:solidFill>
                <a:latin typeface="Times New Roman" pitchFamily="18" charset="0"/>
                <a:cs typeface="Times New Roman" pitchFamily="18" charset="0"/>
              </a:rPr>
              <a:t>East Tennessee State College Bulletin </a:t>
            </a:r>
            <a:r>
              <a:rPr lang="en-US" dirty="0" smtClean="0">
                <a:solidFill>
                  <a:schemeClr val="bg1"/>
                </a:solidFill>
                <a:latin typeface="Times New Roman" pitchFamily="18" charset="0"/>
                <a:cs typeface="Times New Roman" pitchFamily="18" charset="0"/>
              </a:rPr>
              <a:t> has the addition of:</a:t>
            </a:r>
            <a:endParaRPr lang="en-US" dirty="0">
              <a:solidFill>
                <a:schemeClr val="bg1"/>
              </a:solidFill>
              <a:latin typeface="Times New Roman" pitchFamily="18" charset="0"/>
              <a:cs typeface="Times New Roman" pitchFamily="18" charset="0"/>
            </a:endParaRPr>
          </a:p>
        </p:txBody>
      </p:sp>
      <p:sp>
        <p:nvSpPr>
          <p:cNvPr id="6" name="TextBox 5"/>
          <p:cNvSpPr txBox="1"/>
          <p:nvPr/>
        </p:nvSpPr>
        <p:spPr>
          <a:xfrm>
            <a:off x="533400" y="3516868"/>
            <a:ext cx="7772400" cy="923330"/>
          </a:xfrm>
          <a:prstGeom prst="rect">
            <a:avLst/>
          </a:prstGeom>
          <a:noFill/>
          <a:ln w="38100">
            <a:solidFill>
              <a:schemeClr val="accent6">
                <a:lumMod val="50000"/>
              </a:schemeClr>
            </a:solidFill>
          </a:ln>
        </p:spPr>
        <p:txBody>
          <a:bodyPr wrap="square" rtlCol="0">
            <a:spAutoFit/>
          </a:bodyPr>
          <a:lstStyle/>
          <a:p>
            <a:r>
              <a:rPr lang="en-US" b="1" dirty="0" smtClean="0">
                <a:latin typeface="Times New Roman" pitchFamily="18" charset="0"/>
                <a:cs typeface="Times New Roman" pitchFamily="18" charset="0"/>
              </a:rPr>
              <a:t>551, 552. Functions of a Complex Variable . </a:t>
            </a:r>
            <a:r>
              <a:rPr lang="en-US" dirty="0" smtClean="0">
                <a:latin typeface="Times New Roman" pitchFamily="18" charset="0"/>
                <a:cs typeface="Times New Roman" pitchFamily="18" charset="0"/>
              </a:rPr>
              <a:t>(3 hours)</a:t>
            </a:r>
          </a:p>
          <a:p>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595. Methods of Research.</a:t>
            </a:r>
          </a:p>
        </p:txBody>
      </p:sp>
      <p:sp>
        <p:nvSpPr>
          <p:cNvPr id="7" name="TextBox 6"/>
          <p:cNvSpPr txBox="1"/>
          <p:nvPr/>
        </p:nvSpPr>
        <p:spPr>
          <a:xfrm>
            <a:off x="533400" y="4583668"/>
            <a:ext cx="8382000"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The 1956-57 </a:t>
            </a:r>
            <a:r>
              <a:rPr lang="en-US" i="1" dirty="0" smtClean="0">
                <a:solidFill>
                  <a:schemeClr val="bg1"/>
                </a:solidFill>
                <a:latin typeface="Times New Roman" pitchFamily="18" charset="0"/>
                <a:cs typeface="Times New Roman" pitchFamily="18" charset="0"/>
              </a:rPr>
              <a:t>East Tennessee State College Bulletin </a:t>
            </a:r>
            <a:r>
              <a:rPr lang="en-US" dirty="0" smtClean="0">
                <a:solidFill>
                  <a:schemeClr val="bg1"/>
                </a:solidFill>
                <a:latin typeface="Times New Roman" pitchFamily="18" charset="0"/>
                <a:cs typeface="Times New Roman" pitchFamily="18" charset="0"/>
              </a:rPr>
              <a:t> has the addition of:</a:t>
            </a:r>
            <a:endParaRPr lang="en-US" dirty="0">
              <a:solidFill>
                <a:schemeClr val="bg1"/>
              </a:solidFill>
              <a:latin typeface="Times New Roman" pitchFamily="18" charset="0"/>
              <a:cs typeface="Times New Roman" pitchFamily="18" charset="0"/>
            </a:endParaRPr>
          </a:p>
        </p:txBody>
      </p:sp>
      <p:sp>
        <p:nvSpPr>
          <p:cNvPr id="8" name="TextBox 7"/>
          <p:cNvSpPr txBox="1"/>
          <p:nvPr/>
        </p:nvSpPr>
        <p:spPr>
          <a:xfrm>
            <a:off x="533400" y="5184338"/>
            <a:ext cx="7772400" cy="646331"/>
          </a:xfrm>
          <a:prstGeom prst="rect">
            <a:avLst/>
          </a:prstGeom>
          <a:noFill/>
          <a:ln w="38100">
            <a:solidFill>
              <a:schemeClr val="accent6">
                <a:lumMod val="50000"/>
              </a:schemeClr>
            </a:solidFill>
          </a:ln>
        </p:spPr>
        <p:txBody>
          <a:bodyPr wrap="square" rtlCol="0">
            <a:spAutoFit/>
          </a:bodyPr>
          <a:lstStyle/>
          <a:p>
            <a:r>
              <a:rPr lang="en-US" b="1" dirty="0" smtClean="0">
                <a:latin typeface="Times New Roman" pitchFamily="18" charset="0"/>
                <a:cs typeface="Times New Roman" pitchFamily="18" charset="0"/>
              </a:rPr>
              <a:t>521S. Elementary Math from an Advanced Standpoint . </a:t>
            </a:r>
            <a:r>
              <a:rPr lang="en-US" dirty="0" smtClean="0">
                <a:latin typeface="Times New Roman" pitchFamily="18" charset="0"/>
                <a:cs typeface="Times New Roman" pitchFamily="18" charset="0"/>
              </a:rPr>
              <a:t>(3 hours)</a:t>
            </a:r>
          </a:p>
          <a:p>
            <a:endParaRPr lang="en-US" b="1" dirty="0" smtClean="0">
              <a:latin typeface="Times New Roman" pitchFamily="18" charset="0"/>
              <a:cs typeface="Times New Roman" pitchFamily="18" charset="0"/>
            </a:endParaRPr>
          </a:p>
        </p:txBody>
      </p:sp>
      <p:sp>
        <p:nvSpPr>
          <p:cNvPr id="9" name="TextBox 8"/>
          <p:cNvSpPr txBox="1"/>
          <p:nvPr/>
        </p:nvSpPr>
        <p:spPr>
          <a:xfrm>
            <a:off x="2438400" y="76200"/>
            <a:ext cx="4495800" cy="707886"/>
          </a:xfrm>
          <a:prstGeom prst="rect">
            <a:avLst/>
          </a:prstGeom>
          <a:noFill/>
        </p:spPr>
        <p:txBody>
          <a:bodyPr wrap="square" rtlCol="0">
            <a:spAutoFit/>
          </a:bodyPr>
          <a:lstStyle/>
          <a:p>
            <a:pPr algn="ctr"/>
            <a:r>
              <a:rPr lang="en-US" sz="4000" dirty="0" smtClean="0">
                <a:solidFill>
                  <a:srgbClr val="FFFF00"/>
                </a:solidFill>
              </a:rPr>
              <a:t>1953-57</a:t>
            </a:r>
            <a:endParaRPr lang="en-US" sz="4000" dirty="0">
              <a:solidFill>
                <a:srgbClr val="FFFF00"/>
              </a:solidFill>
            </a:endParaRPr>
          </a:p>
        </p:txBody>
      </p:sp>
    </p:spTree>
    <p:extLst>
      <p:ext uri="{BB962C8B-B14F-4D97-AF65-F5344CB8AC3E}">
        <p14:creationId xmlns:p14="http://schemas.microsoft.com/office/powerpoint/2010/main" val="1401572811"/>
      </p:ext>
    </p:extLst>
  </p:cSld>
  <p:clrMapOvr>
    <a:masterClrMapping/>
  </p:clrMapOvr>
  <p:transition spd="slow">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773668"/>
            <a:ext cx="8382000"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The 1960-61 </a:t>
            </a:r>
            <a:r>
              <a:rPr lang="en-US" i="1" dirty="0" smtClean="0">
                <a:solidFill>
                  <a:schemeClr val="bg1"/>
                </a:solidFill>
                <a:latin typeface="Times New Roman" pitchFamily="18" charset="0"/>
                <a:cs typeface="Times New Roman" pitchFamily="18" charset="0"/>
              </a:rPr>
              <a:t>East Tennessee State College Bulletin  </a:t>
            </a:r>
            <a:r>
              <a:rPr lang="en-US" dirty="0" smtClean="0">
                <a:solidFill>
                  <a:schemeClr val="bg1"/>
                </a:solidFill>
                <a:latin typeface="Times New Roman" pitchFamily="18" charset="0"/>
                <a:cs typeface="Times New Roman" pitchFamily="18" charset="0"/>
              </a:rPr>
              <a:t>includes:</a:t>
            </a:r>
            <a:endParaRPr lang="en-US" dirty="0">
              <a:solidFill>
                <a:schemeClr val="bg1"/>
              </a:solidFill>
              <a:latin typeface="Times New Roman" pitchFamily="18" charset="0"/>
              <a:cs typeface="Times New Roman" pitchFamily="18" charset="0"/>
            </a:endParaRPr>
          </a:p>
        </p:txBody>
      </p:sp>
      <p:sp>
        <p:nvSpPr>
          <p:cNvPr id="3" name="TextBox 2"/>
          <p:cNvSpPr txBox="1"/>
          <p:nvPr/>
        </p:nvSpPr>
        <p:spPr>
          <a:xfrm>
            <a:off x="381000" y="3648670"/>
            <a:ext cx="8077200" cy="923330"/>
          </a:xfrm>
          <a:prstGeom prst="rect">
            <a:avLst/>
          </a:prstGeom>
          <a:noFill/>
          <a:ln w="38100">
            <a:solidFill>
              <a:schemeClr val="accent6">
                <a:lumMod val="50000"/>
              </a:schemeClr>
            </a:solidFill>
          </a:ln>
        </p:spPr>
        <p:txBody>
          <a:bodyPr wrap="square" rtlCol="0">
            <a:spAutoFit/>
          </a:bodyPr>
          <a:lstStyle/>
          <a:p>
            <a:r>
              <a:rPr lang="en-US" b="1" dirty="0" smtClean="0">
                <a:latin typeface="Times New Roman" pitchFamily="18" charset="0"/>
                <a:cs typeface="Times New Roman" pitchFamily="18" charset="0"/>
              </a:rPr>
              <a:t>412G-413G. Introduction to Modern Algebra. </a:t>
            </a:r>
            <a:r>
              <a:rPr lang="en-US" dirty="0" smtClean="0">
                <a:latin typeface="Times New Roman" pitchFamily="18" charset="0"/>
                <a:cs typeface="Times New Roman" pitchFamily="18" charset="0"/>
              </a:rPr>
              <a:t>(3 hours each quarter)</a:t>
            </a:r>
          </a:p>
          <a:p>
            <a:r>
              <a:rPr lang="en-US" dirty="0" smtClean="0">
                <a:latin typeface="Times New Roman" pitchFamily="18" charset="0"/>
                <a:cs typeface="Times New Roman" pitchFamily="18" charset="0"/>
              </a:rPr>
              <a:t>Construction of the number systems in algebra; groups, rings, and fields; polynomials.</a:t>
            </a:r>
          </a:p>
        </p:txBody>
      </p:sp>
      <p:sp>
        <p:nvSpPr>
          <p:cNvPr id="4" name="TextBox 3"/>
          <p:cNvSpPr txBox="1"/>
          <p:nvPr/>
        </p:nvSpPr>
        <p:spPr>
          <a:xfrm>
            <a:off x="457200" y="6183868"/>
            <a:ext cx="8305800" cy="369332"/>
          </a:xfrm>
          <a:prstGeom prst="rect">
            <a:avLst/>
          </a:prstGeom>
          <a:noFill/>
        </p:spPr>
        <p:txBody>
          <a:bodyPr wrap="square" rtlCol="0">
            <a:spAutoFit/>
          </a:bodyPr>
          <a:lstStyle/>
          <a:p>
            <a:r>
              <a:rPr lang="en-US" dirty="0" smtClean="0"/>
              <a:t>An ‘G’ denotes an undergraduate class which graduates can take for credit.</a:t>
            </a:r>
            <a:endParaRPr lang="en-US" dirty="0"/>
          </a:p>
        </p:txBody>
      </p:sp>
      <p:sp>
        <p:nvSpPr>
          <p:cNvPr id="6" name="TextBox 5"/>
          <p:cNvSpPr txBox="1"/>
          <p:nvPr/>
        </p:nvSpPr>
        <p:spPr>
          <a:xfrm>
            <a:off x="381000" y="4754939"/>
            <a:ext cx="8153400" cy="1200329"/>
          </a:xfrm>
          <a:prstGeom prst="rect">
            <a:avLst/>
          </a:prstGeom>
          <a:noFill/>
          <a:ln w="38100">
            <a:solidFill>
              <a:schemeClr val="accent6">
                <a:lumMod val="50000"/>
              </a:schemeClr>
            </a:solidFill>
          </a:ln>
        </p:spPr>
        <p:txBody>
          <a:bodyPr wrap="square" rtlCol="0">
            <a:spAutoFit/>
          </a:bodyPr>
          <a:lstStyle/>
          <a:p>
            <a:r>
              <a:rPr lang="en-US" b="1" dirty="0" smtClean="0">
                <a:latin typeface="Times New Roman" pitchFamily="18" charset="0"/>
                <a:cs typeface="Times New Roman" pitchFamily="18" charset="0"/>
              </a:rPr>
              <a:t>541-542-543. Modern Algebra. </a:t>
            </a:r>
            <a:r>
              <a:rPr lang="en-US" dirty="0" smtClean="0">
                <a:latin typeface="Times New Roman" pitchFamily="18" charset="0"/>
                <a:cs typeface="Times New Roman" pitchFamily="18" charset="0"/>
              </a:rPr>
              <a:t>(3 hours each quarter)</a:t>
            </a:r>
          </a:p>
          <a:p>
            <a:r>
              <a:rPr lang="en-US" dirty="0" smtClean="0">
                <a:latin typeface="Times New Roman" pitchFamily="18" charset="0"/>
                <a:cs typeface="Times New Roman" pitchFamily="18" charset="0"/>
              </a:rPr>
              <a:t>Prerequisite</a:t>
            </a:r>
            <a:r>
              <a:rPr lang="en-US" smtClean="0">
                <a:latin typeface="Times New Roman" pitchFamily="18" charset="0"/>
                <a:cs typeface="Times New Roman" pitchFamily="18" charset="0"/>
              </a:rPr>
              <a:t>: Math </a:t>
            </a:r>
            <a:r>
              <a:rPr lang="en-US" dirty="0" smtClean="0">
                <a:latin typeface="Times New Roman" pitchFamily="18" charset="0"/>
                <a:cs typeface="Times New Roman" pitchFamily="18" charset="0"/>
              </a:rPr>
              <a:t>412G [Introduction to Modern Algebra 1].</a:t>
            </a:r>
          </a:p>
          <a:p>
            <a:r>
              <a:rPr lang="en-US" dirty="0" smtClean="0">
                <a:latin typeface="Times New Roman" pitchFamily="18" charset="0"/>
                <a:cs typeface="Times New Roman" pitchFamily="18" charset="0"/>
              </a:rPr>
              <a:t>Theory of groups, rings, integral domains, and fields; polynomials; vector spaces, and theory of ideals.</a:t>
            </a:r>
            <a:endParaRPr lang="en-US" dirty="0">
              <a:latin typeface="Times New Roman" pitchFamily="18" charset="0"/>
              <a:cs typeface="Times New Roman" pitchFamily="18" charset="0"/>
            </a:endParaRPr>
          </a:p>
        </p:txBody>
      </p:sp>
      <p:sp>
        <p:nvSpPr>
          <p:cNvPr id="7" name="TextBox 6"/>
          <p:cNvSpPr txBox="1"/>
          <p:nvPr/>
        </p:nvSpPr>
        <p:spPr>
          <a:xfrm>
            <a:off x="6324600" y="1646872"/>
            <a:ext cx="2590800" cy="1477328"/>
          </a:xfrm>
          <a:prstGeom prst="rect">
            <a:avLst/>
          </a:prstGeom>
          <a:noFill/>
        </p:spPr>
        <p:txBody>
          <a:bodyPr wrap="square" rtlCol="0">
            <a:spAutoFit/>
          </a:bodyPr>
          <a:lstStyle/>
          <a:p>
            <a:r>
              <a:rPr lang="en-US" dirty="0"/>
              <a:t>http://www.universetoday.com/102783/kapow-keck-confirms-puzzling-element-of-big-bang-theory/</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1180066"/>
            <a:ext cx="3330575" cy="2248934"/>
          </a:xfrm>
          <a:prstGeom prst="rect">
            <a:avLst/>
          </a:prstGeom>
          <a:ln w="28575">
            <a:solidFill>
              <a:srgbClr val="FFFF00"/>
            </a:solidFill>
          </a:ln>
        </p:spPr>
      </p:pic>
      <p:sp>
        <p:nvSpPr>
          <p:cNvPr id="9" name="TextBox 8"/>
          <p:cNvSpPr txBox="1"/>
          <p:nvPr/>
        </p:nvSpPr>
        <p:spPr>
          <a:xfrm>
            <a:off x="1752600" y="76200"/>
            <a:ext cx="5410200" cy="707886"/>
          </a:xfrm>
          <a:prstGeom prst="rect">
            <a:avLst/>
          </a:prstGeom>
          <a:noFill/>
        </p:spPr>
        <p:txBody>
          <a:bodyPr wrap="square" rtlCol="0">
            <a:spAutoFit/>
          </a:bodyPr>
          <a:lstStyle/>
          <a:p>
            <a:pPr algn="ctr"/>
            <a:r>
              <a:rPr lang="en-US" sz="4000" dirty="0" smtClean="0">
                <a:solidFill>
                  <a:srgbClr val="FFFF00"/>
                </a:solidFill>
              </a:rPr>
              <a:t>1960-61: The BIG BANG</a:t>
            </a:r>
            <a:endParaRPr lang="en-US" sz="4000" dirty="0">
              <a:solidFill>
                <a:srgbClr val="FFFF00"/>
              </a:solidFill>
            </a:endParaRPr>
          </a:p>
        </p:txBody>
      </p:sp>
    </p:spTree>
    <p:extLst>
      <p:ext uri="{BB962C8B-B14F-4D97-AF65-F5344CB8AC3E}">
        <p14:creationId xmlns:p14="http://schemas.microsoft.com/office/powerpoint/2010/main" val="140157281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886599"/>
            <a:ext cx="8458200" cy="1754326"/>
          </a:xfrm>
          <a:prstGeom prst="rect">
            <a:avLst/>
          </a:prstGeom>
          <a:noFill/>
          <a:ln w="38100">
            <a:solidFill>
              <a:schemeClr val="accent6">
                <a:lumMod val="50000"/>
              </a:schemeClr>
            </a:solidFill>
          </a:ln>
        </p:spPr>
        <p:txBody>
          <a:bodyPr wrap="square" rtlCol="0">
            <a:spAutoFit/>
          </a:bodyPr>
          <a:lstStyle/>
          <a:p>
            <a:r>
              <a:rPr lang="en-US" b="1" dirty="0" smtClean="0">
                <a:latin typeface="Times New Roman" pitchFamily="18" charset="0"/>
                <a:cs typeface="Times New Roman" pitchFamily="18" charset="0"/>
              </a:rPr>
              <a:t>521-522-523. Foundations of Analysis</a:t>
            </a:r>
            <a:r>
              <a:rPr lang="en-US" dirty="0" smtClean="0">
                <a:latin typeface="Times New Roman" pitchFamily="18" charset="0"/>
                <a:cs typeface="Times New Roman" pitchFamily="18" charset="0"/>
              </a:rPr>
              <a:t>. (3 hours each quarter)</a:t>
            </a:r>
          </a:p>
          <a:p>
            <a:r>
              <a:rPr lang="en-US" dirty="0" smtClean="0">
                <a:latin typeface="Times New Roman" pitchFamily="18" charset="0"/>
                <a:cs typeface="Times New Roman" pitchFamily="18" charset="0"/>
              </a:rPr>
              <a:t>Prerequisite: Math. 422G [Advanced Calculus 2].</a:t>
            </a:r>
          </a:p>
          <a:p>
            <a:r>
              <a:rPr lang="en-US" dirty="0" smtClean="0">
                <a:latin typeface="Times New Roman" pitchFamily="18" charset="0"/>
                <a:cs typeface="Times New Roman" pitchFamily="18" charset="0"/>
              </a:rPr>
              <a:t>A rigorous study of the real and complex number systems, elements of set theory, numerical sequences and series, continuity, differentiation, the Riemann-</a:t>
            </a:r>
            <a:r>
              <a:rPr lang="en-US" dirty="0" err="1" smtClean="0">
                <a:latin typeface="Times New Roman" pitchFamily="18" charset="0"/>
                <a:cs typeface="Times New Roman" pitchFamily="18" charset="0"/>
              </a:rPr>
              <a:t>Stieltjes</a:t>
            </a:r>
            <a:r>
              <a:rPr lang="en-US" dirty="0" smtClean="0">
                <a:latin typeface="Times New Roman" pitchFamily="18" charset="0"/>
                <a:cs typeface="Times New Roman" pitchFamily="18" charset="0"/>
              </a:rPr>
              <a:t> Integral, sequences and series of functions, further topics in the theory of series, functions of several variables, and the </a:t>
            </a:r>
            <a:r>
              <a:rPr lang="en-US" dirty="0" err="1" smtClean="0">
                <a:latin typeface="Times New Roman" pitchFamily="18" charset="0"/>
                <a:cs typeface="Times New Roman" pitchFamily="18" charset="0"/>
              </a:rPr>
              <a:t>Lebesque</a:t>
            </a:r>
            <a:r>
              <a:rPr lang="en-US" dirty="0" smtClean="0">
                <a:latin typeface="Times New Roman" pitchFamily="18" charset="0"/>
                <a:cs typeface="Times New Roman" pitchFamily="18" charset="0"/>
              </a:rPr>
              <a:t> Theory.</a:t>
            </a:r>
          </a:p>
        </p:txBody>
      </p:sp>
      <p:sp>
        <p:nvSpPr>
          <p:cNvPr id="4" name="TextBox 3"/>
          <p:cNvSpPr txBox="1"/>
          <p:nvPr/>
        </p:nvSpPr>
        <p:spPr>
          <a:xfrm>
            <a:off x="228600" y="3191470"/>
            <a:ext cx="8458200" cy="1200329"/>
          </a:xfrm>
          <a:prstGeom prst="rect">
            <a:avLst/>
          </a:prstGeom>
          <a:noFill/>
          <a:ln w="38100">
            <a:solidFill>
              <a:schemeClr val="accent6">
                <a:lumMod val="50000"/>
              </a:schemeClr>
            </a:solidFill>
          </a:ln>
        </p:spPr>
        <p:txBody>
          <a:bodyPr wrap="square" rtlCol="0">
            <a:spAutoFit/>
          </a:bodyPr>
          <a:lstStyle/>
          <a:p>
            <a:r>
              <a:rPr lang="en-US" b="1" dirty="0" smtClean="0">
                <a:latin typeface="Times New Roman" pitchFamily="18" charset="0"/>
                <a:cs typeface="Times New Roman" pitchFamily="18" charset="0"/>
              </a:rPr>
              <a:t>551-552-553. Functions of a Complex Variable. </a:t>
            </a:r>
            <a:r>
              <a:rPr lang="en-US" dirty="0" smtClean="0">
                <a:latin typeface="Times New Roman" pitchFamily="18" charset="0"/>
                <a:cs typeface="Times New Roman" pitchFamily="18" charset="0"/>
              </a:rPr>
              <a:t>(3 hours each quarter)</a:t>
            </a:r>
          </a:p>
          <a:p>
            <a:r>
              <a:rPr lang="en-US" dirty="0" smtClean="0">
                <a:latin typeface="Times New Roman" pitchFamily="18" charset="0"/>
                <a:cs typeface="Times New Roman" pitchFamily="18" charset="0"/>
              </a:rPr>
              <a:t>Prerequisite: Math 423G [Advanced Calculus 3].</a:t>
            </a:r>
          </a:p>
          <a:p>
            <a:r>
              <a:rPr lang="en-US" dirty="0" smtClean="0">
                <a:latin typeface="Times New Roman" pitchFamily="18" charset="0"/>
                <a:cs typeface="Times New Roman" pitchFamily="18" charset="0"/>
              </a:rPr>
              <a:t>Complex numbers, analytic and elementary functions, integrals, power series, residues and poles, conformal mapping and applications.</a:t>
            </a:r>
          </a:p>
        </p:txBody>
      </p:sp>
      <p:sp>
        <p:nvSpPr>
          <p:cNvPr id="5" name="TextBox 4"/>
          <p:cNvSpPr txBox="1"/>
          <p:nvPr/>
        </p:nvSpPr>
        <p:spPr>
          <a:xfrm>
            <a:off x="228600" y="5048071"/>
            <a:ext cx="8458200" cy="1200329"/>
          </a:xfrm>
          <a:prstGeom prst="rect">
            <a:avLst/>
          </a:prstGeom>
          <a:noFill/>
          <a:ln w="38100">
            <a:solidFill>
              <a:schemeClr val="accent6">
                <a:lumMod val="50000"/>
              </a:schemeClr>
            </a:solidFill>
          </a:ln>
        </p:spPr>
        <p:txBody>
          <a:bodyPr wrap="square" rtlCol="0">
            <a:spAutoFit/>
          </a:bodyPr>
          <a:lstStyle/>
          <a:p>
            <a:r>
              <a:rPr lang="en-US" b="1" dirty="0" smtClean="0">
                <a:latin typeface="Times New Roman" pitchFamily="18" charset="0"/>
                <a:cs typeface="Times New Roman" pitchFamily="18" charset="0"/>
              </a:rPr>
              <a:t>555-556-557. Functions of a Real Variables. </a:t>
            </a:r>
            <a:r>
              <a:rPr lang="en-US" dirty="0" smtClean="0">
                <a:latin typeface="Times New Roman" pitchFamily="18" charset="0"/>
                <a:cs typeface="Times New Roman" pitchFamily="18" charset="0"/>
              </a:rPr>
              <a:t>(3 hours each quarter)</a:t>
            </a:r>
          </a:p>
          <a:p>
            <a:r>
              <a:rPr lang="en-US" dirty="0" smtClean="0">
                <a:latin typeface="Times New Roman" pitchFamily="18" charset="0"/>
                <a:cs typeface="Times New Roman" pitchFamily="18" charset="0"/>
              </a:rPr>
              <a:t>Prerequisite: Math. 423 G [Advanced Calculus 3].</a:t>
            </a:r>
          </a:p>
          <a:p>
            <a:r>
              <a:rPr lang="en-US" dirty="0" smtClean="0">
                <a:latin typeface="Times New Roman" pitchFamily="18" charset="0"/>
                <a:cs typeface="Times New Roman" pitchFamily="18" charset="0"/>
              </a:rPr>
              <a:t>The real number system, theory of point sets, rigorous investigation of many questions </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arising in calculus, </a:t>
            </a:r>
            <a:r>
              <a:rPr lang="en-US" dirty="0" err="1" smtClean="0">
                <a:latin typeface="Times New Roman" pitchFamily="18" charset="0"/>
                <a:cs typeface="Times New Roman" pitchFamily="18" charset="0"/>
              </a:rPr>
              <a:t>Lebesque</a:t>
            </a:r>
            <a:r>
              <a:rPr lang="en-US" dirty="0" smtClean="0">
                <a:latin typeface="Times New Roman" pitchFamily="18" charset="0"/>
                <a:cs typeface="Times New Roman" pitchFamily="18" charset="0"/>
              </a:rPr>
              <a:t> integrals and infinite series.</a:t>
            </a:r>
          </a:p>
        </p:txBody>
      </p:sp>
      <p:sp>
        <p:nvSpPr>
          <p:cNvPr id="6" name="TextBox 5"/>
          <p:cNvSpPr txBox="1"/>
          <p:nvPr/>
        </p:nvSpPr>
        <p:spPr>
          <a:xfrm>
            <a:off x="457200" y="240268"/>
            <a:ext cx="8382000"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The 1960-61 </a:t>
            </a:r>
            <a:r>
              <a:rPr lang="en-US" i="1" dirty="0" smtClean="0">
                <a:solidFill>
                  <a:schemeClr val="bg1"/>
                </a:solidFill>
                <a:latin typeface="Times New Roman" pitchFamily="18" charset="0"/>
                <a:cs typeface="Times New Roman" pitchFamily="18" charset="0"/>
              </a:rPr>
              <a:t>East Tennessee State College Bulletin  </a:t>
            </a:r>
            <a:r>
              <a:rPr lang="en-US" dirty="0" smtClean="0">
                <a:solidFill>
                  <a:schemeClr val="bg1"/>
                </a:solidFill>
                <a:latin typeface="Times New Roman" pitchFamily="18" charset="0"/>
                <a:cs typeface="Times New Roman" pitchFamily="18" charset="0"/>
              </a:rPr>
              <a:t>(continued – Real and Complex):</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401572811"/>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0" y="228600"/>
            <a:ext cx="7620000" cy="1600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0" y="304800"/>
            <a:ext cx="7620000" cy="1323439"/>
          </a:xfrm>
          <a:prstGeom prst="rect">
            <a:avLst/>
          </a:prstGeom>
          <a:noFill/>
        </p:spPr>
        <p:txBody>
          <a:bodyPr wrap="square" rtlCol="0">
            <a:spAutoFit/>
          </a:bodyPr>
          <a:lstStyle/>
          <a:p>
            <a:pPr algn="ctr"/>
            <a:r>
              <a:rPr lang="en-US" sz="4000" dirty="0" smtClean="0">
                <a:solidFill>
                  <a:schemeClr val="bg1"/>
                </a:solidFill>
                <a:latin typeface="Comic Sans MS" pitchFamily="66" charset="0"/>
              </a:rPr>
              <a:t>Henry Johnson, Johnson’s Depot, and Johnson City</a:t>
            </a:r>
            <a:endParaRPr lang="en-US" sz="4000" dirty="0">
              <a:solidFill>
                <a:schemeClr val="bg1"/>
              </a:solidFill>
              <a:latin typeface="Comic Sans MS" pitchFamily="66"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04800" y="2667000"/>
            <a:ext cx="2276959" cy="3124200"/>
          </a:xfrm>
          <a:prstGeom prst="rect">
            <a:avLst/>
          </a:prstGeom>
          <a:ln w="38100">
            <a:solidFill>
              <a:schemeClr val="bg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2980035"/>
            <a:ext cx="3254922" cy="2582565"/>
          </a:xfrm>
          <a:prstGeom prst="rect">
            <a:avLst/>
          </a:prstGeom>
          <a:ln w="38100">
            <a:solidFill>
              <a:schemeClr val="bg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2667000"/>
            <a:ext cx="2184803" cy="3124200"/>
          </a:xfrm>
          <a:prstGeom prst="rect">
            <a:avLst/>
          </a:prstGeom>
          <a:ln w="38100">
            <a:solidFill>
              <a:schemeClr val="bg1"/>
            </a:solidFill>
          </a:ln>
        </p:spPr>
      </p:pic>
      <p:sp>
        <p:nvSpPr>
          <p:cNvPr id="7" name="TextBox 6"/>
          <p:cNvSpPr txBox="1"/>
          <p:nvPr/>
        </p:nvSpPr>
        <p:spPr>
          <a:xfrm>
            <a:off x="-76200" y="5943600"/>
            <a:ext cx="3124200" cy="369332"/>
          </a:xfrm>
          <a:prstGeom prst="rect">
            <a:avLst/>
          </a:prstGeom>
          <a:noFill/>
        </p:spPr>
        <p:txBody>
          <a:bodyPr wrap="square" rtlCol="0">
            <a:spAutoFit/>
          </a:bodyPr>
          <a:lstStyle/>
          <a:p>
            <a:pPr algn="ctr"/>
            <a:r>
              <a:rPr lang="en-US" dirty="0" smtClean="0"/>
              <a:t>(1983, 1986, 1992)</a:t>
            </a:r>
            <a:endParaRPr lang="en-US" dirty="0"/>
          </a:p>
        </p:txBody>
      </p:sp>
      <p:sp>
        <p:nvSpPr>
          <p:cNvPr id="8" name="TextBox 7"/>
          <p:cNvSpPr txBox="1"/>
          <p:nvPr/>
        </p:nvSpPr>
        <p:spPr>
          <a:xfrm>
            <a:off x="2819400" y="5715000"/>
            <a:ext cx="3124200" cy="369332"/>
          </a:xfrm>
          <a:prstGeom prst="rect">
            <a:avLst/>
          </a:prstGeom>
          <a:noFill/>
        </p:spPr>
        <p:txBody>
          <a:bodyPr wrap="square" rtlCol="0">
            <a:spAutoFit/>
          </a:bodyPr>
          <a:lstStyle/>
          <a:p>
            <a:pPr algn="ctr"/>
            <a:r>
              <a:rPr lang="en-US" dirty="0" smtClean="0"/>
              <a:t>Johnson City Press (2006)</a:t>
            </a:r>
            <a:endParaRPr lang="en-US" dirty="0"/>
          </a:p>
        </p:txBody>
      </p:sp>
      <p:sp>
        <p:nvSpPr>
          <p:cNvPr id="9" name="TextBox 8"/>
          <p:cNvSpPr txBox="1"/>
          <p:nvPr/>
        </p:nvSpPr>
        <p:spPr>
          <a:xfrm>
            <a:off x="6248400" y="5943600"/>
            <a:ext cx="3124200" cy="369332"/>
          </a:xfrm>
          <a:prstGeom prst="rect">
            <a:avLst/>
          </a:prstGeom>
          <a:noFill/>
        </p:spPr>
        <p:txBody>
          <a:bodyPr wrap="square" rtlCol="0">
            <a:spAutoFit/>
          </a:bodyPr>
          <a:lstStyle/>
          <a:p>
            <a:pPr algn="ctr"/>
            <a:r>
              <a:rPr lang="en-US" dirty="0" smtClean="0"/>
              <a:t>(2005)</a:t>
            </a:r>
            <a:endParaRPr lang="en-US" dirty="0"/>
          </a:p>
        </p:txBody>
      </p:sp>
    </p:spTree>
    <p:extLst>
      <p:ext uri="{BB962C8B-B14F-4D97-AF65-F5344CB8AC3E}">
        <p14:creationId xmlns:p14="http://schemas.microsoft.com/office/powerpoint/2010/main" val="558691485"/>
      </p:ext>
    </p:extLst>
  </p:cSld>
  <p:clrMapOvr>
    <a:masterClrMapping/>
  </p:clrMapOvr>
  <p:transition spd="slow">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134070"/>
            <a:ext cx="8229600" cy="1200329"/>
          </a:xfrm>
          <a:prstGeom prst="rect">
            <a:avLst/>
          </a:prstGeom>
          <a:noFill/>
          <a:ln w="38100">
            <a:solidFill>
              <a:schemeClr val="accent6">
                <a:lumMod val="50000"/>
              </a:schemeClr>
            </a:solidFill>
          </a:ln>
        </p:spPr>
        <p:txBody>
          <a:bodyPr wrap="square" rtlCol="0">
            <a:spAutoFit/>
          </a:bodyPr>
          <a:lstStyle/>
          <a:p>
            <a:r>
              <a:rPr lang="en-US" b="1" dirty="0" smtClean="0">
                <a:latin typeface="Times New Roman" pitchFamily="18" charset="0"/>
                <a:cs typeface="Times New Roman" pitchFamily="18" charset="0"/>
              </a:rPr>
              <a:t>411G. Introduction to Topology . </a:t>
            </a:r>
            <a:r>
              <a:rPr lang="en-US" dirty="0" smtClean="0">
                <a:latin typeface="Times New Roman" pitchFamily="18" charset="0"/>
                <a:cs typeface="Times New Roman" pitchFamily="18" charset="0"/>
              </a:rPr>
              <a:t>(3 hours)</a:t>
            </a:r>
          </a:p>
          <a:p>
            <a:r>
              <a:rPr lang="en-US" dirty="0" smtClean="0">
                <a:latin typeface="Times New Roman" pitchFamily="18" charset="0"/>
                <a:cs typeface="Times New Roman" pitchFamily="18" charset="0"/>
              </a:rPr>
              <a:t>A basic course in the properties of a space which are invariant under continuous transformations.  Set topology, homology, </a:t>
            </a:r>
            <a:r>
              <a:rPr lang="en-US" dirty="0" err="1" smtClean="0">
                <a:latin typeface="Times New Roman" pitchFamily="18" charset="0"/>
                <a:cs typeface="Times New Roman" pitchFamily="18" charset="0"/>
              </a:rPr>
              <a:t>homotopy</a:t>
            </a:r>
            <a:r>
              <a:rPr lang="en-US" dirty="0" smtClean="0">
                <a:latin typeface="Times New Roman" pitchFamily="18" charset="0"/>
                <a:cs typeface="Times New Roman" pitchFamily="18" charset="0"/>
              </a:rPr>
              <a:t>, fixed point theorems, and manifolds.</a:t>
            </a:r>
          </a:p>
        </p:txBody>
      </p:sp>
      <p:sp>
        <p:nvSpPr>
          <p:cNvPr id="3" name="TextBox 2"/>
          <p:cNvSpPr txBox="1"/>
          <p:nvPr/>
        </p:nvSpPr>
        <p:spPr>
          <a:xfrm>
            <a:off x="457200" y="2684145"/>
            <a:ext cx="8229600" cy="2031325"/>
          </a:xfrm>
          <a:prstGeom prst="rect">
            <a:avLst/>
          </a:prstGeom>
          <a:noFill/>
          <a:ln w="38100">
            <a:solidFill>
              <a:schemeClr val="accent6">
                <a:lumMod val="50000"/>
              </a:schemeClr>
            </a:solidFill>
          </a:ln>
        </p:spPr>
        <p:txBody>
          <a:bodyPr wrap="square" rtlCol="0">
            <a:spAutoFit/>
          </a:bodyPr>
          <a:lstStyle/>
          <a:p>
            <a:r>
              <a:rPr lang="en-US" b="1" dirty="0" smtClean="0">
                <a:latin typeface="Times New Roman" pitchFamily="18" charset="0"/>
                <a:cs typeface="Times New Roman" pitchFamily="18" charset="0"/>
              </a:rPr>
              <a:t>575-576-577.  Topology.  </a:t>
            </a:r>
            <a:r>
              <a:rPr lang="en-US" dirty="0" smtClean="0">
                <a:latin typeface="Times New Roman" pitchFamily="18" charset="0"/>
                <a:cs typeface="Times New Roman" pitchFamily="18" charset="0"/>
              </a:rPr>
              <a:t>(3 hours each quarter)</a:t>
            </a:r>
          </a:p>
          <a:p>
            <a:r>
              <a:rPr lang="en-US" dirty="0" smtClean="0">
                <a:latin typeface="Times New Roman" pitchFamily="18" charset="0"/>
                <a:cs typeface="Times New Roman" pitchFamily="18" charset="0"/>
              </a:rPr>
              <a:t>Prerequisite: Math. 411G [Intro to Topology] and Math. 523 [Foundations of Analysis 2].</a:t>
            </a:r>
          </a:p>
          <a:p>
            <a:r>
              <a:rPr lang="en-US" dirty="0" smtClean="0">
                <a:latin typeface="Times New Roman" pitchFamily="18" charset="0"/>
                <a:cs typeface="Times New Roman" pitchFamily="18" charset="0"/>
              </a:rPr>
              <a:t>An Introduction to the study of geometric properties that depend only on continuous structure and not on size or shape.  Topics will be selected from the following: point sets, cardinal numbers, neighborhood spaces, continuous mappings, connectivity, network, </a:t>
            </a:r>
            <a:r>
              <a:rPr lang="en-US" dirty="0" err="1" smtClean="0">
                <a:latin typeface="Times New Roman" pitchFamily="18" charset="0"/>
                <a:cs typeface="Times New Roman" pitchFamily="18" charset="0"/>
              </a:rPr>
              <a:t>polyhedra</a:t>
            </a:r>
            <a:r>
              <a:rPr lang="en-US" dirty="0" smtClean="0">
                <a:latin typeface="Times New Roman" pitchFamily="18" charset="0"/>
                <a:cs typeface="Times New Roman" pitchFamily="18" charset="0"/>
              </a:rPr>
              <a:t>.</a:t>
            </a:r>
          </a:p>
        </p:txBody>
      </p:sp>
      <p:sp>
        <p:nvSpPr>
          <p:cNvPr id="4" name="TextBox 3"/>
          <p:cNvSpPr txBox="1"/>
          <p:nvPr/>
        </p:nvSpPr>
        <p:spPr>
          <a:xfrm>
            <a:off x="457200" y="5248870"/>
            <a:ext cx="8229600" cy="923330"/>
          </a:xfrm>
          <a:prstGeom prst="rect">
            <a:avLst/>
          </a:prstGeom>
          <a:noFill/>
          <a:ln w="38100">
            <a:solidFill>
              <a:schemeClr val="accent6">
                <a:lumMod val="50000"/>
              </a:schemeClr>
            </a:solidFill>
          </a:ln>
        </p:spPr>
        <p:txBody>
          <a:bodyPr wrap="square" rtlCol="0">
            <a:spAutoFit/>
          </a:bodyPr>
          <a:lstStyle/>
          <a:p>
            <a:r>
              <a:rPr lang="en-US" b="1" dirty="0">
                <a:latin typeface="Times New Roman" pitchFamily="18" charset="0"/>
                <a:cs typeface="Times New Roman" pitchFamily="18" charset="0"/>
              </a:rPr>
              <a:t>595. Introduction to Mathematical Research. </a:t>
            </a:r>
            <a:r>
              <a:rPr lang="en-US" dirty="0">
                <a:latin typeface="Times New Roman" pitchFamily="18" charset="0"/>
                <a:cs typeface="Times New Roman" pitchFamily="18" charset="0"/>
              </a:rPr>
              <a:t>(1 hour)</a:t>
            </a:r>
          </a:p>
          <a:p>
            <a:endParaRPr lang="en-US" b="1" dirty="0">
              <a:latin typeface="Times New Roman" pitchFamily="18" charset="0"/>
              <a:cs typeface="Times New Roman" pitchFamily="18" charset="0"/>
            </a:endParaRPr>
          </a:p>
          <a:p>
            <a:r>
              <a:rPr lang="en-US" b="1" dirty="0">
                <a:latin typeface="Times New Roman" pitchFamily="18" charset="0"/>
                <a:cs typeface="Times New Roman" pitchFamily="18" charset="0"/>
              </a:rPr>
              <a:t>596. The Thesis. </a:t>
            </a:r>
            <a:r>
              <a:rPr lang="en-US" dirty="0">
                <a:latin typeface="Times New Roman" pitchFamily="18" charset="0"/>
                <a:cs typeface="Times New Roman" pitchFamily="18" charset="0"/>
              </a:rPr>
              <a:t>(4-6 hours</a:t>
            </a:r>
            <a:r>
              <a:rPr lang="en-US" dirty="0" smtClean="0">
                <a:latin typeface="Times New Roman" pitchFamily="18" charset="0"/>
                <a:cs typeface="Times New Roman" pitchFamily="18" charset="0"/>
              </a:rPr>
              <a:t>)</a:t>
            </a:r>
            <a:endParaRPr lang="en-US" dirty="0"/>
          </a:p>
        </p:txBody>
      </p:sp>
      <p:sp>
        <p:nvSpPr>
          <p:cNvPr id="5" name="TextBox 4"/>
          <p:cNvSpPr txBox="1"/>
          <p:nvPr/>
        </p:nvSpPr>
        <p:spPr>
          <a:xfrm>
            <a:off x="304800" y="316468"/>
            <a:ext cx="8610600"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The 1960-61 </a:t>
            </a:r>
            <a:r>
              <a:rPr lang="en-US" i="1" dirty="0" smtClean="0">
                <a:solidFill>
                  <a:schemeClr val="bg1"/>
                </a:solidFill>
                <a:latin typeface="Times New Roman" pitchFamily="18" charset="0"/>
                <a:cs typeface="Times New Roman" pitchFamily="18" charset="0"/>
              </a:rPr>
              <a:t>East Tennessee State College Bulletin  </a:t>
            </a:r>
            <a:r>
              <a:rPr lang="en-US" dirty="0" smtClean="0">
                <a:solidFill>
                  <a:schemeClr val="bg1"/>
                </a:solidFill>
                <a:latin typeface="Times New Roman" pitchFamily="18" charset="0"/>
                <a:cs typeface="Times New Roman" pitchFamily="18" charset="0"/>
              </a:rPr>
              <a:t>(continued – Topology and Research):</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401572811"/>
      </p:ext>
    </p:extLst>
  </p:cSld>
  <p:clrMapOvr>
    <a:masterClrMapping/>
  </p:clrMapOvr>
  <p:transition spd="slow">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685800"/>
            <a:ext cx="6934200" cy="830997"/>
          </a:xfrm>
          <a:prstGeom prst="rect">
            <a:avLst/>
          </a:prstGeom>
          <a:noFill/>
        </p:spPr>
        <p:txBody>
          <a:bodyPr wrap="square" rtlCol="0">
            <a:spAutoFit/>
          </a:bodyPr>
          <a:lstStyle/>
          <a:p>
            <a:pPr algn="ctr"/>
            <a:r>
              <a:rPr lang="en-US" sz="4800" dirty="0" smtClean="0">
                <a:solidFill>
                  <a:srgbClr val="FFFF00"/>
                </a:solidFill>
                <a:cs typeface="Times New Roman" pitchFamily="18" charset="0"/>
              </a:rPr>
              <a:t>Modern Algebra at ETSU</a:t>
            </a:r>
            <a:endParaRPr lang="en-US" sz="4800" dirty="0">
              <a:solidFill>
                <a:srgbClr val="FFFF00"/>
              </a:solidFill>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316480"/>
            <a:ext cx="2712720" cy="3627120"/>
          </a:xfrm>
          <a:prstGeom prst="rect">
            <a:avLst/>
          </a:prstGeom>
          <a:ln w="57150">
            <a:solidFill>
              <a:schemeClr val="bg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2821" y="2304757"/>
            <a:ext cx="2426788" cy="3638843"/>
          </a:xfrm>
          <a:prstGeom prst="rect">
            <a:avLst/>
          </a:prstGeom>
          <a:ln w="57150">
            <a:solidFill>
              <a:schemeClr val="bg1"/>
            </a:solidFill>
          </a:ln>
        </p:spPr>
      </p:pic>
    </p:spTree>
    <p:extLst>
      <p:ext uri="{BB962C8B-B14F-4D97-AF65-F5344CB8AC3E}">
        <p14:creationId xmlns:p14="http://schemas.microsoft.com/office/powerpoint/2010/main" val="2689029766"/>
      </p:ext>
    </p:extLst>
  </p:cSld>
  <p:clrMapOvr>
    <a:masterClrMapping/>
  </p:clrMapOvr>
  <p:transition spd="slow">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1468" y="1752600"/>
            <a:ext cx="2669931" cy="1200329"/>
          </a:xfrm>
          <a:prstGeom prst="rect">
            <a:avLst/>
          </a:prstGeom>
          <a:noFill/>
          <a:ln w="57150">
            <a:solidFill>
              <a:srgbClr val="FFFF00"/>
            </a:solidFill>
          </a:ln>
        </p:spPr>
        <p:txBody>
          <a:bodyPr wrap="square" rtlCol="0">
            <a:spAutoFit/>
          </a:bodyPr>
          <a:lstStyle/>
          <a:p>
            <a:pPr algn="ctr"/>
            <a:r>
              <a:rPr lang="en-US" sz="2400" b="1" dirty="0">
                <a:latin typeface="Times New Roman" pitchFamily="18" charset="0"/>
                <a:cs typeface="Times New Roman" pitchFamily="18" charset="0"/>
              </a:rPr>
              <a:t>412G-413G</a:t>
            </a:r>
            <a:r>
              <a:rPr lang="en-US" sz="2400" b="1" dirty="0" smtClean="0">
                <a:latin typeface="Times New Roman" pitchFamily="18" charset="0"/>
                <a:cs typeface="Times New Roman" pitchFamily="18" charset="0"/>
              </a:rPr>
              <a:t>.</a:t>
            </a:r>
          </a:p>
          <a:p>
            <a:pPr algn="ct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Introduction to Modern Algebra</a:t>
            </a:r>
            <a:endParaRPr lang="en-US" sz="2400" dirty="0">
              <a:latin typeface="Times New Roman" pitchFamily="18" charset="0"/>
              <a:cs typeface="Times New Roman" pitchFamily="18" charset="0"/>
            </a:endParaRPr>
          </a:p>
        </p:txBody>
      </p:sp>
      <p:sp>
        <p:nvSpPr>
          <p:cNvPr id="4" name="TextBox 3"/>
          <p:cNvSpPr txBox="1"/>
          <p:nvPr/>
        </p:nvSpPr>
        <p:spPr>
          <a:xfrm>
            <a:off x="5366238" y="1771471"/>
            <a:ext cx="2025162" cy="1200329"/>
          </a:xfrm>
          <a:prstGeom prst="rect">
            <a:avLst/>
          </a:prstGeom>
          <a:noFill/>
          <a:ln w="57150">
            <a:solidFill>
              <a:srgbClr val="FFFF00"/>
            </a:solidFill>
          </a:ln>
        </p:spPr>
        <p:txBody>
          <a:bodyPr wrap="square" rtlCol="0">
            <a:spAutoFit/>
          </a:bodyPr>
          <a:lstStyle/>
          <a:p>
            <a:pPr algn="ctr"/>
            <a:r>
              <a:rPr lang="en-US" sz="2400" b="1" dirty="0">
                <a:latin typeface="Times New Roman" pitchFamily="18" charset="0"/>
                <a:cs typeface="Times New Roman" pitchFamily="18" charset="0"/>
              </a:rPr>
              <a:t>541-542-543. Modern Algebra</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cxnSp>
        <p:nvCxnSpPr>
          <p:cNvPr id="6" name="Straight Arrow Connector 5"/>
          <p:cNvCxnSpPr/>
          <p:nvPr/>
        </p:nvCxnSpPr>
        <p:spPr>
          <a:xfrm flipH="1">
            <a:off x="2246433" y="3228201"/>
            <a:ext cx="1467" cy="1447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3400" y="4944070"/>
            <a:ext cx="3429000" cy="1200329"/>
          </a:xfrm>
          <a:prstGeom prst="rect">
            <a:avLst/>
          </a:prstGeom>
          <a:noFill/>
          <a:ln w="57150">
            <a:solidFill>
              <a:srgbClr val="FF0000"/>
            </a:solidFill>
          </a:ln>
        </p:spPr>
        <p:txBody>
          <a:bodyPr wrap="square" rtlCol="0">
            <a:spAutoFit/>
          </a:bodyPr>
          <a:lstStyle/>
          <a:p>
            <a:pPr algn="ctr"/>
            <a:r>
              <a:rPr lang="en-US" sz="2400" b="1" dirty="0" smtClean="0">
                <a:latin typeface="Times New Roman" pitchFamily="18" charset="0"/>
                <a:cs typeface="Times New Roman" pitchFamily="18" charset="0"/>
              </a:rPr>
              <a:t>4127/5127, 4137/5137. </a:t>
            </a:r>
          </a:p>
          <a:p>
            <a:pPr algn="ctr"/>
            <a:r>
              <a:rPr lang="en-US" sz="2400" b="1" dirty="0" smtClean="0">
                <a:latin typeface="Times New Roman" pitchFamily="18" charset="0"/>
                <a:cs typeface="Times New Roman" pitchFamily="18" charset="0"/>
              </a:rPr>
              <a:t>Introduction to Modern Algebra 1 and 2. </a:t>
            </a:r>
            <a:endParaRPr lang="en-US" sz="2400" b="1" dirty="0">
              <a:latin typeface="Times New Roman" pitchFamily="18" charset="0"/>
              <a:cs typeface="Times New Roman" pitchFamily="18" charset="0"/>
            </a:endParaRPr>
          </a:p>
        </p:txBody>
      </p:sp>
      <p:sp>
        <p:nvSpPr>
          <p:cNvPr id="9" name="TextBox 8"/>
          <p:cNvSpPr txBox="1"/>
          <p:nvPr/>
        </p:nvSpPr>
        <p:spPr>
          <a:xfrm>
            <a:off x="228600" y="3468469"/>
            <a:ext cx="1907931"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Change ‘5’ to ‘4/5’ and add a ‘7’ </a:t>
            </a:r>
            <a:endParaRPr lang="en-US" dirty="0">
              <a:latin typeface="Times New Roman" pitchFamily="18" charset="0"/>
              <a:cs typeface="Times New Roman" pitchFamily="18" charset="0"/>
            </a:endParaRPr>
          </a:p>
        </p:txBody>
      </p:sp>
      <p:sp>
        <p:nvSpPr>
          <p:cNvPr id="10" name="TextBox 9"/>
          <p:cNvSpPr txBox="1"/>
          <p:nvPr/>
        </p:nvSpPr>
        <p:spPr>
          <a:xfrm>
            <a:off x="6553200" y="3544669"/>
            <a:ext cx="1907931"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Add a ‘0’, drop third class </a:t>
            </a:r>
            <a:endParaRPr lang="en-US" dirty="0">
              <a:latin typeface="Times New Roman" pitchFamily="18" charset="0"/>
              <a:cs typeface="Times New Roman" pitchFamily="18" charset="0"/>
            </a:endParaRPr>
          </a:p>
        </p:txBody>
      </p:sp>
      <p:cxnSp>
        <p:nvCxnSpPr>
          <p:cNvPr id="11" name="Straight Arrow Connector 10"/>
          <p:cNvCxnSpPr/>
          <p:nvPr/>
        </p:nvCxnSpPr>
        <p:spPr>
          <a:xfrm>
            <a:off x="6400800" y="3248799"/>
            <a:ext cx="0" cy="147560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50069" y="4953000"/>
            <a:ext cx="2974731" cy="1200329"/>
          </a:xfrm>
          <a:prstGeom prst="rect">
            <a:avLst/>
          </a:prstGeom>
          <a:noFill/>
          <a:ln w="57150">
            <a:solidFill>
              <a:srgbClr val="FF0000"/>
            </a:solidFill>
          </a:ln>
        </p:spPr>
        <p:txBody>
          <a:bodyPr wrap="square" rtlCol="0">
            <a:spAutoFit/>
          </a:bodyPr>
          <a:lstStyle/>
          <a:p>
            <a:pPr algn="ctr"/>
            <a:r>
              <a:rPr lang="en-US" sz="2400" b="1" dirty="0" smtClean="0">
                <a:latin typeface="Times New Roman" pitchFamily="18" charset="0"/>
                <a:cs typeface="Times New Roman" pitchFamily="18" charset="0"/>
              </a:rPr>
              <a:t>5410, 5420. </a:t>
            </a:r>
          </a:p>
          <a:p>
            <a:pPr algn="ctr"/>
            <a:r>
              <a:rPr lang="en-US" sz="2400" b="1" dirty="0" smtClean="0">
                <a:latin typeface="Times New Roman" pitchFamily="18" charset="0"/>
                <a:cs typeface="Times New Roman" pitchFamily="18" charset="0"/>
              </a:rPr>
              <a:t>Modern Algebra  1 and 2. </a:t>
            </a:r>
            <a:endParaRPr lang="en-US" sz="2400" b="1" dirty="0">
              <a:latin typeface="Times New Roman" pitchFamily="18" charset="0"/>
              <a:cs typeface="Times New Roman" pitchFamily="18" charset="0"/>
            </a:endParaRPr>
          </a:p>
        </p:txBody>
      </p:sp>
      <p:sp>
        <p:nvSpPr>
          <p:cNvPr id="12" name="TextBox 11"/>
          <p:cNvSpPr txBox="1"/>
          <p:nvPr/>
        </p:nvSpPr>
        <p:spPr>
          <a:xfrm>
            <a:off x="533400" y="152400"/>
            <a:ext cx="7772400" cy="1323439"/>
          </a:xfrm>
          <a:prstGeom prst="rect">
            <a:avLst/>
          </a:prstGeom>
          <a:noFill/>
        </p:spPr>
        <p:txBody>
          <a:bodyPr wrap="square" rtlCol="0">
            <a:spAutoFit/>
          </a:bodyPr>
          <a:lstStyle/>
          <a:p>
            <a:pPr algn="ctr"/>
            <a:r>
              <a:rPr lang="en-US" sz="4000" dirty="0" smtClean="0">
                <a:solidFill>
                  <a:srgbClr val="FFFF00"/>
                </a:solidFill>
                <a:cs typeface="Times New Roman" pitchFamily="18" charset="0"/>
              </a:rPr>
              <a:t>The Evolution of our </a:t>
            </a:r>
          </a:p>
          <a:p>
            <a:pPr algn="ctr"/>
            <a:r>
              <a:rPr lang="en-US" sz="4000" dirty="0" smtClean="0">
                <a:solidFill>
                  <a:srgbClr val="FFFF00"/>
                </a:solidFill>
                <a:cs typeface="Times New Roman" pitchFamily="18" charset="0"/>
              </a:rPr>
              <a:t>Modern Algebra Sequences</a:t>
            </a:r>
            <a:endParaRPr lang="en-US" sz="4000" dirty="0">
              <a:solidFill>
                <a:srgbClr val="FFFF00"/>
              </a:solidFill>
              <a:cs typeface="Times New Roman" pitchFamily="18" charset="0"/>
            </a:endParaRPr>
          </a:p>
        </p:txBody>
      </p:sp>
    </p:spTree>
    <p:extLst>
      <p:ext uri="{BB962C8B-B14F-4D97-AF65-F5344CB8AC3E}">
        <p14:creationId xmlns:p14="http://schemas.microsoft.com/office/powerpoint/2010/main" val="115605160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703725"/>
            <a:ext cx="8001000" cy="3477875"/>
          </a:xfrm>
          <a:prstGeom prst="rect">
            <a:avLst/>
          </a:prstGeom>
          <a:noFill/>
        </p:spPr>
        <p:txBody>
          <a:bodyPr wrap="square" rtlCol="0">
            <a:spAutoFit/>
          </a:bodyPr>
          <a:lstStyle/>
          <a:p>
            <a:pPr marL="285750" indent="-285750">
              <a:buFont typeface="Arial" pitchFamily="34" charset="0"/>
              <a:buChar char="•"/>
            </a:pPr>
            <a:r>
              <a:rPr lang="en-US" sz="2000" b="1" dirty="0" smtClean="0">
                <a:solidFill>
                  <a:schemeClr val="bg1"/>
                </a:solidFill>
              </a:rPr>
              <a:t>Introduction to Modern Algebra </a:t>
            </a:r>
            <a:r>
              <a:rPr lang="en-US" sz="2000" dirty="0" smtClean="0">
                <a:solidFill>
                  <a:schemeClr val="bg1"/>
                </a:solidFill>
              </a:rPr>
              <a:t>(MATH 4127/5127): </a:t>
            </a:r>
            <a:r>
              <a:rPr lang="en-US" sz="2000" dirty="0">
                <a:solidFill>
                  <a:schemeClr val="bg1"/>
                </a:solidFill>
              </a:rPr>
              <a:t>Introduction to the basic algebraic systems, including groups, rings, integral domains, and fields. </a:t>
            </a:r>
            <a:endParaRPr lang="en-US" sz="2000" dirty="0" smtClean="0">
              <a:solidFill>
                <a:schemeClr val="bg1"/>
              </a:solidFill>
            </a:endParaRPr>
          </a:p>
          <a:p>
            <a:pPr marL="285750" indent="-285750">
              <a:buFont typeface="Arial" pitchFamily="34" charset="0"/>
              <a:buChar char="•"/>
            </a:pPr>
            <a:r>
              <a:rPr lang="en-US" sz="2000" b="1" dirty="0" smtClean="0">
                <a:solidFill>
                  <a:schemeClr val="bg1"/>
                </a:solidFill>
              </a:rPr>
              <a:t>Introduction to Modern Algebra II </a:t>
            </a:r>
            <a:r>
              <a:rPr lang="en-US" sz="2000" dirty="0" smtClean="0">
                <a:solidFill>
                  <a:schemeClr val="bg1"/>
                </a:solidFill>
              </a:rPr>
              <a:t>(MATH 4137/5137): </a:t>
            </a:r>
            <a:r>
              <a:rPr lang="en-US" sz="2000" dirty="0">
                <a:solidFill>
                  <a:schemeClr val="bg1"/>
                </a:solidFill>
              </a:rPr>
              <a:t>The study of rings is continued to include topics of factor rings, ideals and factorization. The study of field theory is expanded to include extension fields and splitting fields, time permitting; </a:t>
            </a:r>
            <a:r>
              <a:rPr lang="en-US" sz="2000" dirty="0" err="1">
                <a:solidFill>
                  <a:schemeClr val="bg1"/>
                </a:solidFill>
              </a:rPr>
              <a:t>Sylow</a:t>
            </a:r>
            <a:r>
              <a:rPr lang="en-US" sz="2000" dirty="0">
                <a:solidFill>
                  <a:schemeClr val="bg1"/>
                </a:solidFill>
              </a:rPr>
              <a:t> theory is included.</a:t>
            </a:r>
            <a:endParaRPr lang="en-US" sz="2000" dirty="0" smtClean="0">
              <a:solidFill>
                <a:schemeClr val="bg1"/>
              </a:solidFill>
            </a:endParaRPr>
          </a:p>
          <a:p>
            <a:pPr marL="285750" indent="-285750">
              <a:buFont typeface="Arial" pitchFamily="34" charset="0"/>
              <a:buChar char="•"/>
            </a:pPr>
            <a:r>
              <a:rPr lang="en-US" sz="2000" b="1" dirty="0" smtClean="0">
                <a:solidFill>
                  <a:schemeClr val="bg1"/>
                </a:solidFill>
              </a:rPr>
              <a:t>Modern Algebra I </a:t>
            </a:r>
            <a:r>
              <a:rPr lang="en-US" sz="2000" dirty="0" smtClean="0">
                <a:solidFill>
                  <a:schemeClr val="bg1"/>
                </a:solidFill>
              </a:rPr>
              <a:t>(MATH </a:t>
            </a:r>
            <a:r>
              <a:rPr lang="en-US" sz="2000" dirty="0" smtClean="0">
                <a:solidFill>
                  <a:schemeClr val="bg1"/>
                </a:solidFill>
              </a:rPr>
              <a:t>5410)</a:t>
            </a:r>
            <a:r>
              <a:rPr lang="en-US" sz="2000" dirty="0">
                <a:solidFill>
                  <a:schemeClr val="bg1"/>
                </a:solidFill>
              </a:rPr>
              <a:t> </a:t>
            </a:r>
            <a:r>
              <a:rPr lang="en-US" sz="2000" dirty="0" err="1">
                <a:solidFill>
                  <a:schemeClr val="bg1"/>
                </a:solidFill>
              </a:rPr>
              <a:t>Monoids</a:t>
            </a:r>
            <a:r>
              <a:rPr lang="en-US" sz="2000" dirty="0">
                <a:solidFill>
                  <a:schemeClr val="bg1"/>
                </a:solidFill>
              </a:rPr>
              <a:t>, group theory, ring theory, modules over a principal ideal domain</a:t>
            </a:r>
            <a:r>
              <a:rPr lang="en-US" sz="2000" dirty="0" smtClean="0">
                <a:solidFill>
                  <a:schemeClr val="bg1"/>
                </a:solidFill>
              </a:rPr>
              <a:t>.</a:t>
            </a:r>
          </a:p>
          <a:p>
            <a:pPr marL="285750" indent="-285750">
              <a:buFont typeface="Arial" pitchFamily="34" charset="0"/>
              <a:buChar char="•"/>
            </a:pPr>
            <a:r>
              <a:rPr lang="en-US" sz="2000" b="1" dirty="0" smtClean="0">
                <a:solidFill>
                  <a:schemeClr val="bg1"/>
                </a:solidFill>
              </a:rPr>
              <a:t>Modern Algebra II </a:t>
            </a:r>
            <a:r>
              <a:rPr lang="en-US" sz="2000" dirty="0" smtClean="0">
                <a:solidFill>
                  <a:schemeClr val="bg1"/>
                </a:solidFill>
              </a:rPr>
              <a:t>(MATH 5420): </a:t>
            </a:r>
            <a:r>
              <a:rPr lang="en-US" sz="2000" dirty="0">
                <a:solidFill>
                  <a:schemeClr val="bg1"/>
                </a:solidFill>
              </a:rPr>
              <a:t>Field theory, Galois theory, algebra over a field, ring theory</a:t>
            </a:r>
            <a:r>
              <a:rPr lang="en-US" sz="2000" dirty="0" smtClean="0">
                <a:solidFill>
                  <a:schemeClr val="bg1"/>
                </a:solidFill>
              </a:rPr>
              <a:t>. </a:t>
            </a:r>
            <a:endParaRPr lang="en-US" sz="2000" dirty="0">
              <a:solidFill>
                <a:schemeClr val="bg1"/>
              </a:solidFill>
            </a:endParaRPr>
          </a:p>
        </p:txBody>
      </p:sp>
      <p:sp>
        <p:nvSpPr>
          <p:cNvPr id="3" name="TextBox 2"/>
          <p:cNvSpPr txBox="1"/>
          <p:nvPr/>
        </p:nvSpPr>
        <p:spPr>
          <a:xfrm>
            <a:off x="609600" y="76200"/>
            <a:ext cx="7772400" cy="1323439"/>
          </a:xfrm>
          <a:prstGeom prst="rect">
            <a:avLst/>
          </a:prstGeom>
          <a:noFill/>
        </p:spPr>
        <p:txBody>
          <a:bodyPr wrap="square" rtlCol="0">
            <a:spAutoFit/>
          </a:bodyPr>
          <a:lstStyle/>
          <a:p>
            <a:pPr algn="ctr"/>
            <a:r>
              <a:rPr lang="en-US" sz="4000" dirty="0" smtClean="0">
                <a:solidFill>
                  <a:srgbClr val="FFFF00"/>
                </a:solidFill>
                <a:cs typeface="Times New Roman" pitchFamily="18" charset="0"/>
              </a:rPr>
              <a:t>Undergraduate/Graduate and Graduate Algebra Classes</a:t>
            </a:r>
            <a:endParaRPr lang="en-US" sz="4000" dirty="0">
              <a:solidFill>
                <a:srgbClr val="FFFF00"/>
              </a:solidFill>
              <a:cs typeface="Times New Roman" pitchFamily="18" charset="0"/>
            </a:endParaRPr>
          </a:p>
        </p:txBody>
      </p:sp>
      <p:sp>
        <p:nvSpPr>
          <p:cNvPr id="4" name="TextBox 3"/>
          <p:cNvSpPr txBox="1"/>
          <p:nvPr/>
        </p:nvSpPr>
        <p:spPr>
          <a:xfrm>
            <a:off x="609600" y="5638800"/>
            <a:ext cx="8534400" cy="400110"/>
          </a:xfrm>
          <a:prstGeom prst="rect">
            <a:avLst/>
          </a:prstGeom>
          <a:noFill/>
        </p:spPr>
        <p:txBody>
          <a:bodyPr wrap="square" rtlCol="0">
            <a:spAutoFit/>
          </a:bodyPr>
          <a:lstStyle/>
          <a:p>
            <a:r>
              <a:rPr lang="en-US" sz="2000" dirty="0" smtClean="0">
                <a:solidFill>
                  <a:srgbClr val="FFFF00"/>
                </a:solidFill>
                <a:latin typeface="Times New Roman" pitchFamily="18" charset="0"/>
                <a:cs typeface="Times New Roman" pitchFamily="18" charset="0"/>
              </a:rPr>
              <a:t>   Descriptions from the 2015-16 </a:t>
            </a:r>
            <a:r>
              <a:rPr lang="en-US" sz="2000" i="1" dirty="0" smtClean="0">
                <a:solidFill>
                  <a:srgbClr val="FFFF00"/>
                </a:solidFill>
                <a:latin typeface="Times New Roman" pitchFamily="18" charset="0"/>
                <a:cs typeface="Times New Roman" pitchFamily="18" charset="0"/>
              </a:rPr>
              <a:t>Graduate Catalog</a:t>
            </a:r>
            <a:r>
              <a:rPr lang="en-US" sz="2000" dirty="0" smtClean="0">
                <a:solidFill>
                  <a:srgbClr val="FFFF00"/>
                </a:solidFill>
                <a:latin typeface="Times New Roman" pitchFamily="18" charset="0"/>
                <a:cs typeface="Times New Roman" pitchFamily="18" charset="0"/>
              </a:rPr>
              <a:t>.</a:t>
            </a:r>
            <a:endParaRPr lang="en-US" sz="2000" i="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200044953"/>
      </p:ext>
    </p:extLst>
  </p:cSld>
  <p:clrMapOvr>
    <a:masterClrMapping/>
  </p:clrMapOvr>
  <p:transition spd="slow">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304800"/>
            <a:ext cx="6324600" cy="707886"/>
          </a:xfrm>
          <a:prstGeom prst="rect">
            <a:avLst/>
          </a:prstGeom>
          <a:noFill/>
        </p:spPr>
        <p:txBody>
          <a:bodyPr wrap="square" rtlCol="0">
            <a:spAutoFit/>
          </a:bodyPr>
          <a:lstStyle/>
          <a:p>
            <a:pPr algn="ctr"/>
            <a:r>
              <a:rPr lang="en-US" sz="4000" dirty="0" smtClean="0">
                <a:solidFill>
                  <a:srgbClr val="FFFF00"/>
                </a:solidFill>
              </a:rPr>
              <a:t>ETSU Abstract Algebra Club</a:t>
            </a:r>
            <a:endParaRPr lang="en-US" sz="4000" dirty="0">
              <a:solidFill>
                <a:srgbClr val="FFFF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698694"/>
            <a:ext cx="4429125" cy="2568506"/>
          </a:xfrm>
          <a:prstGeom prst="rect">
            <a:avLst/>
          </a:prstGeom>
          <a:ln w="57150">
            <a:solidFill>
              <a:schemeClr val="bg1"/>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371600"/>
            <a:ext cx="6903720" cy="3738880"/>
          </a:xfrm>
          <a:prstGeom prst="rect">
            <a:avLst/>
          </a:prstGeom>
          <a:ln w="57150">
            <a:solidFill>
              <a:schemeClr val="bg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600200"/>
            <a:ext cx="8153400" cy="3331093"/>
          </a:xfrm>
          <a:prstGeom prst="rect">
            <a:avLst/>
          </a:prstGeom>
          <a:ln w="57150">
            <a:solidFill>
              <a:schemeClr val="bg1"/>
            </a:solidFill>
          </a:ln>
        </p:spPr>
      </p:pic>
      <p:sp>
        <p:nvSpPr>
          <p:cNvPr id="6" name="TextBox 5"/>
          <p:cNvSpPr txBox="1"/>
          <p:nvPr/>
        </p:nvSpPr>
        <p:spPr>
          <a:xfrm>
            <a:off x="304800" y="5562600"/>
            <a:ext cx="8610600" cy="1200329"/>
          </a:xfrm>
          <a:prstGeom prst="rect">
            <a:avLst/>
          </a:prstGeom>
          <a:noFill/>
        </p:spPr>
        <p:txBody>
          <a:bodyPr wrap="square" rtlCol="0">
            <a:spAutoFit/>
          </a:bodyPr>
          <a:lstStyle/>
          <a:p>
            <a:r>
              <a:rPr lang="en-US" sz="2400" dirty="0">
                <a:solidFill>
                  <a:schemeClr val="bg1"/>
                </a:solidFill>
              </a:rPr>
              <a:t>A</a:t>
            </a:r>
            <a:r>
              <a:rPr lang="en-US" sz="2400" dirty="0" smtClean="0">
                <a:solidFill>
                  <a:schemeClr val="bg1"/>
                </a:solidFill>
              </a:rPr>
              <a:t>n </a:t>
            </a:r>
            <a:r>
              <a:rPr lang="en-US" sz="2400" dirty="0">
                <a:solidFill>
                  <a:schemeClr val="bg1"/>
                </a:solidFill>
              </a:rPr>
              <a:t>unofficial, unrecognized organization created  </a:t>
            </a:r>
            <a:r>
              <a:rPr lang="en-US" sz="2400" dirty="0" smtClean="0">
                <a:solidFill>
                  <a:schemeClr val="bg1"/>
                </a:solidFill>
              </a:rPr>
              <a:t>in </a:t>
            </a:r>
            <a:r>
              <a:rPr lang="en-US" sz="2400" dirty="0">
                <a:solidFill>
                  <a:schemeClr val="bg1"/>
                </a:solidFill>
              </a:rPr>
              <a:t>2014 to promote abstract (or </a:t>
            </a:r>
            <a:r>
              <a:rPr lang="en-US" sz="2400" i="1" dirty="0">
                <a:solidFill>
                  <a:schemeClr val="bg1"/>
                </a:solidFill>
              </a:rPr>
              <a:t>modern</a:t>
            </a:r>
            <a:r>
              <a:rPr lang="en-US" sz="2400" dirty="0">
                <a:solidFill>
                  <a:schemeClr val="bg1"/>
                </a:solidFill>
              </a:rPr>
              <a:t>) algebra and the classes which ETSU offers in this area.</a:t>
            </a:r>
          </a:p>
        </p:txBody>
      </p:sp>
    </p:spTree>
    <p:extLst>
      <p:ext uri="{BB962C8B-B14F-4D97-AF65-F5344CB8AC3E}">
        <p14:creationId xmlns:p14="http://schemas.microsoft.com/office/powerpoint/2010/main" val="399205804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533400"/>
            <a:ext cx="5638800" cy="830997"/>
          </a:xfrm>
          <a:prstGeom prst="rect">
            <a:avLst/>
          </a:prstGeom>
          <a:noFill/>
        </p:spPr>
        <p:txBody>
          <a:bodyPr wrap="square" rtlCol="0">
            <a:spAutoFit/>
          </a:bodyPr>
          <a:lstStyle/>
          <a:p>
            <a:pPr algn="ctr"/>
            <a:r>
              <a:rPr lang="en-US" sz="4800" dirty="0" smtClean="0">
                <a:solidFill>
                  <a:srgbClr val="FFFF00"/>
                </a:solidFill>
                <a:cs typeface="Times New Roman" pitchFamily="18" charset="0"/>
              </a:rPr>
              <a:t>Analysis at ETSU</a:t>
            </a:r>
            <a:endParaRPr lang="en-US" sz="4800" dirty="0">
              <a:solidFill>
                <a:srgbClr val="FFFF00"/>
              </a:solidFill>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53" y="1676399"/>
            <a:ext cx="2119954" cy="3176588"/>
          </a:xfrm>
          <a:prstGeom prst="rect">
            <a:avLst/>
          </a:prstGeom>
          <a:ln w="57150">
            <a:solidFill>
              <a:schemeClr val="bg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3048000"/>
            <a:ext cx="2220963" cy="2914650"/>
          </a:xfrm>
          <a:prstGeom prst="rect">
            <a:avLst/>
          </a:prstGeom>
          <a:ln w="57150">
            <a:solidFill>
              <a:schemeClr val="bg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676399"/>
            <a:ext cx="2007603" cy="3176587"/>
          </a:xfrm>
          <a:prstGeom prst="rect">
            <a:avLst/>
          </a:prstGeom>
          <a:ln w="57150">
            <a:solidFill>
              <a:schemeClr val="bg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3048000"/>
            <a:ext cx="1843803" cy="2956230"/>
          </a:xfrm>
          <a:prstGeom prst="rect">
            <a:avLst/>
          </a:prstGeom>
          <a:ln w="57150">
            <a:solidFill>
              <a:schemeClr val="bg1"/>
            </a:solidFill>
          </a:ln>
        </p:spPr>
      </p:pic>
    </p:spTree>
    <p:extLst>
      <p:ext uri="{BB962C8B-B14F-4D97-AF65-F5344CB8AC3E}">
        <p14:creationId xmlns:p14="http://schemas.microsoft.com/office/powerpoint/2010/main" val="704586846"/>
      </p:ext>
    </p:extLst>
  </p:cSld>
  <p:clrMapOvr>
    <a:masterClrMapping/>
  </p:clrMapOvr>
  <p:transition spd="slow">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5269" y="1676400"/>
            <a:ext cx="2974731" cy="1200329"/>
          </a:xfrm>
          <a:prstGeom prst="rect">
            <a:avLst/>
          </a:prstGeom>
          <a:noFill/>
          <a:ln w="57150">
            <a:solidFill>
              <a:srgbClr val="FFFF00"/>
            </a:solidFill>
          </a:ln>
        </p:spPr>
        <p:txBody>
          <a:bodyPr wrap="square" rtlCol="0">
            <a:spAutoFit/>
          </a:bodyPr>
          <a:lstStyle/>
          <a:p>
            <a:pPr algn="ctr"/>
            <a:r>
              <a:rPr lang="en-US" sz="2400" b="1" dirty="0" smtClean="0">
                <a:latin typeface="Times New Roman" pitchFamily="18" charset="0"/>
                <a:cs typeface="Times New Roman" pitchFamily="18" charset="0"/>
              </a:rPr>
              <a:t>521-522-523. </a:t>
            </a:r>
          </a:p>
          <a:p>
            <a:pPr algn="ctr"/>
            <a:r>
              <a:rPr lang="en-US" sz="2400" b="1" dirty="0" smtClean="0">
                <a:latin typeface="Times New Roman" pitchFamily="18" charset="0"/>
                <a:cs typeface="Times New Roman" pitchFamily="18" charset="0"/>
              </a:rPr>
              <a:t>Foundations of Analysis. </a:t>
            </a:r>
            <a:endParaRPr lang="en-US" sz="2400" b="1" dirty="0">
              <a:latin typeface="Times New Roman" pitchFamily="18" charset="0"/>
              <a:cs typeface="Times New Roman" pitchFamily="18" charset="0"/>
            </a:endParaRPr>
          </a:p>
        </p:txBody>
      </p:sp>
      <p:sp>
        <p:nvSpPr>
          <p:cNvPr id="4" name="TextBox 3"/>
          <p:cNvSpPr txBox="1"/>
          <p:nvPr/>
        </p:nvSpPr>
        <p:spPr>
          <a:xfrm>
            <a:off x="4800600" y="1695271"/>
            <a:ext cx="3657600" cy="1200329"/>
          </a:xfrm>
          <a:prstGeom prst="rect">
            <a:avLst/>
          </a:prstGeom>
          <a:noFill/>
          <a:ln w="57150">
            <a:solidFill>
              <a:srgbClr val="FFFF00"/>
            </a:solidFill>
          </a:ln>
        </p:spPr>
        <p:txBody>
          <a:bodyPr wrap="square" rtlCol="0">
            <a:spAutoFit/>
          </a:bodyPr>
          <a:lstStyle/>
          <a:p>
            <a:pPr algn="ctr"/>
            <a:r>
              <a:rPr lang="en-US" sz="2400" b="1" dirty="0" smtClean="0">
                <a:latin typeface="Times New Roman" pitchFamily="18" charset="0"/>
                <a:cs typeface="Times New Roman" pitchFamily="18" charset="0"/>
              </a:rPr>
              <a:t>555-556-557. </a:t>
            </a:r>
          </a:p>
          <a:p>
            <a:pPr algn="ctr"/>
            <a:r>
              <a:rPr lang="en-US" sz="2400" b="1" dirty="0" smtClean="0">
                <a:latin typeface="Times New Roman" pitchFamily="18" charset="0"/>
                <a:cs typeface="Times New Roman" pitchFamily="18" charset="0"/>
              </a:rPr>
              <a:t>Functions of a Real Variable. </a:t>
            </a:r>
            <a:endParaRPr lang="en-US" sz="2400" b="1" dirty="0">
              <a:latin typeface="Times New Roman" pitchFamily="18" charset="0"/>
              <a:cs typeface="Times New Roman" pitchFamily="18" charset="0"/>
            </a:endParaRPr>
          </a:p>
        </p:txBody>
      </p:sp>
      <p:cxnSp>
        <p:nvCxnSpPr>
          <p:cNvPr id="6" name="Straight Arrow Connector 5"/>
          <p:cNvCxnSpPr/>
          <p:nvPr/>
        </p:nvCxnSpPr>
        <p:spPr>
          <a:xfrm>
            <a:off x="2287464" y="3070830"/>
            <a:ext cx="0" cy="1828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6669" y="5188803"/>
            <a:ext cx="3393831" cy="830997"/>
          </a:xfrm>
          <a:prstGeom prst="rect">
            <a:avLst/>
          </a:prstGeom>
          <a:noFill/>
          <a:ln w="57150">
            <a:solidFill>
              <a:srgbClr val="FF0000"/>
            </a:solidFill>
          </a:ln>
        </p:spPr>
        <p:txBody>
          <a:bodyPr wrap="square" rtlCol="0">
            <a:spAutoFit/>
          </a:bodyPr>
          <a:lstStyle/>
          <a:p>
            <a:pPr algn="ctr"/>
            <a:r>
              <a:rPr lang="en-US" sz="2400" b="1" dirty="0" smtClean="0">
                <a:latin typeface="Times New Roman" pitchFamily="18" charset="0"/>
                <a:cs typeface="Times New Roman" pitchFamily="18" charset="0"/>
              </a:rPr>
              <a:t>4217/5217, 4227/5227. </a:t>
            </a:r>
          </a:p>
          <a:p>
            <a:pPr algn="ctr"/>
            <a:r>
              <a:rPr lang="en-US" sz="2400" b="1" dirty="0" smtClean="0">
                <a:latin typeface="Times New Roman" pitchFamily="18" charset="0"/>
                <a:cs typeface="Times New Roman" pitchFamily="18" charset="0"/>
              </a:rPr>
              <a:t>Analysis 1 and 2. </a:t>
            </a:r>
            <a:endParaRPr lang="en-US" sz="2400" b="1" dirty="0">
              <a:latin typeface="Times New Roman" pitchFamily="18" charset="0"/>
              <a:cs typeface="Times New Roman" pitchFamily="18" charset="0"/>
            </a:endParaRPr>
          </a:p>
        </p:txBody>
      </p:sp>
      <p:sp>
        <p:nvSpPr>
          <p:cNvPr id="9" name="TextBox 8"/>
          <p:cNvSpPr txBox="1"/>
          <p:nvPr/>
        </p:nvSpPr>
        <p:spPr>
          <a:xfrm>
            <a:off x="225669" y="3544669"/>
            <a:ext cx="1907931"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Change ‘5’ to ‘4/5’ and add a ‘7’ </a:t>
            </a:r>
            <a:endParaRPr lang="en-US" dirty="0">
              <a:latin typeface="Times New Roman" pitchFamily="18" charset="0"/>
              <a:cs typeface="Times New Roman" pitchFamily="18" charset="0"/>
            </a:endParaRPr>
          </a:p>
        </p:txBody>
      </p:sp>
      <p:sp>
        <p:nvSpPr>
          <p:cNvPr id="10" name="TextBox 9"/>
          <p:cNvSpPr txBox="1"/>
          <p:nvPr/>
        </p:nvSpPr>
        <p:spPr>
          <a:xfrm>
            <a:off x="4303835" y="3200400"/>
            <a:ext cx="1563565" cy="92333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Add a ‘0’, drop third class </a:t>
            </a:r>
            <a:endParaRPr lang="en-US" dirty="0">
              <a:latin typeface="Times New Roman" pitchFamily="18" charset="0"/>
              <a:cs typeface="Times New Roman" pitchFamily="18" charset="0"/>
            </a:endParaRPr>
          </a:p>
        </p:txBody>
      </p:sp>
      <p:cxnSp>
        <p:nvCxnSpPr>
          <p:cNvPr id="11" name="Straight Arrow Connector 10"/>
          <p:cNvCxnSpPr/>
          <p:nvPr/>
        </p:nvCxnSpPr>
        <p:spPr>
          <a:xfrm>
            <a:off x="2932234" y="3070830"/>
            <a:ext cx="3468566" cy="195837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02469" y="5188803"/>
            <a:ext cx="3279531" cy="830997"/>
          </a:xfrm>
          <a:prstGeom prst="rect">
            <a:avLst/>
          </a:prstGeom>
          <a:noFill/>
          <a:ln w="57150">
            <a:solidFill>
              <a:srgbClr val="FF0000"/>
            </a:solidFill>
          </a:ln>
        </p:spPr>
        <p:txBody>
          <a:bodyPr wrap="square" rtlCol="0">
            <a:spAutoFit/>
          </a:bodyPr>
          <a:lstStyle/>
          <a:p>
            <a:pPr algn="ctr"/>
            <a:r>
              <a:rPr lang="en-US" sz="2400" b="1" dirty="0" smtClean="0">
                <a:latin typeface="Times New Roman" pitchFamily="18" charset="0"/>
                <a:cs typeface="Times New Roman" pitchFamily="18" charset="0"/>
              </a:rPr>
              <a:t>5210, 5220. </a:t>
            </a:r>
          </a:p>
          <a:p>
            <a:pPr algn="ctr"/>
            <a:r>
              <a:rPr lang="en-US" sz="2400" b="1" dirty="0" smtClean="0">
                <a:latin typeface="Times New Roman" pitchFamily="18" charset="0"/>
                <a:cs typeface="Times New Roman" pitchFamily="18" charset="0"/>
              </a:rPr>
              <a:t>Real Analysis 1 and 2. </a:t>
            </a:r>
            <a:endParaRPr lang="en-US" sz="2400" b="1" dirty="0">
              <a:latin typeface="Times New Roman" pitchFamily="18" charset="0"/>
              <a:cs typeface="Times New Roman" pitchFamily="18" charset="0"/>
            </a:endParaRPr>
          </a:p>
        </p:txBody>
      </p:sp>
      <p:sp>
        <p:nvSpPr>
          <p:cNvPr id="12" name="TextBox 11"/>
          <p:cNvSpPr txBox="1"/>
          <p:nvPr/>
        </p:nvSpPr>
        <p:spPr>
          <a:xfrm>
            <a:off x="606669" y="152400"/>
            <a:ext cx="8156331" cy="1323439"/>
          </a:xfrm>
          <a:prstGeom prst="rect">
            <a:avLst/>
          </a:prstGeom>
          <a:noFill/>
        </p:spPr>
        <p:txBody>
          <a:bodyPr wrap="square" rtlCol="0">
            <a:spAutoFit/>
          </a:bodyPr>
          <a:lstStyle/>
          <a:p>
            <a:pPr algn="ctr"/>
            <a:r>
              <a:rPr lang="en-US" sz="4000" dirty="0" smtClean="0">
                <a:solidFill>
                  <a:srgbClr val="FFFF00"/>
                </a:solidFill>
                <a:cs typeface="Times New Roman" pitchFamily="18" charset="0"/>
              </a:rPr>
              <a:t>The Evolution of our </a:t>
            </a:r>
          </a:p>
          <a:p>
            <a:pPr algn="ctr"/>
            <a:r>
              <a:rPr lang="en-US" sz="4000" dirty="0" smtClean="0">
                <a:solidFill>
                  <a:srgbClr val="FFFF00"/>
                </a:solidFill>
                <a:cs typeface="Times New Roman" pitchFamily="18" charset="0"/>
              </a:rPr>
              <a:t>Analysis Sequences</a:t>
            </a:r>
            <a:endParaRPr lang="en-US" sz="4000" dirty="0">
              <a:solidFill>
                <a:srgbClr val="FFFF00"/>
              </a:solidFill>
              <a:cs typeface="Times New Roman" pitchFamily="18" charset="0"/>
            </a:endParaRPr>
          </a:p>
        </p:txBody>
      </p:sp>
    </p:spTree>
    <p:extLst>
      <p:ext uri="{BB962C8B-B14F-4D97-AF65-F5344CB8AC3E}">
        <p14:creationId xmlns:p14="http://schemas.microsoft.com/office/powerpoint/2010/main" val="212411768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0" grpId="0"/>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1269" y="1676400"/>
            <a:ext cx="2974731" cy="1200329"/>
          </a:xfrm>
          <a:prstGeom prst="rect">
            <a:avLst/>
          </a:prstGeom>
          <a:noFill/>
          <a:ln w="57150">
            <a:solidFill>
              <a:srgbClr val="FFFF00"/>
            </a:solidFill>
          </a:ln>
        </p:spPr>
        <p:txBody>
          <a:bodyPr wrap="square" rtlCol="0">
            <a:spAutoFit/>
          </a:bodyPr>
          <a:lstStyle/>
          <a:p>
            <a:pPr algn="ctr"/>
            <a:r>
              <a:rPr lang="en-US" sz="2400" b="1" dirty="0">
                <a:latin typeface="Times New Roman" pitchFamily="18" charset="0"/>
                <a:cs typeface="Times New Roman" pitchFamily="18" charset="0"/>
              </a:rPr>
              <a:t>551-552-553. Functions of a Complex Variable.</a:t>
            </a:r>
          </a:p>
        </p:txBody>
      </p:sp>
      <p:cxnSp>
        <p:nvCxnSpPr>
          <p:cNvPr id="6" name="Straight Arrow Connector 5"/>
          <p:cNvCxnSpPr/>
          <p:nvPr/>
        </p:nvCxnSpPr>
        <p:spPr>
          <a:xfrm flipH="1">
            <a:off x="2667000" y="3070830"/>
            <a:ext cx="1676400" cy="195837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6669" y="5188803"/>
            <a:ext cx="3393831" cy="830997"/>
          </a:xfrm>
          <a:prstGeom prst="rect">
            <a:avLst/>
          </a:prstGeom>
          <a:noFill/>
          <a:ln w="57150">
            <a:solidFill>
              <a:srgbClr val="FF0000"/>
            </a:solidFill>
          </a:ln>
        </p:spPr>
        <p:txBody>
          <a:bodyPr wrap="square" rtlCol="0">
            <a:spAutoFit/>
          </a:bodyPr>
          <a:lstStyle/>
          <a:p>
            <a:pPr algn="ctr"/>
            <a:r>
              <a:rPr lang="en-US" sz="2400" b="1" dirty="0" smtClean="0">
                <a:latin typeface="Times New Roman" pitchFamily="18" charset="0"/>
                <a:cs typeface="Times New Roman" pitchFamily="18" charset="0"/>
              </a:rPr>
              <a:t>4337/5337. </a:t>
            </a:r>
          </a:p>
          <a:p>
            <a:pPr algn="ctr"/>
            <a:r>
              <a:rPr lang="en-US" sz="2400" b="1" dirty="0" smtClean="0">
                <a:latin typeface="Times New Roman" pitchFamily="18" charset="0"/>
                <a:cs typeface="Times New Roman" pitchFamily="18" charset="0"/>
              </a:rPr>
              <a:t>Complex Variables. </a:t>
            </a:r>
            <a:endParaRPr lang="en-US" sz="2400" b="1" dirty="0">
              <a:latin typeface="Times New Roman" pitchFamily="18" charset="0"/>
              <a:cs typeface="Times New Roman" pitchFamily="18" charset="0"/>
            </a:endParaRPr>
          </a:p>
        </p:txBody>
      </p:sp>
      <p:sp>
        <p:nvSpPr>
          <p:cNvPr id="9" name="TextBox 8"/>
          <p:cNvSpPr txBox="1"/>
          <p:nvPr/>
        </p:nvSpPr>
        <p:spPr>
          <a:xfrm>
            <a:off x="2816469" y="3544669"/>
            <a:ext cx="1069731"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TextBox 9"/>
          <p:cNvSpPr txBox="1"/>
          <p:nvPr/>
        </p:nvSpPr>
        <p:spPr>
          <a:xfrm>
            <a:off x="5562600" y="3496270"/>
            <a:ext cx="1563565" cy="92333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Add a ‘0’, drop third class </a:t>
            </a:r>
            <a:endParaRPr lang="en-US" dirty="0">
              <a:latin typeface="Times New Roman" pitchFamily="18" charset="0"/>
              <a:cs typeface="Times New Roman" pitchFamily="18" charset="0"/>
            </a:endParaRPr>
          </a:p>
        </p:txBody>
      </p:sp>
      <p:cxnSp>
        <p:nvCxnSpPr>
          <p:cNvPr id="11" name="Straight Arrow Connector 10"/>
          <p:cNvCxnSpPr/>
          <p:nvPr/>
        </p:nvCxnSpPr>
        <p:spPr>
          <a:xfrm>
            <a:off x="4800600" y="3070830"/>
            <a:ext cx="1600200" cy="195837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00601" y="5188803"/>
            <a:ext cx="3886200" cy="830997"/>
          </a:xfrm>
          <a:prstGeom prst="rect">
            <a:avLst/>
          </a:prstGeom>
          <a:noFill/>
          <a:ln w="57150">
            <a:solidFill>
              <a:srgbClr val="FF0000"/>
            </a:solidFill>
          </a:ln>
        </p:spPr>
        <p:txBody>
          <a:bodyPr wrap="square" rtlCol="0">
            <a:spAutoFit/>
          </a:bodyPr>
          <a:lstStyle/>
          <a:p>
            <a:pPr algn="ctr"/>
            <a:r>
              <a:rPr lang="en-US" sz="2400" b="1" dirty="0" smtClean="0">
                <a:latin typeface="Times New Roman" pitchFamily="18" charset="0"/>
                <a:cs typeface="Times New Roman" pitchFamily="18" charset="0"/>
              </a:rPr>
              <a:t>5510, 5520. </a:t>
            </a:r>
          </a:p>
          <a:p>
            <a:pPr algn="ctr"/>
            <a:r>
              <a:rPr lang="en-US" sz="2400" b="1" dirty="0" smtClean="0">
                <a:latin typeface="Times New Roman" pitchFamily="18" charset="0"/>
                <a:cs typeface="Times New Roman" pitchFamily="18" charset="0"/>
              </a:rPr>
              <a:t>Complex Analysis 1 and 2. </a:t>
            </a:r>
            <a:endParaRPr lang="en-US" sz="2400" b="1" dirty="0">
              <a:latin typeface="Times New Roman" pitchFamily="18" charset="0"/>
              <a:cs typeface="Times New Roman" pitchFamily="18" charset="0"/>
            </a:endParaRPr>
          </a:p>
        </p:txBody>
      </p:sp>
      <p:sp>
        <p:nvSpPr>
          <p:cNvPr id="12" name="TextBox 11"/>
          <p:cNvSpPr txBox="1"/>
          <p:nvPr/>
        </p:nvSpPr>
        <p:spPr>
          <a:xfrm>
            <a:off x="606669" y="76200"/>
            <a:ext cx="8080132" cy="1323439"/>
          </a:xfrm>
          <a:prstGeom prst="rect">
            <a:avLst/>
          </a:prstGeom>
          <a:noFill/>
        </p:spPr>
        <p:txBody>
          <a:bodyPr wrap="square" rtlCol="0">
            <a:spAutoFit/>
          </a:bodyPr>
          <a:lstStyle/>
          <a:p>
            <a:pPr algn="ctr"/>
            <a:r>
              <a:rPr lang="en-US" sz="4000" dirty="0" smtClean="0">
                <a:solidFill>
                  <a:srgbClr val="FFFF00"/>
                </a:solidFill>
                <a:cs typeface="Times New Roman" pitchFamily="18" charset="0"/>
              </a:rPr>
              <a:t>The Evolution of our </a:t>
            </a:r>
          </a:p>
          <a:p>
            <a:pPr algn="ctr"/>
            <a:r>
              <a:rPr lang="en-US" sz="4000" dirty="0" smtClean="0">
                <a:solidFill>
                  <a:srgbClr val="FFFF00"/>
                </a:solidFill>
                <a:cs typeface="Times New Roman" pitchFamily="18" charset="0"/>
              </a:rPr>
              <a:t>Complex Analysis Classes</a:t>
            </a:r>
            <a:endParaRPr lang="en-US" sz="4000" dirty="0">
              <a:solidFill>
                <a:srgbClr val="FFFF00"/>
              </a:solidFill>
              <a:cs typeface="Times New Roman" pitchFamily="18" charset="0"/>
            </a:endParaRPr>
          </a:p>
        </p:txBody>
      </p:sp>
    </p:spTree>
    <p:extLst>
      <p:ext uri="{BB962C8B-B14F-4D97-AF65-F5344CB8AC3E}">
        <p14:creationId xmlns:p14="http://schemas.microsoft.com/office/powerpoint/2010/main" val="403104511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1620688"/>
            <a:ext cx="2895600" cy="830997"/>
          </a:xfrm>
          <a:prstGeom prst="rect">
            <a:avLst/>
          </a:prstGeom>
          <a:ln w="57150">
            <a:solidFill>
              <a:srgbClr val="FFFF00"/>
            </a:solidFill>
          </a:ln>
        </p:spPr>
        <p:txBody>
          <a:bodyPr wrap="square">
            <a:spAutoFit/>
          </a:bodyPr>
          <a:lstStyle/>
          <a:p>
            <a:pPr algn="ctr"/>
            <a:r>
              <a:rPr lang="en-US" sz="2400" b="1" dirty="0">
                <a:latin typeface="Times New Roman" pitchFamily="18" charset="0"/>
                <a:cs typeface="Times New Roman" pitchFamily="18" charset="0"/>
              </a:rPr>
              <a:t>411G. Introduction to </a:t>
            </a:r>
            <a:r>
              <a:rPr lang="en-US" sz="2400" b="1" dirty="0" smtClean="0">
                <a:latin typeface="Times New Roman" pitchFamily="18" charset="0"/>
                <a:cs typeface="Times New Roman" pitchFamily="18" charset="0"/>
              </a:rPr>
              <a:t>Topology. </a:t>
            </a:r>
            <a:endParaRPr lang="en-US" sz="2400" dirty="0"/>
          </a:p>
        </p:txBody>
      </p:sp>
      <p:sp>
        <p:nvSpPr>
          <p:cNvPr id="4" name="Rectangle 3"/>
          <p:cNvSpPr/>
          <p:nvPr/>
        </p:nvSpPr>
        <p:spPr>
          <a:xfrm>
            <a:off x="4965975" y="1600200"/>
            <a:ext cx="2958825" cy="830997"/>
          </a:xfrm>
          <a:prstGeom prst="rect">
            <a:avLst/>
          </a:prstGeom>
          <a:ln w="57150">
            <a:solidFill>
              <a:srgbClr val="FFFF00"/>
            </a:solidFill>
          </a:ln>
        </p:spPr>
        <p:txBody>
          <a:bodyPr wrap="square">
            <a:spAutoFit/>
          </a:bodyPr>
          <a:lstStyle/>
          <a:p>
            <a:pPr algn="ctr"/>
            <a:r>
              <a:rPr lang="en-US" sz="2400" b="1" dirty="0">
                <a:latin typeface="Times New Roman" pitchFamily="18" charset="0"/>
                <a:cs typeface="Times New Roman" pitchFamily="18" charset="0"/>
              </a:rPr>
              <a:t>575-576-577.  Topology. </a:t>
            </a:r>
            <a:endParaRPr lang="en-US" sz="2400" dirty="0"/>
          </a:p>
        </p:txBody>
      </p:sp>
      <p:sp>
        <p:nvSpPr>
          <p:cNvPr id="5" name="Rectangle 4"/>
          <p:cNvSpPr/>
          <p:nvPr/>
        </p:nvSpPr>
        <p:spPr>
          <a:xfrm>
            <a:off x="2399357" y="5433591"/>
            <a:ext cx="4046030" cy="830997"/>
          </a:xfrm>
          <a:prstGeom prst="rect">
            <a:avLst/>
          </a:prstGeom>
          <a:ln w="57150">
            <a:solidFill>
              <a:srgbClr val="FF0000"/>
            </a:solidFill>
          </a:ln>
        </p:spPr>
        <p:txBody>
          <a:bodyPr wrap="square">
            <a:spAutoFit/>
          </a:bodyPr>
          <a:lstStyle/>
          <a:p>
            <a:pPr algn="ctr"/>
            <a:r>
              <a:rPr lang="en-US" sz="2400" b="1" dirty="0" smtClean="0">
                <a:latin typeface="Times New Roman" pitchFamily="18" charset="0"/>
                <a:cs typeface="Times New Roman" pitchFamily="18" charset="0"/>
              </a:rPr>
              <a:t>4357/5357. </a:t>
            </a:r>
            <a:r>
              <a:rPr lang="en-US" sz="2400" b="1" dirty="0">
                <a:latin typeface="Times New Roman" pitchFamily="18" charset="0"/>
                <a:cs typeface="Times New Roman" pitchFamily="18" charset="0"/>
              </a:rPr>
              <a:t>Introduction to </a:t>
            </a:r>
            <a:r>
              <a:rPr lang="en-US" sz="2400" b="1" dirty="0" smtClean="0">
                <a:latin typeface="Times New Roman" pitchFamily="18" charset="0"/>
                <a:cs typeface="Times New Roman" pitchFamily="18" charset="0"/>
              </a:rPr>
              <a:t>Topology. </a:t>
            </a:r>
            <a:endParaRPr lang="en-US" sz="2400" dirty="0"/>
          </a:p>
        </p:txBody>
      </p:sp>
      <p:cxnSp>
        <p:nvCxnSpPr>
          <p:cNvPr id="7" name="Straight Arrow Connector 6"/>
          <p:cNvCxnSpPr/>
          <p:nvPr/>
        </p:nvCxnSpPr>
        <p:spPr>
          <a:xfrm>
            <a:off x="2286000" y="2590800"/>
            <a:ext cx="800100" cy="762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613467" y="2590800"/>
            <a:ext cx="831921" cy="762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8200" y="76200"/>
            <a:ext cx="7391400" cy="1323439"/>
          </a:xfrm>
          <a:prstGeom prst="rect">
            <a:avLst/>
          </a:prstGeom>
          <a:noFill/>
        </p:spPr>
        <p:txBody>
          <a:bodyPr wrap="square" rtlCol="0">
            <a:spAutoFit/>
          </a:bodyPr>
          <a:lstStyle/>
          <a:p>
            <a:pPr algn="ctr"/>
            <a:r>
              <a:rPr lang="en-US" sz="4000" dirty="0" smtClean="0">
                <a:solidFill>
                  <a:srgbClr val="FFFF00"/>
                </a:solidFill>
                <a:cs typeface="Times New Roman" pitchFamily="18" charset="0"/>
              </a:rPr>
              <a:t>The Evolution of our </a:t>
            </a:r>
          </a:p>
          <a:p>
            <a:pPr algn="ctr"/>
            <a:r>
              <a:rPr lang="en-US" sz="4000" dirty="0" smtClean="0">
                <a:solidFill>
                  <a:srgbClr val="FFFF00"/>
                </a:solidFill>
                <a:cs typeface="Times New Roman" pitchFamily="18" charset="0"/>
              </a:rPr>
              <a:t>Topology Class</a:t>
            </a:r>
            <a:endParaRPr lang="en-US" sz="4000" dirty="0">
              <a:solidFill>
                <a:srgbClr val="FFFF00"/>
              </a:solidFill>
              <a:cs typeface="Times New Roman" pitchFamily="18" charset="0"/>
            </a:endParaRPr>
          </a:p>
        </p:txBody>
      </p:sp>
      <p:sp>
        <p:nvSpPr>
          <p:cNvPr id="10" name="Rectangle 9"/>
          <p:cNvSpPr/>
          <p:nvPr/>
        </p:nvSpPr>
        <p:spPr>
          <a:xfrm>
            <a:off x="3278244" y="3505200"/>
            <a:ext cx="2288254" cy="461665"/>
          </a:xfrm>
          <a:prstGeom prst="rect">
            <a:avLst/>
          </a:prstGeom>
          <a:ln w="57150">
            <a:solidFill>
              <a:srgbClr val="FFC000"/>
            </a:solidFill>
          </a:ln>
        </p:spPr>
        <p:txBody>
          <a:bodyPr wrap="none">
            <a:spAutoFit/>
          </a:bodyPr>
          <a:lstStyle/>
          <a:p>
            <a:pPr algn="ctr"/>
            <a:r>
              <a:rPr lang="en-US" sz="2400" b="1" dirty="0" smtClean="0">
                <a:latin typeface="Times New Roman" pitchFamily="18" charset="0"/>
                <a:cs typeface="Times New Roman" pitchFamily="18" charset="0"/>
              </a:rPr>
              <a:t>5350. Topology. </a:t>
            </a:r>
            <a:endParaRPr lang="en-US" sz="2400" dirty="0"/>
          </a:p>
        </p:txBody>
      </p:sp>
      <p:cxnSp>
        <p:nvCxnSpPr>
          <p:cNvPr id="15" name="Straight Arrow Connector 14"/>
          <p:cNvCxnSpPr/>
          <p:nvPr/>
        </p:nvCxnSpPr>
        <p:spPr>
          <a:xfrm flipH="1">
            <a:off x="4419600" y="4191000"/>
            <a:ext cx="1" cy="1066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86615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543883"/>
            <a:ext cx="7696200" cy="3970318"/>
          </a:xfrm>
          <a:prstGeom prst="rect">
            <a:avLst/>
          </a:prstGeom>
          <a:noFill/>
        </p:spPr>
        <p:txBody>
          <a:bodyPr wrap="square" rtlCol="0">
            <a:spAutoFit/>
          </a:bodyPr>
          <a:lstStyle/>
          <a:p>
            <a:pPr marL="285750" indent="-285750">
              <a:buFont typeface="Arial" pitchFamily="34" charset="0"/>
              <a:buChar char="•"/>
            </a:pPr>
            <a:r>
              <a:rPr lang="en-US" b="1" dirty="0" smtClean="0">
                <a:solidFill>
                  <a:schemeClr val="bg1"/>
                </a:solidFill>
              </a:rPr>
              <a:t>Analysis 1 </a:t>
            </a:r>
            <a:r>
              <a:rPr lang="en-US" dirty="0" smtClean="0">
                <a:solidFill>
                  <a:schemeClr val="bg1"/>
                </a:solidFill>
              </a:rPr>
              <a:t>(MATH 4217/5217): </a:t>
            </a:r>
            <a:r>
              <a:rPr lang="en-US" dirty="0">
                <a:solidFill>
                  <a:schemeClr val="bg1"/>
                </a:solidFill>
              </a:rPr>
              <a:t>In a setting of the real numbers, a study of sets, functions on sets, algebra and order properties of the real numbers, sequences, sequences of functions, continuous functions, limits of functions, function approximation</a:t>
            </a:r>
            <a:r>
              <a:rPr lang="en-US" dirty="0" smtClean="0">
                <a:solidFill>
                  <a:schemeClr val="bg1"/>
                </a:solidFill>
              </a:rPr>
              <a:t>.*</a:t>
            </a:r>
          </a:p>
          <a:p>
            <a:pPr marL="285750" indent="-285750">
              <a:buFont typeface="Arial" pitchFamily="34" charset="0"/>
              <a:buChar char="•"/>
            </a:pPr>
            <a:r>
              <a:rPr lang="en-US" b="1" dirty="0" smtClean="0">
                <a:solidFill>
                  <a:schemeClr val="bg1"/>
                </a:solidFill>
              </a:rPr>
              <a:t>Analysis 2 </a:t>
            </a:r>
            <a:r>
              <a:rPr lang="en-US" dirty="0" smtClean="0">
                <a:solidFill>
                  <a:schemeClr val="bg1"/>
                </a:solidFill>
              </a:rPr>
              <a:t>(MATH 4227/5227): </a:t>
            </a:r>
            <a:r>
              <a:rPr lang="en-US" dirty="0">
                <a:solidFill>
                  <a:schemeClr val="bg1"/>
                </a:solidFill>
              </a:rPr>
              <a:t>A study of the derivative and integral of functions of one variable, the Riemann- </a:t>
            </a:r>
            <a:r>
              <a:rPr lang="en-US" dirty="0" err="1">
                <a:solidFill>
                  <a:schemeClr val="bg1"/>
                </a:solidFill>
              </a:rPr>
              <a:t>Stieltjes</a:t>
            </a:r>
            <a:r>
              <a:rPr lang="en-US" dirty="0">
                <a:solidFill>
                  <a:schemeClr val="bg1"/>
                </a:solidFill>
              </a:rPr>
              <a:t> integral, series, series of functions, Fourier </a:t>
            </a:r>
            <a:r>
              <a:rPr lang="en-US" dirty="0" smtClean="0">
                <a:solidFill>
                  <a:schemeClr val="bg1"/>
                </a:solidFill>
              </a:rPr>
              <a:t>series*</a:t>
            </a:r>
          </a:p>
          <a:p>
            <a:pPr marL="285750" indent="-285750">
              <a:buFont typeface="Arial" pitchFamily="34" charset="0"/>
              <a:buChar char="•"/>
            </a:pPr>
            <a:r>
              <a:rPr lang="en-US" b="1" dirty="0" smtClean="0">
                <a:solidFill>
                  <a:schemeClr val="bg1"/>
                </a:solidFill>
              </a:rPr>
              <a:t>Complex Variables </a:t>
            </a:r>
            <a:r>
              <a:rPr lang="en-US" dirty="0" smtClean="0">
                <a:solidFill>
                  <a:schemeClr val="bg1"/>
                </a:solidFill>
              </a:rPr>
              <a:t>(MATH 4337/5337): </a:t>
            </a:r>
            <a:r>
              <a:rPr lang="en-US" dirty="0">
                <a:solidFill>
                  <a:schemeClr val="bg1"/>
                </a:solidFill>
              </a:rPr>
              <a:t>Complex numbers and their algebra, complex differentiation and integration, analytic and elementary functions, residues and power series.</a:t>
            </a:r>
            <a:endParaRPr lang="en-US" dirty="0" smtClean="0">
              <a:solidFill>
                <a:schemeClr val="bg1"/>
              </a:solidFill>
            </a:endParaRPr>
          </a:p>
          <a:p>
            <a:pPr marL="285750" indent="-285750">
              <a:buFont typeface="Arial" pitchFamily="34" charset="0"/>
              <a:buChar char="•"/>
            </a:pPr>
            <a:r>
              <a:rPr lang="en-US" b="1" dirty="0" smtClean="0">
                <a:solidFill>
                  <a:schemeClr val="bg1"/>
                </a:solidFill>
              </a:rPr>
              <a:t>Introduction to Topology </a:t>
            </a:r>
            <a:r>
              <a:rPr lang="en-US" dirty="0" smtClean="0">
                <a:solidFill>
                  <a:schemeClr val="bg1"/>
                </a:solidFill>
              </a:rPr>
              <a:t>(MATH 4357/5357): </a:t>
            </a:r>
            <a:r>
              <a:rPr lang="en-US" dirty="0">
                <a:solidFill>
                  <a:schemeClr val="bg1"/>
                </a:solidFill>
              </a:rPr>
              <a:t>Open and closed sets, continuous functions, metric spaces, connectedness, continuous functions, metric spaces, connectedness, compactness, the real line, and the fundamental group. </a:t>
            </a:r>
          </a:p>
        </p:txBody>
      </p:sp>
      <p:sp>
        <p:nvSpPr>
          <p:cNvPr id="3" name="TextBox 2"/>
          <p:cNvSpPr txBox="1"/>
          <p:nvPr/>
        </p:nvSpPr>
        <p:spPr>
          <a:xfrm>
            <a:off x="1219200" y="152400"/>
            <a:ext cx="6248400" cy="1323439"/>
          </a:xfrm>
          <a:prstGeom prst="rect">
            <a:avLst/>
          </a:prstGeom>
          <a:noFill/>
        </p:spPr>
        <p:txBody>
          <a:bodyPr wrap="square" rtlCol="0">
            <a:spAutoFit/>
          </a:bodyPr>
          <a:lstStyle/>
          <a:p>
            <a:pPr algn="ctr"/>
            <a:r>
              <a:rPr lang="en-US" sz="4000" dirty="0" smtClean="0">
                <a:solidFill>
                  <a:srgbClr val="FFFF00"/>
                </a:solidFill>
                <a:cs typeface="Times New Roman" pitchFamily="18" charset="0"/>
              </a:rPr>
              <a:t>Undergraduate/Graduate Analysis Classes</a:t>
            </a:r>
            <a:endParaRPr lang="en-US" sz="4000" dirty="0">
              <a:solidFill>
                <a:srgbClr val="FFFF00"/>
              </a:solidFill>
              <a:cs typeface="Times New Roman" pitchFamily="18" charset="0"/>
            </a:endParaRPr>
          </a:p>
        </p:txBody>
      </p:sp>
      <p:sp>
        <p:nvSpPr>
          <p:cNvPr id="4" name="TextBox 3"/>
          <p:cNvSpPr txBox="1"/>
          <p:nvPr/>
        </p:nvSpPr>
        <p:spPr>
          <a:xfrm>
            <a:off x="609600" y="5638800"/>
            <a:ext cx="8534400" cy="1015663"/>
          </a:xfrm>
          <a:prstGeom prst="rect">
            <a:avLst/>
          </a:prstGeom>
          <a:noFill/>
        </p:spPr>
        <p:txBody>
          <a:bodyPr wrap="square" rtlCol="0">
            <a:spAutoFit/>
          </a:bodyPr>
          <a:lstStyle/>
          <a:p>
            <a:r>
              <a:rPr lang="en-US" sz="2000" dirty="0" smtClean="0">
                <a:solidFill>
                  <a:srgbClr val="FFFF00"/>
                </a:solidFill>
                <a:latin typeface="Times New Roman" pitchFamily="18" charset="0"/>
                <a:cs typeface="Times New Roman" pitchFamily="18" charset="0"/>
              </a:rPr>
              <a:t>   Descriptions from the 2015-16 </a:t>
            </a:r>
            <a:r>
              <a:rPr lang="en-US" sz="2000" i="1" dirty="0" smtClean="0">
                <a:solidFill>
                  <a:srgbClr val="FFFF00"/>
                </a:solidFill>
                <a:latin typeface="Times New Roman" pitchFamily="18" charset="0"/>
                <a:cs typeface="Times New Roman" pitchFamily="18" charset="0"/>
              </a:rPr>
              <a:t>Graduate Catalog</a:t>
            </a:r>
            <a:r>
              <a:rPr lang="en-US" sz="2000" dirty="0" smtClean="0">
                <a:solidFill>
                  <a:srgbClr val="FFFF00"/>
                </a:solidFill>
                <a:latin typeface="Times New Roman" pitchFamily="18" charset="0"/>
                <a:cs typeface="Times New Roman" pitchFamily="18" charset="0"/>
              </a:rPr>
              <a:t>.</a:t>
            </a:r>
          </a:p>
          <a:p>
            <a:r>
              <a:rPr lang="en-US" sz="2000" dirty="0" smtClean="0">
                <a:solidFill>
                  <a:srgbClr val="FFFF00"/>
                </a:solidFill>
                <a:latin typeface="Times New Roman" pitchFamily="18" charset="0"/>
                <a:cs typeface="Times New Roman" pitchFamily="18" charset="0"/>
              </a:rPr>
              <a:t>*The description of Analysis 1 and Analysis 2 are different in the </a:t>
            </a:r>
            <a:r>
              <a:rPr lang="en-US" sz="2000" i="1" dirty="0" smtClean="0">
                <a:solidFill>
                  <a:srgbClr val="FFFF00"/>
                </a:solidFill>
                <a:latin typeface="Times New Roman" pitchFamily="18" charset="0"/>
                <a:cs typeface="Times New Roman" pitchFamily="18" charset="0"/>
              </a:rPr>
              <a:t>Undergraduate  </a:t>
            </a:r>
          </a:p>
          <a:p>
            <a:r>
              <a:rPr lang="en-US" sz="2000" i="1" dirty="0">
                <a:solidFill>
                  <a:srgbClr val="FFFF00"/>
                </a:solidFill>
                <a:latin typeface="Times New Roman" pitchFamily="18" charset="0"/>
                <a:cs typeface="Times New Roman" pitchFamily="18" charset="0"/>
              </a:rPr>
              <a:t> </a:t>
            </a:r>
            <a:r>
              <a:rPr lang="en-US" sz="2000" i="1" dirty="0" smtClean="0">
                <a:solidFill>
                  <a:srgbClr val="FFFF00"/>
                </a:solidFill>
                <a:latin typeface="Times New Roman" pitchFamily="18" charset="0"/>
                <a:cs typeface="Times New Roman" pitchFamily="18" charset="0"/>
              </a:rPr>
              <a:t> Catalog. </a:t>
            </a:r>
            <a:endParaRPr lang="en-US" sz="2000" i="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915386252"/>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98651"/>
            <a:ext cx="8303609" cy="5425949"/>
          </a:xfrm>
          <a:prstGeom prst="rect">
            <a:avLst/>
          </a:prstGeom>
          <a:ln w="57150">
            <a:solidFill>
              <a:schemeClr val="bg1"/>
            </a:solidFill>
          </a:ln>
        </p:spPr>
      </p:pic>
      <p:sp>
        <p:nvSpPr>
          <p:cNvPr id="3" name="TextBox 2"/>
          <p:cNvSpPr txBox="1"/>
          <p:nvPr/>
        </p:nvSpPr>
        <p:spPr>
          <a:xfrm>
            <a:off x="381000" y="6400800"/>
            <a:ext cx="8303609" cy="381000"/>
          </a:xfrm>
          <a:prstGeom prst="rect">
            <a:avLst/>
          </a:prstGeom>
          <a:noFill/>
        </p:spPr>
        <p:txBody>
          <a:bodyPr wrap="square" rtlCol="0">
            <a:spAutoFit/>
          </a:bodyPr>
          <a:lstStyle/>
          <a:p>
            <a:pPr algn="ctr"/>
            <a:r>
              <a:rPr lang="en-US" dirty="0"/>
              <a:t>http://www.stateoffranklin.net/johnsons/maps/tennmap1861.jpg</a:t>
            </a:r>
          </a:p>
        </p:txBody>
      </p:sp>
      <p:sp>
        <p:nvSpPr>
          <p:cNvPr id="4" name="TextBox 3"/>
          <p:cNvSpPr txBox="1"/>
          <p:nvPr/>
        </p:nvSpPr>
        <p:spPr>
          <a:xfrm>
            <a:off x="457201" y="152400"/>
            <a:ext cx="8303608" cy="707886"/>
          </a:xfrm>
          <a:prstGeom prst="rect">
            <a:avLst/>
          </a:prstGeom>
          <a:noFill/>
        </p:spPr>
        <p:txBody>
          <a:bodyPr wrap="square" rtlCol="0">
            <a:spAutoFit/>
          </a:bodyPr>
          <a:lstStyle/>
          <a:p>
            <a:pPr algn="ctr"/>
            <a:r>
              <a:rPr lang="en-US" sz="4000" dirty="0" smtClean="0">
                <a:solidFill>
                  <a:srgbClr val="FFFF00"/>
                </a:solidFill>
              </a:rPr>
              <a:t>Railroads Make Johnson City </a:t>
            </a:r>
            <a:endParaRPr lang="en-US" sz="4000" dirty="0">
              <a:solidFill>
                <a:srgbClr val="FFFF00"/>
              </a:solidFill>
            </a:endParaRPr>
          </a:p>
        </p:txBody>
      </p:sp>
      <p:sp>
        <p:nvSpPr>
          <p:cNvPr id="5" name="Oval 4"/>
          <p:cNvSpPr/>
          <p:nvPr/>
        </p:nvSpPr>
        <p:spPr>
          <a:xfrm>
            <a:off x="3429000" y="2209800"/>
            <a:ext cx="990600" cy="304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428790"/>
      </p:ext>
    </p:extLst>
  </p:cSld>
  <p:clrMapOvr>
    <a:masterClrMapping/>
  </p:clrMapOvr>
  <p:transition spd="slow">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04800"/>
            <a:ext cx="6781800" cy="707886"/>
          </a:xfrm>
          <a:prstGeom prst="rect">
            <a:avLst/>
          </a:prstGeom>
          <a:noFill/>
        </p:spPr>
        <p:txBody>
          <a:bodyPr wrap="square" rtlCol="0">
            <a:spAutoFit/>
          </a:bodyPr>
          <a:lstStyle/>
          <a:p>
            <a:pPr algn="ctr"/>
            <a:r>
              <a:rPr lang="en-US" sz="4000" dirty="0" smtClean="0">
                <a:solidFill>
                  <a:srgbClr val="FFFF00"/>
                </a:solidFill>
              </a:rPr>
              <a:t>Analysis Instructor for 2016-17</a:t>
            </a:r>
            <a:endParaRPr lang="en-US" sz="4000" dirty="0">
              <a:solidFill>
                <a:srgbClr val="FFFF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214" y="1336536"/>
            <a:ext cx="3228986" cy="3616464"/>
          </a:xfrm>
          <a:prstGeom prst="rect">
            <a:avLst/>
          </a:prstGeom>
          <a:ln w="57150">
            <a:solidFill>
              <a:schemeClr val="bg1"/>
            </a:solidFill>
          </a:ln>
        </p:spPr>
      </p:pic>
      <p:sp>
        <p:nvSpPr>
          <p:cNvPr id="4" name="TextBox 3"/>
          <p:cNvSpPr txBox="1"/>
          <p:nvPr/>
        </p:nvSpPr>
        <p:spPr>
          <a:xfrm>
            <a:off x="2004646" y="5197788"/>
            <a:ext cx="5386754" cy="1477328"/>
          </a:xfrm>
          <a:prstGeom prst="rect">
            <a:avLst/>
          </a:prstGeom>
          <a:noFill/>
        </p:spPr>
        <p:txBody>
          <a:bodyPr wrap="square" rtlCol="0">
            <a:spAutoFit/>
          </a:bodyPr>
          <a:lstStyle/>
          <a:p>
            <a:pPr algn="ctr"/>
            <a:r>
              <a:rPr lang="en-US" sz="3600" dirty="0" smtClean="0"/>
              <a:t>Dr. Rodney Keaton</a:t>
            </a:r>
          </a:p>
          <a:p>
            <a:r>
              <a:rPr lang="en-US" dirty="0" smtClean="0"/>
              <a:t>B.S., University of North Carolina</a:t>
            </a:r>
            <a:r>
              <a:rPr lang="en-US" dirty="0"/>
              <a:t> </a:t>
            </a:r>
            <a:r>
              <a:rPr lang="en-US" dirty="0" smtClean="0"/>
              <a:t>at Asheville (2007)</a:t>
            </a:r>
          </a:p>
          <a:p>
            <a:r>
              <a:rPr lang="en-US" dirty="0" smtClean="0"/>
              <a:t>M.S., Clemson University (2010)</a:t>
            </a:r>
          </a:p>
          <a:p>
            <a:r>
              <a:rPr lang="en-US" dirty="0" smtClean="0"/>
              <a:t>Ph.D., Clemson University (2014)</a:t>
            </a:r>
            <a:endParaRPr lang="en-US" dirty="0"/>
          </a:p>
        </p:txBody>
      </p:sp>
    </p:spTree>
    <p:extLst>
      <p:ext uri="{BB962C8B-B14F-4D97-AF65-F5344CB8AC3E}">
        <p14:creationId xmlns:p14="http://schemas.microsoft.com/office/powerpoint/2010/main" val="3992436634"/>
      </p:ext>
    </p:extLst>
  </p:cSld>
  <p:clrMapOvr>
    <a:masterClrMapping/>
  </p:clrMapOvr>
  <p:transition spd="slow">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190685"/>
            <a:ext cx="8077200" cy="4524315"/>
          </a:xfrm>
          <a:prstGeom prst="rect">
            <a:avLst/>
          </a:prstGeom>
          <a:noFill/>
        </p:spPr>
        <p:txBody>
          <a:bodyPr wrap="square" rtlCol="0">
            <a:spAutoFit/>
          </a:bodyPr>
          <a:lstStyle/>
          <a:p>
            <a:pPr marL="285750" indent="-285750">
              <a:buFont typeface="Arial" pitchFamily="34" charset="0"/>
              <a:buChar char="•"/>
            </a:pPr>
            <a:r>
              <a:rPr lang="en-US" b="1" dirty="0" smtClean="0">
                <a:solidFill>
                  <a:schemeClr val="bg1"/>
                </a:solidFill>
              </a:rPr>
              <a:t>Real Analysis 1 </a:t>
            </a:r>
            <a:r>
              <a:rPr lang="en-US" dirty="0" smtClean="0">
                <a:solidFill>
                  <a:schemeClr val="bg1"/>
                </a:solidFill>
              </a:rPr>
              <a:t>(MATH 5210): </a:t>
            </a:r>
            <a:r>
              <a:rPr lang="en-US" dirty="0">
                <a:solidFill>
                  <a:schemeClr val="bg1"/>
                </a:solidFill>
              </a:rPr>
              <a:t>The real number system, sequences, functions, </a:t>
            </a:r>
            <a:r>
              <a:rPr lang="en-US" dirty="0" err="1">
                <a:solidFill>
                  <a:schemeClr val="bg1"/>
                </a:solidFill>
              </a:rPr>
              <a:t>Lebesgue</a:t>
            </a:r>
            <a:r>
              <a:rPr lang="en-US" dirty="0">
                <a:solidFill>
                  <a:schemeClr val="bg1"/>
                </a:solidFill>
              </a:rPr>
              <a:t> measure, measurable functions, the </a:t>
            </a:r>
            <a:r>
              <a:rPr lang="en-US" dirty="0" err="1">
                <a:solidFill>
                  <a:schemeClr val="bg1"/>
                </a:solidFill>
              </a:rPr>
              <a:t>Lebesgue</a:t>
            </a:r>
            <a:r>
              <a:rPr lang="en-US" dirty="0">
                <a:solidFill>
                  <a:schemeClr val="bg1"/>
                </a:solidFill>
              </a:rPr>
              <a:t> integral, differentiation.</a:t>
            </a:r>
            <a:endParaRPr lang="en-US" dirty="0" smtClean="0">
              <a:solidFill>
                <a:schemeClr val="bg1"/>
              </a:solidFill>
            </a:endParaRPr>
          </a:p>
          <a:p>
            <a:pPr marL="285750" indent="-285750">
              <a:buFont typeface="Arial" pitchFamily="34" charset="0"/>
              <a:buChar char="•"/>
            </a:pPr>
            <a:r>
              <a:rPr lang="en-US" b="1" dirty="0" smtClean="0">
                <a:solidFill>
                  <a:schemeClr val="bg1"/>
                </a:solidFill>
              </a:rPr>
              <a:t>Real Analysis 2 </a:t>
            </a:r>
            <a:r>
              <a:rPr lang="en-US" dirty="0" smtClean="0">
                <a:solidFill>
                  <a:schemeClr val="bg1"/>
                </a:solidFill>
              </a:rPr>
              <a:t>(MATH 5220): </a:t>
            </a:r>
            <a:r>
              <a:rPr lang="en-US" dirty="0">
                <a:solidFill>
                  <a:schemeClr val="bg1"/>
                </a:solidFill>
              </a:rPr>
              <a:t>Classical </a:t>
            </a:r>
            <a:r>
              <a:rPr lang="en-US" dirty="0" err="1">
                <a:solidFill>
                  <a:schemeClr val="bg1"/>
                </a:solidFill>
              </a:rPr>
              <a:t>Banach</a:t>
            </a:r>
            <a:r>
              <a:rPr lang="en-US" dirty="0">
                <a:solidFill>
                  <a:schemeClr val="bg1"/>
                </a:solidFill>
              </a:rPr>
              <a:t> spaces, metric spaces, topological spaces, </a:t>
            </a:r>
            <a:r>
              <a:rPr lang="en-US" dirty="0" err="1">
                <a:solidFill>
                  <a:schemeClr val="bg1"/>
                </a:solidFill>
              </a:rPr>
              <a:t>Riesz</a:t>
            </a:r>
            <a:r>
              <a:rPr lang="en-US" dirty="0">
                <a:solidFill>
                  <a:schemeClr val="bg1"/>
                </a:solidFill>
              </a:rPr>
              <a:t> Representation theory, Hilbert spaces, general measure and integration.</a:t>
            </a:r>
            <a:endParaRPr lang="en-US" dirty="0" smtClean="0">
              <a:solidFill>
                <a:schemeClr val="bg1"/>
              </a:solidFill>
            </a:endParaRPr>
          </a:p>
          <a:p>
            <a:pPr marL="285750" indent="-285750">
              <a:buFont typeface="Arial" pitchFamily="34" charset="0"/>
              <a:buChar char="•"/>
            </a:pPr>
            <a:r>
              <a:rPr lang="en-US" b="1" dirty="0" smtClean="0">
                <a:solidFill>
                  <a:schemeClr val="bg1"/>
                </a:solidFill>
              </a:rPr>
              <a:t>Complex Analysis 1 </a:t>
            </a:r>
            <a:r>
              <a:rPr lang="en-US" dirty="0" smtClean="0">
                <a:solidFill>
                  <a:schemeClr val="bg1"/>
                </a:solidFill>
              </a:rPr>
              <a:t>(MATH 5510): </a:t>
            </a:r>
            <a:r>
              <a:rPr lang="en-US" dirty="0">
                <a:solidFill>
                  <a:schemeClr val="bg1"/>
                </a:solidFill>
              </a:rPr>
              <a:t>Complex numbers, continuity and derivatives of functions, power series, Laurent series, transcendental functions, line and contour integrals, Cauchy integral formula, Maximum Principle, applications.</a:t>
            </a:r>
            <a:endParaRPr lang="en-US" dirty="0" smtClean="0">
              <a:solidFill>
                <a:schemeClr val="bg1"/>
              </a:solidFill>
            </a:endParaRPr>
          </a:p>
          <a:p>
            <a:pPr marL="285750" indent="-285750">
              <a:buFont typeface="Arial" pitchFamily="34" charset="0"/>
              <a:buChar char="•"/>
            </a:pPr>
            <a:r>
              <a:rPr lang="en-US" b="1" dirty="0" smtClean="0">
                <a:solidFill>
                  <a:schemeClr val="bg1"/>
                </a:solidFill>
              </a:rPr>
              <a:t>Complex Analysis 2 </a:t>
            </a:r>
            <a:r>
              <a:rPr lang="en-US" dirty="0" smtClean="0">
                <a:solidFill>
                  <a:schemeClr val="bg1"/>
                </a:solidFill>
              </a:rPr>
              <a:t>(MATH 5520): </a:t>
            </a:r>
            <a:r>
              <a:rPr lang="en-US" dirty="0">
                <a:solidFill>
                  <a:schemeClr val="bg1"/>
                </a:solidFill>
              </a:rPr>
              <a:t>Residues and integration, harmonic functions, conformal mapping and applications, Laplace transform, Riemann surfaces.</a:t>
            </a:r>
            <a:endParaRPr lang="en-US" dirty="0" smtClean="0">
              <a:solidFill>
                <a:schemeClr val="bg1"/>
              </a:solidFill>
            </a:endParaRPr>
          </a:p>
          <a:p>
            <a:pPr marL="285750" indent="-285750">
              <a:buFont typeface="Arial" pitchFamily="34" charset="0"/>
              <a:buChar char="•"/>
            </a:pPr>
            <a:r>
              <a:rPr lang="en-US" b="1" dirty="0" smtClean="0">
                <a:solidFill>
                  <a:schemeClr val="bg1"/>
                </a:solidFill>
              </a:rPr>
              <a:t>Introduction to Functional Analysis </a:t>
            </a:r>
            <a:r>
              <a:rPr lang="en-US" dirty="0" smtClean="0">
                <a:solidFill>
                  <a:schemeClr val="bg1"/>
                </a:solidFill>
              </a:rPr>
              <a:t>(MATH </a:t>
            </a:r>
            <a:r>
              <a:rPr lang="en-US" dirty="0">
                <a:solidFill>
                  <a:schemeClr val="bg1"/>
                </a:solidFill>
              </a:rPr>
              <a:t>5740): An introduction to the standard topics of functional analysis are given.  Properties of normed linear spaces, </a:t>
            </a:r>
            <a:r>
              <a:rPr lang="en-US" dirty="0" err="1">
                <a:solidFill>
                  <a:schemeClr val="bg1"/>
                </a:solidFill>
              </a:rPr>
              <a:t>Banach</a:t>
            </a:r>
            <a:r>
              <a:rPr lang="en-US" dirty="0">
                <a:solidFill>
                  <a:schemeClr val="bg1"/>
                </a:solidFill>
              </a:rPr>
              <a:t> spaces, and Hilbert spaces are studied.  The Hahn-</a:t>
            </a:r>
            <a:r>
              <a:rPr lang="en-US" dirty="0" err="1">
                <a:solidFill>
                  <a:schemeClr val="bg1"/>
                </a:solidFill>
              </a:rPr>
              <a:t>Banach</a:t>
            </a:r>
            <a:r>
              <a:rPr lang="en-US" dirty="0">
                <a:solidFill>
                  <a:schemeClr val="bg1"/>
                </a:solidFill>
              </a:rPr>
              <a:t> Theorem is addressed.  Spectral theory and compact operators are introduced.  A knowledge of measure theory is not assumed and any needed measure theoretic results are presented in the course</a:t>
            </a:r>
            <a:r>
              <a:rPr lang="en-US" dirty="0" smtClean="0">
                <a:solidFill>
                  <a:schemeClr val="bg1"/>
                </a:solidFill>
              </a:rPr>
              <a:t>.*</a:t>
            </a:r>
            <a:endParaRPr lang="en-US" dirty="0">
              <a:solidFill>
                <a:schemeClr val="bg1"/>
              </a:solidFill>
            </a:endParaRPr>
          </a:p>
        </p:txBody>
      </p:sp>
      <p:sp>
        <p:nvSpPr>
          <p:cNvPr id="3" name="TextBox 2"/>
          <p:cNvSpPr txBox="1"/>
          <p:nvPr/>
        </p:nvSpPr>
        <p:spPr>
          <a:xfrm>
            <a:off x="1219200" y="76200"/>
            <a:ext cx="6629400" cy="707886"/>
          </a:xfrm>
          <a:prstGeom prst="rect">
            <a:avLst/>
          </a:prstGeom>
          <a:noFill/>
        </p:spPr>
        <p:txBody>
          <a:bodyPr wrap="square" rtlCol="0">
            <a:spAutoFit/>
          </a:bodyPr>
          <a:lstStyle/>
          <a:p>
            <a:pPr algn="ctr"/>
            <a:r>
              <a:rPr lang="en-US" sz="4000" dirty="0" smtClean="0">
                <a:solidFill>
                  <a:srgbClr val="FFFF00"/>
                </a:solidFill>
                <a:cs typeface="Times New Roman" pitchFamily="18" charset="0"/>
              </a:rPr>
              <a:t>Graduate Analysis Classes</a:t>
            </a:r>
            <a:endParaRPr lang="en-US" sz="4000" dirty="0">
              <a:solidFill>
                <a:srgbClr val="FFFF00"/>
              </a:solidFill>
              <a:cs typeface="Times New Roman" pitchFamily="18" charset="0"/>
            </a:endParaRPr>
          </a:p>
        </p:txBody>
      </p:sp>
      <p:sp>
        <p:nvSpPr>
          <p:cNvPr id="4" name="TextBox 3"/>
          <p:cNvSpPr txBox="1"/>
          <p:nvPr/>
        </p:nvSpPr>
        <p:spPr>
          <a:xfrm>
            <a:off x="914400" y="5997714"/>
            <a:ext cx="8534400" cy="707886"/>
          </a:xfrm>
          <a:prstGeom prst="rect">
            <a:avLst/>
          </a:prstGeom>
          <a:noFill/>
        </p:spPr>
        <p:txBody>
          <a:bodyPr wrap="square" rtlCol="0">
            <a:spAutoFit/>
          </a:bodyPr>
          <a:lstStyle/>
          <a:p>
            <a:r>
              <a:rPr lang="en-US" sz="2000" dirty="0" smtClean="0">
                <a:solidFill>
                  <a:srgbClr val="FFFF00"/>
                </a:solidFill>
                <a:latin typeface="Times New Roman" pitchFamily="18" charset="0"/>
                <a:cs typeface="Times New Roman" pitchFamily="18" charset="0"/>
              </a:rPr>
              <a:t>   Descriptions from the 2015-16 </a:t>
            </a:r>
            <a:r>
              <a:rPr lang="en-US" sz="2000" i="1" dirty="0" smtClean="0">
                <a:solidFill>
                  <a:srgbClr val="FFFF00"/>
                </a:solidFill>
                <a:latin typeface="Times New Roman" pitchFamily="18" charset="0"/>
                <a:cs typeface="Times New Roman" pitchFamily="18" charset="0"/>
              </a:rPr>
              <a:t>Graduate Catalog</a:t>
            </a:r>
            <a:r>
              <a:rPr lang="en-US" sz="2000" dirty="0" smtClean="0">
                <a:solidFill>
                  <a:srgbClr val="FFFF00"/>
                </a:solidFill>
                <a:latin typeface="Times New Roman" pitchFamily="18" charset="0"/>
                <a:cs typeface="Times New Roman" pitchFamily="18" charset="0"/>
              </a:rPr>
              <a:t>.</a:t>
            </a:r>
          </a:p>
          <a:p>
            <a:r>
              <a:rPr lang="en-US" sz="2000" dirty="0" smtClean="0">
                <a:solidFill>
                  <a:srgbClr val="FFFF00"/>
                </a:solidFill>
                <a:latin typeface="Times New Roman" pitchFamily="18" charset="0"/>
                <a:cs typeface="Times New Roman" pitchFamily="18" charset="0"/>
              </a:rPr>
              <a:t>*Proposed description for this experimental course.</a:t>
            </a:r>
            <a:r>
              <a:rPr lang="en-US" sz="2000" i="1" dirty="0" smtClean="0">
                <a:solidFill>
                  <a:srgbClr val="FFFF00"/>
                </a:solidFill>
                <a:latin typeface="Times New Roman" pitchFamily="18" charset="0"/>
                <a:cs typeface="Times New Roman" pitchFamily="18" charset="0"/>
              </a:rPr>
              <a:t> </a:t>
            </a:r>
            <a:endParaRPr lang="en-US" sz="2000" i="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571673880"/>
      </p:ext>
    </p:extLst>
  </p:cSld>
  <p:clrMapOvr>
    <a:masterClrMapping/>
  </p:clrMapOvr>
  <p:transition spd="slow">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914400"/>
            <a:ext cx="6891731" cy="5295900"/>
          </a:xfrm>
          <a:prstGeom prst="rect">
            <a:avLst/>
          </a:prstGeom>
          <a:ln w="38100">
            <a:solidFill>
              <a:schemeClr val="bg1"/>
            </a:solidFill>
          </a:ln>
        </p:spPr>
      </p:pic>
      <p:sp>
        <p:nvSpPr>
          <p:cNvPr id="3" name="TextBox 2"/>
          <p:cNvSpPr txBox="1"/>
          <p:nvPr/>
        </p:nvSpPr>
        <p:spPr>
          <a:xfrm>
            <a:off x="304800" y="152400"/>
            <a:ext cx="8686800" cy="707886"/>
          </a:xfrm>
          <a:prstGeom prst="rect">
            <a:avLst/>
          </a:prstGeom>
          <a:noFill/>
        </p:spPr>
        <p:txBody>
          <a:bodyPr wrap="square" rtlCol="0">
            <a:spAutoFit/>
          </a:bodyPr>
          <a:lstStyle/>
          <a:p>
            <a:pPr algn="ctr"/>
            <a:r>
              <a:rPr lang="en-US" sz="4000" dirty="0" smtClean="0">
                <a:solidFill>
                  <a:srgbClr val="FFFF00"/>
                </a:solidFill>
              </a:rPr>
              <a:t>Math Modeling in Biosciences Certificate</a:t>
            </a:r>
            <a:endParaRPr lang="en-US" sz="4000" dirty="0">
              <a:solidFill>
                <a:srgbClr val="FFFF00"/>
              </a:solidFill>
            </a:endParaRPr>
          </a:p>
        </p:txBody>
      </p:sp>
      <p:sp>
        <p:nvSpPr>
          <p:cNvPr id="4" name="TextBox 3"/>
          <p:cNvSpPr txBox="1"/>
          <p:nvPr/>
        </p:nvSpPr>
        <p:spPr>
          <a:xfrm>
            <a:off x="1219200" y="6248400"/>
            <a:ext cx="7162800" cy="523220"/>
          </a:xfrm>
          <a:prstGeom prst="rect">
            <a:avLst/>
          </a:prstGeom>
          <a:noFill/>
        </p:spPr>
        <p:txBody>
          <a:bodyPr wrap="square" rtlCol="0">
            <a:spAutoFit/>
          </a:bodyPr>
          <a:lstStyle/>
          <a:p>
            <a:pPr algn="ctr"/>
            <a:r>
              <a:rPr lang="en-US" sz="2800" dirty="0" smtClean="0">
                <a:solidFill>
                  <a:schemeClr val="bg1"/>
                </a:solidFill>
              </a:rPr>
              <a:t>First Certificate Graduates…?</a:t>
            </a:r>
            <a:endParaRPr lang="en-US" sz="2800" dirty="0">
              <a:solidFill>
                <a:schemeClr val="bg1"/>
              </a:solidFill>
            </a:endParaRPr>
          </a:p>
        </p:txBody>
      </p:sp>
    </p:spTree>
    <p:extLst>
      <p:ext uri="{BB962C8B-B14F-4D97-AF65-F5344CB8AC3E}">
        <p14:creationId xmlns:p14="http://schemas.microsoft.com/office/powerpoint/2010/main" val="225956134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61620" y="-800100"/>
            <a:ext cx="5322804" cy="6934200"/>
          </a:xfrm>
          <a:prstGeom prst="rect">
            <a:avLst/>
          </a:prstGeom>
        </p:spPr>
      </p:pic>
      <p:sp>
        <p:nvSpPr>
          <p:cNvPr id="4" name="TextBox 3"/>
          <p:cNvSpPr txBox="1"/>
          <p:nvPr/>
        </p:nvSpPr>
        <p:spPr>
          <a:xfrm>
            <a:off x="457200" y="2243792"/>
            <a:ext cx="3352800" cy="2185214"/>
          </a:xfrm>
          <a:prstGeom prst="rect">
            <a:avLst/>
          </a:prstGeom>
          <a:noFill/>
        </p:spPr>
        <p:txBody>
          <a:bodyPr wrap="square" rtlCol="0">
            <a:spAutoFit/>
          </a:bodyPr>
          <a:lstStyle/>
          <a:p>
            <a:pPr algn="ctr"/>
            <a:r>
              <a:rPr lang="en-US" sz="4000" dirty="0" smtClean="0">
                <a:solidFill>
                  <a:srgbClr val="FFFF00"/>
                </a:solidFill>
              </a:rPr>
              <a:t>Samuel Green</a:t>
            </a:r>
          </a:p>
          <a:p>
            <a:pPr algn="ctr"/>
            <a:endParaRPr lang="en-US" sz="2400" dirty="0" smtClean="0">
              <a:solidFill>
                <a:schemeClr val="bg1"/>
              </a:solidFill>
            </a:endParaRPr>
          </a:p>
          <a:p>
            <a:pPr algn="ctr"/>
            <a:r>
              <a:rPr lang="en-US" sz="2400" dirty="0" smtClean="0">
                <a:solidFill>
                  <a:schemeClr val="bg1"/>
                </a:solidFill>
              </a:rPr>
              <a:t>Expected completion of certificate program: Fall 2016 or Spring 2017 </a:t>
            </a:r>
            <a:endParaRPr lang="en-US" sz="2400" dirty="0">
              <a:solidFill>
                <a:schemeClr val="bg1"/>
              </a:solidFill>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23371" y="762000"/>
            <a:ext cx="3199301" cy="3214756"/>
          </a:xfrm>
          <a:prstGeom prst="rect">
            <a:avLst/>
          </a:prstGeom>
        </p:spPr>
      </p:pic>
    </p:spTree>
    <p:extLst>
      <p:ext uri="{BB962C8B-B14F-4D97-AF65-F5344CB8AC3E}">
        <p14:creationId xmlns:p14="http://schemas.microsoft.com/office/powerpoint/2010/main" val="4145866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533400"/>
            <a:ext cx="4794704" cy="5843617"/>
          </a:xfrm>
          <a:prstGeom prst="rect">
            <a:avLst/>
          </a:prstGeom>
          <a:ln w="57150">
            <a:solidFill>
              <a:schemeClr val="bg1"/>
            </a:solidFill>
          </a:ln>
        </p:spPr>
      </p:pic>
      <p:sp>
        <p:nvSpPr>
          <p:cNvPr id="4" name="TextBox 3"/>
          <p:cNvSpPr txBox="1"/>
          <p:nvPr/>
        </p:nvSpPr>
        <p:spPr>
          <a:xfrm>
            <a:off x="457200" y="2243792"/>
            <a:ext cx="3352800" cy="2431435"/>
          </a:xfrm>
          <a:prstGeom prst="rect">
            <a:avLst/>
          </a:prstGeom>
          <a:noFill/>
        </p:spPr>
        <p:txBody>
          <a:bodyPr wrap="square" rtlCol="0">
            <a:spAutoFit/>
          </a:bodyPr>
          <a:lstStyle/>
          <a:p>
            <a:pPr algn="ctr"/>
            <a:r>
              <a:rPr lang="en-US" sz="4000" dirty="0" smtClean="0">
                <a:solidFill>
                  <a:srgbClr val="FFFF00"/>
                </a:solidFill>
              </a:rPr>
              <a:t>Walter Witt</a:t>
            </a:r>
          </a:p>
          <a:p>
            <a:pPr algn="ctr"/>
            <a:endParaRPr lang="en-US" sz="4000" dirty="0" smtClean="0">
              <a:solidFill>
                <a:srgbClr val="FFFF00"/>
              </a:solidFill>
            </a:endParaRPr>
          </a:p>
          <a:p>
            <a:pPr algn="ctr"/>
            <a:r>
              <a:rPr lang="en-US" sz="2400" dirty="0" smtClean="0">
                <a:solidFill>
                  <a:schemeClr val="bg1"/>
                </a:solidFill>
              </a:rPr>
              <a:t>Expected completion of certificate program: Fall 2016 or Spring 2017 </a:t>
            </a:r>
            <a:endParaRPr lang="en-US" sz="2400" dirty="0">
              <a:solidFill>
                <a:schemeClr val="bg1"/>
              </a:solidFill>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9930" y="2667000"/>
            <a:ext cx="788670" cy="792480"/>
          </a:xfrm>
          <a:prstGeom prst="rect">
            <a:avLst/>
          </a:prstGeom>
        </p:spPr>
      </p:pic>
    </p:spTree>
    <p:extLst>
      <p:ext uri="{BB962C8B-B14F-4D97-AF65-F5344CB8AC3E}">
        <p14:creationId xmlns:p14="http://schemas.microsoft.com/office/powerpoint/2010/main" val="88555132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686800" cy="707886"/>
          </a:xfrm>
          <a:prstGeom prst="rect">
            <a:avLst/>
          </a:prstGeom>
          <a:noFill/>
        </p:spPr>
        <p:txBody>
          <a:bodyPr wrap="square" rtlCol="0">
            <a:spAutoFit/>
          </a:bodyPr>
          <a:lstStyle/>
          <a:p>
            <a:pPr algn="ctr"/>
            <a:r>
              <a:rPr lang="en-US" sz="4000" dirty="0" smtClean="0">
                <a:solidFill>
                  <a:srgbClr val="FFFF00"/>
                </a:solidFill>
              </a:rPr>
              <a:t>The New M.S. Core</a:t>
            </a:r>
            <a:endParaRPr lang="en-US" sz="4000" dirty="0">
              <a:solidFill>
                <a:srgbClr val="FFFF00"/>
              </a:solidFill>
            </a:endParaRPr>
          </a:p>
        </p:txBody>
      </p:sp>
      <p:sp>
        <p:nvSpPr>
          <p:cNvPr id="3" name="TextBox 2"/>
          <p:cNvSpPr txBox="1"/>
          <p:nvPr/>
        </p:nvSpPr>
        <p:spPr>
          <a:xfrm>
            <a:off x="304800" y="1066800"/>
            <a:ext cx="8534400" cy="2862322"/>
          </a:xfrm>
          <a:prstGeom prst="rect">
            <a:avLst/>
          </a:prstGeom>
          <a:noFill/>
        </p:spPr>
        <p:txBody>
          <a:bodyPr wrap="square" rtlCol="0">
            <a:spAutoFit/>
          </a:bodyPr>
          <a:lstStyle/>
          <a:p>
            <a:r>
              <a:rPr lang="en-US" dirty="0" smtClean="0"/>
              <a:t>The current (2015-16) Graduate Catalog lists the following requirements:</a:t>
            </a:r>
          </a:p>
          <a:p>
            <a:endParaRPr lang="en-US" dirty="0" smtClean="0"/>
          </a:p>
          <a:p>
            <a:r>
              <a:rPr lang="en-US" dirty="0" smtClean="0">
                <a:solidFill>
                  <a:schemeClr val="bg1"/>
                </a:solidFill>
              </a:rPr>
              <a:t>Every </a:t>
            </a:r>
            <a:r>
              <a:rPr lang="en-US" dirty="0">
                <a:solidFill>
                  <a:schemeClr val="bg1"/>
                </a:solidFill>
              </a:rPr>
              <a:t>candidate must </a:t>
            </a:r>
            <a:r>
              <a:rPr lang="en-US" dirty="0" smtClean="0">
                <a:solidFill>
                  <a:schemeClr val="bg1"/>
                </a:solidFill>
              </a:rPr>
              <a:t>complete</a:t>
            </a:r>
            <a:r>
              <a:rPr lang="en-US" dirty="0">
                <a:solidFill>
                  <a:schemeClr val="bg1"/>
                </a:solidFill>
              </a:rPr>
              <a:t> </a:t>
            </a:r>
            <a:r>
              <a:rPr lang="en-US" b="1" dirty="0" smtClean="0">
                <a:solidFill>
                  <a:schemeClr val="bg1"/>
                </a:solidFill>
              </a:rPr>
              <a:t>Real </a:t>
            </a:r>
            <a:r>
              <a:rPr lang="en-US" b="1" dirty="0">
                <a:solidFill>
                  <a:schemeClr val="bg1"/>
                </a:solidFill>
              </a:rPr>
              <a:t>Analysis </a:t>
            </a:r>
            <a:r>
              <a:rPr lang="en-US" b="1" dirty="0" smtClean="0">
                <a:solidFill>
                  <a:schemeClr val="bg1"/>
                </a:solidFill>
              </a:rPr>
              <a:t>I </a:t>
            </a:r>
            <a:r>
              <a:rPr lang="en-US" dirty="0" smtClean="0">
                <a:solidFill>
                  <a:schemeClr val="bg1"/>
                </a:solidFill>
              </a:rPr>
              <a:t>(MATH 5210) and</a:t>
            </a:r>
            <a:r>
              <a:rPr lang="en-US" dirty="0">
                <a:solidFill>
                  <a:schemeClr val="bg1"/>
                </a:solidFill>
              </a:rPr>
              <a:t> </a:t>
            </a:r>
            <a:r>
              <a:rPr lang="en-US" b="1" dirty="0" smtClean="0">
                <a:solidFill>
                  <a:schemeClr val="bg1"/>
                </a:solidFill>
              </a:rPr>
              <a:t>Modern </a:t>
            </a:r>
            <a:r>
              <a:rPr lang="en-US" b="1" dirty="0">
                <a:solidFill>
                  <a:schemeClr val="bg1"/>
                </a:solidFill>
              </a:rPr>
              <a:t>Algebra </a:t>
            </a:r>
            <a:r>
              <a:rPr lang="en-US" b="1" dirty="0" smtClean="0">
                <a:solidFill>
                  <a:schemeClr val="bg1"/>
                </a:solidFill>
              </a:rPr>
              <a:t>I </a:t>
            </a:r>
            <a:r>
              <a:rPr lang="en-US" dirty="0" smtClean="0">
                <a:solidFill>
                  <a:schemeClr val="bg1"/>
                </a:solidFill>
              </a:rPr>
              <a:t>(MATH 5410), </a:t>
            </a:r>
            <a:r>
              <a:rPr lang="en-US" dirty="0">
                <a:solidFill>
                  <a:schemeClr val="bg1"/>
                </a:solidFill>
              </a:rPr>
              <a:t>plus at least two (2) of the </a:t>
            </a:r>
            <a:r>
              <a:rPr lang="en-US" dirty="0" smtClean="0">
                <a:solidFill>
                  <a:schemeClr val="bg1"/>
                </a:solidFill>
              </a:rPr>
              <a:t>following:</a:t>
            </a:r>
            <a:endParaRPr lang="en-US" dirty="0">
              <a:solidFill>
                <a:schemeClr val="bg1"/>
              </a:solidFill>
            </a:endParaRPr>
          </a:p>
          <a:p>
            <a:pPr marL="285750" indent="-285750">
              <a:buFont typeface="Arial" panose="020B0604020202020204" pitchFamily="34" charset="0"/>
              <a:buChar char="•"/>
            </a:pPr>
            <a:r>
              <a:rPr lang="en-US" b="1" dirty="0" smtClean="0">
                <a:solidFill>
                  <a:schemeClr val="bg1"/>
                </a:solidFill>
              </a:rPr>
              <a:t>Complex </a:t>
            </a:r>
            <a:r>
              <a:rPr lang="en-US" b="1" dirty="0">
                <a:solidFill>
                  <a:schemeClr val="bg1"/>
                </a:solidFill>
              </a:rPr>
              <a:t>Analysis </a:t>
            </a:r>
            <a:r>
              <a:rPr lang="en-US" b="1" dirty="0" smtClean="0">
                <a:solidFill>
                  <a:schemeClr val="bg1"/>
                </a:solidFill>
              </a:rPr>
              <a:t>I</a:t>
            </a:r>
            <a:r>
              <a:rPr lang="en-US" dirty="0" smtClean="0">
                <a:solidFill>
                  <a:schemeClr val="bg1"/>
                </a:solidFill>
              </a:rPr>
              <a:t> (MATH 5510)</a:t>
            </a:r>
          </a:p>
          <a:p>
            <a:pPr marL="285750" indent="-285750">
              <a:buFont typeface="Arial" panose="020B0604020202020204" pitchFamily="34" charset="0"/>
              <a:buChar char="•"/>
            </a:pPr>
            <a:r>
              <a:rPr lang="en-US" b="1" dirty="0" smtClean="0">
                <a:solidFill>
                  <a:schemeClr val="bg1"/>
                </a:solidFill>
              </a:rPr>
              <a:t>Applied </a:t>
            </a:r>
            <a:r>
              <a:rPr lang="en-US" b="1" dirty="0">
                <a:solidFill>
                  <a:schemeClr val="bg1"/>
                </a:solidFill>
              </a:rPr>
              <a:t>Mathematics </a:t>
            </a:r>
            <a:r>
              <a:rPr lang="en-US" b="1" dirty="0" smtClean="0">
                <a:solidFill>
                  <a:schemeClr val="bg1"/>
                </a:solidFill>
              </a:rPr>
              <a:t>I</a:t>
            </a:r>
            <a:r>
              <a:rPr lang="en-US" dirty="0" smtClean="0">
                <a:solidFill>
                  <a:schemeClr val="bg1"/>
                </a:solidFill>
              </a:rPr>
              <a:t> (MATH 5610)</a:t>
            </a:r>
          </a:p>
          <a:p>
            <a:pPr marL="285750" indent="-285750">
              <a:buFont typeface="Arial" panose="020B0604020202020204" pitchFamily="34" charset="0"/>
              <a:buChar char="•"/>
            </a:pPr>
            <a:r>
              <a:rPr lang="en-US" b="1" dirty="0" smtClean="0">
                <a:solidFill>
                  <a:schemeClr val="bg1"/>
                </a:solidFill>
              </a:rPr>
              <a:t>Statistical </a:t>
            </a:r>
            <a:r>
              <a:rPr lang="en-US" b="1" dirty="0">
                <a:solidFill>
                  <a:schemeClr val="bg1"/>
                </a:solidFill>
              </a:rPr>
              <a:t>Methods </a:t>
            </a:r>
            <a:r>
              <a:rPr lang="en-US" b="1" dirty="0" smtClean="0">
                <a:solidFill>
                  <a:schemeClr val="bg1"/>
                </a:solidFill>
              </a:rPr>
              <a:t>I</a:t>
            </a:r>
            <a:r>
              <a:rPr lang="en-US" dirty="0" smtClean="0">
                <a:solidFill>
                  <a:schemeClr val="bg1"/>
                </a:solidFill>
              </a:rPr>
              <a:t> (STAT 5710)</a:t>
            </a:r>
          </a:p>
          <a:p>
            <a:pPr marL="285750" indent="-285750">
              <a:buFont typeface="Arial" panose="020B0604020202020204" pitchFamily="34" charset="0"/>
              <a:buChar char="•"/>
            </a:pPr>
            <a:r>
              <a:rPr lang="en-US" b="1" dirty="0" smtClean="0">
                <a:solidFill>
                  <a:schemeClr val="bg1"/>
                </a:solidFill>
              </a:rPr>
              <a:t>Graph </a:t>
            </a:r>
            <a:r>
              <a:rPr lang="en-US" b="1" dirty="0">
                <a:solidFill>
                  <a:schemeClr val="bg1"/>
                </a:solidFill>
              </a:rPr>
              <a:t>Theory </a:t>
            </a:r>
            <a:r>
              <a:rPr lang="en-US" b="1" dirty="0" smtClean="0">
                <a:solidFill>
                  <a:schemeClr val="bg1"/>
                </a:solidFill>
              </a:rPr>
              <a:t>I</a:t>
            </a:r>
            <a:r>
              <a:rPr lang="en-US" dirty="0" smtClean="0">
                <a:solidFill>
                  <a:schemeClr val="bg1"/>
                </a:solidFill>
              </a:rPr>
              <a:t> (MATH 5340)</a:t>
            </a:r>
          </a:p>
          <a:p>
            <a:pPr marL="285750" indent="-285750">
              <a:buFont typeface="Arial" panose="020B0604020202020204" pitchFamily="34" charset="0"/>
              <a:buChar char="•"/>
            </a:pPr>
            <a:r>
              <a:rPr lang="en-US" b="1" dirty="0" smtClean="0">
                <a:solidFill>
                  <a:schemeClr val="bg1"/>
                </a:solidFill>
              </a:rPr>
              <a:t>Introduction </a:t>
            </a:r>
            <a:r>
              <a:rPr lang="en-US" b="1" dirty="0">
                <a:solidFill>
                  <a:schemeClr val="bg1"/>
                </a:solidFill>
              </a:rPr>
              <a:t>to </a:t>
            </a:r>
            <a:r>
              <a:rPr lang="en-US" b="1" dirty="0" smtClean="0">
                <a:solidFill>
                  <a:schemeClr val="bg1"/>
                </a:solidFill>
              </a:rPr>
              <a:t>Topology</a:t>
            </a:r>
            <a:r>
              <a:rPr lang="en-US" dirty="0" smtClean="0">
                <a:solidFill>
                  <a:schemeClr val="bg1"/>
                </a:solidFill>
              </a:rPr>
              <a:t> (MATH 5357)</a:t>
            </a:r>
            <a:endParaRPr lang="en-US" dirty="0">
              <a:solidFill>
                <a:schemeClr val="bg1"/>
              </a:solidFill>
            </a:endParaRPr>
          </a:p>
          <a:p>
            <a:r>
              <a:rPr lang="en-US" dirty="0" smtClean="0">
                <a:solidFill>
                  <a:schemeClr val="bg1"/>
                </a:solidFill>
              </a:rPr>
              <a:t>Plus one two-course sequence. </a:t>
            </a:r>
            <a:endParaRPr lang="en-US" dirty="0">
              <a:solidFill>
                <a:schemeClr val="bg1"/>
              </a:solidFill>
            </a:endParaRPr>
          </a:p>
        </p:txBody>
      </p:sp>
      <p:sp>
        <p:nvSpPr>
          <p:cNvPr id="4" name="TextBox 3"/>
          <p:cNvSpPr txBox="1"/>
          <p:nvPr/>
        </p:nvSpPr>
        <p:spPr>
          <a:xfrm>
            <a:off x="304800" y="4191000"/>
            <a:ext cx="8839200" cy="2308324"/>
          </a:xfrm>
          <a:prstGeom prst="rect">
            <a:avLst/>
          </a:prstGeom>
          <a:noFill/>
        </p:spPr>
        <p:txBody>
          <a:bodyPr wrap="square" rtlCol="0">
            <a:spAutoFit/>
          </a:bodyPr>
          <a:lstStyle/>
          <a:p>
            <a:r>
              <a:rPr lang="en-US" sz="2400" dirty="0" smtClean="0"/>
              <a:t>A proposal is in the works (to better accommodate our students with an interest in statistics) to change these requirements to:</a:t>
            </a:r>
          </a:p>
          <a:p>
            <a:endParaRPr lang="en-US" sz="2400" dirty="0">
              <a:solidFill>
                <a:schemeClr val="bg1"/>
              </a:solidFill>
            </a:endParaRPr>
          </a:p>
          <a:p>
            <a:r>
              <a:rPr lang="en-US" sz="2400" dirty="0" smtClean="0">
                <a:solidFill>
                  <a:schemeClr val="bg1"/>
                </a:solidFill>
              </a:rPr>
              <a:t>Every Candidate must complete </a:t>
            </a:r>
            <a:r>
              <a:rPr lang="en-US" sz="2400" b="1" dirty="0" smtClean="0">
                <a:solidFill>
                  <a:schemeClr val="bg1"/>
                </a:solidFill>
              </a:rPr>
              <a:t>Real </a:t>
            </a:r>
            <a:r>
              <a:rPr lang="en-US" sz="2400" b="1" dirty="0">
                <a:solidFill>
                  <a:schemeClr val="bg1"/>
                </a:solidFill>
              </a:rPr>
              <a:t>Analysis I </a:t>
            </a:r>
            <a:r>
              <a:rPr lang="en-US" sz="2400" dirty="0">
                <a:solidFill>
                  <a:schemeClr val="bg1"/>
                </a:solidFill>
              </a:rPr>
              <a:t>(MATH 5210) </a:t>
            </a:r>
            <a:r>
              <a:rPr lang="en-US" sz="2400" dirty="0" smtClean="0">
                <a:solidFill>
                  <a:schemeClr val="bg1"/>
                </a:solidFill>
              </a:rPr>
              <a:t>and </a:t>
            </a:r>
            <a:r>
              <a:rPr lang="en-US" sz="2400" i="1" dirty="0" smtClean="0">
                <a:solidFill>
                  <a:schemeClr val="bg1"/>
                </a:solidFill>
              </a:rPr>
              <a:t>either</a:t>
            </a:r>
            <a:r>
              <a:rPr lang="en-US" sz="2400" dirty="0" smtClean="0">
                <a:solidFill>
                  <a:schemeClr val="bg1"/>
                </a:solidFill>
              </a:rPr>
              <a:t> </a:t>
            </a:r>
            <a:r>
              <a:rPr lang="en-US" sz="2400" b="1" dirty="0">
                <a:solidFill>
                  <a:schemeClr val="bg1"/>
                </a:solidFill>
              </a:rPr>
              <a:t>Modern Algebra I </a:t>
            </a:r>
            <a:r>
              <a:rPr lang="en-US" sz="2400" dirty="0">
                <a:solidFill>
                  <a:schemeClr val="bg1"/>
                </a:solidFill>
              </a:rPr>
              <a:t>(MATH 5410</a:t>
            </a:r>
            <a:r>
              <a:rPr lang="en-US" sz="2400" dirty="0" smtClean="0">
                <a:solidFill>
                  <a:schemeClr val="bg1"/>
                </a:solidFill>
              </a:rPr>
              <a:t>) </a:t>
            </a:r>
            <a:r>
              <a:rPr lang="en-US" sz="2400" i="1" dirty="0" smtClean="0">
                <a:solidFill>
                  <a:schemeClr val="bg1"/>
                </a:solidFill>
              </a:rPr>
              <a:t>or</a:t>
            </a:r>
            <a:r>
              <a:rPr lang="en-US" sz="2400" dirty="0" smtClean="0">
                <a:solidFill>
                  <a:schemeClr val="bg1"/>
                </a:solidFill>
              </a:rPr>
              <a:t> </a:t>
            </a:r>
            <a:r>
              <a:rPr lang="en-US" sz="2400" b="1" dirty="0" smtClean="0">
                <a:solidFill>
                  <a:schemeClr val="bg1"/>
                </a:solidFill>
              </a:rPr>
              <a:t>Statistical Methods I </a:t>
            </a:r>
            <a:r>
              <a:rPr lang="en-US" sz="2400" dirty="0" smtClean="0">
                <a:solidFill>
                  <a:schemeClr val="bg1"/>
                </a:solidFill>
              </a:rPr>
              <a:t>(STAT 5710), plus a two-course sequence.</a:t>
            </a:r>
            <a:endParaRPr lang="en-US" sz="2400" dirty="0">
              <a:solidFill>
                <a:schemeClr val="bg1"/>
              </a:solidFill>
            </a:endParaRPr>
          </a:p>
        </p:txBody>
      </p:sp>
      <p:cxnSp>
        <p:nvCxnSpPr>
          <p:cNvPr id="6" name="Straight Connector 5"/>
          <p:cNvCxnSpPr/>
          <p:nvPr/>
        </p:nvCxnSpPr>
        <p:spPr>
          <a:xfrm>
            <a:off x="457200" y="1066800"/>
            <a:ext cx="7848600" cy="28194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04800" y="1066800"/>
            <a:ext cx="7848600" cy="28194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47574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0"/>
            <a:ext cx="8686800" cy="707886"/>
          </a:xfrm>
          <a:prstGeom prst="rect">
            <a:avLst/>
          </a:prstGeom>
          <a:noFill/>
        </p:spPr>
        <p:txBody>
          <a:bodyPr wrap="square" rtlCol="0">
            <a:spAutoFit/>
          </a:bodyPr>
          <a:lstStyle/>
          <a:p>
            <a:pPr algn="ctr"/>
            <a:r>
              <a:rPr lang="en-US" sz="4000" dirty="0" smtClean="0">
                <a:solidFill>
                  <a:srgbClr val="FFFF00"/>
                </a:solidFill>
              </a:rPr>
              <a:t>Some Questions</a:t>
            </a:r>
            <a:endParaRPr lang="en-US" sz="4000" dirty="0">
              <a:solidFill>
                <a:srgbClr val="FFFF00"/>
              </a:solidFill>
            </a:endParaRPr>
          </a:p>
        </p:txBody>
      </p:sp>
      <p:sp>
        <p:nvSpPr>
          <p:cNvPr id="3" name="TextBox 2"/>
          <p:cNvSpPr txBox="1"/>
          <p:nvPr/>
        </p:nvSpPr>
        <p:spPr>
          <a:xfrm>
            <a:off x="685800" y="739676"/>
            <a:ext cx="8153400" cy="5262979"/>
          </a:xfrm>
          <a:prstGeom prst="rect">
            <a:avLst/>
          </a:prstGeom>
          <a:noFill/>
        </p:spPr>
        <p:txBody>
          <a:bodyPr wrap="square" rtlCol="0">
            <a:spAutoFit/>
          </a:bodyPr>
          <a:lstStyle/>
          <a:p>
            <a:pPr marL="342900" indent="-342900">
              <a:buFont typeface="+mj-lt"/>
              <a:buAutoNum type="arabicPeriod"/>
            </a:pPr>
            <a:r>
              <a:rPr lang="en-US" sz="2400" dirty="0" smtClean="0"/>
              <a:t>Who was the first regular faculty member (i.e., </a:t>
            </a:r>
            <a:r>
              <a:rPr lang="en-US" sz="2400" dirty="0" err="1" smtClean="0"/>
              <a:t>nonchair</a:t>
            </a:r>
            <a:r>
              <a:rPr lang="en-US" sz="2400" dirty="0" smtClean="0"/>
              <a:t>) with a Ph.D.?</a:t>
            </a:r>
          </a:p>
          <a:p>
            <a:pPr marL="342900" indent="-342900">
              <a:buFont typeface="+mj-lt"/>
              <a:buAutoNum type="arabicPeriod"/>
            </a:pPr>
            <a:r>
              <a:rPr lang="en-US" sz="2400" dirty="0" smtClean="0"/>
              <a:t>Who from the department published the first research paper?</a:t>
            </a:r>
          </a:p>
          <a:p>
            <a:pPr marL="342900" indent="-342900">
              <a:buFont typeface="+mj-lt"/>
              <a:buAutoNum type="arabicPeriod"/>
            </a:pPr>
            <a:r>
              <a:rPr lang="en-US" sz="2400" dirty="0" smtClean="0"/>
              <a:t>Where has the department been housed after being in Carson Hall?  When was the department moved to </a:t>
            </a:r>
            <a:r>
              <a:rPr lang="en-US" sz="2400" dirty="0" err="1" smtClean="0"/>
              <a:t>Gilbreath</a:t>
            </a:r>
            <a:r>
              <a:rPr lang="en-US" sz="2400" dirty="0" smtClean="0"/>
              <a:t> Hall room 312?</a:t>
            </a:r>
          </a:p>
          <a:p>
            <a:pPr marL="342900" indent="-342900">
              <a:buFont typeface="+mj-lt"/>
              <a:buAutoNum type="arabicPeriod"/>
            </a:pPr>
            <a:r>
              <a:rPr lang="en-US" sz="2400" dirty="0" smtClean="0"/>
              <a:t>Why does the stairwell landings in the front of </a:t>
            </a:r>
            <a:r>
              <a:rPr lang="en-US" sz="2400" dirty="0" err="1" smtClean="0"/>
              <a:t>Gilbreath</a:t>
            </a:r>
            <a:r>
              <a:rPr lang="en-US" sz="2400" dirty="0" smtClean="0"/>
              <a:t> intersect the windows?</a:t>
            </a:r>
          </a:p>
          <a:p>
            <a:pPr marL="342900" indent="-342900">
              <a:buFont typeface="+mj-lt"/>
              <a:buAutoNum type="arabicPeriod"/>
            </a:pPr>
            <a:r>
              <a:rPr lang="en-US" sz="2400" dirty="0" smtClean="0"/>
              <a:t>Was there a 4</a:t>
            </a:r>
            <a:r>
              <a:rPr lang="en-US" sz="2400" baseline="30000" dirty="0" smtClean="0"/>
              <a:t>th</a:t>
            </a:r>
            <a:r>
              <a:rPr lang="en-US" sz="2400" dirty="0" smtClean="0"/>
              <a:t> </a:t>
            </a:r>
            <a:r>
              <a:rPr lang="en-US" sz="2400" dirty="0" smtClean="0"/>
              <a:t>floor</a:t>
            </a:r>
            <a:r>
              <a:rPr lang="en-US" sz="2400" dirty="0" smtClean="0"/>
              <a:t> </a:t>
            </a:r>
            <a:r>
              <a:rPr lang="en-US" sz="2400" dirty="0" smtClean="0"/>
              <a:t>in </a:t>
            </a:r>
            <a:r>
              <a:rPr lang="en-US" sz="2400" dirty="0" err="1" smtClean="0"/>
              <a:t>Gilbreath</a:t>
            </a:r>
            <a:r>
              <a:rPr lang="en-US" sz="2400" dirty="0" smtClean="0"/>
              <a:t> Hall?</a:t>
            </a:r>
          </a:p>
          <a:p>
            <a:pPr marL="342900" indent="-342900">
              <a:buFont typeface="+mj-lt"/>
              <a:buAutoNum type="arabicPeriod"/>
            </a:pPr>
            <a:r>
              <a:rPr lang="en-US" sz="2400" dirty="0" smtClean="0"/>
              <a:t>When were all those classes introduced in 1960 first taught and by whom</a:t>
            </a:r>
            <a:r>
              <a:rPr lang="en-US" sz="2400" dirty="0" smtClean="0"/>
              <a:t>?</a:t>
            </a:r>
          </a:p>
          <a:p>
            <a:pPr marL="342900" indent="-342900">
              <a:buFont typeface="+mj-lt"/>
              <a:buAutoNum type="arabicPeriod"/>
            </a:pPr>
            <a:r>
              <a:rPr lang="en-US" sz="2400" dirty="0" smtClean="0"/>
              <a:t>What’s the story behind our applied and statistics classes?</a:t>
            </a:r>
            <a:endParaRPr lang="en-US" sz="2400" dirty="0" smtClean="0"/>
          </a:p>
          <a:p>
            <a:pPr marL="342900" indent="-342900">
              <a:buFont typeface="+mj-lt"/>
              <a:buAutoNum type="arabicPeriod"/>
            </a:pPr>
            <a:endParaRPr lang="en-US" sz="2400" dirty="0"/>
          </a:p>
        </p:txBody>
      </p:sp>
    </p:spTree>
    <p:extLst>
      <p:ext uri="{BB962C8B-B14F-4D97-AF65-F5344CB8AC3E}">
        <p14:creationId xmlns:p14="http://schemas.microsoft.com/office/powerpoint/2010/main" val="2884898224"/>
      </p:ext>
    </p:extLst>
  </p:cSld>
  <p:clrMapOvr>
    <a:masterClrMapping/>
  </p:clrMapOvr>
  <p:transition spd="slow">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0"/>
            <a:ext cx="8686800" cy="707886"/>
          </a:xfrm>
          <a:prstGeom prst="rect">
            <a:avLst/>
          </a:prstGeom>
          <a:noFill/>
        </p:spPr>
        <p:txBody>
          <a:bodyPr wrap="square" rtlCol="0">
            <a:spAutoFit/>
          </a:bodyPr>
          <a:lstStyle/>
          <a:p>
            <a:pPr algn="ctr"/>
            <a:r>
              <a:rPr lang="en-US" sz="4000" dirty="0" smtClean="0">
                <a:solidFill>
                  <a:srgbClr val="FFFF00"/>
                </a:solidFill>
              </a:rPr>
              <a:t>The Current Faculty</a:t>
            </a:r>
            <a:endParaRPr lang="en-US" sz="4000" dirty="0">
              <a:solidFill>
                <a:srgbClr val="FFFF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537611563"/>
              </p:ext>
            </p:extLst>
          </p:nvPr>
        </p:nvGraphicFramePr>
        <p:xfrm>
          <a:off x="1524000" y="762000"/>
          <a:ext cx="6096000" cy="4719320"/>
        </p:xfrm>
        <a:graphic>
          <a:graphicData uri="http://schemas.openxmlformats.org/drawingml/2006/table">
            <a:tbl>
              <a:tblPr firstRow="1" bandRow="1">
                <a:tableStyleId>{5C22544A-7EE6-4342-B048-85BDC9FD1C3A}</a:tableStyleId>
              </a:tblPr>
              <a:tblGrid>
                <a:gridCol w="2514600"/>
                <a:gridCol w="838200"/>
                <a:gridCol w="1905000"/>
                <a:gridCol w="838200"/>
              </a:tblGrid>
              <a:tr h="370840">
                <a:tc>
                  <a:txBody>
                    <a:bodyPr/>
                    <a:lstStyle/>
                    <a:p>
                      <a:pPr algn="ctr"/>
                      <a:r>
                        <a:rPr lang="en-US" dirty="0" smtClean="0"/>
                        <a:t>Faculty Member</a:t>
                      </a:r>
                      <a:endParaRPr lang="en-US" dirty="0"/>
                    </a:p>
                  </a:txBody>
                  <a:tcPr/>
                </a:tc>
                <a:tc>
                  <a:txBody>
                    <a:bodyPr/>
                    <a:lstStyle/>
                    <a:p>
                      <a:pPr algn="ctr"/>
                      <a:r>
                        <a:rPr lang="en-US" dirty="0" smtClean="0"/>
                        <a:t>Year</a:t>
                      </a:r>
                      <a:endParaRPr lang="en-US" dirty="0"/>
                    </a:p>
                  </a:txBody>
                  <a:tcPr/>
                </a:tc>
                <a:tc>
                  <a:txBody>
                    <a:bodyPr/>
                    <a:lstStyle/>
                    <a:p>
                      <a:pPr algn="ctr"/>
                      <a:r>
                        <a:rPr lang="en-US" dirty="0" smtClean="0"/>
                        <a:t>Faculty Member</a:t>
                      </a:r>
                      <a:endParaRPr lang="en-US" dirty="0"/>
                    </a:p>
                  </a:txBody>
                  <a:tcPr/>
                </a:tc>
                <a:tc>
                  <a:txBody>
                    <a:bodyPr/>
                    <a:lstStyle/>
                    <a:p>
                      <a:pPr algn="ctr"/>
                      <a:r>
                        <a:rPr lang="en-US" dirty="0" smtClean="0"/>
                        <a:t>Year</a:t>
                      </a:r>
                      <a:endParaRPr lang="en-US" dirty="0"/>
                    </a:p>
                  </a:txBody>
                  <a:tcPr/>
                </a:tc>
              </a:tr>
              <a:tr h="370840">
                <a:tc>
                  <a:txBody>
                    <a:bodyPr/>
                    <a:lstStyle/>
                    <a:p>
                      <a:r>
                        <a:rPr lang="en-US" smtClean="0"/>
                        <a:t>Robert Beeler</a:t>
                      </a:r>
                      <a:endParaRPr lang="en-US" dirty="0"/>
                    </a:p>
                  </a:txBody>
                  <a:tcPr/>
                </a:tc>
                <a:tc>
                  <a:txBody>
                    <a:bodyPr/>
                    <a:lstStyle/>
                    <a:p>
                      <a:pPr algn="ctr"/>
                      <a:r>
                        <a:rPr lang="en-US" dirty="0" smtClean="0"/>
                        <a:t>2007</a:t>
                      </a:r>
                      <a:endParaRPr lang="en-US" dirty="0"/>
                    </a:p>
                  </a:txBody>
                  <a:tcPr/>
                </a:tc>
                <a:tc>
                  <a:txBody>
                    <a:bodyPr/>
                    <a:lstStyle/>
                    <a:p>
                      <a:r>
                        <a:rPr lang="en-US" dirty="0" smtClean="0"/>
                        <a:t>Debra </a:t>
                      </a:r>
                      <a:r>
                        <a:rPr lang="en-US" dirty="0" err="1" smtClean="0"/>
                        <a:t>Knisley</a:t>
                      </a:r>
                      <a:endParaRPr lang="en-US" dirty="0"/>
                    </a:p>
                  </a:txBody>
                  <a:tcPr/>
                </a:tc>
                <a:tc>
                  <a:txBody>
                    <a:bodyPr/>
                    <a:lstStyle/>
                    <a:p>
                      <a:pPr algn="ctr"/>
                      <a:r>
                        <a:rPr lang="en-US" dirty="0" smtClean="0"/>
                        <a:t>1989</a:t>
                      </a:r>
                      <a:endParaRPr lang="en-US" dirty="0"/>
                    </a:p>
                  </a:txBody>
                  <a:tcPr/>
                </a:tc>
              </a:tr>
              <a:tr h="370840">
                <a:tc>
                  <a:txBody>
                    <a:bodyPr/>
                    <a:lstStyle/>
                    <a:p>
                      <a:r>
                        <a:rPr lang="en-US" dirty="0" smtClean="0"/>
                        <a:t>Ariel</a:t>
                      </a:r>
                      <a:r>
                        <a:rPr lang="en-US" baseline="0" dirty="0" smtClean="0"/>
                        <a:t> Cintron-Arias</a:t>
                      </a:r>
                      <a:endParaRPr lang="en-US" dirty="0"/>
                    </a:p>
                  </a:txBody>
                  <a:tcPr/>
                </a:tc>
                <a:tc>
                  <a:txBody>
                    <a:bodyPr/>
                    <a:lstStyle/>
                    <a:p>
                      <a:pPr algn="ctr"/>
                      <a:r>
                        <a:rPr lang="en-US" dirty="0" smtClean="0"/>
                        <a:t>2009</a:t>
                      </a:r>
                      <a:endParaRPr lang="en-US" dirty="0"/>
                    </a:p>
                  </a:txBody>
                  <a:tcPr/>
                </a:tc>
                <a:tc>
                  <a:txBody>
                    <a:bodyPr/>
                    <a:lstStyle/>
                    <a:p>
                      <a:r>
                        <a:rPr lang="en-US" dirty="0" smtClean="0"/>
                        <a:t>Jeff </a:t>
                      </a:r>
                      <a:r>
                        <a:rPr lang="en-US" dirty="0" err="1" smtClean="0"/>
                        <a:t>Knisley</a:t>
                      </a:r>
                      <a:endParaRPr lang="en-US" dirty="0"/>
                    </a:p>
                  </a:txBody>
                  <a:tcPr/>
                </a:tc>
                <a:tc>
                  <a:txBody>
                    <a:bodyPr/>
                    <a:lstStyle/>
                    <a:p>
                      <a:pPr algn="ctr"/>
                      <a:r>
                        <a:rPr lang="en-US" dirty="0" smtClean="0"/>
                        <a:t>1990</a:t>
                      </a:r>
                      <a:endParaRPr lang="en-US" dirty="0"/>
                    </a:p>
                  </a:txBody>
                  <a:tcPr/>
                </a:tc>
              </a:tr>
              <a:tr h="370840">
                <a:tc>
                  <a:txBody>
                    <a:bodyPr/>
                    <a:lstStyle/>
                    <a:p>
                      <a:r>
                        <a:rPr lang="en-US" dirty="0" smtClean="0"/>
                        <a:t>Robert Davidson</a:t>
                      </a:r>
                      <a:endParaRPr lang="en-US" dirty="0"/>
                    </a:p>
                  </a:txBody>
                  <a:tcPr/>
                </a:tc>
                <a:tc>
                  <a:txBody>
                    <a:bodyPr/>
                    <a:lstStyle/>
                    <a:p>
                      <a:pPr algn="ctr"/>
                      <a:r>
                        <a:rPr lang="en-US" dirty="0" smtClean="0"/>
                        <a:t>1985*</a:t>
                      </a:r>
                      <a:endParaRPr lang="en-US" dirty="0"/>
                    </a:p>
                  </a:txBody>
                  <a:tcPr/>
                </a:tc>
                <a:tc>
                  <a:txBody>
                    <a:bodyPr/>
                    <a:lstStyle/>
                    <a:p>
                      <a:r>
                        <a:rPr lang="en-US" dirty="0" smtClean="0"/>
                        <a:t>Nicole</a:t>
                      </a:r>
                      <a:r>
                        <a:rPr lang="en-US" baseline="0" dirty="0" smtClean="0"/>
                        <a:t> Lewis</a:t>
                      </a:r>
                      <a:endParaRPr lang="en-US" dirty="0"/>
                    </a:p>
                  </a:txBody>
                  <a:tcPr/>
                </a:tc>
                <a:tc>
                  <a:txBody>
                    <a:bodyPr/>
                    <a:lstStyle/>
                    <a:p>
                      <a:pPr algn="ctr"/>
                      <a:r>
                        <a:rPr lang="en-US" dirty="0" smtClean="0"/>
                        <a:t>2013</a:t>
                      </a:r>
                      <a:endParaRPr lang="en-US" dirty="0"/>
                    </a:p>
                  </a:txBody>
                  <a:tcPr/>
                </a:tc>
              </a:tr>
              <a:tr h="370840">
                <a:tc>
                  <a:txBody>
                    <a:bodyPr/>
                    <a:lstStyle/>
                    <a:p>
                      <a:r>
                        <a:rPr lang="en-US" dirty="0" smtClean="0"/>
                        <a:t>Robert Gardner</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1993</a:t>
                      </a:r>
                      <a:endParaRPr lang="en-US" dirty="0"/>
                    </a:p>
                  </a:txBody>
                  <a:tcPr/>
                </a:tc>
                <a:tc>
                  <a:txBody>
                    <a:bodyPr/>
                    <a:lstStyle/>
                    <a:p>
                      <a:r>
                        <a:rPr lang="en-US" dirty="0" smtClean="0"/>
                        <a:t>Michael Marks</a:t>
                      </a:r>
                      <a:endParaRPr lang="en-US" dirty="0"/>
                    </a:p>
                  </a:txBody>
                  <a:tcPr/>
                </a:tc>
                <a:tc>
                  <a:txBody>
                    <a:bodyPr/>
                    <a:lstStyle/>
                    <a:p>
                      <a:pPr algn="ctr"/>
                      <a:r>
                        <a:rPr lang="en-US" dirty="0" smtClean="0"/>
                        <a:t>2000</a:t>
                      </a:r>
                      <a:endParaRPr lang="en-US" dirty="0"/>
                    </a:p>
                  </a:txBody>
                  <a:tcPr/>
                </a:tc>
              </a:tr>
              <a:tr h="370840">
                <a:tc>
                  <a:txBody>
                    <a:bodyPr/>
                    <a:lstStyle/>
                    <a:p>
                      <a:r>
                        <a:rPr lang="en-US" dirty="0" err="1" smtClean="0"/>
                        <a:t>Anant</a:t>
                      </a:r>
                      <a:r>
                        <a:rPr lang="en-US" dirty="0" smtClean="0"/>
                        <a:t> </a:t>
                      </a:r>
                      <a:r>
                        <a:rPr lang="en-US" dirty="0" err="1" smtClean="0"/>
                        <a:t>Godbole</a:t>
                      </a:r>
                      <a:endParaRPr lang="en-US" dirty="0"/>
                    </a:p>
                  </a:txBody>
                  <a:tcPr/>
                </a:tc>
                <a:tc>
                  <a:txBody>
                    <a:bodyPr/>
                    <a:lstStyle/>
                    <a:p>
                      <a:pPr algn="ctr"/>
                      <a:r>
                        <a:rPr lang="en-US" dirty="0" smtClean="0"/>
                        <a:t>2000</a:t>
                      </a:r>
                      <a:endParaRPr lang="en-US" dirty="0"/>
                    </a:p>
                  </a:txBody>
                  <a:tcPr/>
                </a:tc>
                <a:tc>
                  <a:txBody>
                    <a:bodyPr/>
                    <a:lstStyle/>
                    <a:p>
                      <a:r>
                        <a:rPr lang="en-US" dirty="0" smtClean="0"/>
                        <a:t>Jamie McGill</a:t>
                      </a:r>
                      <a:endParaRPr lang="en-US" dirty="0"/>
                    </a:p>
                  </a:txBody>
                  <a:tcPr/>
                </a:tc>
                <a:tc>
                  <a:txBody>
                    <a:bodyPr/>
                    <a:lstStyle/>
                    <a:p>
                      <a:pPr algn="ctr"/>
                      <a:r>
                        <a:rPr lang="en-US" dirty="0" smtClean="0"/>
                        <a:t>1993*</a:t>
                      </a:r>
                      <a:endParaRPr lang="en-US" dirty="0"/>
                    </a:p>
                  </a:txBody>
                  <a:tcPr/>
                </a:tc>
              </a:tr>
              <a:tr h="370840">
                <a:tc>
                  <a:txBody>
                    <a:bodyPr/>
                    <a:lstStyle/>
                    <a:p>
                      <a:r>
                        <a:rPr lang="en-US" dirty="0" smtClean="0"/>
                        <a:t>Sherri Hardin</a:t>
                      </a:r>
                      <a:endParaRPr lang="en-US" dirty="0"/>
                    </a:p>
                  </a:txBody>
                  <a:tcPr/>
                </a:tc>
                <a:tc>
                  <a:txBody>
                    <a:bodyPr/>
                    <a:lstStyle/>
                    <a:p>
                      <a:pPr algn="ctr"/>
                      <a:r>
                        <a:rPr lang="en-US" dirty="0" smtClean="0"/>
                        <a:t>1989*</a:t>
                      </a:r>
                      <a:endParaRPr lang="en-US" dirty="0"/>
                    </a:p>
                  </a:txBody>
                  <a:tcPr/>
                </a:tc>
                <a:tc>
                  <a:txBody>
                    <a:bodyPr/>
                    <a:lstStyle/>
                    <a:p>
                      <a:r>
                        <a:rPr lang="en-US" dirty="0" smtClean="0"/>
                        <a:t>Rick Norwood</a:t>
                      </a:r>
                      <a:endParaRPr lang="en-US" dirty="0"/>
                    </a:p>
                  </a:txBody>
                  <a:tcPr/>
                </a:tc>
                <a:tc>
                  <a:txBody>
                    <a:bodyPr/>
                    <a:lstStyle/>
                    <a:p>
                      <a:pPr algn="ctr"/>
                      <a:r>
                        <a:rPr lang="en-US" dirty="0" smtClean="0"/>
                        <a:t>1988</a:t>
                      </a:r>
                      <a:endParaRPr lang="en-US" dirty="0"/>
                    </a:p>
                  </a:txBody>
                  <a:tcPr/>
                </a:tc>
              </a:tr>
              <a:tr h="370840">
                <a:tc>
                  <a:txBody>
                    <a:bodyPr/>
                    <a:lstStyle/>
                    <a:p>
                      <a:r>
                        <a:rPr lang="en-US" dirty="0" smtClean="0"/>
                        <a:t>Teresa Haynes</a:t>
                      </a:r>
                      <a:endParaRPr lang="en-US" dirty="0"/>
                    </a:p>
                  </a:txBody>
                  <a:tcPr/>
                </a:tc>
                <a:tc>
                  <a:txBody>
                    <a:bodyPr/>
                    <a:lstStyle/>
                    <a:p>
                      <a:pPr algn="ctr"/>
                      <a:r>
                        <a:rPr lang="en-US" dirty="0" smtClean="0"/>
                        <a:t>1988</a:t>
                      </a:r>
                    </a:p>
                    <a:p>
                      <a:pPr algn="ctr"/>
                      <a:r>
                        <a:rPr lang="en-US" dirty="0" smtClean="0"/>
                        <a:t>(1993)</a:t>
                      </a:r>
                      <a:endParaRPr lang="en-US" dirty="0"/>
                    </a:p>
                  </a:txBody>
                  <a:tcPr/>
                </a:tc>
                <a:tc>
                  <a:txBody>
                    <a:bodyPr/>
                    <a:lstStyle/>
                    <a:p>
                      <a:r>
                        <a:rPr lang="en-US" dirty="0" smtClean="0"/>
                        <a:t>Robert Price</a:t>
                      </a:r>
                      <a:endParaRPr lang="en-US" dirty="0"/>
                    </a:p>
                  </a:txBody>
                  <a:tcPr/>
                </a:tc>
                <a:tc>
                  <a:txBody>
                    <a:bodyPr/>
                    <a:lstStyle/>
                    <a:p>
                      <a:pPr algn="ctr"/>
                      <a:r>
                        <a:rPr lang="en-US" dirty="0" smtClean="0"/>
                        <a:t>1997</a:t>
                      </a:r>
                      <a:endParaRPr lang="en-US" dirty="0"/>
                    </a:p>
                  </a:txBody>
                  <a:tcPr/>
                </a:tc>
              </a:tr>
              <a:tr h="370840">
                <a:tc>
                  <a:txBody>
                    <a:bodyPr/>
                    <a:lstStyle/>
                    <a:p>
                      <a:r>
                        <a:rPr lang="en-US" dirty="0" smtClean="0">
                          <a:solidFill>
                            <a:srgbClr val="C00000"/>
                          </a:solidFill>
                        </a:rPr>
                        <a:t>Michel </a:t>
                      </a:r>
                      <a:r>
                        <a:rPr lang="en-US" dirty="0" err="1" smtClean="0">
                          <a:solidFill>
                            <a:srgbClr val="C00000"/>
                          </a:solidFill>
                        </a:rPr>
                        <a:t>Helfgott</a:t>
                      </a:r>
                      <a:endParaRPr lang="en-US" dirty="0">
                        <a:solidFill>
                          <a:srgbClr val="C00000"/>
                        </a:solidFill>
                      </a:endParaRPr>
                    </a:p>
                  </a:txBody>
                  <a:tcPr/>
                </a:tc>
                <a:tc>
                  <a:txBody>
                    <a:bodyPr/>
                    <a:lstStyle/>
                    <a:p>
                      <a:pPr algn="ctr"/>
                      <a:r>
                        <a:rPr lang="en-US" dirty="0" smtClean="0"/>
                        <a:t>2004</a:t>
                      </a:r>
                      <a:endParaRPr lang="en-US" dirty="0"/>
                    </a:p>
                  </a:txBody>
                  <a:tcPr/>
                </a:tc>
                <a:tc>
                  <a:txBody>
                    <a:bodyPr/>
                    <a:lstStyle/>
                    <a:p>
                      <a:r>
                        <a:rPr lang="en-US" dirty="0" smtClean="0"/>
                        <a:t>George Poole</a:t>
                      </a:r>
                      <a:endParaRPr lang="en-US" dirty="0"/>
                    </a:p>
                  </a:txBody>
                  <a:tcPr/>
                </a:tc>
                <a:tc>
                  <a:txBody>
                    <a:bodyPr/>
                    <a:lstStyle/>
                    <a:p>
                      <a:pPr algn="ctr"/>
                      <a:r>
                        <a:rPr lang="en-US" dirty="0" smtClean="0"/>
                        <a:t>1986</a:t>
                      </a:r>
                      <a:endParaRPr lang="en-US" dirty="0"/>
                    </a:p>
                  </a:txBody>
                  <a:tcPr/>
                </a:tc>
              </a:tr>
              <a:tr h="370840">
                <a:tc>
                  <a:txBody>
                    <a:bodyPr/>
                    <a:lstStyle/>
                    <a:p>
                      <a:r>
                        <a:rPr lang="en-US" dirty="0" smtClean="0">
                          <a:solidFill>
                            <a:srgbClr val="008A3E"/>
                          </a:solidFill>
                        </a:rPr>
                        <a:t>Jean Marie Hendrickson</a:t>
                      </a:r>
                      <a:endParaRPr lang="en-US" dirty="0">
                        <a:solidFill>
                          <a:srgbClr val="008A3E"/>
                        </a:solidFill>
                      </a:endParaRPr>
                    </a:p>
                  </a:txBody>
                  <a:tcPr/>
                </a:tc>
                <a:tc>
                  <a:txBody>
                    <a:bodyPr/>
                    <a:lstStyle/>
                    <a:p>
                      <a:pPr algn="ctr"/>
                      <a:r>
                        <a:rPr lang="en-US" dirty="0" smtClean="0"/>
                        <a:t>2016</a:t>
                      </a:r>
                      <a:endParaRPr lang="en-US" dirty="0"/>
                    </a:p>
                  </a:txBody>
                  <a:tcPr/>
                </a:tc>
                <a:tc>
                  <a:txBody>
                    <a:bodyPr/>
                    <a:lstStyle/>
                    <a:p>
                      <a:r>
                        <a:rPr lang="en-US" dirty="0" smtClean="0">
                          <a:solidFill>
                            <a:srgbClr val="C00000"/>
                          </a:solidFill>
                        </a:rPr>
                        <a:t>Edith </a:t>
                      </a:r>
                      <a:r>
                        <a:rPr lang="en-US" dirty="0" err="1" smtClean="0">
                          <a:solidFill>
                            <a:srgbClr val="C00000"/>
                          </a:solidFill>
                        </a:rPr>
                        <a:t>Seier</a:t>
                      </a:r>
                      <a:endParaRPr lang="en-US" dirty="0">
                        <a:solidFill>
                          <a:srgbClr val="C00000"/>
                        </a:solidFill>
                      </a:endParaRPr>
                    </a:p>
                  </a:txBody>
                  <a:tcPr/>
                </a:tc>
                <a:tc>
                  <a:txBody>
                    <a:bodyPr/>
                    <a:lstStyle/>
                    <a:p>
                      <a:pPr algn="ctr"/>
                      <a:r>
                        <a:rPr lang="en-US" dirty="0" smtClean="0"/>
                        <a:t>1998</a:t>
                      </a:r>
                      <a:endParaRPr lang="en-US" dirty="0"/>
                    </a:p>
                  </a:txBody>
                  <a:tcPr/>
                </a:tc>
              </a:tr>
              <a:tr h="370840">
                <a:tc>
                  <a:txBody>
                    <a:bodyPr/>
                    <a:lstStyle/>
                    <a:p>
                      <a:r>
                        <a:rPr lang="en-US" dirty="0" smtClean="0"/>
                        <a:t>Michele Joyner</a:t>
                      </a:r>
                      <a:endParaRPr lang="en-US" dirty="0"/>
                    </a:p>
                  </a:txBody>
                  <a:tcPr/>
                </a:tc>
                <a:tc>
                  <a:txBody>
                    <a:bodyPr/>
                    <a:lstStyle/>
                    <a:p>
                      <a:pPr algn="ctr"/>
                      <a:r>
                        <a:rPr lang="en-US" dirty="0" smtClean="0"/>
                        <a:t>2010</a:t>
                      </a:r>
                      <a:endParaRPr lang="en-US" dirty="0"/>
                    </a:p>
                  </a:txBody>
                  <a:tcPr/>
                </a:tc>
                <a:tc>
                  <a:txBody>
                    <a:bodyPr/>
                    <a:lstStyle/>
                    <a:p>
                      <a:r>
                        <a:rPr lang="en-US" dirty="0" smtClean="0"/>
                        <a:t>D. C. Smith</a:t>
                      </a:r>
                      <a:endParaRPr lang="en-US" dirty="0"/>
                    </a:p>
                  </a:txBody>
                  <a:tcPr/>
                </a:tc>
                <a:tc>
                  <a:txBody>
                    <a:bodyPr/>
                    <a:lstStyle/>
                    <a:p>
                      <a:pPr algn="ctr"/>
                      <a:r>
                        <a:rPr lang="en-US" dirty="0" smtClean="0"/>
                        <a:t>2001*</a:t>
                      </a:r>
                      <a:endParaRPr lang="en-US" dirty="0"/>
                    </a:p>
                  </a:txBody>
                  <a:tcPr/>
                </a:tc>
              </a:tr>
              <a:tr h="370840">
                <a:tc>
                  <a:txBody>
                    <a:bodyPr/>
                    <a:lstStyle/>
                    <a:p>
                      <a:r>
                        <a:rPr lang="en-US" dirty="0" smtClean="0">
                          <a:solidFill>
                            <a:srgbClr val="008A3E"/>
                          </a:solidFill>
                        </a:rPr>
                        <a:t>Rodney Keaton</a:t>
                      </a:r>
                      <a:endParaRPr lang="en-US" dirty="0">
                        <a:solidFill>
                          <a:srgbClr val="008A3E"/>
                        </a:solidFill>
                      </a:endParaRPr>
                    </a:p>
                  </a:txBody>
                  <a:tcPr/>
                </a:tc>
                <a:tc>
                  <a:txBody>
                    <a:bodyPr/>
                    <a:lstStyle/>
                    <a:p>
                      <a:pPr algn="ctr"/>
                      <a:r>
                        <a:rPr lang="en-US" dirty="0" smtClean="0"/>
                        <a:t>2016</a:t>
                      </a:r>
                      <a:endParaRPr lang="en-US" dirty="0"/>
                    </a:p>
                  </a:txBody>
                  <a:tcPr/>
                </a:tc>
                <a:tc>
                  <a:txBody>
                    <a:bodyPr/>
                    <a:lstStyle/>
                    <a:p>
                      <a:r>
                        <a:rPr lang="en-US" dirty="0" smtClean="0"/>
                        <a:t>Daryl</a:t>
                      </a:r>
                      <a:r>
                        <a:rPr lang="en-US" baseline="0" dirty="0" smtClean="0"/>
                        <a:t> Stephens</a:t>
                      </a:r>
                      <a:endParaRPr lang="en-US" dirty="0"/>
                    </a:p>
                  </a:txBody>
                  <a:tcPr/>
                </a:tc>
                <a:tc>
                  <a:txBody>
                    <a:bodyPr/>
                    <a:lstStyle/>
                    <a:p>
                      <a:pPr algn="ctr"/>
                      <a:r>
                        <a:rPr lang="en-US" dirty="0" smtClean="0"/>
                        <a:t>1994*</a:t>
                      </a:r>
                      <a:endParaRPr lang="en-US" dirty="0"/>
                    </a:p>
                  </a:txBody>
                  <a:tcPr/>
                </a:tc>
              </a:tr>
            </a:tbl>
          </a:graphicData>
        </a:graphic>
      </p:graphicFrame>
      <p:sp>
        <p:nvSpPr>
          <p:cNvPr id="3" name="TextBox 2"/>
          <p:cNvSpPr txBox="1"/>
          <p:nvPr/>
        </p:nvSpPr>
        <p:spPr>
          <a:xfrm>
            <a:off x="838200" y="5486400"/>
            <a:ext cx="7772400" cy="646331"/>
          </a:xfrm>
          <a:prstGeom prst="rect">
            <a:avLst/>
          </a:prstGeom>
          <a:noFill/>
        </p:spPr>
        <p:txBody>
          <a:bodyPr wrap="square" rtlCol="0">
            <a:spAutoFit/>
          </a:bodyPr>
          <a:lstStyle/>
          <a:p>
            <a:r>
              <a:rPr lang="en-US" dirty="0" smtClean="0">
                <a:solidFill>
                  <a:schemeClr val="bg1"/>
                </a:solidFill>
              </a:rPr>
              <a:t>*These faculty members transferred into the Department of Mathematics from Developmental Studies in </a:t>
            </a:r>
            <a:r>
              <a:rPr lang="en-US" dirty="0" smtClean="0">
                <a:solidFill>
                  <a:schemeClr val="bg1"/>
                </a:solidFill>
              </a:rPr>
              <a:t>2003.</a:t>
            </a:r>
            <a:endParaRPr lang="en-US" dirty="0">
              <a:solidFill>
                <a:schemeClr val="bg1"/>
              </a:solidFill>
            </a:endParaRPr>
          </a:p>
        </p:txBody>
      </p:sp>
      <p:sp>
        <p:nvSpPr>
          <p:cNvPr id="7" name="TextBox 6"/>
          <p:cNvSpPr txBox="1"/>
          <p:nvPr/>
        </p:nvSpPr>
        <p:spPr>
          <a:xfrm>
            <a:off x="304800" y="6248400"/>
            <a:ext cx="8305800" cy="461665"/>
          </a:xfrm>
          <a:prstGeom prst="rect">
            <a:avLst/>
          </a:prstGeom>
          <a:noFill/>
        </p:spPr>
        <p:txBody>
          <a:bodyPr wrap="square" rtlCol="0">
            <a:spAutoFit/>
          </a:bodyPr>
          <a:lstStyle/>
          <a:p>
            <a:pPr algn="ctr"/>
            <a:r>
              <a:rPr lang="en-US" sz="2400" dirty="0" smtClean="0">
                <a:solidFill>
                  <a:srgbClr val="FFFF00"/>
                </a:solidFill>
              </a:rPr>
              <a:t>Total faculty spring 2016: 20               Total faculty fall 2016: 20</a:t>
            </a:r>
            <a:endParaRPr lang="en-US" sz="2400" dirty="0">
              <a:solidFill>
                <a:srgbClr val="FFFF00"/>
              </a:solidFill>
            </a:endParaRPr>
          </a:p>
        </p:txBody>
      </p:sp>
    </p:spTree>
    <p:extLst>
      <p:ext uri="{BB962C8B-B14F-4D97-AF65-F5344CB8AC3E}">
        <p14:creationId xmlns:p14="http://schemas.microsoft.com/office/powerpoint/2010/main" val="1364642930"/>
      </p:ext>
    </p:extLst>
  </p:cSld>
  <p:clrMapOvr>
    <a:masterClrMapping/>
  </p:clrMapOvr>
  <p:transition spd="slow">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0"/>
            <a:ext cx="8686800" cy="707886"/>
          </a:xfrm>
          <a:prstGeom prst="rect">
            <a:avLst/>
          </a:prstGeom>
          <a:noFill/>
        </p:spPr>
        <p:txBody>
          <a:bodyPr wrap="square" rtlCol="0">
            <a:spAutoFit/>
          </a:bodyPr>
          <a:lstStyle/>
          <a:p>
            <a:pPr algn="ctr"/>
            <a:r>
              <a:rPr lang="en-US" sz="4000" dirty="0" smtClean="0">
                <a:solidFill>
                  <a:srgbClr val="FFFF00"/>
                </a:solidFill>
              </a:rPr>
              <a:t>The Most Recent Group Photo</a:t>
            </a:r>
            <a:endParaRPr lang="en-US" sz="4000" dirty="0">
              <a:solidFill>
                <a:srgbClr val="FFFF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143000"/>
            <a:ext cx="8567456" cy="4419600"/>
          </a:xfrm>
          <a:prstGeom prst="rect">
            <a:avLst/>
          </a:prstGeom>
          <a:ln w="57150">
            <a:solidFill>
              <a:schemeClr val="bg1"/>
            </a:solidFill>
          </a:ln>
        </p:spPr>
      </p:pic>
      <p:sp>
        <p:nvSpPr>
          <p:cNvPr id="6" name="TextBox 5"/>
          <p:cNvSpPr txBox="1"/>
          <p:nvPr/>
        </p:nvSpPr>
        <p:spPr>
          <a:xfrm>
            <a:off x="228600" y="5867400"/>
            <a:ext cx="8610600" cy="338554"/>
          </a:xfrm>
          <a:prstGeom prst="rect">
            <a:avLst/>
          </a:prstGeom>
          <a:noFill/>
        </p:spPr>
        <p:txBody>
          <a:bodyPr wrap="square" rtlCol="0">
            <a:spAutoFit/>
          </a:bodyPr>
          <a:lstStyle/>
          <a:p>
            <a:pPr algn="ctr"/>
            <a:r>
              <a:rPr lang="en-US" sz="1600" dirty="0" smtClean="0">
                <a:solidFill>
                  <a:schemeClr val="bg1"/>
                </a:solidFill>
              </a:rPr>
              <a:t>Spring 2012 (Not pictured: Joyner, D. </a:t>
            </a:r>
            <a:r>
              <a:rPr lang="en-US" sz="1600" dirty="0" err="1" smtClean="0">
                <a:solidFill>
                  <a:schemeClr val="bg1"/>
                </a:solidFill>
              </a:rPr>
              <a:t>Knisley</a:t>
            </a:r>
            <a:r>
              <a:rPr lang="en-US" sz="1600" dirty="0" smtClean="0">
                <a:solidFill>
                  <a:schemeClr val="bg1"/>
                </a:solidFill>
              </a:rPr>
              <a:t>, J. </a:t>
            </a:r>
            <a:r>
              <a:rPr lang="en-US" sz="1600" dirty="0" err="1" smtClean="0">
                <a:solidFill>
                  <a:schemeClr val="bg1"/>
                </a:solidFill>
              </a:rPr>
              <a:t>Knisley</a:t>
            </a:r>
            <a:r>
              <a:rPr lang="en-US" sz="1600" dirty="0" smtClean="0">
                <a:solidFill>
                  <a:schemeClr val="bg1"/>
                </a:solidFill>
              </a:rPr>
              <a:t>, Lewis, Marks, Norwood, Poole, and Smith)</a:t>
            </a:r>
            <a:endParaRPr lang="en-US" sz="1600" dirty="0">
              <a:solidFill>
                <a:schemeClr val="bg1"/>
              </a:solidFill>
            </a:endParaRPr>
          </a:p>
        </p:txBody>
      </p:sp>
    </p:spTree>
    <p:extLst>
      <p:ext uri="{BB962C8B-B14F-4D97-AF65-F5344CB8AC3E}">
        <p14:creationId xmlns:p14="http://schemas.microsoft.com/office/powerpoint/2010/main" val="1190230506"/>
      </p:ext>
    </p:extLst>
  </p:cSld>
  <p:clrMapOvr>
    <a:masterClrMapping/>
  </p:clrMapOvr>
  <p:transition spd="slow">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686800" cy="707886"/>
          </a:xfrm>
          <a:prstGeom prst="rect">
            <a:avLst/>
          </a:prstGeom>
          <a:noFill/>
        </p:spPr>
        <p:txBody>
          <a:bodyPr wrap="square" rtlCol="0">
            <a:spAutoFit/>
          </a:bodyPr>
          <a:lstStyle/>
          <a:p>
            <a:pPr algn="ctr"/>
            <a:r>
              <a:rPr lang="en-US" sz="4000" dirty="0" smtClean="0">
                <a:solidFill>
                  <a:srgbClr val="FFFF00"/>
                </a:solidFill>
              </a:rPr>
              <a:t>References</a:t>
            </a:r>
            <a:endParaRPr lang="en-US" sz="4000" dirty="0">
              <a:solidFill>
                <a:srgbClr val="FFFF00"/>
              </a:solidFill>
            </a:endParaRPr>
          </a:p>
        </p:txBody>
      </p:sp>
      <p:sp>
        <p:nvSpPr>
          <p:cNvPr id="3" name="TextBox 2"/>
          <p:cNvSpPr txBox="1"/>
          <p:nvPr/>
        </p:nvSpPr>
        <p:spPr>
          <a:xfrm>
            <a:off x="609600" y="1219200"/>
            <a:ext cx="8305800" cy="4801314"/>
          </a:xfrm>
          <a:prstGeom prst="rect">
            <a:avLst/>
          </a:prstGeom>
          <a:noFill/>
        </p:spPr>
        <p:txBody>
          <a:bodyPr wrap="square" rtlCol="0">
            <a:spAutoFit/>
          </a:bodyPr>
          <a:lstStyle/>
          <a:p>
            <a:endParaRPr lang="en-US" dirty="0">
              <a:solidFill>
                <a:schemeClr val="bg1"/>
              </a:solidFill>
            </a:endParaRPr>
          </a:p>
          <a:p>
            <a:pPr marL="342900" indent="-342900">
              <a:buFont typeface="+mj-lt"/>
              <a:buAutoNum type="arabicPeriod"/>
            </a:pPr>
            <a:r>
              <a:rPr lang="en-US" dirty="0">
                <a:solidFill>
                  <a:schemeClr val="bg1"/>
                </a:solidFill>
              </a:rPr>
              <a:t>David Sinclair </a:t>
            </a:r>
            <a:r>
              <a:rPr lang="en-US" dirty="0" err="1">
                <a:solidFill>
                  <a:schemeClr val="bg1"/>
                </a:solidFill>
              </a:rPr>
              <a:t>Burlseson</a:t>
            </a:r>
            <a:r>
              <a:rPr lang="en-US" dirty="0">
                <a:solidFill>
                  <a:schemeClr val="bg1"/>
                </a:solidFill>
              </a:rPr>
              <a:t>, </a:t>
            </a:r>
            <a:r>
              <a:rPr lang="en-US" i="1" dirty="0">
                <a:solidFill>
                  <a:schemeClr val="bg1"/>
                </a:solidFill>
              </a:rPr>
              <a:t>History of the East Tennessee State College</a:t>
            </a:r>
            <a:r>
              <a:rPr lang="en-US" dirty="0">
                <a:solidFill>
                  <a:schemeClr val="bg1"/>
                </a:solidFill>
              </a:rPr>
              <a:t>, ETSC Press? (1947</a:t>
            </a:r>
            <a:r>
              <a:rPr lang="en-US" dirty="0" smtClean="0">
                <a:solidFill>
                  <a:schemeClr val="bg1"/>
                </a:solidFill>
              </a:rPr>
              <a:t>).</a:t>
            </a:r>
          </a:p>
          <a:p>
            <a:pPr marL="342900" indent="-342900">
              <a:buFont typeface="+mj-lt"/>
              <a:buAutoNum type="arabicPeriod"/>
            </a:pPr>
            <a:r>
              <a:rPr lang="en-US" dirty="0" smtClean="0">
                <a:solidFill>
                  <a:schemeClr val="bg1"/>
                </a:solidFill>
              </a:rPr>
              <a:t>J</a:t>
            </a:r>
            <a:r>
              <a:rPr lang="en-US" dirty="0">
                <a:solidFill>
                  <a:schemeClr val="bg1"/>
                </a:solidFill>
              </a:rPr>
              <a:t>. And W. E. Cox (eds.), </a:t>
            </a:r>
            <a:r>
              <a:rPr lang="en-US" i="1" dirty="0">
                <a:solidFill>
                  <a:schemeClr val="bg1"/>
                </a:solidFill>
              </a:rPr>
              <a:t>A History of Washington County, Tennessee: a Contribution to the Bicentennial Celebration of Tennessee Statehood</a:t>
            </a:r>
            <a:r>
              <a:rPr lang="en-US" dirty="0">
                <a:solidFill>
                  <a:schemeClr val="bg1"/>
                </a:solidFill>
              </a:rPr>
              <a:t>, </a:t>
            </a:r>
            <a:r>
              <a:rPr lang="en-US" dirty="0" err="1">
                <a:solidFill>
                  <a:schemeClr val="bg1"/>
                </a:solidFill>
              </a:rPr>
              <a:t>Overmountain</a:t>
            </a:r>
            <a:r>
              <a:rPr lang="en-US" dirty="0">
                <a:solidFill>
                  <a:schemeClr val="bg1"/>
                </a:solidFill>
              </a:rPr>
              <a:t> Press, Johnson City (2001</a:t>
            </a:r>
            <a:r>
              <a:rPr lang="en-US" dirty="0" smtClean="0">
                <a:solidFill>
                  <a:schemeClr val="bg1"/>
                </a:solidFill>
              </a:rPr>
              <a:t>).</a:t>
            </a:r>
          </a:p>
          <a:p>
            <a:pPr marL="342900" indent="-342900">
              <a:buFont typeface="+mj-lt"/>
              <a:buAutoNum type="arabicPeriod"/>
            </a:pPr>
            <a:r>
              <a:rPr lang="en-US" dirty="0" smtClean="0">
                <a:solidFill>
                  <a:schemeClr val="bg1"/>
                </a:solidFill>
              </a:rPr>
              <a:t>Don </a:t>
            </a:r>
            <a:r>
              <a:rPr lang="en-US" dirty="0" smtClean="0">
                <a:solidFill>
                  <a:schemeClr val="bg1"/>
                </a:solidFill>
              </a:rPr>
              <a:t>Good, </a:t>
            </a:r>
            <a:r>
              <a:rPr lang="en-US" i="1" dirty="0" smtClean="0">
                <a:solidFill>
                  <a:schemeClr val="bg1"/>
                </a:solidFill>
              </a:rPr>
              <a:t>East Tennessee State University, The Campus History Series</a:t>
            </a:r>
            <a:r>
              <a:rPr lang="en-US" dirty="0" smtClean="0">
                <a:solidFill>
                  <a:schemeClr val="bg1"/>
                </a:solidFill>
              </a:rPr>
              <a:t>, Arcadia Publishing, Charleston/Chicago/Portsmouth/San Francisco (2010</a:t>
            </a:r>
            <a:r>
              <a:rPr lang="en-US" dirty="0">
                <a:solidFill>
                  <a:schemeClr val="bg1"/>
                </a:solidFill>
              </a:rPr>
              <a:t>). </a:t>
            </a:r>
            <a:endParaRPr lang="en-US" dirty="0" smtClean="0">
              <a:solidFill>
                <a:schemeClr val="bg1"/>
              </a:solidFill>
            </a:endParaRPr>
          </a:p>
          <a:p>
            <a:pPr marL="342900" indent="-342900">
              <a:buFont typeface="+mj-lt"/>
              <a:buAutoNum type="arabicPeriod"/>
            </a:pPr>
            <a:r>
              <a:rPr lang="en-US" dirty="0" smtClean="0">
                <a:solidFill>
                  <a:schemeClr val="bg1"/>
                </a:solidFill>
              </a:rPr>
              <a:t>Sonya </a:t>
            </a:r>
            <a:r>
              <a:rPr lang="en-US" dirty="0">
                <a:solidFill>
                  <a:schemeClr val="bg1"/>
                </a:solidFill>
              </a:rPr>
              <a:t>A. Haskins, </a:t>
            </a:r>
            <a:r>
              <a:rPr lang="en-US" i="1" dirty="0">
                <a:solidFill>
                  <a:schemeClr val="bg1"/>
                </a:solidFill>
              </a:rPr>
              <a:t>Images of America, Johnson City</a:t>
            </a:r>
            <a:r>
              <a:rPr lang="en-US" dirty="0">
                <a:solidFill>
                  <a:schemeClr val="bg1"/>
                </a:solidFill>
              </a:rPr>
              <a:t>, Arcadia Publishing, Charleston/Chicago/Portsmouth/San Francisco (2005</a:t>
            </a:r>
            <a:r>
              <a:rPr lang="en-US" dirty="0" smtClean="0">
                <a:solidFill>
                  <a:schemeClr val="bg1"/>
                </a:solidFill>
              </a:rPr>
              <a:t>).</a:t>
            </a:r>
          </a:p>
          <a:p>
            <a:pPr marL="342900" indent="-342900">
              <a:buFont typeface="+mj-lt"/>
              <a:buAutoNum type="arabicPeriod"/>
            </a:pPr>
            <a:r>
              <a:rPr lang="en-US" dirty="0" smtClean="0">
                <a:solidFill>
                  <a:schemeClr val="bg1"/>
                </a:solidFill>
              </a:rPr>
              <a:t> </a:t>
            </a:r>
            <a:r>
              <a:rPr lang="en-US" dirty="0">
                <a:solidFill>
                  <a:schemeClr val="bg1"/>
                </a:solidFill>
              </a:rPr>
              <a:t>Johnson City Press and Mountain States Health Alliance, </a:t>
            </a:r>
            <a:r>
              <a:rPr lang="en-US" i="1" dirty="0">
                <a:solidFill>
                  <a:schemeClr val="bg1"/>
                </a:solidFill>
              </a:rPr>
              <a:t>Johnson City and the People of Northeast Tennessee, Volume 1</a:t>
            </a:r>
            <a:r>
              <a:rPr lang="en-US" dirty="0">
                <a:solidFill>
                  <a:schemeClr val="bg1"/>
                </a:solidFill>
              </a:rPr>
              <a:t>, Jostens Books (2006) </a:t>
            </a:r>
            <a:r>
              <a:rPr lang="en-US" dirty="0" smtClean="0">
                <a:solidFill>
                  <a:schemeClr val="bg1"/>
                </a:solidFill>
              </a:rPr>
              <a:t>.</a:t>
            </a:r>
          </a:p>
          <a:p>
            <a:pPr marL="342900" indent="-342900">
              <a:buFont typeface="+mj-lt"/>
              <a:buAutoNum type="arabicPeriod"/>
            </a:pPr>
            <a:r>
              <a:rPr lang="en-US" dirty="0" smtClean="0">
                <a:solidFill>
                  <a:schemeClr val="bg1"/>
                </a:solidFill>
              </a:rPr>
              <a:t>Ray </a:t>
            </a:r>
            <a:r>
              <a:rPr lang="en-US" dirty="0" smtClean="0">
                <a:solidFill>
                  <a:schemeClr val="bg1"/>
                </a:solidFill>
              </a:rPr>
              <a:t>Stahl, </a:t>
            </a:r>
            <a:r>
              <a:rPr lang="en-US" i="1" dirty="0" smtClean="0">
                <a:solidFill>
                  <a:schemeClr val="bg1"/>
                </a:solidFill>
              </a:rPr>
              <a:t>Greater Johnson City, a Pictorial History</a:t>
            </a:r>
            <a:r>
              <a:rPr lang="en-US" dirty="0" smtClean="0">
                <a:solidFill>
                  <a:schemeClr val="bg1"/>
                </a:solidFill>
              </a:rPr>
              <a:t>, Dinning Company/Publishers, Virginia Beach, VA (1983, 1986, 1992</a:t>
            </a:r>
            <a:r>
              <a:rPr lang="en-US" dirty="0" smtClean="0">
                <a:solidFill>
                  <a:schemeClr val="bg1"/>
                </a:solidFill>
              </a:rPr>
              <a:t>).</a:t>
            </a:r>
          </a:p>
          <a:p>
            <a:pPr marL="342900" indent="-342900">
              <a:buFont typeface="+mj-lt"/>
              <a:buAutoNum type="arabicPeriod"/>
            </a:pPr>
            <a:r>
              <a:rPr lang="en-US" dirty="0" smtClean="0">
                <a:solidFill>
                  <a:schemeClr val="bg1"/>
                </a:solidFill>
              </a:rPr>
              <a:t>Frank </a:t>
            </a:r>
            <a:r>
              <a:rPr lang="en-US" dirty="0">
                <a:solidFill>
                  <a:schemeClr val="bg1"/>
                </a:solidFill>
              </a:rPr>
              <a:t>B. Williams, </a:t>
            </a:r>
            <a:r>
              <a:rPr lang="en-US" i="1" dirty="0">
                <a:solidFill>
                  <a:schemeClr val="bg1"/>
                </a:solidFill>
              </a:rPr>
              <a:t>East Tennessee State University  - A University’s Story, 1911-1980,</a:t>
            </a:r>
            <a:r>
              <a:rPr lang="en-US" dirty="0">
                <a:solidFill>
                  <a:schemeClr val="bg1"/>
                </a:solidFill>
              </a:rPr>
              <a:t> ETSU Press, Johnson City, TN (1991).</a:t>
            </a:r>
          </a:p>
          <a:p>
            <a:endParaRPr lang="en-US" dirty="0">
              <a:solidFill>
                <a:schemeClr val="bg1"/>
              </a:solidFill>
            </a:endParaRPr>
          </a:p>
        </p:txBody>
      </p:sp>
    </p:spTree>
    <p:extLst>
      <p:ext uri="{BB962C8B-B14F-4D97-AF65-F5344CB8AC3E}">
        <p14:creationId xmlns:p14="http://schemas.microsoft.com/office/powerpoint/2010/main" val="1262453033"/>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01" y="1143000"/>
            <a:ext cx="7885995" cy="4800600"/>
          </a:xfrm>
          <a:prstGeom prst="rect">
            <a:avLst/>
          </a:prstGeom>
          <a:ln w="57150">
            <a:solidFill>
              <a:schemeClr val="bg1"/>
            </a:solidFill>
          </a:ln>
        </p:spPr>
      </p:pic>
      <p:sp>
        <p:nvSpPr>
          <p:cNvPr id="7" name="TextBox 6"/>
          <p:cNvSpPr txBox="1"/>
          <p:nvPr/>
        </p:nvSpPr>
        <p:spPr>
          <a:xfrm>
            <a:off x="2438400" y="6096000"/>
            <a:ext cx="4770896" cy="646331"/>
          </a:xfrm>
          <a:prstGeom prst="rect">
            <a:avLst/>
          </a:prstGeom>
          <a:noFill/>
        </p:spPr>
        <p:txBody>
          <a:bodyPr wrap="square" rtlCol="0">
            <a:spAutoFit/>
          </a:bodyPr>
          <a:lstStyle/>
          <a:p>
            <a:r>
              <a:rPr lang="en-US" dirty="0"/>
              <a:t>http://www.stateoffranklin.net/johnsons/images/photos/photos1/hendepot.jpg</a:t>
            </a:r>
          </a:p>
        </p:txBody>
      </p:sp>
      <p:sp>
        <p:nvSpPr>
          <p:cNvPr id="8" name="TextBox 7"/>
          <p:cNvSpPr txBox="1"/>
          <p:nvPr/>
        </p:nvSpPr>
        <p:spPr>
          <a:xfrm>
            <a:off x="2286000" y="152400"/>
            <a:ext cx="4495800" cy="707886"/>
          </a:xfrm>
          <a:prstGeom prst="rect">
            <a:avLst/>
          </a:prstGeom>
          <a:noFill/>
        </p:spPr>
        <p:txBody>
          <a:bodyPr wrap="square" rtlCol="0">
            <a:spAutoFit/>
          </a:bodyPr>
          <a:lstStyle/>
          <a:p>
            <a:pPr algn="ctr"/>
            <a:r>
              <a:rPr lang="en-US" sz="4000" dirty="0" smtClean="0">
                <a:solidFill>
                  <a:srgbClr val="FFFF00"/>
                </a:solidFill>
              </a:rPr>
              <a:t>Johnson’s Depot </a:t>
            </a:r>
            <a:endParaRPr lang="en-US" sz="4000" dirty="0">
              <a:solidFill>
                <a:srgbClr val="FFFF00"/>
              </a:solidFill>
            </a:endParaRPr>
          </a:p>
        </p:txBody>
      </p:sp>
    </p:spTree>
    <p:extLst>
      <p:ext uri="{BB962C8B-B14F-4D97-AF65-F5344CB8AC3E}">
        <p14:creationId xmlns:p14="http://schemas.microsoft.com/office/powerpoint/2010/main" val="160311463"/>
      </p:ext>
    </p:extLst>
  </p:cSld>
  <p:clrMapOvr>
    <a:masterClrMapping/>
  </p:clrMapOvr>
  <p:transition spd="slow">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686800" cy="707886"/>
          </a:xfrm>
          <a:prstGeom prst="rect">
            <a:avLst/>
          </a:prstGeom>
          <a:noFill/>
        </p:spPr>
        <p:txBody>
          <a:bodyPr wrap="square" rtlCol="0">
            <a:spAutoFit/>
          </a:bodyPr>
          <a:lstStyle/>
          <a:p>
            <a:pPr algn="ctr"/>
            <a:r>
              <a:rPr lang="en-US" sz="4000" dirty="0" smtClean="0">
                <a:solidFill>
                  <a:srgbClr val="FFFF00"/>
                </a:solidFill>
              </a:rPr>
              <a:t>Website References</a:t>
            </a:r>
            <a:endParaRPr lang="en-US" sz="4000" dirty="0">
              <a:solidFill>
                <a:srgbClr val="FFFF00"/>
              </a:solidFill>
            </a:endParaRPr>
          </a:p>
        </p:txBody>
      </p:sp>
      <p:sp>
        <p:nvSpPr>
          <p:cNvPr id="3" name="TextBox 2"/>
          <p:cNvSpPr txBox="1"/>
          <p:nvPr/>
        </p:nvSpPr>
        <p:spPr>
          <a:xfrm>
            <a:off x="609600" y="1219200"/>
            <a:ext cx="8305800" cy="4801314"/>
          </a:xfrm>
          <a:prstGeom prst="rect">
            <a:avLst/>
          </a:prstGeom>
          <a:noFill/>
        </p:spPr>
        <p:txBody>
          <a:bodyPr wrap="square" rtlCol="0">
            <a:spAutoFit/>
          </a:bodyPr>
          <a:lstStyle/>
          <a:p>
            <a:pPr marL="342900" indent="-342900">
              <a:buFont typeface="+mj-lt"/>
              <a:buAutoNum type="arabicPeriod"/>
            </a:pPr>
            <a:r>
              <a:rPr lang="en-US" dirty="0" smtClean="0">
                <a:solidFill>
                  <a:schemeClr val="bg1"/>
                </a:solidFill>
              </a:rPr>
              <a:t>Celebrating Our Centennial (in commemoration of ETSU’s 100</a:t>
            </a:r>
            <a:r>
              <a:rPr lang="en-US" baseline="30000" dirty="0" smtClean="0">
                <a:solidFill>
                  <a:schemeClr val="bg1"/>
                </a:solidFill>
              </a:rPr>
              <a:t>th</a:t>
            </a:r>
            <a:r>
              <a:rPr lang="en-US" dirty="0">
                <a:solidFill>
                  <a:schemeClr val="bg1"/>
                </a:solidFill>
              </a:rPr>
              <a:t> year): </a:t>
            </a:r>
            <a:r>
              <a:rPr lang="en-US" dirty="0">
                <a:solidFill>
                  <a:schemeClr val="bg1"/>
                </a:solidFill>
                <a:hlinkClick r:id="rId2"/>
              </a:rPr>
              <a:t>https://</a:t>
            </a:r>
            <a:r>
              <a:rPr lang="en-US" dirty="0" smtClean="0">
                <a:solidFill>
                  <a:schemeClr val="bg1"/>
                </a:solidFill>
                <a:hlinkClick r:id="rId2"/>
              </a:rPr>
              <a:t>www.etsu.edu/100years/default.aspx</a:t>
            </a:r>
            <a:r>
              <a:rPr lang="en-US" dirty="0" smtClean="0">
                <a:solidFill>
                  <a:schemeClr val="bg1"/>
                </a:solidFill>
              </a:rPr>
              <a:t>  </a:t>
            </a:r>
            <a:endParaRPr lang="en-US" dirty="0" smtClean="0">
              <a:solidFill>
                <a:schemeClr val="bg1"/>
              </a:solidFill>
            </a:endParaRPr>
          </a:p>
          <a:p>
            <a:pPr marL="342900" indent="-342900">
              <a:buFont typeface="+mj-lt"/>
              <a:buAutoNum type="arabicPeriod"/>
            </a:pPr>
            <a:r>
              <a:rPr lang="en-US" dirty="0" smtClean="0">
                <a:solidFill>
                  <a:schemeClr val="bg1"/>
                </a:solidFill>
              </a:rPr>
              <a:t>Department </a:t>
            </a:r>
            <a:r>
              <a:rPr lang="en-US" dirty="0" smtClean="0">
                <a:solidFill>
                  <a:schemeClr val="bg1"/>
                </a:solidFill>
              </a:rPr>
              <a:t>of Mathematics and Statistics</a:t>
            </a:r>
            <a:r>
              <a:rPr lang="en-US" dirty="0">
                <a:solidFill>
                  <a:schemeClr val="bg1"/>
                </a:solidFill>
              </a:rPr>
              <a:t>: </a:t>
            </a:r>
            <a:r>
              <a:rPr lang="en-US" dirty="0">
                <a:solidFill>
                  <a:schemeClr val="bg1"/>
                </a:solidFill>
                <a:hlinkClick r:id="rId3"/>
              </a:rPr>
              <a:t>http://www.etsu.edu/cas/math</a:t>
            </a:r>
            <a:r>
              <a:rPr lang="en-US" dirty="0" smtClean="0">
                <a:solidFill>
                  <a:schemeClr val="bg1"/>
                </a:solidFill>
                <a:hlinkClick r:id="rId3"/>
              </a:rPr>
              <a:t>/</a:t>
            </a:r>
            <a:r>
              <a:rPr lang="en-US" dirty="0" smtClean="0">
                <a:solidFill>
                  <a:schemeClr val="bg1"/>
                </a:solidFill>
              </a:rPr>
              <a:t> </a:t>
            </a:r>
            <a:endParaRPr lang="en-US" dirty="0">
              <a:solidFill>
                <a:schemeClr val="bg1"/>
              </a:solidFill>
            </a:endParaRPr>
          </a:p>
          <a:p>
            <a:pPr marL="342900" indent="-342900">
              <a:buFont typeface="+mj-lt"/>
              <a:buAutoNum type="arabicPeriod"/>
            </a:pPr>
            <a:r>
              <a:rPr lang="en-US" dirty="0" smtClean="0">
                <a:solidFill>
                  <a:schemeClr val="bg1"/>
                </a:solidFill>
              </a:rPr>
              <a:t>ETSU </a:t>
            </a:r>
            <a:r>
              <a:rPr lang="en-US" dirty="0" smtClean="0">
                <a:solidFill>
                  <a:schemeClr val="bg1"/>
                </a:solidFill>
              </a:rPr>
              <a:t>Abstract </a:t>
            </a:r>
            <a:r>
              <a:rPr lang="en-US" dirty="0">
                <a:solidFill>
                  <a:schemeClr val="bg1"/>
                </a:solidFill>
              </a:rPr>
              <a:t>Algebra Club: </a:t>
            </a:r>
            <a:r>
              <a:rPr lang="en-US" dirty="0">
                <a:solidFill>
                  <a:schemeClr val="bg1"/>
                </a:solidFill>
                <a:hlinkClick r:id="rId4"/>
              </a:rPr>
              <a:t>http://</a:t>
            </a:r>
            <a:r>
              <a:rPr lang="en-US" dirty="0" smtClean="0">
                <a:solidFill>
                  <a:schemeClr val="bg1"/>
                </a:solidFill>
                <a:hlinkClick r:id="rId4"/>
              </a:rPr>
              <a:t>faculty.etsu.edu/gardnerr/4127/algebra-club/ETSU-Abstract-Algebra-Club.htm</a:t>
            </a:r>
            <a:r>
              <a:rPr lang="en-US" dirty="0" smtClean="0">
                <a:solidFill>
                  <a:schemeClr val="bg1"/>
                </a:solidFill>
              </a:rPr>
              <a:t> </a:t>
            </a:r>
            <a:r>
              <a:rPr lang="en-US" dirty="0" smtClean="0">
                <a:solidFill>
                  <a:schemeClr val="bg1"/>
                </a:solidFill>
              </a:rPr>
              <a:t> </a:t>
            </a:r>
          </a:p>
          <a:p>
            <a:pPr marL="342900" indent="-342900">
              <a:buFont typeface="+mj-lt"/>
              <a:buAutoNum type="arabicPeriod"/>
            </a:pPr>
            <a:r>
              <a:rPr lang="en-US" dirty="0" smtClean="0">
                <a:solidFill>
                  <a:schemeClr val="bg1"/>
                </a:solidFill>
              </a:rPr>
              <a:t>ETSU </a:t>
            </a:r>
            <a:r>
              <a:rPr lang="en-US" dirty="0" smtClean="0">
                <a:solidFill>
                  <a:schemeClr val="bg1"/>
                </a:solidFill>
              </a:rPr>
              <a:t>National Alumni Association website (includes ETSU history and </a:t>
            </a:r>
            <a:r>
              <a:rPr lang="en-US" dirty="0">
                <a:solidFill>
                  <a:schemeClr val="bg1"/>
                </a:solidFill>
              </a:rPr>
              <a:t>timeline information): </a:t>
            </a:r>
            <a:r>
              <a:rPr lang="en-US" dirty="0">
                <a:solidFill>
                  <a:schemeClr val="bg1"/>
                </a:solidFill>
                <a:hlinkClick r:id="rId5"/>
              </a:rPr>
              <a:t>http://</a:t>
            </a:r>
            <a:r>
              <a:rPr lang="en-US" dirty="0" smtClean="0">
                <a:solidFill>
                  <a:schemeClr val="bg1"/>
                </a:solidFill>
                <a:hlinkClick r:id="rId5"/>
              </a:rPr>
              <a:t>www.etsualumni.org/s/974/interior-template.aspx?sid=974&amp;gid=1&amp;pgid=1210</a:t>
            </a:r>
            <a:r>
              <a:rPr lang="en-US" dirty="0" smtClean="0">
                <a:solidFill>
                  <a:schemeClr val="bg1"/>
                </a:solidFill>
              </a:rPr>
              <a:t> </a:t>
            </a:r>
            <a:r>
              <a:rPr lang="en-US" dirty="0" smtClean="0">
                <a:solidFill>
                  <a:schemeClr val="bg1"/>
                </a:solidFill>
              </a:rPr>
              <a:t> </a:t>
            </a:r>
          </a:p>
          <a:p>
            <a:pPr marL="342900" indent="-342900">
              <a:buFont typeface="+mj-lt"/>
              <a:buAutoNum type="arabicPeriod"/>
            </a:pPr>
            <a:r>
              <a:rPr lang="en-US" dirty="0" smtClean="0">
                <a:solidFill>
                  <a:schemeClr val="bg1"/>
                </a:solidFill>
              </a:rPr>
              <a:t>ETSU </a:t>
            </a:r>
            <a:r>
              <a:rPr lang="en-US" dirty="0">
                <a:solidFill>
                  <a:schemeClr val="bg1"/>
                </a:solidFill>
              </a:rPr>
              <a:t>Football History: </a:t>
            </a:r>
            <a:r>
              <a:rPr lang="en-US" dirty="0">
                <a:hlinkClick r:id="rId6"/>
              </a:rPr>
              <a:t>http://</a:t>
            </a:r>
            <a:r>
              <a:rPr lang="en-US" dirty="0" smtClean="0">
                <a:hlinkClick r:id="rId6"/>
              </a:rPr>
              <a:t>cdn.streamlinetechnologies.com/etsubucs/4475FE80-D02E-4CC4-AB99-C00529BA3225/FootballRecordBook2013.pdf</a:t>
            </a:r>
            <a:r>
              <a:rPr lang="en-US" dirty="0" smtClean="0"/>
              <a:t> </a:t>
            </a:r>
            <a:r>
              <a:rPr lang="en-US" dirty="0" smtClean="0"/>
              <a:t> </a:t>
            </a:r>
          </a:p>
          <a:p>
            <a:pPr marL="342900" indent="-342900">
              <a:buFont typeface="+mj-lt"/>
              <a:buAutoNum type="arabicPeriod"/>
            </a:pPr>
            <a:r>
              <a:rPr lang="en-US" dirty="0" smtClean="0">
                <a:solidFill>
                  <a:schemeClr val="bg1"/>
                </a:solidFill>
              </a:rPr>
              <a:t>Johnson’s </a:t>
            </a:r>
            <a:r>
              <a:rPr lang="en-US" dirty="0" smtClean="0">
                <a:solidFill>
                  <a:schemeClr val="bg1"/>
                </a:solidFill>
              </a:rPr>
              <a:t>Depot (a website concerning </a:t>
            </a:r>
            <a:r>
              <a:rPr lang="en-US" dirty="0">
                <a:solidFill>
                  <a:schemeClr val="bg1"/>
                </a:solidFill>
              </a:rPr>
              <a:t>the history of Johnson City): </a:t>
            </a:r>
            <a:r>
              <a:rPr lang="en-US" dirty="0">
                <a:hlinkClick r:id="rId7"/>
              </a:rPr>
              <a:t>http://</a:t>
            </a:r>
            <a:r>
              <a:rPr lang="en-US" dirty="0" smtClean="0">
                <a:hlinkClick r:id="rId7"/>
              </a:rPr>
              <a:t>www.stateoffranklin.net/johnsons/index.htm</a:t>
            </a:r>
            <a:r>
              <a:rPr lang="en-US" dirty="0" smtClean="0"/>
              <a:t> </a:t>
            </a:r>
            <a:r>
              <a:rPr lang="en-US" dirty="0" smtClean="0"/>
              <a:t> </a:t>
            </a:r>
          </a:p>
          <a:p>
            <a:pPr marL="342900" indent="-342900">
              <a:buFont typeface="+mj-lt"/>
              <a:buAutoNum type="arabicPeriod"/>
            </a:pPr>
            <a:r>
              <a:rPr lang="en-US" dirty="0" smtClean="0">
                <a:solidFill>
                  <a:schemeClr val="bg1"/>
                </a:solidFill>
              </a:rPr>
              <a:t>Obituary </a:t>
            </a:r>
            <a:r>
              <a:rPr lang="en-US" dirty="0" smtClean="0">
                <a:solidFill>
                  <a:schemeClr val="bg1"/>
                </a:solidFill>
              </a:rPr>
              <a:t>for Lester </a:t>
            </a:r>
            <a:r>
              <a:rPr lang="en-US" dirty="0" err="1" smtClean="0">
                <a:solidFill>
                  <a:schemeClr val="bg1"/>
                </a:solidFill>
              </a:rPr>
              <a:t>Hartsell</a:t>
            </a:r>
            <a:r>
              <a:rPr lang="en-US" dirty="0" smtClean="0">
                <a:solidFill>
                  <a:schemeClr val="bg1"/>
                </a:solidFill>
              </a:rPr>
              <a:t> in Johnson City Press</a:t>
            </a:r>
            <a:r>
              <a:rPr lang="en-US" dirty="0">
                <a:solidFill>
                  <a:schemeClr val="bg1"/>
                </a:solidFill>
              </a:rPr>
              <a:t>: </a:t>
            </a:r>
            <a:r>
              <a:rPr lang="en-US" dirty="0">
                <a:hlinkClick r:id="rId8"/>
              </a:rPr>
              <a:t>http://</a:t>
            </a:r>
            <a:r>
              <a:rPr lang="en-US" dirty="0" smtClean="0">
                <a:hlinkClick r:id="rId8"/>
              </a:rPr>
              <a:t>www.johnsoncitypress.com/Obituary/2016/01/23/Dr-Lester-Hartsell</a:t>
            </a:r>
            <a:r>
              <a:rPr lang="en-US" dirty="0" smtClean="0"/>
              <a:t> </a:t>
            </a:r>
          </a:p>
          <a:p>
            <a:endParaRPr lang="en-US" dirty="0"/>
          </a:p>
          <a:p>
            <a:endParaRPr lang="en-US" dirty="0" smtClean="0"/>
          </a:p>
          <a:p>
            <a:endParaRPr lang="en-US" dirty="0">
              <a:solidFill>
                <a:schemeClr val="bg1"/>
              </a:solidFill>
            </a:endParaRPr>
          </a:p>
        </p:txBody>
      </p:sp>
    </p:spTree>
    <p:extLst>
      <p:ext uri="{BB962C8B-B14F-4D97-AF65-F5344CB8AC3E}">
        <p14:creationId xmlns:p14="http://schemas.microsoft.com/office/powerpoint/2010/main" val="2433520779"/>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735506"/>
            <a:ext cx="3992104" cy="5480304"/>
          </a:xfrm>
          <a:prstGeom prst="rect">
            <a:avLst/>
          </a:prstGeom>
          <a:ln w="57150">
            <a:solidFill>
              <a:schemeClr val="bg1"/>
            </a:solidFill>
          </a:ln>
        </p:spPr>
      </p:pic>
      <p:sp>
        <p:nvSpPr>
          <p:cNvPr id="3" name="TextBox 2"/>
          <p:cNvSpPr txBox="1"/>
          <p:nvPr/>
        </p:nvSpPr>
        <p:spPr>
          <a:xfrm>
            <a:off x="457200" y="6400800"/>
            <a:ext cx="4114800" cy="369332"/>
          </a:xfrm>
          <a:prstGeom prst="rect">
            <a:avLst/>
          </a:prstGeom>
          <a:noFill/>
        </p:spPr>
        <p:txBody>
          <a:bodyPr wrap="square" rtlCol="0">
            <a:spAutoFit/>
          </a:bodyPr>
          <a:lstStyle/>
          <a:p>
            <a:r>
              <a:rPr lang="en-US" dirty="0"/>
              <a:t>http://www.bcyesteryear.com/node/688</a:t>
            </a:r>
          </a:p>
        </p:txBody>
      </p:sp>
      <p:sp>
        <p:nvSpPr>
          <p:cNvPr id="8" name="TextBox 7"/>
          <p:cNvSpPr txBox="1"/>
          <p:nvPr/>
        </p:nvSpPr>
        <p:spPr>
          <a:xfrm>
            <a:off x="4343400" y="152400"/>
            <a:ext cx="4495800" cy="707886"/>
          </a:xfrm>
          <a:prstGeom prst="rect">
            <a:avLst/>
          </a:prstGeom>
          <a:noFill/>
        </p:spPr>
        <p:txBody>
          <a:bodyPr wrap="square" rtlCol="0">
            <a:spAutoFit/>
          </a:bodyPr>
          <a:lstStyle/>
          <a:p>
            <a:pPr algn="ctr"/>
            <a:r>
              <a:rPr lang="en-US" sz="4000" dirty="0" smtClean="0">
                <a:solidFill>
                  <a:srgbClr val="FFFF00"/>
                </a:solidFill>
              </a:rPr>
              <a:t>Henry Johnson </a:t>
            </a:r>
            <a:endParaRPr lang="en-US" sz="4000" dirty="0">
              <a:solidFill>
                <a:srgbClr val="FFFF00"/>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113458"/>
            <a:ext cx="3543300" cy="4724400"/>
          </a:xfrm>
          <a:prstGeom prst="rect">
            <a:avLst/>
          </a:prstGeom>
          <a:ln w="57150">
            <a:solidFill>
              <a:schemeClr val="bg1"/>
            </a:solidFill>
          </a:ln>
        </p:spPr>
      </p:pic>
      <p:sp>
        <p:nvSpPr>
          <p:cNvPr id="16" name="TextBox 15"/>
          <p:cNvSpPr txBox="1"/>
          <p:nvPr/>
        </p:nvSpPr>
        <p:spPr>
          <a:xfrm>
            <a:off x="5029200" y="6096000"/>
            <a:ext cx="4038600" cy="646331"/>
          </a:xfrm>
          <a:prstGeom prst="rect">
            <a:avLst/>
          </a:prstGeom>
          <a:noFill/>
        </p:spPr>
        <p:txBody>
          <a:bodyPr wrap="square" rtlCol="0">
            <a:spAutoFit/>
          </a:bodyPr>
          <a:lstStyle/>
          <a:p>
            <a:r>
              <a:rPr lang="en-US" dirty="0"/>
              <a:t>http://www.stateoffranklin.net/johnsons/cemeteries/oakhill/hjmarker1.jpg</a:t>
            </a:r>
          </a:p>
        </p:txBody>
      </p:sp>
    </p:spTree>
    <p:extLst>
      <p:ext uri="{BB962C8B-B14F-4D97-AF65-F5344CB8AC3E}">
        <p14:creationId xmlns:p14="http://schemas.microsoft.com/office/powerpoint/2010/main" val="695078658"/>
      </p:ext>
    </p:extLst>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42630</TotalTime>
  <Words>3338</Words>
  <Application>Microsoft Office PowerPoint</Application>
  <PresentationFormat>On-screen Show (4:3)</PresentationFormat>
  <Paragraphs>402</Paragraphs>
  <Slides>80</Slides>
  <Notes>1</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262</cp:revision>
  <dcterms:created xsi:type="dcterms:W3CDTF">2013-06-29T16:28:55Z</dcterms:created>
  <dcterms:modified xsi:type="dcterms:W3CDTF">2016-03-04T17:13:30Z</dcterms:modified>
</cp:coreProperties>
</file>