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355" r:id="rId2"/>
    <p:sldId id="387" r:id="rId3"/>
    <p:sldId id="350" r:id="rId4"/>
    <p:sldId id="356" r:id="rId5"/>
    <p:sldId id="357" r:id="rId6"/>
    <p:sldId id="388" r:id="rId7"/>
    <p:sldId id="385" r:id="rId8"/>
    <p:sldId id="315" r:id="rId9"/>
    <p:sldId id="384" r:id="rId10"/>
    <p:sldId id="264" r:id="rId11"/>
    <p:sldId id="358" r:id="rId12"/>
    <p:sldId id="262" r:id="rId13"/>
    <p:sldId id="352" r:id="rId14"/>
    <p:sldId id="303" r:id="rId15"/>
    <p:sldId id="305" r:id="rId16"/>
    <p:sldId id="268" r:id="rId17"/>
    <p:sldId id="257" r:id="rId18"/>
    <p:sldId id="310" r:id="rId19"/>
    <p:sldId id="311" r:id="rId20"/>
    <p:sldId id="314" r:id="rId21"/>
    <p:sldId id="347" r:id="rId22"/>
    <p:sldId id="309" r:id="rId23"/>
    <p:sldId id="359" r:id="rId24"/>
    <p:sldId id="276" r:id="rId25"/>
    <p:sldId id="360" r:id="rId26"/>
    <p:sldId id="361" r:id="rId27"/>
    <p:sldId id="296" r:id="rId28"/>
    <p:sldId id="297" r:id="rId29"/>
    <p:sldId id="362" r:id="rId30"/>
    <p:sldId id="389" r:id="rId31"/>
    <p:sldId id="317" r:id="rId32"/>
    <p:sldId id="365" r:id="rId33"/>
    <p:sldId id="363" r:id="rId34"/>
    <p:sldId id="364" r:id="rId35"/>
    <p:sldId id="321" r:id="rId36"/>
    <p:sldId id="294" r:id="rId37"/>
    <p:sldId id="380" r:id="rId38"/>
    <p:sldId id="372" r:id="rId39"/>
    <p:sldId id="379" r:id="rId40"/>
    <p:sldId id="391" r:id="rId41"/>
    <p:sldId id="390" r:id="rId42"/>
    <p:sldId id="304" r:id="rId43"/>
    <p:sldId id="383" r:id="rId44"/>
    <p:sldId id="312" r:id="rId45"/>
    <p:sldId id="266" r:id="rId46"/>
    <p:sldId id="270" r:id="rId47"/>
    <p:sldId id="313" r:id="rId48"/>
    <p:sldId id="392" r:id="rId49"/>
    <p:sldId id="259" r:id="rId50"/>
    <p:sldId id="260" r:id="rId51"/>
    <p:sldId id="272" r:id="rId52"/>
    <p:sldId id="265" r:id="rId53"/>
    <p:sldId id="267" r:id="rId54"/>
    <p:sldId id="376" r:id="rId55"/>
    <p:sldId id="369" r:id="rId56"/>
    <p:sldId id="370" r:id="rId57"/>
    <p:sldId id="377" r:id="rId58"/>
    <p:sldId id="378" r:id="rId59"/>
    <p:sldId id="293" r:id="rId60"/>
    <p:sldId id="299" r:id="rId61"/>
    <p:sldId id="306" r:id="rId62"/>
    <p:sldId id="307" r:id="rId63"/>
    <p:sldId id="281" r:id="rId64"/>
    <p:sldId id="292" r:id="rId65"/>
    <p:sldId id="286" r:id="rId66"/>
    <p:sldId id="374" r:id="rId67"/>
    <p:sldId id="375" r:id="rId68"/>
    <p:sldId id="287" r:id="rId69"/>
    <p:sldId id="368" r:id="rId70"/>
    <p:sldId id="349" r:id="rId71"/>
    <p:sldId id="371" r:id="rId72"/>
    <p:sldId id="373" r:id="rId73"/>
    <p:sldId id="345" r:id="rId74"/>
    <p:sldId id="342" r:id="rId75"/>
    <p:sldId id="381" r:id="rId76"/>
    <p:sldId id="343" r:id="rId77"/>
    <p:sldId id="336" r:id="rId78"/>
    <p:sldId id="340" r:id="rId79"/>
    <p:sldId id="341" r:id="rId80"/>
    <p:sldId id="344" r:id="rId81"/>
    <p:sldId id="353" r:id="rId82"/>
    <p:sldId id="290" r:id="rId83"/>
    <p:sldId id="319" r:id="rId84"/>
    <p:sldId id="320" r:id="rId85"/>
    <p:sldId id="322" r:id="rId86"/>
    <p:sldId id="323" r:id="rId87"/>
    <p:sldId id="324" r:id="rId88"/>
    <p:sldId id="326" r:id="rId89"/>
    <p:sldId id="325" r:id="rId90"/>
    <p:sldId id="327" r:id="rId91"/>
    <p:sldId id="328" r:id="rId92"/>
    <p:sldId id="329" r:id="rId93"/>
    <p:sldId id="330" r:id="rId94"/>
    <p:sldId id="332" r:id="rId95"/>
    <p:sldId id="333" r:id="rId96"/>
    <p:sldId id="334" r:id="rId97"/>
    <p:sldId id="331" r:id="rId98"/>
    <p:sldId id="335" r:id="rId99"/>
    <p:sldId id="386" r:id="rId100"/>
    <p:sldId id="291" r:id="rId101"/>
    <p:sldId id="382" r:id="rId1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427" y="-72"/>
      </p:cViewPr>
      <p:guideLst>
        <p:guide orient="horz" pos="2160"/>
        <p:guide pos="2880"/>
      </p:guideLst>
    </p:cSldViewPr>
  </p:slideViewPr>
  <p:notesTextViewPr>
    <p:cViewPr>
      <p:scale>
        <a:sx n="1" d="1"/>
        <a:sy n="1" d="1"/>
      </p:scale>
      <p:origin x="0" y="0"/>
    </p:cViewPr>
  </p:notesTextViewPr>
  <p:sorterViewPr>
    <p:cViewPr>
      <p:scale>
        <a:sx n="66" d="100"/>
        <a:sy n="66" d="100"/>
      </p:scale>
      <p:origin x="0" y="57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C2316B-8248-44C1-94CA-A13DA38F6C18}" type="datetimeFigureOut">
              <a:rPr lang="en-US" smtClean="0"/>
              <a:t>10/23/2016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B7B243-5E1C-40E4-A631-4DF4F4021F9B}" type="slidenum">
              <a:rPr lang="en-US" smtClean="0"/>
              <a:t>‹#›</a:t>
            </a:fld>
            <a:endParaRPr lang="en-US"/>
          </a:p>
        </p:txBody>
      </p:sp>
    </p:spTree>
    <p:extLst>
      <p:ext uri="{BB962C8B-B14F-4D97-AF65-F5344CB8AC3E}">
        <p14:creationId xmlns:p14="http://schemas.microsoft.com/office/powerpoint/2010/main" val="38824261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14</a:t>
            </a:fld>
            <a:endParaRPr lang="en-US"/>
          </a:p>
        </p:txBody>
      </p:sp>
    </p:spTree>
    <p:extLst>
      <p:ext uri="{BB962C8B-B14F-4D97-AF65-F5344CB8AC3E}">
        <p14:creationId xmlns:p14="http://schemas.microsoft.com/office/powerpoint/2010/main" val="147808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Suspected</a:t>
            </a:r>
            <a:r>
              <a:rPr lang="en-US" baseline="0" dirty="0" smtClean="0"/>
              <a:t> move date: September 1953?</a:t>
            </a:r>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96</a:t>
            </a:fld>
            <a:endParaRPr lang="en-US"/>
          </a:p>
        </p:txBody>
      </p:sp>
    </p:spTree>
    <p:extLst>
      <p:ext uri="{BB962C8B-B14F-4D97-AF65-F5344CB8AC3E}">
        <p14:creationId xmlns:p14="http://schemas.microsoft.com/office/powerpoint/2010/main" val="2075564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15</a:t>
            </a:fld>
            <a:endParaRPr lang="en-US"/>
          </a:p>
        </p:txBody>
      </p:sp>
    </p:spTree>
    <p:extLst>
      <p:ext uri="{BB962C8B-B14F-4D97-AF65-F5344CB8AC3E}">
        <p14:creationId xmlns:p14="http://schemas.microsoft.com/office/powerpoint/2010/main" val="2128570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17</a:t>
            </a:fld>
            <a:endParaRPr lang="en-US"/>
          </a:p>
        </p:txBody>
      </p:sp>
    </p:spTree>
    <p:extLst>
      <p:ext uri="{BB962C8B-B14F-4D97-AF65-F5344CB8AC3E}">
        <p14:creationId xmlns:p14="http://schemas.microsoft.com/office/powerpoint/2010/main" val="505957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Flickr,</a:t>
            </a:r>
            <a:r>
              <a:rPr lang="en-US" baseline="0" dirty="0" smtClean="0"/>
              <a:t> Old Hickory 1926</a:t>
            </a:r>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21</a:t>
            </a:fld>
            <a:endParaRPr lang="en-US"/>
          </a:p>
        </p:txBody>
      </p:sp>
    </p:spTree>
    <p:extLst>
      <p:ext uri="{BB962C8B-B14F-4D97-AF65-F5344CB8AC3E}">
        <p14:creationId xmlns:p14="http://schemas.microsoft.com/office/powerpoint/2010/main" val="187800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28</a:t>
            </a:fld>
            <a:endParaRPr lang="en-US"/>
          </a:p>
        </p:txBody>
      </p:sp>
    </p:spTree>
    <p:extLst>
      <p:ext uri="{BB962C8B-B14F-4D97-AF65-F5344CB8AC3E}">
        <p14:creationId xmlns:p14="http://schemas.microsoft.com/office/powerpoint/2010/main" val="113745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31</a:t>
            </a:fld>
            <a:endParaRPr lang="en-US"/>
          </a:p>
        </p:txBody>
      </p:sp>
    </p:spTree>
    <p:extLst>
      <p:ext uri="{BB962C8B-B14F-4D97-AF65-F5344CB8AC3E}">
        <p14:creationId xmlns:p14="http://schemas.microsoft.com/office/powerpoint/2010/main" val="1478085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the 1920s?</a:t>
            </a:r>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35</a:t>
            </a:fld>
            <a:endParaRPr lang="en-US"/>
          </a:p>
        </p:txBody>
      </p:sp>
    </p:spTree>
    <p:extLst>
      <p:ext uri="{BB962C8B-B14F-4D97-AF65-F5344CB8AC3E}">
        <p14:creationId xmlns:p14="http://schemas.microsoft.com/office/powerpoint/2010/main" val="922736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81</a:t>
            </a:fld>
            <a:endParaRPr lang="en-US"/>
          </a:p>
        </p:txBody>
      </p:sp>
    </p:spTree>
    <p:extLst>
      <p:ext uri="{BB962C8B-B14F-4D97-AF65-F5344CB8AC3E}">
        <p14:creationId xmlns:p14="http://schemas.microsoft.com/office/powerpoint/2010/main" val="888681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from Flickr (posted by Archives)</a:t>
            </a:r>
            <a:endParaRPr lang="en-US" dirty="0"/>
          </a:p>
        </p:txBody>
      </p:sp>
      <p:sp>
        <p:nvSpPr>
          <p:cNvPr id="4" name="Slide Number Placeholder 3"/>
          <p:cNvSpPr>
            <a:spLocks noGrp="1"/>
          </p:cNvSpPr>
          <p:nvPr>
            <p:ph type="sldNum" sz="quarter" idx="10"/>
          </p:nvPr>
        </p:nvSpPr>
        <p:spPr/>
        <p:txBody>
          <a:bodyPr/>
          <a:lstStyle/>
          <a:p>
            <a:fld id="{A5B7B243-5E1C-40E4-A631-4DF4F4021F9B}" type="slidenum">
              <a:rPr lang="en-US" smtClean="0"/>
              <a:t>88</a:t>
            </a:fld>
            <a:endParaRPr lang="en-US"/>
          </a:p>
        </p:txBody>
      </p:sp>
    </p:spTree>
    <p:extLst>
      <p:ext uri="{BB962C8B-B14F-4D97-AF65-F5344CB8AC3E}">
        <p14:creationId xmlns:p14="http://schemas.microsoft.com/office/powerpoint/2010/main" val="2978395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7B181F8-4146-4C42-BBE3-930A8D7095A1}"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1020853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181F8-4146-4C42-BBE3-930A8D7095A1}"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638904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181F8-4146-4C42-BBE3-930A8D7095A1}"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1039801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7B181F8-4146-4C42-BBE3-930A8D7095A1}"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3822722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B181F8-4146-4C42-BBE3-930A8D7095A1}" type="datetimeFigureOut">
              <a:rPr lang="en-US" smtClean="0"/>
              <a:t>10/23/2016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3221327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7B181F8-4146-4C42-BBE3-930A8D7095A1}"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4109511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7B181F8-4146-4C42-BBE3-930A8D7095A1}" type="datetimeFigureOut">
              <a:rPr lang="en-US" smtClean="0"/>
              <a:t>10/23/2016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3008033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B181F8-4146-4C42-BBE3-930A8D7095A1}" type="datetimeFigureOut">
              <a:rPr lang="en-US" smtClean="0"/>
              <a:t>10/23/2016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110291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181F8-4146-4C42-BBE3-930A8D7095A1}" type="datetimeFigureOut">
              <a:rPr lang="en-US" smtClean="0"/>
              <a:t>10/23/2016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648407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181F8-4146-4C42-BBE3-930A8D7095A1}"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84224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181F8-4146-4C42-BBE3-930A8D7095A1}" type="datetimeFigureOut">
              <a:rPr lang="en-US" smtClean="0"/>
              <a:t>10/23/2016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38D2FD-EFF7-42A7-B0DE-CF26DAFF0CBD}" type="slidenum">
              <a:rPr lang="en-US" smtClean="0"/>
              <a:t>‹#›</a:t>
            </a:fld>
            <a:endParaRPr lang="en-US"/>
          </a:p>
        </p:txBody>
      </p:sp>
    </p:spTree>
    <p:extLst>
      <p:ext uri="{BB962C8B-B14F-4D97-AF65-F5344CB8AC3E}">
        <p14:creationId xmlns:p14="http://schemas.microsoft.com/office/powerpoint/2010/main" val="4069573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181F8-4146-4C42-BBE3-930A8D7095A1}" type="datetimeFigureOut">
              <a:rPr lang="en-US" smtClean="0"/>
              <a:t>10/23/2016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38D2FD-EFF7-42A7-B0DE-CF26DAFF0CBD}" type="slidenum">
              <a:rPr lang="en-US" smtClean="0"/>
              <a:t>‹#›</a:t>
            </a:fld>
            <a:endParaRPr lang="en-US"/>
          </a:p>
        </p:txBody>
      </p:sp>
    </p:spTree>
    <p:extLst>
      <p:ext uri="{BB962C8B-B14F-4D97-AF65-F5344CB8AC3E}">
        <p14:creationId xmlns:p14="http://schemas.microsoft.com/office/powerpoint/2010/main" val="164823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hyperlink" Target="http://www.etsu.edu/facts/history.aspx" TargetMode="External"/><Relationship Id="rId1" Type="http://schemas.openxmlformats.org/officeDocument/2006/relationships/slideLayout" Target="../slideLayouts/slideLayout7.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1.jpg"/><Relationship Id="rId7"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 Id="rId9"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3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zTipwNGNRbI" TargetMode="External"/><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8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2.jpg"/></Relationships>
</file>

<file path=ppt/slides/_rels/slide89.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28.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9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hyperlink" Target="http://www.etsu.edu/facts/history.aspx"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7.jpg"/><Relationship Id="rId4" Type="http://schemas.openxmlformats.org/officeDocument/2006/relationships/image" Target="../media/image136.jpg"/></Relationships>
</file>

<file path=ppt/slides/_rels/slide9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hyperlink" Target="https://https/www.youtube.com/watch?v=hMVP3wGCBIY"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231" t="8291" r="2820" b="10000"/>
          <a:stretch/>
        </p:blipFill>
        <p:spPr>
          <a:xfrm>
            <a:off x="-453847" y="0"/>
            <a:ext cx="10632923" cy="7010400"/>
          </a:xfrm>
          <a:prstGeom prst="rect">
            <a:avLst/>
          </a:prstGeom>
        </p:spPr>
      </p:pic>
      <p:sp>
        <p:nvSpPr>
          <p:cNvPr id="3" name="TextBox 2"/>
          <p:cNvSpPr txBox="1"/>
          <p:nvPr/>
        </p:nvSpPr>
        <p:spPr>
          <a:xfrm>
            <a:off x="5410200" y="5562600"/>
            <a:ext cx="3352800" cy="1200329"/>
          </a:xfrm>
          <a:prstGeom prst="rect">
            <a:avLst/>
          </a:prstGeom>
          <a:noFill/>
        </p:spPr>
        <p:txBody>
          <a:bodyPr wrap="square" rtlCol="0">
            <a:spAutoFit/>
          </a:bodyPr>
          <a:lstStyle/>
          <a:p>
            <a:pPr algn="ctr"/>
            <a:r>
              <a:rPr lang="en-US" sz="24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rPr>
              <a:t>Photo in the Johnson City Power Board lobby </a:t>
            </a:r>
          </a:p>
          <a:p>
            <a:pPr algn="ctr"/>
            <a:r>
              <a:rPr lang="en-US" sz="2400" b="1" dirty="0" smtClean="0">
                <a:ln w="12700">
                  <a:solidFill>
                    <a:schemeClr val="tx1"/>
                  </a:solidFill>
                  <a:prstDash val="solid"/>
                </a:ln>
                <a:solidFill>
                  <a:srgbClr val="FFFF00"/>
                </a:solidFill>
                <a:effectLst>
                  <a:outerShdw blurRad="41275" dist="20320" dir="1800000" algn="tl" rotWithShape="0">
                    <a:srgbClr val="000000">
                      <a:alpha val="40000"/>
                    </a:srgbClr>
                  </a:outerShdw>
                </a:effectLst>
              </a:rPr>
              <a:t>(as of 5/3/2016)</a:t>
            </a:r>
            <a:endParaRPr lang="en-US" sz="2400" b="1" dirty="0">
              <a:ln w="12700">
                <a:solidFill>
                  <a:schemeClr val="tx1"/>
                </a:solidFill>
                <a:prstDash val="solid"/>
              </a:ln>
              <a:solidFill>
                <a:srgbClr val="FFFF00"/>
              </a:solidFill>
              <a:effectLst>
                <a:outerShdw blurRad="41275" dist="20320" dir="1800000" algn="tl" rotWithShape="0">
                  <a:srgbClr val="000000">
                    <a:alpha val="40000"/>
                  </a:srgbClr>
                </a:outerShdw>
              </a:effectLst>
            </a:endParaRPr>
          </a:p>
        </p:txBody>
      </p:sp>
      <p:sp>
        <p:nvSpPr>
          <p:cNvPr id="4" name="TextBox 3"/>
          <p:cNvSpPr txBox="1"/>
          <p:nvPr/>
        </p:nvSpPr>
        <p:spPr>
          <a:xfrm>
            <a:off x="76200" y="457200"/>
            <a:ext cx="8915400" cy="954107"/>
          </a:xfrm>
          <a:prstGeom prst="rect">
            <a:avLst/>
          </a:prstGeom>
          <a:noFill/>
        </p:spPr>
        <p:txBody>
          <a:bodyPr wrap="square" rtlCol="0">
            <a:spAutoFit/>
          </a:bodyPr>
          <a:lstStyle/>
          <a:p>
            <a:pPr algn="ctr"/>
            <a:r>
              <a:rPr lang="en-US" sz="28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ial Rounded MT Bold" panose="020F0704030504030204" pitchFamily="34" charset="0"/>
              </a:rPr>
              <a:t>A Brief History of ETSU, </a:t>
            </a:r>
            <a:r>
              <a:rPr lang="en-US" sz="2800" b="1" dirty="0" err="1"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ial Rounded MT Bold" panose="020F0704030504030204" pitchFamily="34" charset="0"/>
              </a:rPr>
              <a:t>Gilbreath</a:t>
            </a:r>
            <a:r>
              <a:rPr lang="en-US" sz="2800" b="1" dirty="0" smtClean="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ial Rounded MT Bold" panose="020F0704030504030204" pitchFamily="34" charset="0"/>
              </a:rPr>
              <a:t> Hall, and the Department of Mathematics and Statistics</a:t>
            </a:r>
            <a:endParaRPr lang="en-US" sz="28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Arial Rounded MT Bold" panose="020F0704030504030204" pitchFamily="34" charset="0"/>
            </a:endParaRPr>
          </a:p>
        </p:txBody>
      </p:sp>
      <p:sp>
        <p:nvSpPr>
          <p:cNvPr id="5" name="TextBox 4"/>
          <p:cNvSpPr txBox="1"/>
          <p:nvPr/>
        </p:nvSpPr>
        <p:spPr>
          <a:xfrm>
            <a:off x="76200" y="1371600"/>
            <a:ext cx="9144000" cy="523220"/>
          </a:xfrm>
          <a:prstGeom prst="rect">
            <a:avLst/>
          </a:prstGeom>
          <a:noFill/>
        </p:spPr>
        <p:txBody>
          <a:bodyPr wrap="square" rtlCol="0">
            <a:spAutoFit/>
          </a:bodyPr>
          <a:lstStyle/>
          <a:p>
            <a:pPr algn="ctr"/>
            <a:r>
              <a:rPr lang="en-US" sz="2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 commemoration of the 90</a:t>
            </a:r>
            <a:r>
              <a:rPr lang="en-US" sz="2700" b="1" baseline="300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a:t>
            </a:r>
            <a:r>
              <a:rPr lang="en-US" sz="2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anniversary of the department)</a:t>
            </a:r>
            <a:endParaRPr lang="en-US" sz="27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4876800" y="2286000"/>
            <a:ext cx="4495800" cy="1815882"/>
          </a:xfrm>
          <a:prstGeom prst="rect">
            <a:avLst/>
          </a:prstGeom>
          <a:noFill/>
        </p:spPr>
        <p:txBody>
          <a:bodyPr wrap="square" rtlCol="0">
            <a:spAutoFit/>
          </a:bodyPr>
          <a:lstStyle/>
          <a:p>
            <a:pPr algn="ctr"/>
            <a:r>
              <a:rPr lang="en-US" sz="2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A rambling seminar presented by </a:t>
            </a:r>
          </a:p>
          <a:p>
            <a:pPr algn="ctr"/>
            <a:r>
              <a:rPr lang="en-US" sz="2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Robert “Dr. Bob” Gardner</a:t>
            </a:r>
          </a:p>
          <a:p>
            <a:pPr algn="ctr"/>
            <a:r>
              <a:rPr lang="en-US" sz="28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October 28, 2016</a:t>
            </a:r>
            <a:endParaRPr lang="en-US" sz="28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554256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4600" y="990600"/>
            <a:ext cx="4038600" cy="5538026"/>
          </a:xfrm>
          <a:prstGeom prst="rect">
            <a:avLst/>
          </a:prstGeom>
          <a:ln w="38100">
            <a:solidFill>
              <a:srgbClr val="C00000"/>
            </a:solidFill>
          </a:ln>
        </p:spPr>
      </p:pic>
      <p:sp>
        <p:nvSpPr>
          <p:cNvPr id="3" name="TextBox 2"/>
          <p:cNvSpPr txBox="1"/>
          <p:nvPr/>
        </p:nvSpPr>
        <p:spPr>
          <a:xfrm>
            <a:off x="381000" y="228600"/>
            <a:ext cx="8382000" cy="707886"/>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First President: Sidney </a:t>
            </a:r>
            <a:r>
              <a:rPr lang="en-US" sz="4000" dirty="0" err="1" smtClean="0">
                <a:latin typeface="Times New Roman" panose="02020603050405020304" pitchFamily="18" charset="0"/>
                <a:cs typeface="Times New Roman" panose="02020603050405020304" pitchFamily="18" charset="0"/>
              </a:rPr>
              <a:t>Gilbreath</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933218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57200" y="4004608"/>
            <a:ext cx="4800600" cy="1938992"/>
          </a:xfrm>
          <a:prstGeom prst="rect">
            <a:avLst/>
          </a:prstGeom>
          <a:noFill/>
        </p:spPr>
        <p:txBody>
          <a:bodyPr wrap="square" rtlCol="0">
            <a:spAutoFit/>
          </a:bodyPr>
          <a:lstStyle/>
          <a:p>
            <a:r>
              <a:rPr lang="en-US" sz="2000" dirty="0" smtClean="0"/>
              <a:t>George L. Carter’s daughter, </a:t>
            </a:r>
            <a:r>
              <a:rPr lang="en-US" sz="2000" dirty="0"/>
              <a:t>A</a:t>
            </a:r>
            <a:r>
              <a:rPr lang="en-US" sz="2000" dirty="0" smtClean="0"/>
              <a:t>lice,  distraught over a lost love who died by taking rat poison! For years, she was said to haunt the old George L. Carter house.  However, Carter didn’t have a daughter!  See:</a:t>
            </a:r>
            <a:endParaRPr lang="en-US" sz="2000" dirty="0"/>
          </a:p>
        </p:txBody>
      </p:sp>
      <p:sp>
        <p:nvSpPr>
          <p:cNvPr id="3" name="TextBox 2"/>
          <p:cNvSpPr txBox="1"/>
          <p:nvPr/>
        </p:nvSpPr>
        <p:spPr>
          <a:xfrm>
            <a:off x="838200" y="76200"/>
            <a:ext cx="4267200" cy="1938992"/>
          </a:xfrm>
          <a:prstGeom prst="rect">
            <a:avLst/>
          </a:prstGeom>
          <a:noFill/>
        </p:spPr>
        <p:txBody>
          <a:bodyPr wrap="square" rtlCol="0">
            <a:spAutoFit/>
          </a:bodyPr>
          <a:lstStyle/>
          <a:p>
            <a:pPr algn="ctr"/>
            <a:r>
              <a:rPr lang="en-US" sz="4000" dirty="0" smtClean="0"/>
              <a:t>Some Final Nonsense: Ghosts on Campus</a:t>
            </a:r>
            <a:endParaRPr lang="en-US" sz="4000" dirty="0"/>
          </a:p>
        </p:txBody>
      </p:sp>
      <p:sp>
        <p:nvSpPr>
          <p:cNvPr id="2" name="TextBox 1"/>
          <p:cNvSpPr txBox="1"/>
          <p:nvPr/>
        </p:nvSpPr>
        <p:spPr>
          <a:xfrm>
            <a:off x="990600" y="5574268"/>
            <a:ext cx="4038600" cy="369332"/>
          </a:xfrm>
          <a:prstGeom prst="rect">
            <a:avLst/>
          </a:prstGeom>
          <a:noFill/>
        </p:spPr>
        <p:txBody>
          <a:bodyPr wrap="square" rtlCol="0">
            <a:spAutoFit/>
          </a:bodyPr>
          <a:lstStyle/>
          <a:p>
            <a:r>
              <a:rPr lang="en-US" dirty="0"/>
              <a:t>http://www.prairieghosts.com/etsu.html</a:t>
            </a:r>
          </a:p>
        </p:txBody>
      </p:sp>
      <p:sp>
        <p:nvSpPr>
          <p:cNvPr id="4" name="TextBox 3"/>
          <p:cNvSpPr txBox="1"/>
          <p:nvPr/>
        </p:nvSpPr>
        <p:spPr>
          <a:xfrm>
            <a:off x="304800" y="2209800"/>
            <a:ext cx="4800600" cy="1323439"/>
          </a:xfrm>
          <a:prstGeom prst="rect">
            <a:avLst/>
          </a:prstGeom>
          <a:noFill/>
        </p:spPr>
        <p:txBody>
          <a:bodyPr wrap="square" rtlCol="0">
            <a:spAutoFit/>
          </a:bodyPr>
          <a:lstStyle/>
          <a:p>
            <a:r>
              <a:rPr lang="en-US" sz="2000" dirty="0" smtClean="0"/>
              <a:t>“ETSU’s spooky campus has gained national attention from publications like the Huffington Post for its myriad of ghostly residents.” - </a:t>
            </a:r>
            <a:r>
              <a:rPr lang="en-US" sz="2000" i="1" dirty="0" smtClean="0"/>
              <a:t>East Tennessean</a:t>
            </a:r>
            <a:r>
              <a:rPr lang="en-US" sz="2000" dirty="0" smtClean="0"/>
              <a:t>, 10/27/2016</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1448" y="1219200"/>
            <a:ext cx="3119152" cy="4803393"/>
          </a:xfrm>
          <a:prstGeom prst="rect">
            <a:avLst/>
          </a:prstGeom>
          <a:ln w="38100">
            <a:solidFill>
              <a:srgbClr val="FFC000"/>
            </a:solidFill>
          </a:ln>
        </p:spPr>
      </p:pic>
      <p:sp>
        <p:nvSpPr>
          <p:cNvPr id="6" name="TextBox 5"/>
          <p:cNvSpPr txBox="1"/>
          <p:nvPr/>
        </p:nvSpPr>
        <p:spPr>
          <a:xfrm>
            <a:off x="4648200" y="6260068"/>
            <a:ext cx="4800600" cy="369332"/>
          </a:xfrm>
          <a:prstGeom prst="rect">
            <a:avLst/>
          </a:prstGeom>
          <a:noFill/>
        </p:spPr>
        <p:txBody>
          <a:bodyPr wrap="square" rtlCol="0">
            <a:spAutoFit/>
          </a:bodyPr>
          <a:lstStyle/>
          <a:p>
            <a:pPr algn="ctr"/>
            <a:r>
              <a:rPr lang="en-US" dirty="0" smtClean="0"/>
              <a:t>The October 27, 2016 </a:t>
            </a:r>
            <a:r>
              <a:rPr lang="en-US" i="1" dirty="0" smtClean="0"/>
              <a:t>East Tennessean.</a:t>
            </a:r>
            <a:endParaRPr lang="en-US" dirty="0"/>
          </a:p>
        </p:txBody>
      </p:sp>
    </p:spTree>
    <p:extLst>
      <p:ext uri="{BB962C8B-B14F-4D97-AF65-F5344CB8AC3E}">
        <p14:creationId xmlns:p14="http://schemas.microsoft.com/office/powerpoint/2010/main" val="367903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8200" y="533400"/>
            <a:ext cx="6934200" cy="584775"/>
          </a:xfrm>
          <a:prstGeom prst="rect">
            <a:avLst/>
          </a:prstGeom>
          <a:noFill/>
        </p:spPr>
        <p:txBody>
          <a:bodyPr wrap="square" rtlCol="0">
            <a:spAutoFit/>
          </a:bodyPr>
          <a:lstStyle/>
          <a:p>
            <a:pPr algn="ctr"/>
            <a:r>
              <a:rPr lang="en-US" sz="3200" dirty="0" smtClean="0">
                <a:solidFill>
                  <a:schemeClr val="tx2"/>
                </a:solidFill>
              </a:rPr>
              <a:t>A Number of Additional Questions!</a:t>
            </a:r>
            <a:endParaRPr lang="en-US" sz="3200" dirty="0">
              <a:solidFill>
                <a:schemeClr val="tx2"/>
              </a:solidFill>
            </a:endParaRPr>
          </a:p>
        </p:txBody>
      </p:sp>
      <p:sp>
        <p:nvSpPr>
          <p:cNvPr id="2" name="TextBox 1"/>
          <p:cNvSpPr txBox="1"/>
          <p:nvPr/>
        </p:nvSpPr>
        <p:spPr>
          <a:xfrm>
            <a:off x="381000" y="1447800"/>
            <a:ext cx="8153400" cy="3970318"/>
          </a:xfrm>
          <a:prstGeom prst="rect">
            <a:avLst/>
          </a:prstGeom>
          <a:noFill/>
        </p:spPr>
        <p:txBody>
          <a:bodyPr wrap="square" rtlCol="0">
            <a:spAutoFit/>
          </a:bodyPr>
          <a:lstStyle/>
          <a:p>
            <a:r>
              <a:rPr lang="en-US" dirty="0" smtClean="0"/>
              <a:t>Have the room numbers remained the same over the last century?</a:t>
            </a:r>
            <a:endParaRPr lang="en-US" dirty="0" smtClean="0"/>
          </a:p>
          <a:p>
            <a:r>
              <a:rPr lang="en-US" dirty="0" smtClean="0"/>
              <a:t>Where </a:t>
            </a:r>
            <a:r>
              <a:rPr lang="en-US" dirty="0" smtClean="0"/>
              <a:t>was the bookstore?</a:t>
            </a:r>
          </a:p>
          <a:p>
            <a:r>
              <a:rPr lang="en-US" dirty="0" smtClean="0"/>
              <a:t>What’s up with the attic space</a:t>
            </a:r>
            <a:r>
              <a:rPr lang="en-US" dirty="0" smtClean="0"/>
              <a:t>? Is it just for storage? </a:t>
            </a:r>
          </a:p>
          <a:p>
            <a:r>
              <a:rPr lang="en-US" dirty="0" smtClean="0"/>
              <a:t>Why </a:t>
            </a:r>
            <a:r>
              <a:rPr lang="en-US" dirty="0" smtClean="0"/>
              <a:t>are the front stairwell landings in the middle of the windows?</a:t>
            </a:r>
          </a:p>
          <a:p>
            <a:r>
              <a:rPr lang="en-US" dirty="0" smtClean="0"/>
              <a:t>Was the theater originally on the 2</a:t>
            </a:r>
            <a:r>
              <a:rPr lang="en-US" baseline="30000" dirty="0" smtClean="0"/>
              <a:t>nd</a:t>
            </a:r>
            <a:r>
              <a:rPr lang="en-US" dirty="0" smtClean="0"/>
              <a:t> and 3</a:t>
            </a:r>
            <a:r>
              <a:rPr lang="en-US" baseline="30000" dirty="0" smtClean="0"/>
              <a:t>rd</a:t>
            </a:r>
            <a:r>
              <a:rPr lang="en-US" dirty="0" smtClean="0"/>
              <a:t> floors</a:t>
            </a:r>
            <a:r>
              <a:rPr lang="en-US" dirty="0" smtClean="0"/>
              <a:t>?</a:t>
            </a:r>
          </a:p>
          <a:p>
            <a:r>
              <a:rPr lang="en-US" dirty="0" smtClean="0"/>
              <a:t>Did the north and south ends used to have the exterior doors flush with the ends of the building?</a:t>
            </a:r>
            <a:endParaRPr lang="en-US" dirty="0" smtClean="0"/>
          </a:p>
          <a:p>
            <a:r>
              <a:rPr lang="en-US" dirty="0" smtClean="0"/>
              <a:t>Why are so many windows on the west side bricked up?</a:t>
            </a:r>
          </a:p>
          <a:p>
            <a:r>
              <a:rPr lang="en-US" dirty="0" smtClean="0"/>
              <a:t>Is the </a:t>
            </a:r>
            <a:r>
              <a:rPr lang="en-US" dirty="0" err="1" smtClean="0"/>
              <a:t>Gilbreath</a:t>
            </a:r>
            <a:r>
              <a:rPr lang="en-US" dirty="0" smtClean="0"/>
              <a:t> Crack being monitored</a:t>
            </a:r>
            <a:r>
              <a:rPr lang="en-US" dirty="0" smtClean="0"/>
              <a:t>?</a:t>
            </a:r>
          </a:p>
          <a:p>
            <a:endParaRPr lang="en-US" dirty="0"/>
          </a:p>
          <a:p>
            <a:r>
              <a:rPr lang="en-US" dirty="0"/>
              <a:t>When was Carson Hall razed?</a:t>
            </a:r>
          </a:p>
          <a:p>
            <a:r>
              <a:rPr lang="en-US" dirty="0"/>
              <a:t>Is the stained glass in Nick’s Hall backlit?</a:t>
            </a:r>
          </a:p>
          <a:p>
            <a:endParaRPr lang="en-US" dirty="0" smtClean="0"/>
          </a:p>
          <a:p>
            <a:endParaRPr lang="en-US" dirty="0"/>
          </a:p>
        </p:txBody>
      </p:sp>
      <p:sp>
        <p:nvSpPr>
          <p:cNvPr id="4" name="TextBox 3"/>
          <p:cNvSpPr txBox="1"/>
          <p:nvPr/>
        </p:nvSpPr>
        <p:spPr>
          <a:xfrm>
            <a:off x="3124200" y="5105400"/>
            <a:ext cx="2286000" cy="1569660"/>
          </a:xfrm>
          <a:prstGeom prst="rect">
            <a:avLst/>
          </a:prstGeom>
          <a:noFill/>
        </p:spPr>
        <p:txBody>
          <a:bodyPr wrap="square" rtlCol="0">
            <a:spAutoFit/>
          </a:bodyPr>
          <a:lstStyle/>
          <a:p>
            <a:pPr algn="ctr"/>
            <a:r>
              <a:rPr lang="en-US" sz="9600" dirty="0" smtClean="0"/>
              <a:t>?</a:t>
            </a:r>
            <a:endParaRPr lang="en-US" sz="9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4342078"/>
            <a:ext cx="3352800" cy="2152079"/>
          </a:xfrm>
          <a:prstGeom prst="rect">
            <a:avLst/>
          </a:prstGeom>
        </p:spPr>
      </p:pic>
    </p:spTree>
    <p:extLst>
      <p:ext uri="{BB962C8B-B14F-4D97-AF65-F5344CB8AC3E}">
        <p14:creationId xmlns:p14="http://schemas.microsoft.com/office/powerpoint/2010/main" val="294181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04800"/>
            <a:ext cx="7673340" cy="1501140"/>
          </a:xfrm>
          <a:prstGeom prst="rect">
            <a:avLst/>
          </a:prstGeom>
          <a:ln w="28575">
            <a:solidFill>
              <a:schemeClr val="tx2"/>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70" y="2133600"/>
            <a:ext cx="4446389" cy="4439194"/>
          </a:xfrm>
          <a:prstGeom prst="rect">
            <a:avLst/>
          </a:prstGeom>
          <a:ln w="38100">
            <a:solidFill>
              <a:schemeClr val="tx2"/>
            </a:solidFill>
          </a:ln>
          <a:effectLst>
            <a:outerShdw blurRad="292100" dist="139700" dir="2700000" algn="tl" rotWithShape="0">
              <a:srgbClr val="333333">
                <a:alpha val="65000"/>
              </a:srgbClr>
            </a:outerShdw>
          </a:effectLst>
        </p:spPr>
      </p:pic>
      <p:sp>
        <p:nvSpPr>
          <p:cNvPr id="4" name="TextBox 3"/>
          <p:cNvSpPr txBox="1"/>
          <p:nvPr/>
        </p:nvSpPr>
        <p:spPr>
          <a:xfrm>
            <a:off x="5334000" y="2514600"/>
            <a:ext cx="3581400" cy="3108543"/>
          </a:xfrm>
          <a:prstGeom prst="rect">
            <a:avLst/>
          </a:prstGeom>
          <a:noFill/>
        </p:spPr>
        <p:txBody>
          <a:bodyPr wrap="square" rtlCol="0">
            <a:spAutoFit/>
          </a:bodyPr>
          <a:lstStyle/>
          <a:p>
            <a:pPr algn="ctr"/>
            <a:r>
              <a:rPr lang="en-US" sz="2800" dirty="0" smtClean="0"/>
              <a:t>Johnson City newspaper </a:t>
            </a:r>
            <a:r>
              <a:rPr lang="en-US" sz="2800" i="1" dirty="0" smtClean="0"/>
              <a:t>The Comet</a:t>
            </a:r>
            <a:r>
              <a:rPr lang="en-US" sz="2800" dirty="0" smtClean="0"/>
              <a:t> reported on the October </a:t>
            </a:r>
            <a:r>
              <a:rPr lang="en-US" sz="2800" dirty="0" smtClean="0"/>
              <a:t>10, </a:t>
            </a:r>
            <a:r>
              <a:rPr lang="en-US" sz="2800" dirty="0" smtClean="0"/>
              <a:t>1911 opening ceremony of East Tennessee State Normal School</a:t>
            </a:r>
            <a:endParaRPr lang="en-US" sz="2800" dirty="0"/>
          </a:p>
        </p:txBody>
      </p:sp>
    </p:spTree>
    <p:extLst>
      <p:ext uri="{BB962C8B-B14F-4D97-AF65-F5344CB8AC3E}">
        <p14:creationId xmlns:p14="http://schemas.microsoft.com/office/powerpoint/2010/main" val="349369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04800"/>
            <a:ext cx="8915400"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The Front Steps Have Hosted Many Events…</a:t>
            </a:r>
            <a:endParaRPr lang="en-US" sz="36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94253"/>
            <a:ext cx="6705600" cy="5136444"/>
          </a:xfrm>
          <a:prstGeom prst="rect">
            <a:avLst/>
          </a:prstGeom>
          <a:ln w="38100">
            <a:solidFill>
              <a:srgbClr val="C00000"/>
            </a:solidFill>
          </a:ln>
        </p:spPr>
      </p:pic>
      <p:sp>
        <p:nvSpPr>
          <p:cNvPr id="4" name="TextBox 3"/>
          <p:cNvSpPr txBox="1"/>
          <p:nvPr/>
        </p:nvSpPr>
        <p:spPr>
          <a:xfrm>
            <a:off x="609600" y="6230697"/>
            <a:ext cx="8229600" cy="584775"/>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The Charter Faculty</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01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654076"/>
            <a:ext cx="8001000" cy="2308324"/>
          </a:xfrm>
          <a:prstGeom prst="rect">
            <a:avLst/>
          </a:prstGeom>
          <a:noFill/>
        </p:spPr>
        <p:txBody>
          <a:bodyPr wrap="square" rtlCol="0">
            <a:spAutoFit/>
          </a:bodyPr>
          <a:lstStyle/>
          <a:p>
            <a:pPr algn="ctr"/>
            <a:r>
              <a:rPr lang="en-US" sz="7200" dirty="0" smtClean="0"/>
              <a:t>The First Five Buildings</a:t>
            </a:r>
            <a:endParaRPr lang="en-US" sz="7200" dirty="0"/>
          </a:p>
        </p:txBody>
      </p:sp>
    </p:spTree>
    <p:extLst>
      <p:ext uri="{BB962C8B-B14F-4D97-AF65-F5344CB8AC3E}">
        <p14:creationId xmlns:p14="http://schemas.microsoft.com/office/powerpoint/2010/main" val="3098420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073" y="-533400"/>
            <a:ext cx="12409278" cy="8693181"/>
          </a:xfrm>
          <a:prstGeom prst="rect">
            <a:avLst/>
          </a:prstGeom>
        </p:spPr>
      </p:pic>
      <p:sp>
        <p:nvSpPr>
          <p:cNvPr id="3" name="TextBox 2"/>
          <p:cNvSpPr txBox="1"/>
          <p:nvPr/>
        </p:nvSpPr>
        <p:spPr>
          <a:xfrm>
            <a:off x="3429000" y="5562600"/>
            <a:ext cx="5943600" cy="1323439"/>
          </a:xfrm>
          <a:prstGeom prst="rect">
            <a:avLst/>
          </a:prstGeom>
          <a:noFill/>
        </p:spPr>
        <p:txBody>
          <a:bodyPr wrap="square" rtlCol="0">
            <a:spAutoFit/>
          </a:bodyPr>
          <a:lstStyle/>
          <a:p>
            <a:pPr algn="ctr"/>
            <a:r>
              <a:rPr lang="en-US" sz="4000" dirty="0">
                <a:solidFill>
                  <a:srgbClr val="FFFF00"/>
                </a:solidFill>
                <a:effectLst>
                  <a:outerShdw blurRad="38100" dist="38100" dir="2700000" algn="tl">
                    <a:srgbClr val="000000">
                      <a:alpha val="43137"/>
                    </a:srgbClr>
                  </a:outerShdw>
                </a:effectLst>
              </a:rPr>
              <a:t>State Teachers College, Johnson </a:t>
            </a:r>
            <a:r>
              <a:rPr lang="en-US" sz="4000" dirty="0" smtClean="0">
                <a:solidFill>
                  <a:srgbClr val="FFFF00"/>
                </a:solidFill>
                <a:effectLst>
                  <a:outerShdw blurRad="38100" dist="38100" dir="2700000" algn="tl">
                    <a:srgbClr val="000000">
                      <a:alpha val="43137"/>
                    </a:srgbClr>
                  </a:outerShdw>
                </a:effectLst>
              </a:rPr>
              <a:t>City (1935)</a:t>
            </a:r>
            <a:endParaRPr lang="en-US" sz="400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5172075" y="685800"/>
            <a:ext cx="2143125" cy="646331"/>
          </a:xfrm>
          <a:prstGeom prst="rect">
            <a:avLst/>
          </a:prstGeom>
          <a:noFill/>
        </p:spPr>
        <p:txBody>
          <a:bodyPr wrap="square" rtlCol="0">
            <a:spAutoFit/>
          </a:bodyPr>
          <a:lstStyle/>
          <a:p>
            <a:pPr algn="ctr"/>
            <a:r>
              <a:rPr lang="en-US" dirty="0" smtClean="0">
                <a:solidFill>
                  <a:srgbClr val="FFFF00"/>
                </a:solidFill>
              </a:rPr>
              <a:t>Women’s Dorm (Carter Hall, 1911)</a:t>
            </a:r>
            <a:endParaRPr lang="en-US" dirty="0">
              <a:solidFill>
                <a:srgbClr val="FFFF00"/>
              </a:solidFill>
            </a:endParaRPr>
          </a:p>
        </p:txBody>
      </p:sp>
      <p:sp>
        <p:nvSpPr>
          <p:cNvPr id="12" name="Oval 11"/>
          <p:cNvSpPr/>
          <p:nvPr/>
        </p:nvSpPr>
        <p:spPr>
          <a:xfrm>
            <a:off x="4800600" y="1353235"/>
            <a:ext cx="1524000" cy="78036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715000" y="2133600"/>
            <a:ext cx="2057400" cy="1237565"/>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858000" y="1828800"/>
            <a:ext cx="1143000" cy="50585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162800" y="1143000"/>
            <a:ext cx="1905000" cy="646331"/>
          </a:xfrm>
          <a:prstGeom prst="rect">
            <a:avLst/>
          </a:prstGeom>
          <a:noFill/>
        </p:spPr>
        <p:txBody>
          <a:bodyPr wrap="square" rtlCol="0">
            <a:spAutoFit/>
          </a:bodyPr>
          <a:lstStyle/>
          <a:p>
            <a:pPr algn="ctr"/>
            <a:r>
              <a:rPr lang="en-US" dirty="0" smtClean="0">
                <a:solidFill>
                  <a:srgbClr val="FFFF00"/>
                </a:solidFill>
              </a:rPr>
              <a:t>Heating Plant, Dining Hall, 1911</a:t>
            </a:r>
            <a:endParaRPr lang="en-US" dirty="0">
              <a:solidFill>
                <a:srgbClr val="FFFF00"/>
              </a:solidFill>
            </a:endParaRPr>
          </a:p>
        </p:txBody>
      </p:sp>
      <p:sp>
        <p:nvSpPr>
          <p:cNvPr id="19" name="Oval 18"/>
          <p:cNvSpPr/>
          <p:nvPr/>
        </p:nvSpPr>
        <p:spPr>
          <a:xfrm>
            <a:off x="3276600" y="1295400"/>
            <a:ext cx="609600" cy="478303"/>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752600" y="953869"/>
            <a:ext cx="1905000" cy="646331"/>
          </a:xfrm>
          <a:prstGeom prst="rect">
            <a:avLst/>
          </a:prstGeom>
          <a:noFill/>
        </p:spPr>
        <p:txBody>
          <a:bodyPr wrap="square" rtlCol="0">
            <a:spAutoFit/>
          </a:bodyPr>
          <a:lstStyle/>
          <a:p>
            <a:pPr algn="ctr"/>
            <a:r>
              <a:rPr lang="en-US" dirty="0" smtClean="0">
                <a:solidFill>
                  <a:srgbClr val="FFFF00"/>
                </a:solidFill>
              </a:rPr>
              <a:t>President’s House (1911)</a:t>
            </a:r>
            <a:endParaRPr lang="en-US" dirty="0">
              <a:solidFill>
                <a:srgbClr val="FFFF00"/>
              </a:solidFill>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399" y="3670739"/>
            <a:ext cx="4964327" cy="1879843"/>
          </a:xfrm>
          <a:prstGeom prst="rect">
            <a:avLst/>
          </a:prstGeom>
          <a:ln w="38100">
            <a:solidFill>
              <a:srgbClr val="FFC000"/>
            </a:solidFill>
          </a:ln>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 y="3420931"/>
            <a:ext cx="3436620" cy="2528707"/>
          </a:xfrm>
          <a:prstGeom prst="rect">
            <a:avLst/>
          </a:prstGeom>
          <a:ln w="38100">
            <a:solidFill>
              <a:srgbClr val="FFC000"/>
            </a:solidFill>
          </a:ln>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3581400"/>
            <a:ext cx="3657600" cy="2545661"/>
          </a:xfrm>
          <a:prstGeom prst="rect">
            <a:avLst/>
          </a:prstGeom>
          <a:ln w="38100">
            <a:solidFill>
              <a:srgbClr val="FFC000"/>
            </a:solidFill>
          </a:ln>
        </p:spPr>
      </p:pic>
      <p:sp>
        <p:nvSpPr>
          <p:cNvPr id="25" name="TextBox 24"/>
          <p:cNvSpPr txBox="1"/>
          <p:nvPr/>
        </p:nvSpPr>
        <p:spPr>
          <a:xfrm>
            <a:off x="1981200" y="4538008"/>
            <a:ext cx="5943600" cy="1938992"/>
          </a:xfrm>
          <a:prstGeom prst="rect">
            <a:avLst/>
          </a:prstGeom>
          <a:noFill/>
        </p:spPr>
        <p:txBody>
          <a:bodyPr wrap="square" rtlCol="0">
            <a:spAutoFit/>
          </a:bodyPr>
          <a:lstStyle/>
          <a:p>
            <a:pPr algn="ctr"/>
            <a:r>
              <a:rPr lang="en-US" sz="4000" dirty="0" smtClean="0">
                <a:solidFill>
                  <a:srgbClr val="FFFF00"/>
                </a:solidFill>
                <a:effectLst>
                  <a:outerShdw blurRad="38100" dist="38100" dir="2700000" algn="tl">
                    <a:srgbClr val="000000">
                      <a:alpha val="43137"/>
                    </a:srgbClr>
                  </a:outerShdw>
                </a:effectLst>
              </a:rPr>
              <a:t>East Tennessee State Normal School </a:t>
            </a:r>
          </a:p>
          <a:p>
            <a:pPr algn="ctr"/>
            <a:r>
              <a:rPr lang="en-US" sz="4000" dirty="0" smtClean="0">
                <a:solidFill>
                  <a:srgbClr val="FFFF00"/>
                </a:solidFill>
                <a:effectLst>
                  <a:outerShdw blurRad="38100" dist="38100" dir="2700000" algn="tl">
                    <a:srgbClr val="000000">
                      <a:alpha val="43137"/>
                    </a:srgbClr>
                  </a:outerShdw>
                </a:effectLst>
              </a:rPr>
              <a:t>(1911)</a:t>
            </a:r>
            <a:endParaRPr lang="en-US" sz="4000" dirty="0">
              <a:solidFill>
                <a:srgbClr val="FFFF00"/>
              </a:solidFill>
              <a:effectLst>
                <a:outerShdw blurRad="38100" dist="38100" dir="2700000" algn="tl">
                  <a:srgbClr val="000000">
                    <a:alpha val="43137"/>
                  </a:srgbClr>
                </a:outerShdw>
              </a:effectLst>
            </a:endParaRPr>
          </a:p>
        </p:txBody>
      </p:sp>
      <p:sp>
        <p:nvSpPr>
          <p:cNvPr id="26" name="Oval 25"/>
          <p:cNvSpPr/>
          <p:nvPr/>
        </p:nvSpPr>
        <p:spPr>
          <a:xfrm rot="796092">
            <a:off x="3190537" y="1143000"/>
            <a:ext cx="4876800" cy="19812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08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3"/>
                                        </p:tgtEl>
                                      </p:cBhvr>
                                    </p:animEffect>
                                    <p:set>
                                      <p:cBhvr>
                                        <p:cTn id="45" dur="1" fill="hold">
                                          <p:stCondLst>
                                            <p:cond delay="499"/>
                                          </p:stCondLst>
                                        </p:cTn>
                                        <p:tgtEl>
                                          <p:spTgt spid="23"/>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4"/>
                                        </p:tgtEl>
                                      </p:cBhvr>
                                    </p:animEffect>
                                    <p:set>
                                      <p:cBhvr>
                                        <p:cTn id="60" dur="1" fill="hold">
                                          <p:stCondLst>
                                            <p:cond delay="499"/>
                                          </p:stCondLst>
                                        </p:cTn>
                                        <p:tgtEl>
                                          <p:spTgt spid="2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2"/>
                                        </p:tgtEl>
                                      </p:cBhvr>
                                    </p:animEffect>
                                    <p:set>
                                      <p:cBhvr>
                                        <p:cTn id="66" dur="1" fill="hold">
                                          <p:stCondLst>
                                            <p:cond delay="499"/>
                                          </p:stCondLst>
                                        </p:cTn>
                                        <p:tgtEl>
                                          <p:spTgt spid="12"/>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7"/>
                                        </p:tgtEl>
                                      </p:cBhvr>
                                    </p:animEffect>
                                    <p:set>
                                      <p:cBhvr>
                                        <p:cTn id="72" dur="1" fill="hold">
                                          <p:stCondLst>
                                            <p:cond delay="499"/>
                                          </p:stCondLst>
                                        </p:cTn>
                                        <p:tgtEl>
                                          <p:spTgt spid="17"/>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9"/>
                                        </p:tgtEl>
                                      </p:cBhvr>
                                    </p:animEffect>
                                    <p:set>
                                      <p:cBhvr>
                                        <p:cTn id="78" dur="1" fill="hold">
                                          <p:stCondLst>
                                            <p:cond delay="499"/>
                                          </p:stCondLst>
                                        </p:cTn>
                                        <p:tgtEl>
                                          <p:spTgt spid="19"/>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3"/>
                                        </p:tgtEl>
                                      </p:cBhvr>
                                    </p:animEffect>
                                    <p:set>
                                      <p:cBhvr>
                                        <p:cTn id="81" dur="1" fill="hold">
                                          <p:stCondLst>
                                            <p:cond delay="499"/>
                                          </p:stCondLst>
                                        </p:cTn>
                                        <p:tgtEl>
                                          <p:spTgt spid="3"/>
                                        </p:tgtEl>
                                        <p:attrNameLst>
                                          <p:attrName>style.visibility</p:attrName>
                                        </p:attrNameLst>
                                      </p:cBhvr>
                                      <p:to>
                                        <p:strVal val="hidden"/>
                                      </p:to>
                                    </p:set>
                                  </p:childTnLst>
                                </p:cTn>
                              </p:par>
                            </p:childTnLst>
                          </p:cTn>
                        </p:par>
                        <p:par>
                          <p:cTn id="82" fill="hold">
                            <p:stCondLst>
                              <p:cond delay="500"/>
                            </p:stCondLst>
                            <p:childTnLst>
                              <p:par>
                                <p:cTn id="83" presetID="10"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5" grpId="1"/>
      <p:bldP spid="12" grpId="0" animBg="1"/>
      <p:bldP spid="12" grpId="1" animBg="1"/>
      <p:bldP spid="16" grpId="0" animBg="1"/>
      <p:bldP spid="16" grpId="1" animBg="1"/>
      <p:bldP spid="17" grpId="0" animBg="1"/>
      <p:bldP spid="17" grpId="1" animBg="1"/>
      <p:bldP spid="18" grpId="0"/>
      <p:bldP spid="18" grpId="1"/>
      <p:bldP spid="19" grpId="0" animBg="1"/>
      <p:bldP spid="19" grpId="1" animBg="1"/>
      <p:bldP spid="20" grpId="0"/>
      <p:bldP spid="20" grpId="1"/>
      <p:bldP spid="2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9448800" cy="6869158"/>
          </a:xfrm>
          <a:prstGeom prst="rect">
            <a:avLst/>
          </a:prstGeom>
        </p:spPr>
      </p:pic>
      <p:sp>
        <p:nvSpPr>
          <p:cNvPr id="3" name="Rounded Rectangle 2"/>
          <p:cNvSpPr/>
          <p:nvPr/>
        </p:nvSpPr>
        <p:spPr>
          <a:xfrm>
            <a:off x="2895600" y="1295400"/>
            <a:ext cx="1752600" cy="533400"/>
          </a:xfrm>
          <a:prstGeom prst="round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71800" y="1383268"/>
            <a:ext cx="2514600" cy="369332"/>
          </a:xfrm>
          <a:prstGeom prst="rect">
            <a:avLst/>
          </a:prstGeom>
          <a:noFill/>
        </p:spPr>
        <p:txBody>
          <a:bodyPr wrap="square" rtlCol="0">
            <a:spAutoFit/>
          </a:bodyPr>
          <a:lstStyle/>
          <a:p>
            <a:r>
              <a:rPr lang="en-US" dirty="0" smtClean="0"/>
              <a:t>Northern  End</a:t>
            </a:r>
            <a:endParaRPr lang="en-US" dirty="0"/>
          </a:p>
        </p:txBody>
      </p:sp>
      <p:sp>
        <p:nvSpPr>
          <p:cNvPr id="5" name="Rounded Rectangle 4"/>
          <p:cNvSpPr/>
          <p:nvPr/>
        </p:nvSpPr>
        <p:spPr>
          <a:xfrm>
            <a:off x="4343400" y="5334000"/>
            <a:ext cx="1752600" cy="533400"/>
          </a:xfrm>
          <a:prstGeom prst="round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419600" y="5421868"/>
            <a:ext cx="2514600" cy="369332"/>
          </a:xfrm>
          <a:prstGeom prst="rect">
            <a:avLst/>
          </a:prstGeom>
          <a:noFill/>
        </p:spPr>
        <p:txBody>
          <a:bodyPr wrap="square" rtlCol="0">
            <a:spAutoFit/>
          </a:bodyPr>
          <a:lstStyle/>
          <a:p>
            <a:r>
              <a:rPr lang="en-US" dirty="0" smtClean="0"/>
              <a:t>Southern  End</a:t>
            </a:r>
            <a:endParaRPr lang="en-US" dirty="0"/>
          </a:p>
        </p:txBody>
      </p:sp>
      <p:sp>
        <p:nvSpPr>
          <p:cNvPr id="7" name="Rounded Rectangle 6"/>
          <p:cNvSpPr/>
          <p:nvPr/>
        </p:nvSpPr>
        <p:spPr>
          <a:xfrm>
            <a:off x="5562600" y="3200400"/>
            <a:ext cx="838200" cy="609600"/>
          </a:xfrm>
          <a:prstGeom prst="round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638800" y="3163669"/>
            <a:ext cx="838200" cy="646331"/>
          </a:xfrm>
          <a:prstGeom prst="rect">
            <a:avLst/>
          </a:prstGeom>
          <a:noFill/>
        </p:spPr>
        <p:txBody>
          <a:bodyPr wrap="square" rtlCol="0">
            <a:spAutoFit/>
          </a:bodyPr>
          <a:lstStyle/>
          <a:p>
            <a:r>
              <a:rPr lang="en-US" dirty="0" smtClean="0"/>
              <a:t>Front</a:t>
            </a:r>
          </a:p>
          <a:p>
            <a:r>
              <a:rPr lang="en-US" dirty="0" smtClean="0"/>
              <a:t>(East)</a:t>
            </a:r>
            <a:endParaRPr lang="en-US" dirty="0"/>
          </a:p>
        </p:txBody>
      </p:sp>
      <p:sp>
        <p:nvSpPr>
          <p:cNvPr id="9" name="Rounded Rectangle 8"/>
          <p:cNvSpPr/>
          <p:nvPr/>
        </p:nvSpPr>
        <p:spPr>
          <a:xfrm>
            <a:off x="2895600" y="4495799"/>
            <a:ext cx="990600" cy="609601"/>
          </a:xfrm>
          <a:prstGeom prst="roundRect">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895600" y="4459069"/>
            <a:ext cx="990600" cy="646331"/>
          </a:xfrm>
          <a:prstGeom prst="rect">
            <a:avLst/>
          </a:prstGeom>
          <a:noFill/>
        </p:spPr>
        <p:txBody>
          <a:bodyPr wrap="square" rtlCol="0">
            <a:spAutoFit/>
          </a:bodyPr>
          <a:lstStyle/>
          <a:p>
            <a:pPr algn="ctr"/>
            <a:r>
              <a:rPr lang="en-US" dirty="0" smtClean="0"/>
              <a:t>Back</a:t>
            </a:r>
          </a:p>
          <a:p>
            <a:pPr algn="ctr"/>
            <a:r>
              <a:rPr lang="en-US" dirty="0" smtClean="0"/>
              <a:t>(West)</a:t>
            </a:r>
            <a:endParaRPr lang="en-US" dirty="0"/>
          </a:p>
        </p:txBody>
      </p:sp>
      <p:sp>
        <p:nvSpPr>
          <p:cNvPr id="11" name="TextBox 10"/>
          <p:cNvSpPr txBox="1"/>
          <p:nvPr/>
        </p:nvSpPr>
        <p:spPr>
          <a:xfrm>
            <a:off x="4572000" y="609600"/>
            <a:ext cx="4495800" cy="1569660"/>
          </a:xfrm>
          <a:prstGeom prst="rect">
            <a:avLst/>
          </a:prstGeom>
          <a:noFill/>
        </p:spPr>
        <p:txBody>
          <a:bodyPr wrap="square" rtlCol="0">
            <a:spAutoFit/>
          </a:bodyPr>
          <a:lstStyle/>
          <a:p>
            <a:pPr algn="ctr"/>
            <a: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Our home: </a:t>
            </a:r>
            <a:r>
              <a:rPr lang="en-US" sz="3200" b="1" dirty="0" err="1"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Gilbreath</a:t>
            </a:r>
            <a:r>
              <a:rPr lang="en-US" sz="3200" b="1" dirty="0" smtClean="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 Hall (the “Administrative Building”)</a:t>
            </a:r>
            <a:endParaRPr lang="en-US" sz="3200" b="1"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4310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319" y="990600"/>
            <a:ext cx="8157830" cy="4800600"/>
          </a:xfrm>
          <a:prstGeom prst="rect">
            <a:avLst/>
          </a:prstGeom>
          <a:ln w="38100">
            <a:solidFill>
              <a:srgbClr val="C00000"/>
            </a:solidFill>
          </a:ln>
        </p:spPr>
      </p:pic>
      <p:sp>
        <p:nvSpPr>
          <p:cNvPr id="3" name="TextBox 2"/>
          <p:cNvSpPr txBox="1"/>
          <p:nvPr/>
        </p:nvSpPr>
        <p:spPr>
          <a:xfrm>
            <a:off x="76201" y="304800"/>
            <a:ext cx="8991599" cy="584775"/>
          </a:xfrm>
          <a:prstGeom prst="rect">
            <a:avLst/>
          </a:prstGeom>
          <a:no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Gilbreath</a:t>
            </a:r>
            <a:r>
              <a:rPr lang="en-US" sz="3200" dirty="0" smtClean="0">
                <a:latin typeface="Times New Roman" panose="02020603050405020304" pitchFamily="18" charset="0"/>
                <a:cs typeface="Times New Roman" panose="02020603050405020304" pitchFamily="18" charset="0"/>
              </a:rPr>
              <a:t> Hall Shortly after Construction (circa 1911)</a:t>
            </a:r>
            <a:endParaRPr lang="en-US" sz="32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28600" y="6172200"/>
            <a:ext cx="8991600" cy="369332"/>
          </a:xfrm>
          <a:prstGeom prst="rect">
            <a:avLst/>
          </a:prstGeom>
          <a:noFill/>
        </p:spPr>
        <p:txBody>
          <a:bodyPr wrap="square" rtlCol="0">
            <a:spAutoFit/>
          </a:bodyPr>
          <a:lstStyle/>
          <a:p>
            <a:pPr algn="ctr"/>
            <a:r>
              <a:rPr lang="en-US" dirty="0" smtClean="0"/>
              <a:t>This is the oldest photo I can find. Notice the absence of the lights near the entrances.</a:t>
            </a:r>
            <a:endParaRPr lang="en-US" dirty="0"/>
          </a:p>
        </p:txBody>
      </p:sp>
    </p:spTree>
    <p:extLst>
      <p:ext uri="{BB962C8B-B14F-4D97-AF65-F5344CB8AC3E}">
        <p14:creationId xmlns:p14="http://schemas.microsoft.com/office/powerpoint/2010/main" val="1711294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192597"/>
            <a:ext cx="9144000" cy="429380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6679">
            <a:off x="285101" y="1252352"/>
            <a:ext cx="9011299" cy="4412060"/>
          </a:xfrm>
          <a:prstGeom prst="rect">
            <a:avLst/>
          </a:prstGeom>
        </p:spPr>
      </p:pic>
      <p:sp>
        <p:nvSpPr>
          <p:cNvPr id="6" name="TextBox 5"/>
          <p:cNvSpPr txBox="1"/>
          <p:nvPr/>
        </p:nvSpPr>
        <p:spPr>
          <a:xfrm>
            <a:off x="609600" y="381000"/>
            <a:ext cx="8153400" cy="707886"/>
          </a:xfrm>
          <a:prstGeom prst="rect">
            <a:avLst/>
          </a:prstGeom>
          <a:noFill/>
        </p:spPr>
        <p:txBody>
          <a:bodyPr wrap="square" rtlCol="0">
            <a:spAutoFit/>
          </a:bodyPr>
          <a:lstStyle/>
          <a:p>
            <a:pPr algn="ctr"/>
            <a:r>
              <a:rPr lang="en-US" sz="4000" dirty="0" smtClean="0">
                <a:cs typeface="Times New Roman" panose="02020603050405020304" pitchFamily="18" charset="0"/>
              </a:rPr>
              <a:t>Large Painting on 2</a:t>
            </a:r>
            <a:r>
              <a:rPr lang="en-US" sz="4000" baseline="30000" dirty="0" smtClean="0">
                <a:cs typeface="Times New Roman" panose="02020603050405020304" pitchFamily="18" charset="0"/>
              </a:rPr>
              <a:t>nd</a:t>
            </a:r>
            <a:r>
              <a:rPr lang="en-US" sz="4000" dirty="0" smtClean="0">
                <a:cs typeface="Times New Roman" panose="02020603050405020304" pitchFamily="18" charset="0"/>
              </a:rPr>
              <a:t> Floor</a:t>
            </a:r>
            <a:endParaRPr lang="en-US" sz="4000" dirty="0">
              <a:cs typeface="Times New Roman" panose="02020603050405020304" pitchFamily="18" charset="0"/>
            </a:endParaRPr>
          </a:p>
        </p:txBody>
      </p:sp>
    </p:spTree>
    <p:extLst>
      <p:ext uri="{BB962C8B-B14F-4D97-AF65-F5344CB8AC3E}">
        <p14:creationId xmlns:p14="http://schemas.microsoft.com/office/powerpoint/2010/main" val="48728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596" y="563880"/>
            <a:ext cx="8850204" cy="5379720"/>
          </a:xfrm>
          <a:prstGeom prst="rect">
            <a:avLst/>
          </a:prstGeom>
        </p:spPr>
      </p:pic>
      <p:sp>
        <p:nvSpPr>
          <p:cNvPr id="3" name="TextBox 2"/>
          <p:cNvSpPr txBox="1"/>
          <p:nvPr/>
        </p:nvSpPr>
        <p:spPr>
          <a:xfrm>
            <a:off x="1231802" y="6183868"/>
            <a:ext cx="6769198" cy="369332"/>
          </a:xfrm>
          <a:prstGeom prst="rect">
            <a:avLst/>
          </a:prstGeom>
          <a:noFill/>
        </p:spPr>
        <p:txBody>
          <a:bodyPr wrap="square" rtlCol="0">
            <a:spAutoFit/>
          </a:bodyPr>
          <a:lstStyle/>
          <a:p>
            <a:pPr algn="ctr"/>
            <a:r>
              <a:rPr lang="en-US" dirty="0" smtClean="0"/>
              <a:t>From the Archives of Appalachia (ETSU Sherrod Library)</a:t>
            </a:r>
            <a:endParaRPr lang="en-US" dirty="0"/>
          </a:p>
        </p:txBody>
      </p:sp>
    </p:spTree>
    <p:extLst>
      <p:ext uri="{BB962C8B-B14F-4D97-AF65-F5344CB8AC3E}">
        <p14:creationId xmlns:p14="http://schemas.microsoft.com/office/powerpoint/2010/main" val="9298015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44880"/>
            <a:ext cx="8774643" cy="5074920"/>
          </a:xfrm>
          <a:prstGeom prst="rect">
            <a:avLst/>
          </a:prstGeom>
        </p:spPr>
      </p:pic>
      <p:sp>
        <p:nvSpPr>
          <p:cNvPr id="3" name="TextBox 2"/>
          <p:cNvSpPr txBox="1"/>
          <p:nvPr/>
        </p:nvSpPr>
        <p:spPr>
          <a:xfrm>
            <a:off x="1231802" y="6260068"/>
            <a:ext cx="6769198" cy="369332"/>
          </a:xfrm>
          <a:prstGeom prst="rect">
            <a:avLst/>
          </a:prstGeom>
          <a:noFill/>
        </p:spPr>
        <p:txBody>
          <a:bodyPr wrap="square" rtlCol="0">
            <a:spAutoFit/>
          </a:bodyPr>
          <a:lstStyle/>
          <a:p>
            <a:pPr algn="ctr"/>
            <a:r>
              <a:rPr lang="en-US" dirty="0" smtClean="0"/>
              <a:t>From the Archives of Appalachia (ETSU Sherrod Library)</a:t>
            </a:r>
            <a:endParaRPr lang="en-US" dirty="0"/>
          </a:p>
        </p:txBody>
      </p:sp>
    </p:spTree>
    <p:extLst>
      <p:ext uri="{BB962C8B-B14F-4D97-AF65-F5344CB8AC3E}">
        <p14:creationId xmlns:p14="http://schemas.microsoft.com/office/powerpoint/2010/main" val="3617732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76200"/>
            <a:ext cx="4191000" cy="584775"/>
          </a:xfrm>
          <a:prstGeom prst="rect">
            <a:avLst/>
          </a:prstGeom>
          <a:noFill/>
        </p:spPr>
        <p:txBody>
          <a:bodyPr wrap="square" rtlCol="0">
            <a:spAutoFit/>
          </a:bodyPr>
          <a:lstStyle/>
          <a:p>
            <a:pPr algn="ctr"/>
            <a:r>
              <a:rPr lang="en-US" sz="3200" dirty="0" smtClean="0"/>
              <a:t>References</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8600" y="3581400"/>
            <a:ext cx="4664147" cy="943177"/>
          </a:xfrm>
          <a:prstGeom prst="rect">
            <a:avLst/>
          </a:prstGeom>
          <a:ln w="38100">
            <a:solidFill>
              <a:schemeClr val="tx1"/>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806244"/>
            <a:ext cx="2438400" cy="3765756"/>
          </a:xfrm>
          <a:prstGeom prst="rect">
            <a:avLst/>
          </a:prstGeom>
          <a:ln w="38100">
            <a:solidFill>
              <a:schemeClr val="tx1"/>
            </a:solidFill>
          </a:ln>
        </p:spPr>
      </p:pic>
      <p:sp>
        <p:nvSpPr>
          <p:cNvPr id="5" name="TextBox 4"/>
          <p:cNvSpPr txBox="1"/>
          <p:nvPr/>
        </p:nvSpPr>
        <p:spPr>
          <a:xfrm>
            <a:off x="4114800" y="1219200"/>
            <a:ext cx="4419600" cy="2862322"/>
          </a:xfrm>
          <a:prstGeom prst="rect">
            <a:avLst/>
          </a:prstGeom>
          <a:noFill/>
        </p:spPr>
        <p:txBody>
          <a:bodyPr wrap="square" rtlCol="0">
            <a:spAutoFit/>
          </a:bodyPr>
          <a:lstStyle/>
          <a:p>
            <a:r>
              <a:rPr lang="en-US" i="1" dirty="0" smtClean="0"/>
              <a:t>Bulletins</a:t>
            </a:r>
            <a:r>
              <a:rPr lang="en-US" dirty="0" smtClean="0"/>
              <a:t> of the school/college/university</a:t>
            </a:r>
          </a:p>
          <a:p>
            <a:r>
              <a:rPr lang="en-US" dirty="0" smtClean="0"/>
              <a:t>Phone Directories</a:t>
            </a:r>
          </a:p>
          <a:p>
            <a:r>
              <a:rPr lang="en-US" i="1" dirty="0" smtClean="0"/>
              <a:t>The Comet </a:t>
            </a:r>
            <a:r>
              <a:rPr lang="en-US" dirty="0" smtClean="0"/>
              <a:t>(newspaper)</a:t>
            </a:r>
          </a:p>
          <a:p>
            <a:r>
              <a:rPr lang="en-US" dirty="0" smtClean="0"/>
              <a:t>University Websites</a:t>
            </a:r>
          </a:p>
          <a:p>
            <a:r>
              <a:rPr lang="en-US" i="1" dirty="0" smtClean="0"/>
              <a:t>The Buccaneer</a:t>
            </a:r>
            <a:r>
              <a:rPr lang="en-US" dirty="0" smtClean="0"/>
              <a:t> (yearbook)</a:t>
            </a:r>
            <a:endParaRPr lang="en-US" i="1" dirty="0" smtClean="0"/>
          </a:p>
          <a:p>
            <a:r>
              <a:rPr lang="en-US" dirty="0" smtClean="0"/>
              <a:t>Personal photographs</a:t>
            </a:r>
          </a:p>
          <a:p>
            <a:r>
              <a:rPr lang="en-US" i="1" dirty="0" smtClean="0"/>
              <a:t>Old Hickory  </a:t>
            </a:r>
          </a:p>
          <a:p>
            <a:endParaRPr lang="en-US" dirty="0" smtClean="0"/>
          </a:p>
          <a:p>
            <a:endParaRPr lang="en-US" dirty="0" smtClean="0"/>
          </a:p>
          <a:p>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4800600"/>
            <a:ext cx="6858000" cy="1292087"/>
          </a:xfrm>
          <a:prstGeom prst="rect">
            <a:avLst/>
          </a:prstGeom>
          <a:ln w="38100">
            <a:solidFill>
              <a:schemeClr val="tx1"/>
            </a:solidFill>
          </a:ln>
        </p:spPr>
      </p:pic>
      <p:sp>
        <p:nvSpPr>
          <p:cNvPr id="7" name="TextBox 6"/>
          <p:cNvSpPr txBox="1"/>
          <p:nvPr/>
        </p:nvSpPr>
        <p:spPr>
          <a:xfrm>
            <a:off x="609600" y="6248400"/>
            <a:ext cx="7924800" cy="523220"/>
          </a:xfrm>
          <a:prstGeom prst="rect">
            <a:avLst/>
          </a:prstGeom>
          <a:noFill/>
        </p:spPr>
        <p:txBody>
          <a:bodyPr wrap="square" rtlCol="0">
            <a:spAutoFit/>
          </a:bodyPr>
          <a:lstStyle/>
          <a:p>
            <a:pPr algn="ctr"/>
            <a:r>
              <a:rPr lang="en-US" sz="2800" dirty="0" smtClean="0"/>
              <a:t>Special Thanks to: Selena Harmon, Archive Assistant</a:t>
            </a:r>
            <a:endParaRPr lang="en-US" sz="2800" dirty="0"/>
          </a:p>
        </p:txBody>
      </p:sp>
    </p:spTree>
    <p:extLst>
      <p:ext uri="{BB962C8B-B14F-4D97-AF65-F5344CB8AC3E}">
        <p14:creationId xmlns:p14="http://schemas.microsoft.com/office/powerpoint/2010/main" val="140693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7069" y="381000"/>
            <a:ext cx="7406331" cy="5074920"/>
          </a:xfrm>
          <a:prstGeom prst="rect">
            <a:avLst/>
          </a:prstGeom>
          <a:ln w="38100">
            <a:solidFill>
              <a:schemeClr val="tx2"/>
            </a:solidFill>
          </a:ln>
        </p:spPr>
      </p:pic>
      <p:sp>
        <p:nvSpPr>
          <p:cNvPr id="3" name="TextBox 2"/>
          <p:cNvSpPr txBox="1"/>
          <p:nvPr/>
        </p:nvSpPr>
        <p:spPr>
          <a:xfrm>
            <a:off x="228600" y="5791200"/>
            <a:ext cx="8534400" cy="646331"/>
          </a:xfrm>
          <a:prstGeom prst="rect">
            <a:avLst/>
          </a:prstGeom>
          <a:noFill/>
        </p:spPr>
        <p:txBody>
          <a:bodyPr wrap="square" rtlCol="0">
            <a:spAutoFit/>
          </a:bodyPr>
          <a:lstStyle/>
          <a:p>
            <a:r>
              <a:rPr lang="en-US" dirty="0" smtClean="0"/>
              <a:t>Back of photo: First ETSU “library” was in Administration Building, top Floor, SW corner room.” [Now, </a:t>
            </a:r>
            <a:r>
              <a:rPr lang="en-US" dirty="0" err="1" smtClean="0"/>
              <a:t>Gilbreath</a:t>
            </a:r>
            <a:r>
              <a:rPr lang="en-US" dirty="0" smtClean="0"/>
              <a:t> room 304] [from Archives of Appalachia] </a:t>
            </a:r>
            <a:endParaRPr lang="en-US" dirty="0"/>
          </a:p>
        </p:txBody>
      </p:sp>
    </p:spTree>
    <p:extLst>
      <p:ext uri="{BB962C8B-B14F-4D97-AF65-F5344CB8AC3E}">
        <p14:creationId xmlns:p14="http://schemas.microsoft.com/office/powerpoint/2010/main" val="367127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914400"/>
            <a:ext cx="10502518" cy="7848600"/>
          </a:xfrm>
          <a:prstGeom prst="rect">
            <a:avLst/>
          </a:prstGeom>
        </p:spPr>
      </p:pic>
      <p:sp>
        <p:nvSpPr>
          <p:cNvPr id="3" name="TextBox 2"/>
          <p:cNvSpPr txBox="1"/>
          <p:nvPr/>
        </p:nvSpPr>
        <p:spPr>
          <a:xfrm>
            <a:off x="609600" y="6211669"/>
            <a:ext cx="8305800" cy="646331"/>
          </a:xfrm>
          <a:prstGeom prst="rect">
            <a:avLst/>
          </a:prstGeom>
          <a:noFill/>
        </p:spPr>
        <p:txBody>
          <a:bodyPr wrap="square" rtlCol="0">
            <a:spAutoFit/>
          </a:bodyPr>
          <a:lstStyle/>
          <a:p>
            <a:r>
              <a:rPr lang="en-US" dirty="0" smtClean="0"/>
              <a:t>The 1926 </a:t>
            </a:r>
            <a:r>
              <a:rPr lang="en-US" i="1" dirty="0" smtClean="0"/>
              <a:t>Old Hickory</a:t>
            </a:r>
            <a:r>
              <a:rPr lang="en-US" dirty="0" smtClean="0"/>
              <a:t> with a view of Room 207 of the Administrative Building.  The door on the left reads “207 President</a:t>
            </a:r>
            <a:r>
              <a:rPr lang="en-US" dirty="0"/>
              <a:t>;</a:t>
            </a:r>
            <a:r>
              <a:rPr lang="en-US" dirty="0" smtClean="0"/>
              <a:t>” the door on the right reads “Private.” </a:t>
            </a:r>
            <a:endParaRPr lang="en-US" dirty="0"/>
          </a:p>
        </p:txBody>
      </p:sp>
    </p:spTree>
    <p:extLst>
      <p:ext uri="{BB962C8B-B14F-4D97-AF65-F5344CB8AC3E}">
        <p14:creationId xmlns:p14="http://schemas.microsoft.com/office/powerpoint/2010/main" val="20071369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70362" y="4840069"/>
            <a:ext cx="3473038" cy="646331"/>
          </a:xfrm>
          <a:prstGeom prst="rect">
            <a:avLst/>
          </a:prstGeom>
          <a:noFill/>
        </p:spPr>
        <p:txBody>
          <a:bodyPr wrap="square" rtlCol="0">
            <a:spAutoFit/>
          </a:bodyPr>
          <a:lstStyle/>
          <a:p>
            <a:pPr algn="ctr"/>
            <a:r>
              <a:rPr lang="en-US" dirty="0" smtClean="0"/>
              <a:t>From the Archives of Appalachia (ETSU Sherrod Library)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7800" y="2567299"/>
            <a:ext cx="3755466" cy="3733800"/>
          </a:xfrm>
          <a:prstGeom prst="rect">
            <a:avLst/>
          </a:prstGeom>
          <a:ln w="38100">
            <a:solidFill>
              <a:srgbClr val="FF000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49" y="304800"/>
            <a:ext cx="4932551" cy="3886200"/>
          </a:xfrm>
          <a:prstGeom prst="rect">
            <a:avLst/>
          </a:prstGeom>
          <a:ln w="38100">
            <a:solidFill>
              <a:schemeClr val="tx1"/>
            </a:solidFill>
          </a:ln>
        </p:spPr>
      </p:pic>
      <p:sp>
        <p:nvSpPr>
          <p:cNvPr id="6" name="TextBox 5"/>
          <p:cNvSpPr txBox="1"/>
          <p:nvPr/>
        </p:nvSpPr>
        <p:spPr>
          <a:xfrm>
            <a:off x="5410200" y="663714"/>
            <a:ext cx="3505200" cy="707886"/>
          </a:xfrm>
          <a:prstGeom prst="rect">
            <a:avLst/>
          </a:prstGeom>
          <a:noFill/>
        </p:spPr>
        <p:txBody>
          <a:bodyPr wrap="square" rtlCol="0">
            <a:spAutoFit/>
          </a:bodyPr>
          <a:lstStyle/>
          <a:p>
            <a:pPr algn="ctr"/>
            <a:r>
              <a:rPr lang="en-US" sz="4000" dirty="0" smtClean="0">
                <a:cs typeface="Times New Roman" panose="02020603050405020304" pitchFamily="18" charset="0"/>
              </a:rPr>
              <a:t>In the `60s</a:t>
            </a:r>
            <a:endParaRPr lang="en-US" sz="4000" dirty="0">
              <a:cs typeface="Times New Roman" panose="02020603050405020304" pitchFamily="18" charset="0"/>
            </a:endParaRPr>
          </a:p>
        </p:txBody>
      </p:sp>
    </p:spTree>
    <p:extLst>
      <p:ext uri="{BB962C8B-B14F-4D97-AF65-F5344CB8AC3E}">
        <p14:creationId xmlns:p14="http://schemas.microsoft.com/office/powerpoint/2010/main" val="4915529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25476"/>
            <a:ext cx="7924800" cy="2308324"/>
          </a:xfrm>
          <a:prstGeom prst="rect">
            <a:avLst/>
          </a:prstGeom>
          <a:noFill/>
        </p:spPr>
        <p:txBody>
          <a:bodyPr wrap="square" rtlCol="0">
            <a:spAutoFit/>
          </a:bodyPr>
          <a:lstStyle/>
          <a:p>
            <a:pPr algn="ctr"/>
            <a:r>
              <a:rPr lang="en-US" sz="7200" dirty="0" smtClean="0"/>
              <a:t>The Other Original Buildings</a:t>
            </a:r>
            <a:endParaRPr lang="en-US" sz="7200" dirty="0"/>
          </a:p>
        </p:txBody>
      </p:sp>
    </p:spTree>
    <p:extLst>
      <p:ext uri="{BB962C8B-B14F-4D97-AF65-F5344CB8AC3E}">
        <p14:creationId xmlns:p14="http://schemas.microsoft.com/office/powerpoint/2010/main" val="21463536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42" y="0"/>
            <a:ext cx="25483812" cy="6934200"/>
          </a:xfrm>
          <a:prstGeom prst="rect">
            <a:avLst/>
          </a:prstGeom>
        </p:spPr>
      </p:pic>
      <p:sp>
        <p:nvSpPr>
          <p:cNvPr id="3" name="TextBox 2"/>
          <p:cNvSpPr txBox="1"/>
          <p:nvPr/>
        </p:nvSpPr>
        <p:spPr>
          <a:xfrm>
            <a:off x="381000" y="609600"/>
            <a:ext cx="8153400" cy="1200329"/>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An Early Panorama – Carter Hall and the “Administration Building”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01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fill="hold" nodeType="clickEffect">
                                  <p:stCondLst>
                                    <p:cond delay="0"/>
                                  </p:stCondLst>
                                  <p:childTnLst>
                                    <p:animMotion origin="layout" path="M 5E-6 0 L -1.6198 -0.01111 " pathEditMode="relative" rAng="0" ptsTypes="AA">
                                      <p:cBhvr>
                                        <p:cTn id="6" dur="5000" fill="hold"/>
                                        <p:tgtEl>
                                          <p:spTgt spid="2"/>
                                        </p:tgtEl>
                                        <p:attrNameLst>
                                          <p:attrName>ppt_x</p:attrName>
                                          <p:attrName>ppt_y</p:attrName>
                                        </p:attrNameLst>
                                      </p:cBhvr>
                                      <p:rCtr x="-80990"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370" y="1013460"/>
            <a:ext cx="7795260" cy="5311140"/>
          </a:xfrm>
          <a:prstGeom prst="rect">
            <a:avLst/>
          </a:prstGeom>
          <a:ln w="38100">
            <a:solidFill>
              <a:schemeClr val="tx1"/>
            </a:solidFill>
          </a:ln>
        </p:spPr>
      </p:pic>
      <p:sp>
        <p:nvSpPr>
          <p:cNvPr id="3" name="TextBox 2"/>
          <p:cNvSpPr txBox="1"/>
          <p:nvPr/>
        </p:nvSpPr>
        <p:spPr>
          <a:xfrm>
            <a:off x="674370" y="304800"/>
            <a:ext cx="7795260" cy="584775"/>
          </a:xfrm>
          <a:prstGeom prst="rect">
            <a:avLst/>
          </a:prstGeom>
          <a:noFill/>
        </p:spPr>
        <p:txBody>
          <a:bodyPr wrap="square" rtlCol="0">
            <a:spAutoFit/>
          </a:bodyPr>
          <a:lstStyle/>
          <a:p>
            <a:pPr algn="ctr"/>
            <a:r>
              <a:rPr lang="en-US" sz="3200" dirty="0" smtClean="0"/>
              <a:t>The Women’s Dorm (“Mayetta Carter Hall”)</a:t>
            </a:r>
            <a:endParaRPr lang="en-US" sz="3200" dirty="0"/>
          </a:p>
        </p:txBody>
      </p:sp>
    </p:spTree>
    <p:extLst>
      <p:ext uri="{BB962C8B-B14F-4D97-AF65-F5344CB8AC3E}">
        <p14:creationId xmlns:p14="http://schemas.microsoft.com/office/powerpoint/2010/main" val="2216551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1540"/>
            <a:ext cx="9144000" cy="5737860"/>
          </a:xfrm>
          <a:prstGeom prst="rect">
            <a:avLst/>
          </a:prstGeom>
        </p:spPr>
      </p:pic>
      <p:sp>
        <p:nvSpPr>
          <p:cNvPr id="3" name="TextBox 2"/>
          <p:cNvSpPr txBox="1"/>
          <p:nvPr/>
        </p:nvSpPr>
        <p:spPr>
          <a:xfrm>
            <a:off x="674370" y="304800"/>
            <a:ext cx="7795260" cy="584775"/>
          </a:xfrm>
          <a:prstGeom prst="rect">
            <a:avLst/>
          </a:prstGeom>
          <a:noFill/>
        </p:spPr>
        <p:txBody>
          <a:bodyPr wrap="square" rtlCol="0">
            <a:spAutoFit/>
          </a:bodyPr>
          <a:lstStyle/>
          <a:p>
            <a:pPr algn="ctr"/>
            <a:r>
              <a:rPr lang="en-US" sz="3200" dirty="0" smtClean="0"/>
              <a:t>The Women’s Dorm (“Mayetta Carter Hall”)</a:t>
            </a:r>
            <a:endParaRPr lang="en-US" sz="3200" dirty="0"/>
          </a:p>
        </p:txBody>
      </p:sp>
    </p:spTree>
    <p:extLst>
      <p:ext uri="{BB962C8B-B14F-4D97-AF65-F5344CB8AC3E}">
        <p14:creationId xmlns:p14="http://schemas.microsoft.com/office/powerpoint/2010/main" val="792647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 y="914400"/>
            <a:ext cx="7787640" cy="5730240"/>
          </a:xfrm>
          <a:prstGeom prst="rect">
            <a:avLst/>
          </a:prstGeom>
          <a:ln w="38100">
            <a:solidFill>
              <a:schemeClr val="tx1"/>
            </a:solidFill>
          </a:ln>
        </p:spPr>
      </p:pic>
      <p:sp>
        <p:nvSpPr>
          <p:cNvPr id="3" name="TextBox 2"/>
          <p:cNvSpPr txBox="1"/>
          <p:nvPr/>
        </p:nvSpPr>
        <p:spPr>
          <a:xfrm>
            <a:off x="1028700" y="182880"/>
            <a:ext cx="7086600" cy="707886"/>
          </a:xfrm>
          <a:prstGeom prst="rect">
            <a:avLst/>
          </a:prstGeom>
          <a:noFill/>
        </p:spPr>
        <p:txBody>
          <a:bodyPr wrap="square" rtlCol="0">
            <a:spAutoFit/>
          </a:bodyPr>
          <a:lstStyle/>
          <a:p>
            <a:pPr algn="ctr"/>
            <a:r>
              <a:rPr lang="en-US" sz="4000" dirty="0" smtClean="0"/>
              <a:t>Dining Hall, Heating Plant</a:t>
            </a:r>
            <a:endParaRPr lang="en-US" sz="4000" dirty="0"/>
          </a:p>
        </p:txBody>
      </p:sp>
    </p:spTree>
    <p:extLst>
      <p:ext uri="{BB962C8B-B14F-4D97-AF65-F5344CB8AC3E}">
        <p14:creationId xmlns:p14="http://schemas.microsoft.com/office/powerpoint/2010/main" val="35253272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70" y="822960"/>
            <a:ext cx="7795260" cy="5806440"/>
          </a:xfrm>
          <a:prstGeom prst="rect">
            <a:avLst/>
          </a:prstGeom>
          <a:ln w="38100">
            <a:solidFill>
              <a:schemeClr val="tx1"/>
            </a:solidFill>
          </a:ln>
        </p:spPr>
      </p:pic>
      <p:sp>
        <p:nvSpPr>
          <p:cNvPr id="4" name="TextBox 3"/>
          <p:cNvSpPr txBox="1"/>
          <p:nvPr/>
        </p:nvSpPr>
        <p:spPr>
          <a:xfrm>
            <a:off x="1028700" y="0"/>
            <a:ext cx="7086600" cy="707886"/>
          </a:xfrm>
          <a:prstGeom prst="rect">
            <a:avLst/>
          </a:prstGeom>
          <a:noFill/>
        </p:spPr>
        <p:txBody>
          <a:bodyPr wrap="square" rtlCol="0">
            <a:spAutoFit/>
          </a:bodyPr>
          <a:lstStyle/>
          <a:p>
            <a:pPr algn="ctr"/>
            <a:r>
              <a:rPr lang="en-US" sz="4000" dirty="0" smtClean="0"/>
              <a:t>Dining Hall, interior</a:t>
            </a:r>
            <a:endParaRPr lang="en-US" sz="4000" dirty="0"/>
          </a:p>
        </p:txBody>
      </p:sp>
    </p:spTree>
    <p:extLst>
      <p:ext uri="{BB962C8B-B14F-4D97-AF65-F5344CB8AC3E}">
        <p14:creationId xmlns:p14="http://schemas.microsoft.com/office/powerpoint/2010/main" val="28611938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8700" y="144780"/>
            <a:ext cx="7086600" cy="707886"/>
          </a:xfrm>
          <a:prstGeom prst="rect">
            <a:avLst/>
          </a:prstGeom>
          <a:noFill/>
        </p:spPr>
        <p:txBody>
          <a:bodyPr wrap="square" rtlCol="0">
            <a:spAutoFit/>
          </a:bodyPr>
          <a:lstStyle/>
          <a:p>
            <a:pPr algn="ctr"/>
            <a:r>
              <a:rPr lang="en-US" sz="4000" dirty="0" smtClean="0"/>
              <a:t>The President’s Home</a:t>
            </a:r>
            <a:endParaRPr lang="en-US" sz="4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990600"/>
            <a:ext cx="4935449" cy="3435034"/>
          </a:xfrm>
          <a:prstGeom prst="rect">
            <a:avLst/>
          </a:prstGeom>
          <a:ln w="38100">
            <a:solidFill>
              <a:schemeClr val="tx2"/>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897" y="3124200"/>
            <a:ext cx="4733730" cy="3526004"/>
          </a:xfrm>
          <a:prstGeom prst="rect">
            <a:avLst/>
          </a:prstGeom>
          <a:ln w="38100">
            <a:solidFill>
              <a:schemeClr val="tx1"/>
            </a:solidFill>
          </a:ln>
        </p:spPr>
      </p:pic>
      <p:sp>
        <p:nvSpPr>
          <p:cNvPr id="5" name="TextBox 4"/>
          <p:cNvSpPr txBox="1"/>
          <p:nvPr/>
        </p:nvSpPr>
        <p:spPr>
          <a:xfrm>
            <a:off x="260762" y="5297269"/>
            <a:ext cx="3473038" cy="646331"/>
          </a:xfrm>
          <a:prstGeom prst="rect">
            <a:avLst/>
          </a:prstGeom>
          <a:noFill/>
        </p:spPr>
        <p:txBody>
          <a:bodyPr wrap="square" rtlCol="0">
            <a:spAutoFit/>
          </a:bodyPr>
          <a:lstStyle/>
          <a:p>
            <a:pPr algn="ctr"/>
            <a:r>
              <a:rPr lang="en-US" dirty="0" smtClean="0"/>
              <a:t>From the Archives of Appalachia (ETSU Sherrod Library)</a:t>
            </a:r>
            <a:endParaRPr lang="en-US" dirty="0"/>
          </a:p>
        </p:txBody>
      </p:sp>
    </p:spTree>
    <p:extLst>
      <p:ext uri="{BB962C8B-B14F-4D97-AF65-F5344CB8AC3E}">
        <p14:creationId xmlns:p14="http://schemas.microsoft.com/office/powerpoint/2010/main" val="351948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533400"/>
            <a:ext cx="4191000" cy="2062103"/>
          </a:xfrm>
          <a:prstGeom prst="rect">
            <a:avLst/>
          </a:prstGeom>
          <a:noFill/>
        </p:spPr>
        <p:txBody>
          <a:bodyPr wrap="square" rtlCol="0">
            <a:spAutoFit/>
          </a:bodyPr>
          <a:lstStyle/>
          <a:p>
            <a:pPr algn="ctr"/>
            <a:r>
              <a:rPr lang="en-US" sz="3200" dirty="0" smtClean="0"/>
              <a:t>The Department of Mathematics (and Statistics) </a:t>
            </a:r>
          </a:p>
          <a:p>
            <a:pPr algn="ctr"/>
            <a:r>
              <a:rPr lang="en-US" sz="3200" dirty="0" smtClean="0"/>
              <a:t>Celebrates 90 Years</a:t>
            </a:r>
            <a:endParaRPr lang="en-US" sz="3200" dirty="0"/>
          </a:p>
        </p:txBody>
      </p:sp>
      <p:sp>
        <p:nvSpPr>
          <p:cNvPr id="3" name="TextBox 2"/>
          <p:cNvSpPr txBox="1"/>
          <p:nvPr/>
        </p:nvSpPr>
        <p:spPr>
          <a:xfrm>
            <a:off x="108857" y="5276671"/>
            <a:ext cx="4582886" cy="1200329"/>
          </a:xfrm>
          <a:prstGeom prst="rect">
            <a:avLst/>
          </a:prstGeom>
          <a:noFill/>
        </p:spPr>
        <p:txBody>
          <a:bodyPr wrap="square" rtlCol="0">
            <a:spAutoFit/>
          </a:bodyPr>
          <a:lstStyle/>
          <a:p>
            <a:pPr algn="ctr"/>
            <a:r>
              <a:rPr lang="en-US" dirty="0" smtClean="0"/>
              <a:t>The </a:t>
            </a:r>
            <a:r>
              <a:rPr lang="en-US" dirty="0"/>
              <a:t>website </a:t>
            </a:r>
            <a:r>
              <a:rPr lang="en-US" dirty="0">
                <a:hlinkClick r:id="rId2"/>
              </a:rPr>
              <a:t>http://</a:t>
            </a:r>
            <a:r>
              <a:rPr lang="en-US" dirty="0" smtClean="0">
                <a:hlinkClick r:id="rId2"/>
              </a:rPr>
              <a:t>www.etsu.edu/facts/history.aspx</a:t>
            </a:r>
            <a:r>
              <a:rPr lang="en-US" dirty="0" smtClean="0"/>
              <a:t> states that the Mathematics Department was first part of the school in 1926.</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745" y="685800"/>
            <a:ext cx="4119655" cy="5410200"/>
          </a:xfrm>
          <a:prstGeom prst="rect">
            <a:avLst/>
          </a:prstGeom>
          <a:ln w="38100">
            <a:solidFill>
              <a:schemeClr val="tx2"/>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3196658"/>
            <a:ext cx="4310743" cy="841942"/>
          </a:xfrm>
          <a:prstGeom prst="rect">
            <a:avLst/>
          </a:prstGeom>
          <a:ln w="38100">
            <a:solidFill>
              <a:srgbClr val="00B050"/>
            </a:solidFill>
          </a:ln>
        </p:spPr>
      </p:pic>
      <p:sp>
        <p:nvSpPr>
          <p:cNvPr id="6" name="Rounded Rectangle 5"/>
          <p:cNvSpPr/>
          <p:nvPr/>
        </p:nvSpPr>
        <p:spPr>
          <a:xfrm>
            <a:off x="5410200" y="4800600"/>
            <a:ext cx="1676400" cy="304800"/>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ent Arrow 6"/>
          <p:cNvSpPr/>
          <p:nvPr/>
        </p:nvSpPr>
        <p:spPr>
          <a:xfrm rot="5400000" flipH="1" flipV="1">
            <a:off x="3314700" y="3086100"/>
            <a:ext cx="838200" cy="3048000"/>
          </a:xfrm>
          <a:prstGeom prst="bentArrow">
            <a:avLst>
              <a:gd name="adj1" fmla="val 12013"/>
              <a:gd name="adj2" fmla="val 24351"/>
              <a:gd name="adj3" fmla="val 18506"/>
              <a:gd name="adj4" fmla="val 4375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8098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892076"/>
            <a:ext cx="7924800" cy="3416320"/>
          </a:xfrm>
          <a:prstGeom prst="rect">
            <a:avLst/>
          </a:prstGeom>
          <a:noFill/>
        </p:spPr>
        <p:txBody>
          <a:bodyPr wrap="square" rtlCol="0">
            <a:spAutoFit/>
          </a:bodyPr>
          <a:lstStyle/>
          <a:p>
            <a:pPr algn="ctr"/>
            <a:r>
              <a:rPr lang="en-US" sz="7200" dirty="0" smtClean="0"/>
              <a:t>The </a:t>
            </a:r>
            <a:r>
              <a:rPr lang="en-US" sz="7200" dirty="0" smtClean="0"/>
              <a:t>“Second Generation”  </a:t>
            </a:r>
            <a:r>
              <a:rPr lang="en-US" sz="7200" dirty="0" smtClean="0"/>
              <a:t>Buildings</a:t>
            </a:r>
            <a:endParaRPr lang="en-US" sz="7200" dirty="0"/>
          </a:p>
        </p:txBody>
      </p:sp>
    </p:spTree>
    <p:extLst>
      <p:ext uri="{BB962C8B-B14F-4D97-AF65-F5344CB8AC3E}">
        <p14:creationId xmlns:p14="http://schemas.microsoft.com/office/powerpoint/2010/main" val="13772647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1073" y="-533400"/>
            <a:ext cx="12409278" cy="8693181"/>
          </a:xfrm>
          <a:prstGeom prst="rect">
            <a:avLst/>
          </a:prstGeom>
        </p:spPr>
      </p:pic>
      <p:sp>
        <p:nvSpPr>
          <p:cNvPr id="3" name="TextBox 2"/>
          <p:cNvSpPr txBox="1"/>
          <p:nvPr/>
        </p:nvSpPr>
        <p:spPr>
          <a:xfrm>
            <a:off x="3429000" y="5562600"/>
            <a:ext cx="5943600" cy="1323439"/>
          </a:xfrm>
          <a:prstGeom prst="rect">
            <a:avLst/>
          </a:prstGeom>
          <a:noFill/>
        </p:spPr>
        <p:txBody>
          <a:bodyPr wrap="square" rtlCol="0">
            <a:spAutoFit/>
          </a:bodyPr>
          <a:lstStyle/>
          <a:p>
            <a:pPr algn="ctr"/>
            <a:r>
              <a:rPr lang="en-US" sz="4000" dirty="0">
                <a:solidFill>
                  <a:srgbClr val="FFFF00"/>
                </a:solidFill>
                <a:effectLst>
                  <a:outerShdw blurRad="38100" dist="38100" dir="2700000" algn="tl">
                    <a:srgbClr val="000000">
                      <a:alpha val="43137"/>
                    </a:srgbClr>
                  </a:outerShdw>
                </a:effectLst>
              </a:rPr>
              <a:t>State Teachers College, Johnson </a:t>
            </a:r>
            <a:r>
              <a:rPr lang="en-US" sz="4000" dirty="0" smtClean="0">
                <a:solidFill>
                  <a:srgbClr val="FFFF00"/>
                </a:solidFill>
                <a:effectLst>
                  <a:outerShdw blurRad="38100" dist="38100" dir="2700000" algn="tl">
                    <a:srgbClr val="000000">
                      <a:alpha val="43137"/>
                    </a:srgbClr>
                  </a:outerShdw>
                </a:effectLst>
              </a:rPr>
              <a:t>City (1935)</a:t>
            </a:r>
            <a:endParaRPr lang="en-US" sz="400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0" y="1715869"/>
            <a:ext cx="1905000" cy="646331"/>
          </a:xfrm>
          <a:prstGeom prst="rect">
            <a:avLst/>
          </a:prstGeom>
          <a:noFill/>
        </p:spPr>
        <p:txBody>
          <a:bodyPr wrap="square" rtlCol="0">
            <a:spAutoFit/>
          </a:bodyPr>
          <a:lstStyle/>
          <a:p>
            <a:pPr algn="ctr"/>
            <a:r>
              <a:rPr lang="en-US" dirty="0" smtClean="0">
                <a:solidFill>
                  <a:srgbClr val="FFFF00"/>
                </a:solidFill>
              </a:rPr>
              <a:t>Men’s Dorm (Taylor Hall, 1922)</a:t>
            </a:r>
            <a:endParaRPr lang="en-US" dirty="0">
              <a:solidFill>
                <a:srgbClr val="FFFF00"/>
              </a:solidFill>
            </a:endParaRPr>
          </a:p>
        </p:txBody>
      </p:sp>
      <p:sp>
        <p:nvSpPr>
          <p:cNvPr id="6" name="TextBox 5"/>
          <p:cNvSpPr txBox="1"/>
          <p:nvPr/>
        </p:nvSpPr>
        <p:spPr>
          <a:xfrm>
            <a:off x="6096000" y="4992469"/>
            <a:ext cx="2514600" cy="646331"/>
          </a:xfrm>
          <a:prstGeom prst="rect">
            <a:avLst/>
          </a:prstGeom>
          <a:noFill/>
        </p:spPr>
        <p:txBody>
          <a:bodyPr wrap="square" rtlCol="0">
            <a:spAutoFit/>
          </a:bodyPr>
          <a:lstStyle/>
          <a:p>
            <a:pPr algn="ctr"/>
            <a:r>
              <a:rPr lang="en-US" dirty="0" smtClean="0">
                <a:solidFill>
                  <a:srgbClr val="FFFF00"/>
                </a:solidFill>
              </a:rPr>
              <a:t>Training School (Alexander Hall, 1928)</a:t>
            </a:r>
            <a:endParaRPr lang="en-US" dirty="0">
              <a:solidFill>
                <a:srgbClr val="FFFF00"/>
              </a:solidFill>
            </a:endParaRPr>
          </a:p>
        </p:txBody>
      </p:sp>
      <p:sp>
        <p:nvSpPr>
          <p:cNvPr id="7" name="TextBox 6"/>
          <p:cNvSpPr txBox="1"/>
          <p:nvPr/>
        </p:nvSpPr>
        <p:spPr>
          <a:xfrm>
            <a:off x="7239000" y="3048000"/>
            <a:ext cx="2209800" cy="646331"/>
          </a:xfrm>
          <a:prstGeom prst="rect">
            <a:avLst/>
          </a:prstGeom>
          <a:noFill/>
        </p:spPr>
        <p:txBody>
          <a:bodyPr wrap="square" rtlCol="0">
            <a:spAutoFit/>
          </a:bodyPr>
          <a:lstStyle/>
          <a:p>
            <a:pPr algn="ctr"/>
            <a:r>
              <a:rPr lang="en-US" dirty="0" smtClean="0">
                <a:solidFill>
                  <a:srgbClr val="FFFF00"/>
                </a:solidFill>
              </a:rPr>
              <a:t>First Gym </a:t>
            </a:r>
          </a:p>
          <a:p>
            <a:pPr algn="ctr"/>
            <a:r>
              <a:rPr lang="en-US" dirty="0" smtClean="0">
                <a:solidFill>
                  <a:srgbClr val="FFFF00"/>
                </a:solidFill>
              </a:rPr>
              <a:t>(1922)</a:t>
            </a:r>
            <a:endParaRPr lang="en-US" dirty="0">
              <a:solidFill>
                <a:srgbClr val="FFFF00"/>
              </a:solidFill>
            </a:endParaRPr>
          </a:p>
        </p:txBody>
      </p:sp>
      <p:sp>
        <p:nvSpPr>
          <p:cNvPr id="8" name="TextBox 7"/>
          <p:cNvSpPr txBox="1"/>
          <p:nvPr/>
        </p:nvSpPr>
        <p:spPr>
          <a:xfrm>
            <a:off x="3124200" y="1792069"/>
            <a:ext cx="1905000" cy="646331"/>
          </a:xfrm>
          <a:prstGeom prst="rect">
            <a:avLst/>
          </a:prstGeom>
          <a:noFill/>
        </p:spPr>
        <p:txBody>
          <a:bodyPr wrap="square" rtlCol="0">
            <a:spAutoFit/>
          </a:bodyPr>
          <a:lstStyle/>
          <a:p>
            <a:pPr algn="ctr"/>
            <a:r>
              <a:rPr lang="en-US" dirty="0" smtClean="0">
                <a:solidFill>
                  <a:srgbClr val="FFFF00"/>
                </a:solidFill>
              </a:rPr>
              <a:t>Sherrod Library (1931)</a:t>
            </a:r>
            <a:endParaRPr lang="en-US" dirty="0">
              <a:solidFill>
                <a:srgbClr val="FFFF00"/>
              </a:solidFill>
            </a:endParaRPr>
          </a:p>
        </p:txBody>
      </p:sp>
      <p:sp>
        <p:nvSpPr>
          <p:cNvPr id="9" name="TextBox 8"/>
          <p:cNvSpPr txBox="1"/>
          <p:nvPr/>
        </p:nvSpPr>
        <p:spPr>
          <a:xfrm>
            <a:off x="3048000" y="2895600"/>
            <a:ext cx="2438400" cy="646331"/>
          </a:xfrm>
          <a:prstGeom prst="rect">
            <a:avLst/>
          </a:prstGeom>
          <a:noFill/>
        </p:spPr>
        <p:txBody>
          <a:bodyPr wrap="square" rtlCol="0">
            <a:spAutoFit/>
          </a:bodyPr>
          <a:lstStyle/>
          <a:p>
            <a:pPr algn="ctr"/>
            <a:r>
              <a:rPr lang="en-US" dirty="0" smtClean="0">
                <a:solidFill>
                  <a:srgbClr val="FFFF00"/>
                </a:solidFill>
              </a:rPr>
              <a:t>“Old Library” </a:t>
            </a:r>
          </a:p>
          <a:p>
            <a:pPr algn="ctr"/>
            <a:r>
              <a:rPr lang="en-US" dirty="0" smtClean="0">
                <a:solidFill>
                  <a:srgbClr val="FFFF00"/>
                </a:solidFill>
              </a:rPr>
              <a:t>(Reece Museum, 1923)</a:t>
            </a:r>
            <a:endParaRPr lang="en-US" dirty="0">
              <a:solidFill>
                <a:srgbClr val="FFFF00"/>
              </a:solidFill>
            </a:endParaRPr>
          </a:p>
        </p:txBody>
      </p:sp>
      <p:sp>
        <p:nvSpPr>
          <p:cNvPr id="10" name="Oval 9"/>
          <p:cNvSpPr/>
          <p:nvPr/>
        </p:nvSpPr>
        <p:spPr>
          <a:xfrm>
            <a:off x="0" y="2456766"/>
            <a:ext cx="1219200" cy="74363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72000" y="2039034"/>
            <a:ext cx="1143000" cy="6096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810000" y="2438400"/>
            <a:ext cx="990600" cy="53340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096000" y="3813191"/>
            <a:ext cx="2514600" cy="1216010"/>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715000" y="2133600"/>
            <a:ext cx="2057400" cy="1237565"/>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772400" y="2475131"/>
            <a:ext cx="1104900" cy="57286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505200" y="3810000"/>
            <a:ext cx="2209800" cy="646331"/>
          </a:xfrm>
          <a:prstGeom prst="rect">
            <a:avLst/>
          </a:prstGeom>
          <a:noFill/>
        </p:spPr>
        <p:txBody>
          <a:bodyPr wrap="square" rtlCol="0">
            <a:spAutoFit/>
          </a:bodyPr>
          <a:lstStyle/>
          <a:p>
            <a:pPr algn="ctr"/>
            <a:r>
              <a:rPr lang="en-US" dirty="0" smtClean="0">
                <a:solidFill>
                  <a:srgbClr val="FFFF00"/>
                </a:solidFill>
              </a:rPr>
              <a:t>Model School</a:t>
            </a:r>
          </a:p>
          <a:p>
            <a:pPr algn="ctr"/>
            <a:r>
              <a:rPr lang="en-US" dirty="0" smtClean="0">
                <a:solidFill>
                  <a:srgbClr val="FFFF00"/>
                </a:solidFill>
              </a:rPr>
              <a:t>(1915)</a:t>
            </a:r>
            <a:endParaRPr lang="en-US" dirty="0">
              <a:solidFill>
                <a:srgbClr val="FFFF00"/>
              </a:solidFill>
            </a:endParaRPr>
          </a:p>
        </p:txBody>
      </p:sp>
      <p:sp>
        <p:nvSpPr>
          <p:cNvPr id="26" name="Oval 25"/>
          <p:cNvSpPr/>
          <p:nvPr/>
        </p:nvSpPr>
        <p:spPr>
          <a:xfrm>
            <a:off x="4038600" y="4456331"/>
            <a:ext cx="1104900" cy="572869"/>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18" y="3886200"/>
            <a:ext cx="3397001" cy="2362200"/>
          </a:xfrm>
          <a:prstGeom prst="rect">
            <a:avLst/>
          </a:prstGeom>
          <a:ln w="38100">
            <a:solidFill>
              <a:srgbClr val="FFC000"/>
            </a:solidFill>
          </a:ln>
        </p:spPr>
      </p:pic>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03" y="4109231"/>
            <a:ext cx="3776097" cy="1653657"/>
          </a:xfrm>
          <a:prstGeom prst="rect">
            <a:avLst/>
          </a:prstGeom>
          <a:ln w="38100">
            <a:solidFill>
              <a:srgbClr val="FFC000"/>
            </a:solidFill>
          </a:ln>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496" y="3964120"/>
            <a:ext cx="3625504" cy="2589080"/>
          </a:xfrm>
          <a:prstGeom prst="rect">
            <a:avLst/>
          </a:prstGeom>
          <a:ln w="38100">
            <a:solidFill>
              <a:srgbClr val="FFC000"/>
            </a:solidFill>
          </a:ln>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02" y="4191000"/>
            <a:ext cx="3809631" cy="2209925"/>
          </a:xfrm>
          <a:prstGeom prst="rect">
            <a:avLst/>
          </a:prstGeom>
          <a:ln w="38100">
            <a:solidFill>
              <a:srgbClr val="FFC000"/>
            </a:solidFill>
          </a:ln>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200" y="3914299"/>
            <a:ext cx="3810000" cy="2426494"/>
          </a:xfrm>
          <a:prstGeom prst="rect">
            <a:avLst/>
          </a:prstGeom>
          <a:ln w="38100">
            <a:solidFill>
              <a:srgbClr val="FFC000"/>
            </a:solidFill>
          </a:ln>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2000" y="3352800"/>
            <a:ext cx="2200219" cy="3346167"/>
          </a:xfrm>
          <a:prstGeom prst="rect">
            <a:avLst/>
          </a:prstGeom>
          <a:ln w="38100">
            <a:solidFill>
              <a:srgbClr val="FFC000"/>
            </a:solidFill>
          </a:ln>
        </p:spPr>
      </p:pic>
    </p:spTree>
    <p:extLst>
      <p:ext uri="{BB962C8B-B14F-4D97-AF65-F5344CB8AC3E}">
        <p14:creationId xmlns:p14="http://schemas.microsoft.com/office/powerpoint/2010/main" val="38135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29"/>
                                        </p:tgtEl>
                                      </p:cBhvr>
                                    </p:animEffect>
                                    <p:set>
                                      <p:cBhvr>
                                        <p:cTn id="45" dur="1" fill="hold">
                                          <p:stCondLst>
                                            <p:cond delay="499"/>
                                          </p:stCondLst>
                                        </p:cTn>
                                        <p:tgtEl>
                                          <p:spTgt spid="29"/>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7"/>
                                        </p:tgtEl>
                                      </p:cBhvr>
                                    </p:animEffect>
                                    <p:set>
                                      <p:cBhvr>
                                        <p:cTn id="60" dur="1" fill="hold">
                                          <p:stCondLst>
                                            <p:cond delay="499"/>
                                          </p:stCondLst>
                                        </p:cTn>
                                        <p:tgtEl>
                                          <p:spTgt spid="27"/>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500"/>
                                        <p:tgtEl>
                                          <p:spTgt spid="1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500"/>
                                        <p:tgtEl>
                                          <p:spTgt spid="9"/>
                                        </p:tgtEl>
                                      </p:cBhvr>
                                    </p:animEffect>
                                  </p:childTnLst>
                                </p:cTn>
                              </p:par>
                              <p:par>
                                <p:cTn id="68" presetID="10" presetClass="entr" presetSubtype="0" fill="hold"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28"/>
                                        </p:tgtEl>
                                      </p:cBhvr>
                                    </p:animEffect>
                                    <p:set>
                                      <p:cBhvr>
                                        <p:cTn id="75" dur="1" fill="hold">
                                          <p:stCondLst>
                                            <p:cond delay="499"/>
                                          </p:stCondLst>
                                        </p:cTn>
                                        <p:tgtEl>
                                          <p:spTgt spid="28"/>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fade">
                                      <p:cBhvr>
                                        <p:cTn id="79" dur="500"/>
                                        <p:tgtEl>
                                          <p:spTgt spid="1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fade">
                                      <p:cBhvr>
                                        <p:cTn id="82" dur="500"/>
                                        <p:tgtEl>
                                          <p:spTgt spid="6"/>
                                        </p:tgtEl>
                                      </p:cBhvr>
                                    </p:animEffect>
                                  </p:childTnLst>
                                </p:cTn>
                              </p:par>
                              <p:par>
                                <p:cTn id="83" presetID="10" presetClass="entr" presetSubtype="0" fill="hold" nodeType="with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30"/>
                                        </p:tgtEl>
                                      </p:cBhvr>
                                    </p:animEffect>
                                    <p:set>
                                      <p:cBhvr>
                                        <p:cTn id="90" dur="1" fill="hold">
                                          <p:stCondLst>
                                            <p:cond delay="499"/>
                                          </p:stCondLst>
                                        </p:cTn>
                                        <p:tgtEl>
                                          <p:spTgt spid="30"/>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grpId="0" nodeType="after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fade">
                                      <p:cBhvr>
                                        <p:cTn id="94" dur="500"/>
                                        <p:tgtEl>
                                          <p:spTgt spid="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500"/>
                                        <p:tgtEl>
                                          <p:spTgt spid="11"/>
                                        </p:tgtEl>
                                      </p:cBhvr>
                                    </p:animEffect>
                                  </p:childTnLst>
                                </p:cTn>
                              </p:par>
                              <p:par>
                                <p:cTn id="98" presetID="10" presetClass="entr" presetSubtype="0" fill="hold" nodeType="withEffect">
                                  <p:stCondLst>
                                    <p:cond delay="0"/>
                                  </p:stCondLst>
                                  <p:childTnLst>
                                    <p:set>
                                      <p:cBhvr>
                                        <p:cTn id="99" dur="1" fill="hold">
                                          <p:stCondLst>
                                            <p:cond delay="0"/>
                                          </p:stCondLst>
                                        </p:cTn>
                                        <p:tgtEl>
                                          <p:spTgt spid="31"/>
                                        </p:tgtEl>
                                        <p:attrNameLst>
                                          <p:attrName>style.visibility</p:attrName>
                                        </p:attrNameLst>
                                      </p:cBhvr>
                                      <p:to>
                                        <p:strVal val="visible"/>
                                      </p:to>
                                    </p:set>
                                    <p:animEffect transition="in" filter="fade">
                                      <p:cBhvr>
                                        <p:cTn id="10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animBg="1"/>
      <p:bldP spid="11" grpId="0" animBg="1"/>
      <p:bldP spid="13" grpId="0" animBg="1"/>
      <p:bldP spid="15" grpId="0" animBg="1"/>
      <p:bldP spid="16" grpId="0" animBg="1"/>
      <p:bldP spid="16" grpId="1" animBg="1"/>
      <p:bldP spid="14" grpId="0" animBg="1"/>
      <p:bldP spid="25" grpId="0"/>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26" y="1059180"/>
            <a:ext cx="7787640" cy="4351020"/>
          </a:xfrm>
          <a:prstGeom prst="rect">
            <a:avLst/>
          </a:prstGeom>
          <a:ln w="57150">
            <a:solidFill>
              <a:srgbClr val="00B0F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4030980"/>
            <a:ext cx="3627120" cy="2522220"/>
          </a:xfrm>
          <a:prstGeom prst="rect">
            <a:avLst/>
          </a:prstGeom>
          <a:ln w="57150">
            <a:solidFill>
              <a:srgbClr val="FF0000"/>
            </a:solidFill>
          </a:ln>
        </p:spPr>
      </p:pic>
      <p:sp>
        <p:nvSpPr>
          <p:cNvPr id="4" name="TextBox 3"/>
          <p:cNvSpPr txBox="1"/>
          <p:nvPr/>
        </p:nvSpPr>
        <p:spPr>
          <a:xfrm>
            <a:off x="701626" y="304800"/>
            <a:ext cx="7787640" cy="584775"/>
          </a:xfrm>
          <a:prstGeom prst="rect">
            <a:avLst/>
          </a:prstGeom>
          <a:noFill/>
        </p:spPr>
        <p:txBody>
          <a:bodyPr wrap="square" rtlCol="0">
            <a:spAutoFit/>
          </a:bodyPr>
          <a:lstStyle/>
          <a:p>
            <a:pPr algn="ctr"/>
            <a:r>
              <a:rPr lang="en-US" sz="3200" dirty="0" smtClean="0"/>
              <a:t> “Community Singing,” from around 1920</a:t>
            </a:r>
            <a:endParaRPr lang="en-US" sz="3200" dirty="0"/>
          </a:p>
        </p:txBody>
      </p:sp>
      <p:sp>
        <p:nvSpPr>
          <p:cNvPr id="5" name="Oval 4"/>
          <p:cNvSpPr/>
          <p:nvPr/>
        </p:nvSpPr>
        <p:spPr>
          <a:xfrm>
            <a:off x="6705600" y="1143000"/>
            <a:ext cx="2057400" cy="1752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029200" y="2895600"/>
            <a:ext cx="1905000" cy="1676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76800" y="5706070"/>
            <a:ext cx="2057400" cy="923330"/>
          </a:xfrm>
          <a:prstGeom prst="rect">
            <a:avLst/>
          </a:prstGeom>
          <a:noFill/>
        </p:spPr>
        <p:txBody>
          <a:bodyPr wrap="square" rtlCol="0">
            <a:spAutoFit/>
          </a:bodyPr>
          <a:lstStyle/>
          <a:p>
            <a:pPr algn="ctr"/>
            <a:r>
              <a:rPr lang="en-US" dirty="0" smtClean="0">
                <a:solidFill>
                  <a:srgbClr val="FF0000"/>
                </a:solidFill>
              </a:rPr>
              <a:t>From Burleson’s </a:t>
            </a:r>
            <a:r>
              <a:rPr lang="en-US" i="1" dirty="0" smtClean="0">
                <a:solidFill>
                  <a:srgbClr val="FF0000"/>
                </a:solidFill>
              </a:rPr>
              <a:t>East Tennessee State College</a:t>
            </a:r>
            <a:endParaRPr lang="en-US" dirty="0">
              <a:solidFill>
                <a:srgbClr val="FF0000"/>
              </a:solidFill>
            </a:endParaRPr>
          </a:p>
        </p:txBody>
      </p:sp>
    </p:spTree>
    <p:extLst>
      <p:ext uri="{BB962C8B-B14F-4D97-AF65-F5344CB8AC3E}">
        <p14:creationId xmlns:p14="http://schemas.microsoft.com/office/powerpoint/2010/main" val="172059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850215"/>
            <a:ext cx="7239000" cy="5169585"/>
          </a:xfrm>
          <a:prstGeom prst="rect">
            <a:avLst/>
          </a:prstGeom>
          <a:ln w="38100">
            <a:solidFill>
              <a:schemeClr val="tx1"/>
            </a:solidFill>
          </a:ln>
        </p:spPr>
      </p:pic>
      <p:sp>
        <p:nvSpPr>
          <p:cNvPr id="4" name="TextBox 3"/>
          <p:cNvSpPr txBox="1"/>
          <p:nvPr/>
        </p:nvSpPr>
        <p:spPr>
          <a:xfrm>
            <a:off x="457200" y="228600"/>
            <a:ext cx="8001000" cy="523220"/>
          </a:xfrm>
          <a:prstGeom prst="rect">
            <a:avLst/>
          </a:prstGeom>
          <a:noFill/>
        </p:spPr>
        <p:txBody>
          <a:bodyPr wrap="square" rtlCol="0">
            <a:spAutoFit/>
          </a:bodyPr>
          <a:lstStyle/>
          <a:p>
            <a:pPr algn="ctr"/>
            <a:r>
              <a:rPr lang="en-US" sz="2800" dirty="0" smtClean="0"/>
              <a:t>The First Free-Standing Library (the “Reece Museum”)</a:t>
            </a:r>
            <a:endParaRPr lang="en-US" sz="2800" dirty="0"/>
          </a:p>
        </p:txBody>
      </p:sp>
      <p:sp>
        <p:nvSpPr>
          <p:cNvPr id="5" name="TextBox 4"/>
          <p:cNvSpPr txBox="1"/>
          <p:nvPr/>
        </p:nvSpPr>
        <p:spPr>
          <a:xfrm>
            <a:off x="609600" y="6172200"/>
            <a:ext cx="7696200" cy="523220"/>
          </a:xfrm>
          <a:prstGeom prst="rect">
            <a:avLst/>
          </a:prstGeom>
          <a:noFill/>
        </p:spPr>
        <p:txBody>
          <a:bodyPr wrap="square" rtlCol="0">
            <a:spAutoFit/>
          </a:bodyPr>
          <a:lstStyle/>
          <a:p>
            <a:pPr algn="ctr"/>
            <a:r>
              <a:rPr lang="en-US" sz="2800" dirty="0" smtClean="0"/>
              <a:t>From the 1926 </a:t>
            </a:r>
            <a:r>
              <a:rPr lang="en-US" sz="2800" i="1" dirty="0" smtClean="0"/>
              <a:t>Bulletin</a:t>
            </a:r>
            <a:r>
              <a:rPr lang="en-US" sz="2800" dirty="0" smtClean="0"/>
              <a:t>.</a:t>
            </a:r>
            <a:endParaRPr lang="en-US" sz="2800" dirty="0"/>
          </a:p>
        </p:txBody>
      </p:sp>
    </p:spTree>
    <p:extLst>
      <p:ext uri="{BB962C8B-B14F-4D97-AF65-F5344CB8AC3E}">
        <p14:creationId xmlns:p14="http://schemas.microsoft.com/office/powerpoint/2010/main" val="21487930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0" y="1911704"/>
            <a:ext cx="6142030" cy="4412896"/>
          </a:xfrm>
          <a:prstGeom prst="rect">
            <a:avLst/>
          </a:prstGeom>
          <a:ln w="38100">
            <a:solidFill>
              <a:srgbClr val="C00000"/>
            </a:solidFill>
          </a:ln>
        </p:spPr>
      </p:pic>
      <p:sp>
        <p:nvSpPr>
          <p:cNvPr id="11" name="TextBox 10"/>
          <p:cNvSpPr txBox="1"/>
          <p:nvPr/>
        </p:nvSpPr>
        <p:spPr>
          <a:xfrm>
            <a:off x="304800" y="3276600"/>
            <a:ext cx="2057400" cy="923330"/>
          </a:xfrm>
          <a:prstGeom prst="rect">
            <a:avLst/>
          </a:prstGeom>
          <a:noFill/>
        </p:spPr>
        <p:txBody>
          <a:bodyPr wrap="square" rtlCol="0">
            <a:spAutoFit/>
          </a:bodyPr>
          <a:lstStyle/>
          <a:p>
            <a:pPr algn="ctr"/>
            <a:r>
              <a:rPr lang="en-US" dirty="0" smtClean="0">
                <a:solidFill>
                  <a:schemeClr val="tx2"/>
                </a:solidFill>
              </a:rPr>
              <a:t>From Burleson’s </a:t>
            </a:r>
            <a:r>
              <a:rPr lang="en-US" i="1" dirty="0" smtClean="0">
                <a:solidFill>
                  <a:schemeClr val="tx2"/>
                </a:solidFill>
              </a:rPr>
              <a:t>East Tennessee State College</a:t>
            </a:r>
            <a:endParaRPr lang="en-US" dirty="0">
              <a:solidFill>
                <a:schemeClr val="tx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20" y="1031630"/>
            <a:ext cx="3649980" cy="2087880"/>
          </a:xfrm>
          <a:prstGeom prst="rect">
            <a:avLst/>
          </a:prstGeom>
          <a:ln w="38100">
            <a:solidFill>
              <a:schemeClr val="tx2"/>
            </a:solidFill>
          </a:ln>
        </p:spPr>
      </p:pic>
      <p:sp>
        <p:nvSpPr>
          <p:cNvPr id="5" name="TextBox 4"/>
          <p:cNvSpPr txBox="1"/>
          <p:nvPr/>
        </p:nvSpPr>
        <p:spPr>
          <a:xfrm>
            <a:off x="457200" y="228600"/>
            <a:ext cx="8001000" cy="523220"/>
          </a:xfrm>
          <a:prstGeom prst="rect">
            <a:avLst/>
          </a:prstGeom>
          <a:noFill/>
        </p:spPr>
        <p:txBody>
          <a:bodyPr wrap="square" rtlCol="0">
            <a:spAutoFit/>
          </a:bodyPr>
          <a:lstStyle/>
          <a:p>
            <a:pPr algn="ctr"/>
            <a:r>
              <a:rPr lang="en-US" sz="2800" dirty="0" smtClean="0"/>
              <a:t>The Trolley System</a:t>
            </a:r>
            <a:endParaRPr lang="en-US" sz="28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751820"/>
            <a:ext cx="8686800" cy="5827059"/>
          </a:xfrm>
          <a:prstGeom prst="rect">
            <a:avLst/>
          </a:prstGeom>
          <a:ln w="57150">
            <a:solidFill>
              <a:srgbClr val="FFC000"/>
            </a:solidFill>
          </a:ln>
        </p:spPr>
      </p:pic>
      <p:sp>
        <p:nvSpPr>
          <p:cNvPr id="8" name="TextBox 7"/>
          <p:cNvSpPr txBox="1"/>
          <p:nvPr/>
        </p:nvSpPr>
        <p:spPr>
          <a:xfrm>
            <a:off x="1447800" y="4572000"/>
            <a:ext cx="4953000" cy="830997"/>
          </a:xfrm>
          <a:prstGeom prst="rect">
            <a:avLst/>
          </a:prstGeom>
          <a:noFill/>
        </p:spPr>
        <p:txBody>
          <a:bodyPr wrap="square" rtlCol="0">
            <a:spAutoFit/>
          </a:bodyPr>
          <a:lstStyle/>
          <a:p>
            <a:pPr algn="ctr"/>
            <a:r>
              <a:rPr lang="en-US" sz="2400" dirty="0" smtClean="0">
                <a:solidFill>
                  <a:srgbClr val="FFFF00"/>
                </a:solidFill>
              </a:rPr>
              <a:t>The Administrative Building in 1919 (from the Archives of Appalachia)</a:t>
            </a:r>
            <a:endParaRPr lang="en-US" sz="2400" dirty="0">
              <a:solidFill>
                <a:srgbClr val="FFFF00"/>
              </a:solidFill>
            </a:endParaRPr>
          </a:p>
        </p:txBody>
      </p:sp>
      <p:cxnSp>
        <p:nvCxnSpPr>
          <p:cNvPr id="10" name="Straight Arrow Connector 9"/>
          <p:cNvCxnSpPr/>
          <p:nvPr/>
        </p:nvCxnSpPr>
        <p:spPr>
          <a:xfrm>
            <a:off x="7696200" y="4876800"/>
            <a:ext cx="609600" cy="1447800"/>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101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32" y="1264920"/>
            <a:ext cx="8769668" cy="3840480"/>
          </a:xfrm>
          <a:prstGeom prst="rect">
            <a:avLst/>
          </a:prstGeom>
          <a:ln w="38100">
            <a:solidFill>
              <a:schemeClr val="tx2"/>
            </a:solidFill>
          </a:ln>
        </p:spPr>
      </p:pic>
      <p:sp>
        <p:nvSpPr>
          <p:cNvPr id="3" name="TextBox 2"/>
          <p:cNvSpPr txBox="1"/>
          <p:nvPr/>
        </p:nvSpPr>
        <p:spPr>
          <a:xfrm>
            <a:off x="533400" y="381000"/>
            <a:ext cx="8001000" cy="646331"/>
          </a:xfrm>
          <a:prstGeom prst="rect">
            <a:avLst/>
          </a:prstGeom>
          <a:noFill/>
        </p:spPr>
        <p:txBody>
          <a:bodyPr wrap="square" rtlCol="0">
            <a:spAutoFit/>
          </a:bodyPr>
          <a:lstStyle/>
          <a:p>
            <a:pPr algn="ctr"/>
            <a:r>
              <a:rPr lang="en-US" sz="3600" dirty="0" smtClean="0"/>
              <a:t>The Old Gymnasium </a:t>
            </a:r>
            <a:endParaRPr lang="en-US" sz="3600" dirty="0"/>
          </a:p>
        </p:txBody>
      </p:sp>
      <p:sp>
        <p:nvSpPr>
          <p:cNvPr id="4" name="TextBox 3"/>
          <p:cNvSpPr txBox="1"/>
          <p:nvPr/>
        </p:nvSpPr>
        <p:spPr>
          <a:xfrm>
            <a:off x="914400" y="5486400"/>
            <a:ext cx="7162800" cy="830997"/>
          </a:xfrm>
          <a:prstGeom prst="rect">
            <a:avLst/>
          </a:prstGeom>
          <a:noFill/>
        </p:spPr>
        <p:txBody>
          <a:bodyPr wrap="square" rtlCol="0">
            <a:spAutoFit/>
          </a:bodyPr>
          <a:lstStyle/>
          <a:p>
            <a:pPr algn="ctr"/>
            <a:r>
              <a:rPr lang="en-US" sz="2400" dirty="0" smtClean="0"/>
              <a:t>Notice the chain link fence on the left; this encloses the tennis courts behind  the Administration building.</a:t>
            </a:r>
            <a:endParaRPr lang="en-US" sz="2400" dirty="0"/>
          </a:p>
        </p:txBody>
      </p:sp>
      <p:sp>
        <p:nvSpPr>
          <p:cNvPr id="5" name="Oval 4"/>
          <p:cNvSpPr/>
          <p:nvPr/>
        </p:nvSpPr>
        <p:spPr>
          <a:xfrm>
            <a:off x="69532" y="2743200"/>
            <a:ext cx="2292668" cy="1600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9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79" y="2057400"/>
            <a:ext cx="8416621" cy="2270760"/>
          </a:xfrm>
          <a:prstGeom prst="rect">
            <a:avLst/>
          </a:prstGeom>
          <a:ln w="38100">
            <a:solidFill>
              <a:schemeClr val="tx1"/>
            </a:solidFill>
          </a:ln>
        </p:spPr>
      </p:pic>
      <p:sp>
        <p:nvSpPr>
          <p:cNvPr id="3" name="TextBox 2"/>
          <p:cNvSpPr txBox="1"/>
          <p:nvPr/>
        </p:nvSpPr>
        <p:spPr>
          <a:xfrm>
            <a:off x="533400" y="4876800"/>
            <a:ext cx="8382000" cy="1200329"/>
          </a:xfrm>
          <a:prstGeom prst="rect">
            <a:avLst/>
          </a:prstGeom>
          <a:noFill/>
        </p:spPr>
        <p:txBody>
          <a:bodyPr wrap="square" rtlCol="0">
            <a:spAutoFit/>
          </a:bodyPr>
          <a:lstStyle/>
          <a:p>
            <a:r>
              <a:rPr lang="en-US" sz="2400" dirty="0"/>
              <a:t>This undated photo shows a tennis match on the court that once existed adjacent to the rear of </a:t>
            </a:r>
            <a:r>
              <a:rPr lang="en-US" sz="2400" dirty="0" err="1"/>
              <a:t>GIlbreath</a:t>
            </a:r>
            <a:r>
              <a:rPr lang="en-US" sz="2400" dirty="0"/>
              <a:t> Hall </a:t>
            </a:r>
            <a:r>
              <a:rPr lang="en-US" sz="2400" dirty="0" smtClean="0"/>
              <a:t>in the background . (Flickr)</a:t>
            </a:r>
            <a:endParaRPr lang="en-US" sz="2400" dirty="0"/>
          </a:p>
        </p:txBody>
      </p:sp>
      <p:sp>
        <p:nvSpPr>
          <p:cNvPr id="4" name="TextBox 3"/>
          <p:cNvSpPr txBox="1"/>
          <p:nvPr/>
        </p:nvSpPr>
        <p:spPr>
          <a:xfrm>
            <a:off x="533400" y="381000"/>
            <a:ext cx="8001000" cy="646331"/>
          </a:xfrm>
          <a:prstGeom prst="rect">
            <a:avLst/>
          </a:prstGeom>
          <a:noFill/>
        </p:spPr>
        <p:txBody>
          <a:bodyPr wrap="square" rtlCol="0">
            <a:spAutoFit/>
          </a:bodyPr>
          <a:lstStyle/>
          <a:p>
            <a:pPr algn="ctr"/>
            <a:r>
              <a:rPr lang="en-US" sz="3600" dirty="0" smtClean="0"/>
              <a:t>Tennis Courts Behind </a:t>
            </a:r>
            <a:r>
              <a:rPr lang="en-US" sz="3600" dirty="0" err="1" smtClean="0"/>
              <a:t>Gilbreath</a:t>
            </a:r>
            <a:endParaRPr lang="en-US" sz="3600" dirty="0"/>
          </a:p>
        </p:txBody>
      </p:sp>
    </p:spTree>
    <p:extLst>
      <p:ext uri="{BB962C8B-B14F-4D97-AF65-F5344CB8AC3E}">
        <p14:creationId xmlns:p14="http://schemas.microsoft.com/office/powerpoint/2010/main" val="35405943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152400"/>
            <a:ext cx="8305800" cy="584775"/>
          </a:xfrm>
          <a:prstGeom prst="rect">
            <a:avLst/>
          </a:prstGeom>
          <a:noFill/>
        </p:spPr>
        <p:txBody>
          <a:bodyPr wrap="square" rtlCol="0">
            <a:spAutoFit/>
          </a:bodyPr>
          <a:lstStyle/>
          <a:p>
            <a:pPr algn="ctr"/>
            <a:r>
              <a:rPr lang="en-US" sz="3200" dirty="0" smtClean="0"/>
              <a:t>The “New Library” (Nick’s Hall)</a:t>
            </a:r>
            <a:endParaRPr lang="en-US" sz="32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 y="737175"/>
            <a:ext cx="7620000" cy="5715000"/>
          </a:xfrm>
          <a:prstGeom prst="ellipse">
            <a:avLst/>
          </a:prstGeom>
          <a:ln>
            <a:noFill/>
          </a:ln>
          <a:effectLst>
            <a:softEdge rad="112500"/>
          </a:effectLst>
        </p:spPr>
      </p:pic>
    </p:spTree>
    <p:extLst>
      <p:ext uri="{BB962C8B-B14F-4D97-AF65-F5344CB8AC3E}">
        <p14:creationId xmlns:p14="http://schemas.microsoft.com/office/powerpoint/2010/main" val="17731011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1848" y="1839468"/>
            <a:ext cx="5480304" cy="3179064"/>
          </a:xfrm>
          <a:prstGeom prst="rect">
            <a:avLst/>
          </a:prstGeom>
        </p:spPr>
      </p:pic>
      <p:sp>
        <p:nvSpPr>
          <p:cNvPr id="3" name="TextBox 2"/>
          <p:cNvSpPr txBox="1"/>
          <p:nvPr/>
        </p:nvSpPr>
        <p:spPr>
          <a:xfrm>
            <a:off x="1371600" y="5410200"/>
            <a:ext cx="6096000" cy="369332"/>
          </a:xfrm>
          <a:prstGeom prst="rect">
            <a:avLst/>
          </a:prstGeom>
          <a:noFill/>
        </p:spPr>
        <p:txBody>
          <a:bodyPr wrap="square" rtlCol="0">
            <a:spAutoFit/>
          </a:bodyPr>
          <a:lstStyle/>
          <a:p>
            <a:pPr algn="ctr"/>
            <a:r>
              <a:rPr lang="en-US" dirty="0" smtClean="0"/>
              <a:t>From the 1941 </a:t>
            </a:r>
            <a:r>
              <a:rPr lang="en-US" i="1" dirty="0" smtClean="0"/>
              <a:t>Buccaneer</a:t>
            </a:r>
            <a:r>
              <a:rPr lang="en-US" dirty="0" smtClean="0"/>
              <a:t> </a:t>
            </a:r>
            <a:endParaRPr lang="en-US" dirty="0"/>
          </a:p>
        </p:txBody>
      </p:sp>
      <p:sp>
        <p:nvSpPr>
          <p:cNvPr id="4" name="TextBox 3"/>
          <p:cNvSpPr txBox="1"/>
          <p:nvPr/>
        </p:nvSpPr>
        <p:spPr>
          <a:xfrm>
            <a:off x="1371600" y="457200"/>
            <a:ext cx="6397752" cy="646331"/>
          </a:xfrm>
          <a:prstGeom prst="rect">
            <a:avLst/>
          </a:prstGeom>
          <a:noFill/>
        </p:spPr>
        <p:txBody>
          <a:bodyPr wrap="square" rtlCol="0">
            <a:spAutoFit/>
          </a:bodyPr>
          <a:lstStyle/>
          <a:p>
            <a:pPr algn="ctr"/>
            <a:r>
              <a:rPr lang="en-US" sz="3600" dirty="0" smtClean="0"/>
              <a:t>Men’s Dorm</a:t>
            </a:r>
            <a:endParaRPr lang="en-US" sz="3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95400"/>
            <a:ext cx="7795260" cy="5105400"/>
          </a:xfrm>
          <a:prstGeom prst="rect">
            <a:avLst/>
          </a:prstGeom>
          <a:ln w="57150">
            <a:solidFill>
              <a:schemeClr val="tx1"/>
            </a:solidFill>
          </a:ln>
        </p:spPr>
      </p:pic>
      <p:sp>
        <p:nvSpPr>
          <p:cNvPr id="6" name="TextBox 5"/>
          <p:cNvSpPr txBox="1"/>
          <p:nvPr/>
        </p:nvSpPr>
        <p:spPr>
          <a:xfrm>
            <a:off x="5715000" y="5594866"/>
            <a:ext cx="2842260" cy="830997"/>
          </a:xfrm>
          <a:prstGeom prst="rect">
            <a:avLst/>
          </a:prstGeom>
          <a:noFill/>
        </p:spPr>
        <p:txBody>
          <a:bodyPr wrap="square" rtlCol="0">
            <a:spAutoFit/>
          </a:bodyPr>
          <a:lstStyle/>
          <a:p>
            <a:pPr algn="ctr"/>
            <a:r>
              <a:rPr lang="en-US" sz="4800" dirty="0" smtClean="0"/>
              <a:t>Circa 1980</a:t>
            </a:r>
            <a:endParaRPr lang="en-US" sz="4800" dirty="0"/>
          </a:p>
        </p:txBody>
      </p:sp>
    </p:spTree>
    <p:extLst>
      <p:ext uri="{BB962C8B-B14F-4D97-AF65-F5344CB8AC3E}">
        <p14:creationId xmlns:p14="http://schemas.microsoft.com/office/powerpoint/2010/main" val="378968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08448" y="304800"/>
            <a:ext cx="3578352" cy="1200329"/>
          </a:xfrm>
          <a:prstGeom prst="rect">
            <a:avLst/>
          </a:prstGeom>
          <a:noFill/>
        </p:spPr>
        <p:txBody>
          <a:bodyPr wrap="square" rtlCol="0">
            <a:spAutoFit/>
          </a:bodyPr>
          <a:lstStyle/>
          <a:p>
            <a:pPr algn="ctr"/>
            <a:r>
              <a:rPr lang="en-US" sz="3600" dirty="0" smtClean="0"/>
              <a:t>The George L. Carter House</a:t>
            </a: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200"/>
            <a:ext cx="4346448" cy="1554480"/>
          </a:xfrm>
          <a:prstGeom prst="rect">
            <a:avLst/>
          </a:prstGeom>
          <a:ln w="38100">
            <a:solidFill>
              <a:schemeClr val="tx2"/>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048" y="2362200"/>
            <a:ext cx="5638800" cy="4134018"/>
          </a:xfrm>
          <a:prstGeom prst="rect">
            <a:avLst/>
          </a:prstGeom>
          <a:ln w="38100">
            <a:solidFill>
              <a:schemeClr val="tx2"/>
            </a:solidFill>
          </a:ln>
        </p:spPr>
      </p:pic>
      <p:sp>
        <p:nvSpPr>
          <p:cNvPr id="5" name="TextBox 4"/>
          <p:cNvSpPr txBox="1"/>
          <p:nvPr/>
        </p:nvSpPr>
        <p:spPr>
          <a:xfrm>
            <a:off x="5791200" y="1600200"/>
            <a:ext cx="2438400" cy="369332"/>
          </a:xfrm>
          <a:prstGeom prst="rect">
            <a:avLst/>
          </a:prstGeom>
          <a:noFill/>
        </p:spPr>
        <p:txBody>
          <a:bodyPr wrap="square" rtlCol="0">
            <a:spAutoFit/>
          </a:bodyPr>
          <a:lstStyle/>
          <a:p>
            <a:pPr algn="ctr"/>
            <a:r>
              <a:rPr lang="en-US" dirty="0" smtClean="0"/>
              <a:t>(1909-1984)</a:t>
            </a:r>
            <a:endParaRPr lang="en-US" dirty="0"/>
          </a:p>
        </p:txBody>
      </p:sp>
    </p:spTree>
    <p:extLst>
      <p:ext uri="{BB962C8B-B14F-4D97-AF65-F5344CB8AC3E}">
        <p14:creationId xmlns:p14="http://schemas.microsoft.com/office/powerpoint/2010/main" val="20797073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76200"/>
            <a:ext cx="4191000" cy="584775"/>
          </a:xfrm>
          <a:prstGeom prst="rect">
            <a:avLst/>
          </a:prstGeom>
          <a:noFill/>
        </p:spPr>
        <p:txBody>
          <a:bodyPr wrap="square" rtlCol="0">
            <a:spAutoFit/>
          </a:bodyPr>
          <a:lstStyle/>
          <a:p>
            <a:pPr algn="ctr"/>
            <a:r>
              <a:rPr lang="en-US" sz="3200" dirty="0" smtClean="0"/>
              <a:t>Disclaimer</a:t>
            </a:r>
            <a:endParaRPr lang="en-US" sz="3200" dirty="0"/>
          </a:p>
        </p:txBody>
      </p:sp>
      <p:sp>
        <p:nvSpPr>
          <p:cNvPr id="3" name="TextBox 2"/>
          <p:cNvSpPr txBox="1"/>
          <p:nvPr/>
        </p:nvSpPr>
        <p:spPr>
          <a:xfrm>
            <a:off x="228600" y="762000"/>
            <a:ext cx="8763000" cy="646331"/>
          </a:xfrm>
          <a:prstGeom prst="rect">
            <a:avLst/>
          </a:prstGeom>
          <a:noFill/>
        </p:spPr>
        <p:txBody>
          <a:bodyPr wrap="square" rtlCol="0">
            <a:spAutoFit/>
          </a:bodyPr>
          <a:lstStyle/>
          <a:p>
            <a:r>
              <a:rPr lang="en-US" dirty="0" smtClean="0"/>
              <a:t>Our department is </a:t>
            </a:r>
            <a:r>
              <a:rPr lang="en-US" dirty="0" smtClean="0"/>
              <a:t>likely</a:t>
            </a:r>
            <a:r>
              <a:rPr lang="en-US" dirty="0" smtClean="0"/>
              <a:t> </a:t>
            </a:r>
            <a:r>
              <a:rPr lang="en-US" dirty="0" smtClean="0"/>
              <a:t>older than 90 years!  We’ll see a reference to another bit of information indicating that there </a:t>
            </a:r>
            <a:r>
              <a:rPr lang="en-US" dirty="0" smtClean="0"/>
              <a:t>are </a:t>
            </a:r>
            <a:r>
              <a:rPr lang="en-US" dirty="0" smtClean="0"/>
              <a:t>incorrect </a:t>
            </a:r>
            <a:r>
              <a:rPr lang="en-US" dirty="0" smtClean="0"/>
              <a:t>dates on the “Facts and History” webpage.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600200"/>
            <a:ext cx="5888310" cy="4457700"/>
          </a:xfrm>
          <a:prstGeom prst="rect">
            <a:avLst/>
          </a:prstGeom>
          <a:ln w="38100">
            <a:solidFill>
              <a:srgbClr val="C00000"/>
            </a:solidFill>
          </a:ln>
        </p:spPr>
      </p:pic>
      <p:sp>
        <p:nvSpPr>
          <p:cNvPr id="6" name="TextBox 5"/>
          <p:cNvSpPr txBox="1"/>
          <p:nvPr/>
        </p:nvSpPr>
        <p:spPr>
          <a:xfrm>
            <a:off x="6400800" y="2174081"/>
            <a:ext cx="2590800" cy="3693319"/>
          </a:xfrm>
          <a:prstGeom prst="rect">
            <a:avLst/>
          </a:prstGeom>
          <a:noFill/>
        </p:spPr>
        <p:txBody>
          <a:bodyPr wrap="square" rtlCol="0">
            <a:spAutoFit/>
          </a:bodyPr>
          <a:lstStyle/>
          <a:p>
            <a:r>
              <a:rPr lang="en-US" b="1" dirty="0" smtClean="0"/>
              <a:t>            CLASSES</a:t>
            </a:r>
          </a:p>
          <a:p>
            <a:r>
              <a:rPr lang="en-US" dirty="0" smtClean="0"/>
              <a:t>Solid Geometry</a:t>
            </a:r>
          </a:p>
          <a:p>
            <a:r>
              <a:rPr lang="en-US" dirty="0" smtClean="0"/>
              <a:t>College Algebra</a:t>
            </a:r>
          </a:p>
          <a:p>
            <a:r>
              <a:rPr lang="en-US" dirty="0" smtClean="0"/>
              <a:t>Plane Trigonometry</a:t>
            </a:r>
          </a:p>
          <a:p>
            <a:r>
              <a:rPr lang="en-US" dirty="0" smtClean="0"/>
              <a:t>Plane Analytic Geometry</a:t>
            </a:r>
          </a:p>
          <a:p>
            <a:r>
              <a:rPr lang="en-US" dirty="0" smtClean="0"/>
              <a:t>The Calculus</a:t>
            </a:r>
          </a:p>
          <a:p>
            <a:r>
              <a:rPr lang="en-US" dirty="0" smtClean="0"/>
              <a:t>Spherical  Trigonometry</a:t>
            </a:r>
          </a:p>
          <a:p>
            <a:r>
              <a:rPr lang="en-US" dirty="0" smtClean="0"/>
              <a:t>Methods in High School </a:t>
            </a:r>
          </a:p>
          <a:p>
            <a:r>
              <a:rPr lang="en-US" dirty="0"/>
              <a:t> </a:t>
            </a:r>
            <a:r>
              <a:rPr lang="en-US" dirty="0" smtClean="0"/>
              <a:t>                  Mathematics</a:t>
            </a:r>
          </a:p>
          <a:p>
            <a:r>
              <a:rPr lang="en-US" dirty="0" smtClean="0"/>
              <a:t>History of Mathematics</a:t>
            </a:r>
          </a:p>
          <a:p>
            <a:r>
              <a:rPr lang="en-US" dirty="0" smtClean="0"/>
              <a:t>Solid Analytic Geometry</a:t>
            </a:r>
          </a:p>
          <a:p>
            <a:endParaRPr lang="en-US" dirty="0" smtClean="0"/>
          </a:p>
          <a:p>
            <a:endParaRPr lang="en-US" dirty="0"/>
          </a:p>
        </p:txBody>
      </p:sp>
      <p:sp>
        <p:nvSpPr>
          <p:cNvPr id="7" name="TextBox 6"/>
          <p:cNvSpPr txBox="1"/>
          <p:nvPr/>
        </p:nvSpPr>
        <p:spPr>
          <a:xfrm>
            <a:off x="914400" y="6324600"/>
            <a:ext cx="4876800" cy="369332"/>
          </a:xfrm>
          <a:prstGeom prst="rect">
            <a:avLst/>
          </a:prstGeom>
          <a:noFill/>
        </p:spPr>
        <p:txBody>
          <a:bodyPr wrap="square" rtlCol="0">
            <a:spAutoFit/>
          </a:bodyPr>
          <a:lstStyle/>
          <a:p>
            <a:pPr algn="ctr"/>
            <a:r>
              <a:rPr lang="en-US" i="1" dirty="0" smtClean="0"/>
              <a:t>ETSC Bulletin </a:t>
            </a:r>
            <a:r>
              <a:rPr lang="en-US" dirty="0" smtClean="0"/>
              <a:t>(July, 1926) XVI #1</a:t>
            </a:r>
            <a:endParaRPr lang="en-US" dirty="0"/>
          </a:p>
        </p:txBody>
      </p:sp>
    </p:spTree>
    <p:extLst>
      <p:ext uri="{BB962C8B-B14F-4D97-AF65-F5344CB8AC3E}">
        <p14:creationId xmlns:p14="http://schemas.microsoft.com/office/powerpoint/2010/main" val="15298222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45068"/>
            <a:ext cx="3578352" cy="1200329"/>
          </a:xfrm>
          <a:prstGeom prst="rect">
            <a:avLst/>
          </a:prstGeom>
          <a:noFill/>
        </p:spPr>
        <p:txBody>
          <a:bodyPr wrap="square" rtlCol="0">
            <a:spAutoFit/>
          </a:bodyPr>
          <a:lstStyle/>
          <a:p>
            <a:pPr algn="ctr"/>
            <a:r>
              <a:rPr lang="en-US" sz="3600" dirty="0" smtClean="0"/>
              <a:t>The George L. Carter House</a:t>
            </a:r>
            <a:endParaRPr lang="en-US" sz="3600" dirty="0"/>
          </a:p>
        </p:txBody>
      </p:sp>
      <p:sp>
        <p:nvSpPr>
          <p:cNvPr id="5" name="TextBox 4"/>
          <p:cNvSpPr txBox="1"/>
          <p:nvPr/>
        </p:nvSpPr>
        <p:spPr>
          <a:xfrm>
            <a:off x="1673352" y="1840468"/>
            <a:ext cx="2438400" cy="369332"/>
          </a:xfrm>
          <a:prstGeom prst="rect">
            <a:avLst/>
          </a:prstGeom>
          <a:noFill/>
        </p:spPr>
        <p:txBody>
          <a:bodyPr wrap="square" rtlCol="0">
            <a:spAutoFit/>
          </a:bodyPr>
          <a:lstStyle/>
          <a:p>
            <a:pPr algn="ctr"/>
            <a:r>
              <a:rPr lang="en-US" dirty="0" smtClean="0"/>
              <a:t>(1909-1984)</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743200"/>
            <a:ext cx="4867656" cy="3127248"/>
          </a:xfrm>
          <a:prstGeom prst="rect">
            <a:avLst/>
          </a:prstGeom>
          <a:ln w="38100">
            <a:solidFill>
              <a:schemeClr val="tx1"/>
            </a:solid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96000" y="762000"/>
            <a:ext cx="2895600" cy="4930140"/>
          </a:xfrm>
          <a:prstGeom prst="rect">
            <a:avLst/>
          </a:prstGeom>
          <a:ln w="38100">
            <a:solidFill>
              <a:schemeClr val="tx1"/>
            </a:solidFill>
          </a:ln>
        </p:spPr>
      </p:pic>
      <p:sp>
        <p:nvSpPr>
          <p:cNvPr id="9" name="Bent Arrow 8"/>
          <p:cNvSpPr/>
          <p:nvPr/>
        </p:nvSpPr>
        <p:spPr>
          <a:xfrm>
            <a:off x="4343400" y="1219200"/>
            <a:ext cx="1143000" cy="1371600"/>
          </a:xfrm>
          <a:prstGeom prst="bentArrow">
            <a:avLst>
              <a:gd name="adj1" fmla="val 11861"/>
              <a:gd name="adj2" fmla="val 1723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560070"/>
            <a:ext cx="5334000" cy="5334000"/>
          </a:xfrm>
          <a:prstGeom prst="rect">
            <a:avLst/>
          </a:prstGeom>
          <a:ln w="38100">
            <a:solidFill>
              <a:schemeClr val="tx1"/>
            </a:solidFill>
          </a:ln>
        </p:spPr>
      </p:pic>
      <p:sp>
        <p:nvSpPr>
          <p:cNvPr id="13" name="Right Arrow 12"/>
          <p:cNvSpPr/>
          <p:nvPr/>
        </p:nvSpPr>
        <p:spPr>
          <a:xfrm rot="10800000">
            <a:off x="4568952" y="4572000"/>
            <a:ext cx="1679448"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1539629"/>
            <a:ext cx="2731478" cy="3641971"/>
          </a:xfrm>
          <a:prstGeom prst="rect">
            <a:avLst/>
          </a:prstGeom>
        </p:spPr>
      </p:pic>
      <p:sp>
        <p:nvSpPr>
          <p:cNvPr id="15" name="TextBox 14"/>
          <p:cNvSpPr txBox="1"/>
          <p:nvPr/>
        </p:nvSpPr>
        <p:spPr>
          <a:xfrm>
            <a:off x="1219200" y="6096000"/>
            <a:ext cx="3651504" cy="523220"/>
          </a:xfrm>
          <a:prstGeom prst="rect">
            <a:avLst/>
          </a:prstGeom>
          <a:noFill/>
        </p:spPr>
        <p:txBody>
          <a:bodyPr wrap="square" rtlCol="0">
            <a:spAutoFit/>
          </a:bodyPr>
          <a:lstStyle/>
          <a:p>
            <a:pPr algn="ctr"/>
            <a:r>
              <a:rPr lang="en-US" sz="2800" dirty="0" smtClean="0"/>
              <a:t>Nick’s Hall (2</a:t>
            </a:r>
            <a:r>
              <a:rPr lang="en-US" sz="2800" baseline="30000" dirty="0" smtClean="0"/>
              <a:t>nd</a:t>
            </a:r>
            <a:r>
              <a:rPr lang="en-US" sz="2800" dirty="0" smtClean="0"/>
              <a:t> floor)</a:t>
            </a:r>
            <a:endParaRPr lang="en-US" sz="2800" dirty="0"/>
          </a:p>
        </p:txBody>
      </p:sp>
    </p:spTree>
    <p:extLst>
      <p:ext uri="{BB962C8B-B14F-4D97-AF65-F5344CB8AC3E}">
        <p14:creationId xmlns:p14="http://schemas.microsoft.com/office/powerpoint/2010/main" val="11079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22" presetClass="entr" presetSubtype="2"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501676"/>
            <a:ext cx="7924800" cy="2308324"/>
          </a:xfrm>
          <a:prstGeom prst="rect">
            <a:avLst/>
          </a:prstGeom>
          <a:noFill/>
        </p:spPr>
        <p:txBody>
          <a:bodyPr wrap="square" rtlCol="0">
            <a:spAutoFit/>
          </a:bodyPr>
          <a:lstStyle/>
          <a:p>
            <a:pPr algn="ctr"/>
            <a:r>
              <a:rPr lang="en-US" sz="7200" dirty="0" smtClean="0"/>
              <a:t>Other Buildings up to 1960</a:t>
            </a:r>
            <a:endParaRPr lang="en-US" sz="7200" dirty="0"/>
          </a:p>
        </p:txBody>
      </p:sp>
    </p:spTree>
    <p:extLst>
      <p:ext uri="{BB962C8B-B14F-4D97-AF65-F5344CB8AC3E}">
        <p14:creationId xmlns:p14="http://schemas.microsoft.com/office/powerpoint/2010/main" val="137726472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057400"/>
            <a:ext cx="7932537" cy="10015829"/>
          </a:xfrm>
          <a:prstGeom prst="rect">
            <a:avLst/>
          </a:prstGeom>
        </p:spPr>
      </p:pic>
      <p:sp>
        <p:nvSpPr>
          <p:cNvPr id="4" name="Oval 3"/>
          <p:cNvSpPr/>
          <p:nvPr/>
        </p:nvSpPr>
        <p:spPr>
          <a:xfrm>
            <a:off x="3352800" y="990600"/>
            <a:ext cx="1219200" cy="1524000"/>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895600" y="381000"/>
            <a:ext cx="22860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24200" y="4038600"/>
            <a:ext cx="1600200" cy="9144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219200" y="1371600"/>
            <a:ext cx="1524000" cy="16002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343400" y="4191000"/>
            <a:ext cx="4800600" cy="1077218"/>
          </a:xfrm>
          <a:prstGeom prst="rect">
            <a:avLst/>
          </a:prstGeom>
          <a:noFill/>
        </p:spPr>
        <p:txBody>
          <a:bodyPr wrap="square" rtlCol="0">
            <a:spAutoFit/>
          </a:bodyPr>
          <a:lstStyle/>
          <a:p>
            <a:pPr algn="ctr"/>
            <a:r>
              <a:rPr lang="en-US" sz="3200" dirty="0" smtClean="0">
                <a:solidFill>
                  <a:srgbClr val="FFFF00"/>
                </a:solidFill>
              </a:rPr>
              <a:t>East Tennessee State College (1950)</a:t>
            </a:r>
            <a:endParaRPr lang="en-US" sz="3200" dirty="0">
              <a:solidFill>
                <a:srgbClr val="FFFF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452682"/>
            <a:ext cx="3291840" cy="2433518"/>
          </a:xfrm>
          <a:prstGeom prst="rect">
            <a:avLst/>
          </a:prstGeom>
          <a:ln w="38100">
            <a:solidFill>
              <a:srgbClr val="FFFF00"/>
            </a:solidFill>
          </a:ln>
        </p:spPr>
      </p:pic>
      <p:sp>
        <p:nvSpPr>
          <p:cNvPr id="8" name="TextBox 7"/>
          <p:cNvSpPr txBox="1"/>
          <p:nvPr/>
        </p:nvSpPr>
        <p:spPr>
          <a:xfrm>
            <a:off x="5105400" y="819090"/>
            <a:ext cx="2209800" cy="400110"/>
          </a:xfrm>
          <a:prstGeom prst="rect">
            <a:avLst/>
          </a:prstGeom>
          <a:noFill/>
        </p:spPr>
        <p:txBody>
          <a:bodyPr wrap="square" rtlCol="0">
            <a:spAutoFit/>
          </a:bodyPr>
          <a:lstStyle/>
          <a:p>
            <a:pPr algn="ctr"/>
            <a:r>
              <a:rPr lang="en-US" sz="2000" b="1" dirty="0" smtClean="0">
                <a:solidFill>
                  <a:srgbClr val="FFFF00"/>
                </a:solidFill>
              </a:rPr>
              <a:t>Brown Hall (1948)</a:t>
            </a:r>
            <a:endParaRPr lang="en-US" sz="2000" b="1" dirty="0">
              <a:solidFill>
                <a:srgbClr val="FFFF0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1487851"/>
            <a:ext cx="3657600" cy="2330824"/>
          </a:xfrm>
          <a:prstGeom prst="rect">
            <a:avLst/>
          </a:prstGeom>
          <a:ln w="38100">
            <a:solidFill>
              <a:srgbClr val="FFFF00"/>
            </a:solidFill>
          </a:ln>
        </p:spPr>
      </p:pic>
      <p:sp>
        <p:nvSpPr>
          <p:cNvPr id="11" name="TextBox 10"/>
          <p:cNvSpPr txBox="1"/>
          <p:nvPr/>
        </p:nvSpPr>
        <p:spPr>
          <a:xfrm>
            <a:off x="2667000" y="4953000"/>
            <a:ext cx="2438400" cy="369332"/>
          </a:xfrm>
          <a:prstGeom prst="rect">
            <a:avLst/>
          </a:prstGeom>
          <a:noFill/>
        </p:spPr>
        <p:txBody>
          <a:bodyPr wrap="square" rtlCol="0">
            <a:spAutoFit/>
          </a:bodyPr>
          <a:lstStyle/>
          <a:p>
            <a:pPr algn="ctr"/>
            <a:r>
              <a:rPr lang="en-US" b="1" dirty="0" smtClean="0">
                <a:solidFill>
                  <a:srgbClr val="FFFF00"/>
                </a:solidFill>
              </a:rPr>
              <a:t>Amphitheater (1941)</a:t>
            </a:r>
            <a:endParaRPr lang="en-US" b="1" dirty="0">
              <a:solidFill>
                <a:srgbClr val="FFFF00"/>
              </a:solidFil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81600" y="1447800"/>
            <a:ext cx="3581400" cy="2441385"/>
          </a:xfrm>
          <a:prstGeom prst="rect">
            <a:avLst/>
          </a:prstGeom>
          <a:ln w="38100">
            <a:solidFill>
              <a:srgbClr val="FFFF00"/>
            </a:solidFill>
          </a:ln>
        </p:spPr>
      </p:pic>
      <p:sp>
        <p:nvSpPr>
          <p:cNvPr id="15" name="TextBox 14"/>
          <p:cNvSpPr txBox="1"/>
          <p:nvPr/>
        </p:nvSpPr>
        <p:spPr>
          <a:xfrm>
            <a:off x="1066800" y="3124200"/>
            <a:ext cx="1600200" cy="646331"/>
          </a:xfrm>
          <a:prstGeom prst="rect">
            <a:avLst/>
          </a:prstGeom>
          <a:noFill/>
        </p:spPr>
        <p:txBody>
          <a:bodyPr wrap="square" rtlCol="0">
            <a:spAutoFit/>
          </a:bodyPr>
          <a:lstStyle/>
          <a:p>
            <a:pPr algn="ctr"/>
            <a:r>
              <a:rPr lang="en-US" b="1" dirty="0" smtClean="0">
                <a:solidFill>
                  <a:srgbClr val="FFFF00"/>
                </a:solidFill>
              </a:rPr>
              <a:t>Cafeteria (Varsity Grill)</a:t>
            </a:r>
            <a:endParaRPr lang="en-US" b="1" dirty="0">
              <a:solidFill>
                <a:srgbClr val="FFFF00"/>
              </a:solidFill>
            </a:endParaRPr>
          </a:p>
        </p:txBody>
      </p:sp>
      <p:sp>
        <p:nvSpPr>
          <p:cNvPr id="16" name="Rounded Rectangle 15"/>
          <p:cNvSpPr/>
          <p:nvPr/>
        </p:nvSpPr>
        <p:spPr>
          <a:xfrm>
            <a:off x="5029200" y="3447365"/>
            <a:ext cx="914400" cy="59123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039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10" grpId="0" animBg="1"/>
      <p:bldP spid="13" grpId="0" animBg="1"/>
      <p:bldP spid="8" grpId="0"/>
      <p:bldP spid="11" grpId="0"/>
      <p:bldP spid="15" grpId="0"/>
      <p:bldP spid="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19200"/>
            <a:ext cx="8889096" cy="4954524"/>
          </a:xfrm>
          <a:prstGeom prst="rect">
            <a:avLst/>
          </a:prstGeom>
        </p:spPr>
      </p:pic>
      <p:sp>
        <p:nvSpPr>
          <p:cNvPr id="3" name="TextBox 2"/>
          <p:cNvSpPr txBox="1"/>
          <p:nvPr/>
        </p:nvSpPr>
        <p:spPr>
          <a:xfrm>
            <a:off x="457200" y="304800"/>
            <a:ext cx="8305800" cy="646331"/>
          </a:xfrm>
          <a:prstGeom prst="rect">
            <a:avLst/>
          </a:prstGeom>
          <a:noFill/>
        </p:spPr>
        <p:txBody>
          <a:bodyPr wrap="square" rtlCol="0">
            <a:spAutoFit/>
          </a:bodyPr>
          <a:lstStyle/>
          <a:p>
            <a:pPr algn="ctr"/>
            <a:r>
              <a:rPr lang="en-US" sz="3600" dirty="0" smtClean="0"/>
              <a:t>From the Archives of Appalachia, circa 1960</a:t>
            </a:r>
            <a:endParaRPr lang="en-US" sz="3600" dirty="0"/>
          </a:p>
        </p:txBody>
      </p:sp>
      <p:sp>
        <p:nvSpPr>
          <p:cNvPr id="4" name="Oval 3"/>
          <p:cNvSpPr/>
          <p:nvPr/>
        </p:nvSpPr>
        <p:spPr>
          <a:xfrm>
            <a:off x="5105400" y="2743200"/>
            <a:ext cx="990600" cy="80086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324600" y="3390138"/>
            <a:ext cx="1447800" cy="102946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048000" y="4152138"/>
            <a:ext cx="990600" cy="80086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953262"/>
            <a:ext cx="3604260" cy="2743200"/>
          </a:xfrm>
          <a:prstGeom prst="rect">
            <a:avLst/>
          </a:prstGeom>
          <a:ln w="38100">
            <a:solidFill>
              <a:srgbClr val="FFFF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99" y="965766"/>
            <a:ext cx="3633719" cy="2718192"/>
          </a:xfrm>
          <a:prstGeom prst="rect">
            <a:avLst/>
          </a:prstGeom>
          <a:ln w="38100">
            <a:solidFill>
              <a:srgbClr val="FFFF00"/>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799" y="1078858"/>
            <a:ext cx="3604261" cy="2492008"/>
          </a:xfrm>
          <a:prstGeom prst="rect">
            <a:avLst/>
          </a:prstGeom>
          <a:ln w="38100">
            <a:solidFill>
              <a:srgbClr val="FFFF00"/>
            </a:solidFill>
          </a:ln>
        </p:spPr>
      </p:pic>
      <p:sp>
        <p:nvSpPr>
          <p:cNvPr id="10" name="TextBox 9"/>
          <p:cNvSpPr txBox="1"/>
          <p:nvPr/>
        </p:nvSpPr>
        <p:spPr>
          <a:xfrm>
            <a:off x="7162800" y="2782669"/>
            <a:ext cx="1676400" cy="646331"/>
          </a:xfrm>
          <a:prstGeom prst="rect">
            <a:avLst/>
          </a:prstGeom>
          <a:noFill/>
        </p:spPr>
        <p:txBody>
          <a:bodyPr wrap="square" rtlCol="0">
            <a:spAutoFit/>
          </a:bodyPr>
          <a:lstStyle/>
          <a:p>
            <a:pPr algn="ctr"/>
            <a:r>
              <a:rPr lang="en-US" b="1" dirty="0" smtClean="0">
                <a:solidFill>
                  <a:srgbClr val="FFFF00"/>
                </a:solidFill>
              </a:rPr>
              <a:t>Brooks Gym (1952)</a:t>
            </a:r>
            <a:endParaRPr lang="en-US" b="1" dirty="0">
              <a:solidFill>
                <a:srgbClr val="FFFF00"/>
              </a:solidFill>
            </a:endParaRPr>
          </a:p>
        </p:txBody>
      </p:sp>
      <p:sp>
        <p:nvSpPr>
          <p:cNvPr id="11" name="TextBox 10"/>
          <p:cNvSpPr txBox="1"/>
          <p:nvPr/>
        </p:nvSpPr>
        <p:spPr>
          <a:xfrm>
            <a:off x="2819400" y="4992469"/>
            <a:ext cx="1676400" cy="646331"/>
          </a:xfrm>
          <a:prstGeom prst="rect">
            <a:avLst/>
          </a:prstGeom>
          <a:noFill/>
        </p:spPr>
        <p:txBody>
          <a:bodyPr wrap="square" rtlCol="0">
            <a:spAutoFit/>
          </a:bodyPr>
          <a:lstStyle/>
          <a:p>
            <a:pPr algn="ctr"/>
            <a:r>
              <a:rPr lang="en-US" b="1" dirty="0" smtClean="0">
                <a:solidFill>
                  <a:srgbClr val="FFFF00"/>
                </a:solidFill>
              </a:rPr>
              <a:t>Carson Hall (1952)</a:t>
            </a:r>
            <a:endParaRPr lang="en-US" b="1" dirty="0">
              <a:solidFill>
                <a:srgbClr val="FFFF00"/>
              </a:solidFill>
            </a:endParaRPr>
          </a:p>
        </p:txBody>
      </p:sp>
      <p:sp>
        <p:nvSpPr>
          <p:cNvPr id="12" name="TextBox 11"/>
          <p:cNvSpPr txBox="1"/>
          <p:nvPr/>
        </p:nvSpPr>
        <p:spPr>
          <a:xfrm>
            <a:off x="4724400" y="2209800"/>
            <a:ext cx="1676400" cy="369332"/>
          </a:xfrm>
          <a:prstGeom prst="rect">
            <a:avLst/>
          </a:prstGeom>
          <a:noFill/>
        </p:spPr>
        <p:txBody>
          <a:bodyPr wrap="square" rtlCol="0">
            <a:spAutoFit/>
          </a:bodyPr>
          <a:lstStyle/>
          <a:p>
            <a:pPr algn="ctr"/>
            <a:r>
              <a:rPr lang="en-US" b="1" dirty="0" smtClean="0">
                <a:solidFill>
                  <a:srgbClr val="FFFF00"/>
                </a:solidFill>
              </a:rPr>
              <a:t>Student Center</a:t>
            </a:r>
            <a:endParaRPr lang="en-US" b="1" dirty="0">
              <a:solidFill>
                <a:srgbClr val="FFFF00"/>
              </a:solidFill>
            </a:endParaRPr>
          </a:p>
        </p:txBody>
      </p:sp>
    </p:spTree>
    <p:extLst>
      <p:ext uri="{BB962C8B-B14F-4D97-AF65-F5344CB8AC3E}">
        <p14:creationId xmlns:p14="http://schemas.microsoft.com/office/powerpoint/2010/main" val="2252349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 y="5172670"/>
            <a:ext cx="2819400" cy="923330"/>
          </a:xfrm>
          <a:prstGeom prst="rect">
            <a:avLst/>
          </a:prstGeom>
          <a:noFill/>
        </p:spPr>
        <p:txBody>
          <a:bodyPr wrap="square" rtlCol="0">
            <a:spAutoFit/>
          </a:bodyPr>
          <a:lstStyle/>
          <a:p>
            <a:pPr algn="ctr"/>
            <a:r>
              <a:rPr lang="en-US" dirty="0" smtClean="0">
                <a:solidFill>
                  <a:srgbClr val="00B050"/>
                </a:solidFill>
              </a:rPr>
              <a:t>From the Archives of Appalachia </a:t>
            </a:r>
          </a:p>
          <a:p>
            <a:pPr algn="ctr"/>
            <a:r>
              <a:rPr lang="en-US" dirty="0" smtClean="0">
                <a:solidFill>
                  <a:srgbClr val="00B050"/>
                </a:solidFill>
              </a:rPr>
              <a:t>(ETSU Sherrod Library)</a:t>
            </a:r>
            <a:endParaRPr lang="en-US" dirty="0">
              <a:solidFill>
                <a:srgbClr val="00B050"/>
              </a:solidFill>
            </a:endParaRPr>
          </a:p>
        </p:txBody>
      </p:sp>
      <p:sp>
        <p:nvSpPr>
          <p:cNvPr id="4" name="TextBox 3"/>
          <p:cNvSpPr txBox="1"/>
          <p:nvPr/>
        </p:nvSpPr>
        <p:spPr>
          <a:xfrm>
            <a:off x="228600" y="228600"/>
            <a:ext cx="8610600" cy="646331"/>
          </a:xfrm>
          <a:prstGeom prst="rect">
            <a:avLst/>
          </a:prstGeom>
          <a:noFill/>
        </p:spPr>
        <p:txBody>
          <a:bodyPr wrap="square" rtlCol="0">
            <a:spAutoFit/>
          </a:bodyPr>
          <a:lstStyle/>
          <a:p>
            <a:pPr algn="ctr"/>
            <a:r>
              <a:rPr lang="en-US" sz="3600" dirty="0" smtClean="0"/>
              <a:t>The Structure of the Administrative Building</a:t>
            </a:r>
            <a:endParaRPr lang="en-US"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9400" y="1066800"/>
            <a:ext cx="3998953" cy="5529286"/>
          </a:xfrm>
          <a:prstGeom prst="rect">
            <a:avLst/>
          </a:prstGeom>
          <a:ln w="76200">
            <a:solidFill>
              <a:srgbClr val="00B050"/>
            </a:solidFill>
          </a:ln>
        </p:spPr>
      </p:pic>
    </p:spTree>
    <p:extLst>
      <p:ext uri="{BB962C8B-B14F-4D97-AF65-F5344CB8AC3E}">
        <p14:creationId xmlns:p14="http://schemas.microsoft.com/office/powerpoint/2010/main" val="33401437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465101"/>
            <a:ext cx="3961716" cy="4349177"/>
          </a:xfrm>
          <a:prstGeom prst="rect">
            <a:avLst/>
          </a:prstGeom>
          <a:ln w="38100">
            <a:solidFill>
              <a:srgbClr val="002060"/>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465101"/>
            <a:ext cx="4073769" cy="4402299"/>
          </a:xfrm>
          <a:prstGeom prst="rect">
            <a:avLst/>
          </a:prstGeom>
          <a:ln w="38100">
            <a:solidFill>
              <a:srgbClr val="002060"/>
            </a:solidFill>
          </a:ln>
        </p:spPr>
      </p:pic>
      <p:sp>
        <p:nvSpPr>
          <p:cNvPr id="4" name="TextBox 3"/>
          <p:cNvSpPr txBox="1"/>
          <p:nvPr/>
        </p:nvSpPr>
        <p:spPr>
          <a:xfrm>
            <a:off x="609600" y="381000"/>
            <a:ext cx="8153400" cy="707886"/>
          </a:xfrm>
          <a:prstGeom prst="rect">
            <a:avLst/>
          </a:prstGeom>
          <a:noFill/>
        </p:spPr>
        <p:txBody>
          <a:bodyPr wrap="square" rtlCol="0">
            <a:spAutoFit/>
          </a:bodyPr>
          <a:lstStyle/>
          <a:p>
            <a:pPr algn="ctr"/>
            <a:r>
              <a:rPr lang="en-US" sz="4000" dirty="0" smtClean="0">
                <a:latin typeface="Times New Roman" panose="02020603050405020304" pitchFamily="18" charset="0"/>
                <a:cs typeface="Times New Roman" panose="02020603050405020304" pitchFamily="18" charset="0"/>
              </a:rPr>
              <a:t>Granite Plaques at Top of Front Steps</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712472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3677" y="980599"/>
            <a:ext cx="6444600" cy="5115401"/>
          </a:xfrm>
          <a:prstGeom prst="rect">
            <a:avLst/>
          </a:prstGeom>
          <a:ln w="38100">
            <a:solidFill>
              <a:srgbClr val="C00000"/>
            </a:solidFill>
          </a:ln>
        </p:spPr>
      </p:pic>
      <p:sp>
        <p:nvSpPr>
          <p:cNvPr id="3" name="TextBox 2"/>
          <p:cNvSpPr txBox="1"/>
          <p:nvPr/>
        </p:nvSpPr>
        <p:spPr>
          <a:xfrm>
            <a:off x="609600" y="6260068"/>
            <a:ext cx="7543800" cy="369332"/>
          </a:xfrm>
          <a:prstGeom prst="rect">
            <a:avLst/>
          </a:prstGeom>
          <a:noFill/>
        </p:spPr>
        <p:txBody>
          <a:bodyPr wrap="square" rtlCol="0">
            <a:spAutoFit/>
          </a:bodyPr>
          <a:lstStyle/>
          <a:p>
            <a:pPr algn="ctr"/>
            <a:r>
              <a:rPr lang="en-US" dirty="0" smtClean="0"/>
              <a:t>The original theater</a:t>
            </a:r>
            <a:endParaRPr lang="en-US" dirty="0"/>
          </a:p>
        </p:txBody>
      </p:sp>
      <p:sp>
        <p:nvSpPr>
          <p:cNvPr id="4" name="TextBox 3"/>
          <p:cNvSpPr txBox="1"/>
          <p:nvPr/>
        </p:nvSpPr>
        <p:spPr>
          <a:xfrm>
            <a:off x="304800" y="228600"/>
            <a:ext cx="8839200"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Auditorium/Theater</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1093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259079"/>
            <a:ext cx="6469380" cy="4993065"/>
          </a:xfrm>
          <a:prstGeom prst="rect">
            <a:avLst/>
          </a:prstGeom>
          <a:ln w="38100">
            <a:solidFill>
              <a:srgbClr val="002060"/>
            </a:solidFill>
          </a:ln>
        </p:spPr>
      </p:pic>
      <p:sp>
        <p:nvSpPr>
          <p:cNvPr id="4" name="TextBox 3"/>
          <p:cNvSpPr txBox="1"/>
          <p:nvPr/>
        </p:nvSpPr>
        <p:spPr>
          <a:xfrm>
            <a:off x="304800" y="5486400"/>
            <a:ext cx="8610600" cy="923330"/>
          </a:xfrm>
          <a:prstGeom prst="rect">
            <a:avLst/>
          </a:prstGeom>
          <a:noFill/>
        </p:spPr>
        <p:txBody>
          <a:bodyPr wrap="square" rtlCol="0">
            <a:spAutoFit/>
          </a:bodyPr>
          <a:lstStyle/>
          <a:p>
            <a:r>
              <a:rPr lang="en-US" dirty="0" smtClean="0"/>
              <a:t>Back of photo: This newly designed and reconstructed auditorium, seating 750, was the work of Dr. C. C. Sherrod, after he became president in 1925.  The new stage at North end, with new balcony and seats. [Archives of Appalachia] </a:t>
            </a:r>
            <a:endParaRPr lang="en-US" dirty="0"/>
          </a:p>
        </p:txBody>
      </p:sp>
    </p:spTree>
    <p:extLst>
      <p:ext uri="{BB962C8B-B14F-4D97-AF65-F5344CB8AC3E}">
        <p14:creationId xmlns:p14="http://schemas.microsoft.com/office/powerpoint/2010/main" val="26503388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422" y="304800"/>
            <a:ext cx="7802880" cy="5295900"/>
          </a:xfrm>
          <a:prstGeom prst="rect">
            <a:avLst/>
          </a:prstGeom>
          <a:ln w="38100">
            <a:solidFill>
              <a:schemeClr val="tx2">
                <a:lumMod val="75000"/>
              </a:schemeClr>
            </a:solidFill>
          </a:ln>
        </p:spPr>
      </p:pic>
      <p:sp>
        <p:nvSpPr>
          <p:cNvPr id="3" name="TextBox 2"/>
          <p:cNvSpPr txBox="1"/>
          <p:nvPr/>
        </p:nvSpPr>
        <p:spPr>
          <a:xfrm>
            <a:off x="304800" y="5879068"/>
            <a:ext cx="8610600" cy="369332"/>
          </a:xfrm>
          <a:prstGeom prst="rect">
            <a:avLst/>
          </a:prstGeom>
          <a:noFill/>
        </p:spPr>
        <p:txBody>
          <a:bodyPr wrap="square" rtlCol="0">
            <a:spAutoFit/>
          </a:bodyPr>
          <a:lstStyle/>
          <a:p>
            <a:pPr algn="ctr"/>
            <a:r>
              <a:rPr lang="en-US" dirty="0" smtClean="0"/>
              <a:t>Homecoming in “auditorium.”  Is this the basement? [Flickr, undated] </a:t>
            </a:r>
            <a:endParaRPr lang="en-US" dirty="0"/>
          </a:p>
        </p:txBody>
      </p:sp>
    </p:spTree>
    <p:extLst>
      <p:ext uri="{BB962C8B-B14F-4D97-AF65-F5344CB8AC3E}">
        <p14:creationId xmlns:p14="http://schemas.microsoft.com/office/powerpoint/2010/main" val="2476775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426" y="1053488"/>
            <a:ext cx="7563374" cy="4966312"/>
          </a:xfrm>
          <a:prstGeom prst="rect">
            <a:avLst/>
          </a:prstGeom>
          <a:ln w="38100">
            <a:solidFill>
              <a:srgbClr val="C00000"/>
            </a:solidFill>
          </a:ln>
        </p:spPr>
      </p:pic>
      <p:sp>
        <p:nvSpPr>
          <p:cNvPr id="3" name="TextBox 2"/>
          <p:cNvSpPr txBox="1"/>
          <p:nvPr/>
        </p:nvSpPr>
        <p:spPr>
          <a:xfrm>
            <a:off x="1066800" y="228600"/>
            <a:ext cx="6629400"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South End, 1941</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066800" y="6324600"/>
            <a:ext cx="6934200" cy="369332"/>
          </a:xfrm>
          <a:prstGeom prst="rect">
            <a:avLst/>
          </a:prstGeom>
          <a:noFill/>
        </p:spPr>
        <p:txBody>
          <a:bodyPr wrap="square" rtlCol="0">
            <a:spAutoFit/>
          </a:bodyPr>
          <a:lstStyle/>
          <a:p>
            <a:pPr algn="ctr"/>
            <a:r>
              <a:rPr lang="en-US" dirty="0" smtClean="0"/>
              <a:t>The flag </a:t>
            </a:r>
            <a:r>
              <a:rPr lang="en-US" dirty="0" smtClean="0"/>
              <a:t>pole </a:t>
            </a:r>
            <a:r>
              <a:rPr lang="en-US" dirty="0" smtClean="0"/>
              <a:t>was dedicated </a:t>
            </a:r>
            <a:r>
              <a:rPr lang="en-US" dirty="0"/>
              <a:t>November 11, </a:t>
            </a:r>
            <a:r>
              <a:rPr lang="en-US" dirty="0" smtClean="0"/>
              <a:t>1937…</a:t>
            </a:r>
            <a:endParaRPr lang="en-US" dirty="0"/>
          </a:p>
        </p:txBody>
      </p:sp>
    </p:spTree>
    <p:extLst>
      <p:ext uri="{BB962C8B-B14F-4D97-AF65-F5344CB8AC3E}">
        <p14:creationId xmlns:p14="http://schemas.microsoft.com/office/powerpoint/2010/main" val="2302031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458200" cy="523220"/>
          </a:xfrm>
          <a:prstGeom prst="rect">
            <a:avLst/>
          </a:prstGeom>
          <a:noFill/>
        </p:spPr>
        <p:txBody>
          <a:bodyPr wrap="square" rtlCol="0">
            <a:spAutoFit/>
          </a:bodyPr>
          <a:lstStyle/>
          <a:p>
            <a:pPr algn="ctr"/>
            <a:r>
              <a:rPr lang="en-US" sz="2800" dirty="0" smtClean="0"/>
              <a:t>The Genesis of East Tennessee State Normal School</a:t>
            </a:r>
            <a:endParaRPr lang="en-US" sz="2800" dirty="0"/>
          </a:p>
        </p:txBody>
      </p:sp>
      <p:sp>
        <p:nvSpPr>
          <p:cNvPr id="6" name="TextBox 5"/>
          <p:cNvSpPr txBox="1"/>
          <p:nvPr/>
        </p:nvSpPr>
        <p:spPr>
          <a:xfrm>
            <a:off x="4572000" y="5943600"/>
            <a:ext cx="4114800" cy="646331"/>
          </a:xfrm>
          <a:prstGeom prst="rect">
            <a:avLst/>
          </a:prstGeom>
          <a:noFill/>
        </p:spPr>
        <p:txBody>
          <a:bodyPr wrap="square" rtlCol="0">
            <a:spAutoFit/>
          </a:bodyPr>
          <a:lstStyle/>
          <a:p>
            <a:pPr algn="ctr"/>
            <a:r>
              <a:rPr lang="en-US" dirty="0" smtClean="0"/>
              <a:t>Malcolm R. Patterson (1861-1935)</a:t>
            </a:r>
          </a:p>
          <a:p>
            <a:pPr algn="ctr"/>
            <a:r>
              <a:rPr lang="en-US" dirty="0" smtClean="0"/>
              <a:t>TN Governor 1907-1911 </a:t>
            </a:r>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4100" y="1676400"/>
            <a:ext cx="6070600" cy="3429000"/>
          </a:xfrm>
          <a:prstGeom prst="rect">
            <a:avLst/>
          </a:prstGeom>
        </p:spPr>
      </p:pic>
      <p:sp>
        <p:nvSpPr>
          <p:cNvPr id="4" name="TextBox 3"/>
          <p:cNvSpPr txBox="1"/>
          <p:nvPr/>
        </p:nvSpPr>
        <p:spPr>
          <a:xfrm>
            <a:off x="298938" y="1905000"/>
            <a:ext cx="4114800" cy="1938992"/>
          </a:xfrm>
          <a:prstGeom prst="rect">
            <a:avLst/>
          </a:prstGeom>
          <a:noFill/>
        </p:spPr>
        <p:txBody>
          <a:bodyPr wrap="square" rtlCol="0">
            <a:spAutoFit/>
          </a:bodyPr>
          <a:lstStyle/>
          <a:p>
            <a:pPr algn="ctr"/>
            <a:r>
              <a:rPr lang="en-US" sz="4000" dirty="0">
                <a:solidFill>
                  <a:schemeClr val="tx2"/>
                </a:solidFill>
              </a:rPr>
              <a:t>Tennessee Education Bill of </a:t>
            </a:r>
            <a:r>
              <a:rPr lang="en-US" sz="4000" dirty="0" smtClean="0">
                <a:solidFill>
                  <a:schemeClr val="tx2"/>
                </a:solidFill>
              </a:rPr>
              <a:t>1909 </a:t>
            </a:r>
            <a:endParaRPr lang="en-US" sz="4000" dirty="0">
              <a:solidFill>
                <a:schemeClr val="tx2"/>
              </a:solidFill>
            </a:endParaRPr>
          </a:p>
        </p:txBody>
      </p:sp>
      <mc:AlternateContent xmlns:mc="http://schemas.openxmlformats.org/markup-compatibility/2006">
        <mc:Choice xmlns:a14="http://schemas.microsoft.com/office/drawing/2010/main" Requires="a14">
          <p:sp>
            <p:nvSpPr>
              <p:cNvPr id="14" name="TextBox 13"/>
              <p:cNvSpPr txBox="1"/>
              <p:nvPr/>
            </p:nvSpPr>
            <p:spPr>
              <a:xfrm>
                <a:off x="685800" y="4343400"/>
                <a:ext cx="3352800" cy="1200329"/>
              </a:xfrm>
              <a:prstGeom prst="rect">
                <a:avLst/>
              </a:prstGeom>
              <a:noFill/>
            </p:spPr>
            <p:txBody>
              <a:bodyPr wrap="square" rtlCol="0">
                <a:spAutoFit/>
              </a:bodyPr>
              <a:lstStyle/>
              <a:p>
                <a:pPr algn="ctr"/>
                <a14:m>
                  <m:oMath xmlns:m="http://schemas.openxmlformats.org/officeDocument/2006/math">
                    <m:r>
                      <a:rPr lang="en-US" sz="2400" i="1" smtClean="0">
                        <a:latin typeface="Cambria Math"/>
                        <a:ea typeface="Cambria Math"/>
                      </a:rPr>
                      <m:t>⟹</m:t>
                    </m:r>
                  </m:oMath>
                </a14:m>
                <a:r>
                  <a:rPr lang="en-US" sz="2400" dirty="0" smtClean="0"/>
                  <a:t> Four Normal Schools (“three white, one black”)</a:t>
                </a:r>
                <a:endParaRPr lang="en-US" sz="2400" dirty="0"/>
              </a:p>
            </p:txBody>
          </p:sp>
        </mc:Choice>
        <mc:Fallback>
          <p:sp>
            <p:nvSpPr>
              <p:cNvPr id="14" name="TextBox 13"/>
              <p:cNvSpPr txBox="1">
                <a:spLocks noRot="1" noChangeAspect="1" noMove="1" noResize="1" noEditPoints="1" noAdjustHandles="1" noChangeArrowheads="1" noChangeShapeType="1" noTextEdit="1"/>
              </p:cNvSpPr>
              <p:nvPr/>
            </p:nvSpPr>
            <p:spPr>
              <a:xfrm>
                <a:off x="685800" y="4343400"/>
                <a:ext cx="3352800" cy="1200329"/>
              </a:xfrm>
              <a:prstGeom prst="rect">
                <a:avLst/>
              </a:prstGeom>
              <a:blipFill rotWithShape="1">
                <a:blip r:embed="rId3"/>
                <a:stretch>
                  <a:fillRect t="-4082" r="-2000" b="-10714"/>
                </a:stretch>
              </a:blipFill>
            </p:spPr>
            <p:txBody>
              <a:bodyPr/>
              <a:lstStyle/>
              <a:p>
                <a:r>
                  <a:rPr lang="en-US">
                    <a:noFill/>
                  </a:rPr>
                  <a:t> </a:t>
                </a:r>
              </a:p>
            </p:txBody>
          </p:sp>
        </mc:Fallback>
      </mc:AlternateContent>
    </p:spTree>
    <p:extLst>
      <p:ext uri="{BB962C8B-B14F-4D97-AF65-F5344CB8AC3E}">
        <p14:creationId xmlns:p14="http://schemas.microsoft.com/office/powerpoint/2010/main" val="340849264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984" y="914400"/>
            <a:ext cx="7315200" cy="5486400"/>
          </a:xfrm>
          <a:prstGeom prst="rect">
            <a:avLst/>
          </a:prstGeom>
          <a:ln w="38100">
            <a:solidFill>
              <a:srgbClr val="C00000"/>
            </a:solidFill>
          </a:ln>
        </p:spPr>
      </p:pic>
      <p:sp>
        <p:nvSpPr>
          <p:cNvPr id="3" name="TextBox 2"/>
          <p:cNvSpPr txBox="1"/>
          <p:nvPr/>
        </p:nvSpPr>
        <p:spPr>
          <a:xfrm>
            <a:off x="931984" y="228600"/>
            <a:ext cx="7315200"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The Stub of the 1937 Flag Pole Today</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09932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31984" y="228600"/>
            <a:ext cx="7315200" cy="1200329"/>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Name the Administrative Building after Sidney </a:t>
            </a: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- 1950</a:t>
            </a:r>
            <a:endParaRPr lang="en-US" sz="3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1800" y="1548161"/>
            <a:ext cx="3505200" cy="4806589"/>
          </a:xfrm>
          <a:prstGeom prst="rect">
            <a:avLst/>
          </a:prstGeom>
          <a:ln w="38100">
            <a:solidFill>
              <a:srgbClr val="C00000"/>
            </a:solidFill>
          </a:ln>
        </p:spPr>
      </p:pic>
    </p:spTree>
    <p:extLst>
      <p:ext uri="{BB962C8B-B14F-4D97-AF65-F5344CB8AC3E}">
        <p14:creationId xmlns:p14="http://schemas.microsoft.com/office/powerpoint/2010/main" val="7597740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1745" y="1447800"/>
            <a:ext cx="3871455" cy="4648200"/>
          </a:xfrm>
          <a:prstGeom prst="rect">
            <a:avLst/>
          </a:prstGeom>
          <a:ln w="38100">
            <a:solidFill>
              <a:srgbClr val="C00000"/>
            </a:solidFill>
          </a:ln>
        </p:spPr>
      </p:pic>
      <p:sp>
        <p:nvSpPr>
          <p:cNvPr id="4" name="TextBox 3"/>
          <p:cNvSpPr txBox="1"/>
          <p:nvPr/>
        </p:nvSpPr>
        <p:spPr>
          <a:xfrm>
            <a:off x="762000" y="6400800"/>
            <a:ext cx="7696200" cy="369332"/>
          </a:xfrm>
          <a:prstGeom prst="rect">
            <a:avLst/>
          </a:prstGeom>
          <a:noFill/>
        </p:spPr>
        <p:txBody>
          <a:bodyPr wrap="square" rtlCol="0">
            <a:spAutoFit/>
          </a:bodyPr>
          <a:lstStyle/>
          <a:p>
            <a:pPr algn="ctr"/>
            <a:r>
              <a:rPr lang="en-US" dirty="0" smtClean="0">
                <a:cs typeface="Times New Roman" panose="02020603050405020304" pitchFamily="18" charset="0"/>
              </a:rPr>
              <a:t>The portrait on the 2</a:t>
            </a:r>
            <a:r>
              <a:rPr lang="en-US" baseline="30000" dirty="0" smtClean="0">
                <a:cs typeface="Times New Roman" panose="02020603050405020304" pitchFamily="18" charset="0"/>
              </a:rPr>
              <a:t>nd</a:t>
            </a:r>
            <a:r>
              <a:rPr lang="en-US" dirty="0" smtClean="0">
                <a:cs typeface="Times New Roman" panose="02020603050405020304" pitchFamily="18" charset="0"/>
              </a:rPr>
              <a:t> floor of </a:t>
            </a:r>
            <a:r>
              <a:rPr lang="en-US" dirty="0" err="1" smtClean="0">
                <a:cs typeface="Times New Roman" panose="02020603050405020304" pitchFamily="18" charset="0"/>
              </a:rPr>
              <a:t>Gilbreath</a:t>
            </a:r>
            <a:r>
              <a:rPr lang="en-US" dirty="0" smtClean="0">
                <a:cs typeface="Times New Roman" panose="02020603050405020304" pitchFamily="18" charset="0"/>
              </a:rPr>
              <a:t> Hall, by Gordon </a:t>
            </a:r>
            <a:r>
              <a:rPr lang="en-US" dirty="0" err="1" smtClean="0">
                <a:cs typeface="Times New Roman" panose="02020603050405020304" pitchFamily="18" charset="0"/>
              </a:rPr>
              <a:t>Westmore</a:t>
            </a:r>
            <a:r>
              <a:rPr lang="en-US" dirty="0" smtClean="0">
                <a:cs typeface="Times New Roman" panose="02020603050405020304" pitchFamily="18" charset="0"/>
              </a:rPr>
              <a:t> (1967)</a:t>
            </a:r>
            <a:endParaRPr lang="en-US" dirty="0">
              <a:cs typeface="Times New Roman" panose="02020603050405020304" pitchFamily="18" charset="0"/>
            </a:endParaRPr>
          </a:p>
        </p:txBody>
      </p:sp>
      <p:sp>
        <p:nvSpPr>
          <p:cNvPr id="5" name="TextBox 4"/>
          <p:cNvSpPr txBox="1"/>
          <p:nvPr/>
        </p:nvSpPr>
        <p:spPr>
          <a:xfrm>
            <a:off x="931984" y="0"/>
            <a:ext cx="7315200" cy="1200329"/>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Name the Administrative Building after Sidney </a:t>
            </a: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- 1957</a:t>
            </a:r>
            <a:endParaRPr lang="en-US" sz="36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895600"/>
            <a:ext cx="4160520" cy="1665653"/>
          </a:xfrm>
          <a:prstGeom prst="rect">
            <a:avLst/>
          </a:prstGeom>
          <a:ln w="38100">
            <a:solidFill>
              <a:schemeClr val="tx1"/>
            </a:solidFill>
          </a:ln>
        </p:spPr>
      </p:pic>
    </p:spTree>
    <p:extLst>
      <p:ext uri="{BB962C8B-B14F-4D97-AF65-F5344CB8AC3E}">
        <p14:creationId xmlns:p14="http://schemas.microsoft.com/office/powerpoint/2010/main" val="218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 0 L -0.25 0 E" pathEditMode="relative" ptsTypes="">
                                      <p:cBhvr>
                                        <p:cTn id="6" dur="2000" fill="hold"/>
                                        <p:tgtEl>
                                          <p:spTgt spid="2"/>
                                        </p:tgtEl>
                                        <p:attrNameLst>
                                          <p:attrName>ppt_x</p:attrName>
                                          <p:attrName>ppt_y</p:attrName>
                                        </p:attrNameLst>
                                      </p:cBhvr>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0"/>
            <a:ext cx="9862794" cy="6858000"/>
          </a:xfrm>
          <a:prstGeom prst="rect">
            <a:avLst/>
          </a:prstGeom>
        </p:spPr>
      </p:pic>
      <p:sp>
        <p:nvSpPr>
          <p:cNvPr id="4" name="TextBox 3"/>
          <p:cNvSpPr txBox="1"/>
          <p:nvPr/>
        </p:nvSpPr>
        <p:spPr>
          <a:xfrm>
            <a:off x="838200" y="0"/>
            <a:ext cx="8077200" cy="707886"/>
          </a:xfrm>
          <a:prstGeom prst="rect">
            <a:avLst/>
          </a:prstGeom>
          <a:noFill/>
        </p:spPr>
        <p:txBody>
          <a:bodyPr wrap="square" rtlCol="0">
            <a:spAutoFit/>
          </a:bodyPr>
          <a:lstStyle/>
          <a:p>
            <a:pPr algn="ctr"/>
            <a:r>
              <a:rPr lang="en-US" sz="4000" b="1" dirty="0" smtClean="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rPr>
              <a:t>The 1975 Renovation</a:t>
            </a:r>
            <a:endParaRPr lang="en-US" sz="4000" b="1" dirty="0">
              <a:ln w="12700">
                <a:solidFill>
                  <a:schemeClr val="tx2">
                    <a:satMod val="155000"/>
                  </a:schemeClr>
                </a:solidFill>
                <a:prstDash val="solid"/>
              </a:ln>
              <a:solidFill>
                <a:schemeClr val="accent3"/>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85223750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6431" y="860286"/>
            <a:ext cx="4337538" cy="5753877"/>
          </a:xfrm>
          <a:prstGeom prst="rect">
            <a:avLst/>
          </a:prstGeom>
          <a:ln w="57150">
            <a:solidFill>
              <a:srgbClr val="C00000"/>
            </a:solidFill>
          </a:ln>
        </p:spPr>
      </p:pic>
      <p:sp>
        <p:nvSpPr>
          <p:cNvPr id="4" name="TextBox 3"/>
          <p:cNvSpPr txBox="1"/>
          <p:nvPr/>
        </p:nvSpPr>
        <p:spPr>
          <a:xfrm>
            <a:off x="838200" y="152400"/>
            <a:ext cx="8077200" cy="707886"/>
          </a:xfrm>
          <a:prstGeom prst="rect">
            <a:avLst/>
          </a:prstGeom>
          <a:noFill/>
        </p:spPr>
        <p:txBody>
          <a:bodyPr wrap="square" rtlCol="0">
            <a:spAutoFit/>
          </a:bodyPr>
          <a:lstStyle/>
          <a:p>
            <a:pPr algn="ctr"/>
            <a:r>
              <a:rPr lang="en-US" sz="4000" dirty="0" smtClean="0"/>
              <a:t>The 1975 Renovation</a:t>
            </a:r>
            <a:endParaRPr lang="en-US" sz="4000" dirty="0"/>
          </a:p>
        </p:txBody>
      </p:sp>
      <p:sp>
        <p:nvSpPr>
          <p:cNvPr id="5" name="TextBox 4"/>
          <p:cNvSpPr txBox="1"/>
          <p:nvPr/>
        </p:nvSpPr>
        <p:spPr>
          <a:xfrm>
            <a:off x="6019800" y="4572000"/>
            <a:ext cx="2514600" cy="1384995"/>
          </a:xfrm>
          <a:prstGeom prst="rect">
            <a:avLst/>
          </a:prstGeom>
          <a:noFill/>
        </p:spPr>
        <p:txBody>
          <a:bodyPr wrap="square" rtlCol="0">
            <a:spAutoFit/>
          </a:bodyPr>
          <a:lstStyle/>
          <a:p>
            <a:pPr algn="ctr"/>
            <a:r>
              <a:rPr lang="en-US" sz="2800" dirty="0" smtClean="0">
                <a:solidFill>
                  <a:srgbClr val="C00000"/>
                </a:solidFill>
              </a:rPr>
              <a:t>The bronze plaque near the front door</a:t>
            </a:r>
            <a:endParaRPr lang="en-US" sz="2800" dirty="0">
              <a:solidFill>
                <a:srgbClr val="C00000"/>
              </a:solidFill>
            </a:endParaRPr>
          </a:p>
        </p:txBody>
      </p:sp>
    </p:spTree>
    <p:extLst>
      <p:ext uri="{BB962C8B-B14F-4D97-AF65-F5344CB8AC3E}">
        <p14:creationId xmlns:p14="http://schemas.microsoft.com/office/powerpoint/2010/main" val="40565402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609600"/>
            <a:ext cx="4096512" cy="5949696"/>
          </a:xfrm>
          <a:prstGeom prst="rect">
            <a:avLst/>
          </a:prstGeom>
          <a:ln w="57150">
            <a:solidFill>
              <a:srgbClr val="FFC000"/>
            </a:solidFill>
          </a:ln>
        </p:spPr>
      </p:pic>
      <p:sp>
        <p:nvSpPr>
          <p:cNvPr id="3" name="TextBox 2"/>
          <p:cNvSpPr txBox="1"/>
          <p:nvPr/>
        </p:nvSpPr>
        <p:spPr>
          <a:xfrm>
            <a:off x="4495800" y="1066800"/>
            <a:ext cx="4419600" cy="707886"/>
          </a:xfrm>
          <a:prstGeom prst="rect">
            <a:avLst/>
          </a:prstGeom>
          <a:noFill/>
        </p:spPr>
        <p:txBody>
          <a:bodyPr wrap="square" rtlCol="0">
            <a:spAutoFit/>
          </a:bodyPr>
          <a:lstStyle/>
          <a:p>
            <a:pPr algn="ctr"/>
            <a:r>
              <a:rPr lang="en-US" sz="4000" dirty="0" smtClean="0"/>
              <a:t>The </a:t>
            </a:r>
            <a:r>
              <a:rPr lang="en-US" sz="4000" dirty="0" smtClean="0"/>
              <a:t>`</a:t>
            </a:r>
            <a:r>
              <a:rPr lang="en-US" sz="4000" dirty="0" smtClean="0"/>
              <a:t>08 Complexes</a:t>
            </a:r>
            <a:endParaRPr lang="en-US" sz="4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9162" y="2362200"/>
            <a:ext cx="3064765" cy="4185373"/>
          </a:xfrm>
          <a:prstGeom prst="rect">
            <a:avLst/>
          </a:prstGeom>
          <a:ln w="38100">
            <a:solidFill>
              <a:srgbClr val="002060"/>
            </a:solidFill>
          </a:ln>
        </p:spPr>
      </p:pic>
    </p:spTree>
    <p:extLst>
      <p:ext uri="{BB962C8B-B14F-4D97-AF65-F5344CB8AC3E}">
        <p14:creationId xmlns:p14="http://schemas.microsoft.com/office/powerpoint/2010/main" val="2979495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838199"/>
            <a:ext cx="7608417" cy="5706313"/>
          </a:xfrm>
          <a:prstGeom prst="rect">
            <a:avLst/>
          </a:prstGeom>
          <a:ln w="57150">
            <a:solidFill>
              <a:schemeClr val="tx2"/>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4062" y="860286"/>
            <a:ext cx="7578969" cy="5684227"/>
          </a:xfrm>
          <a:prstGeom prst="rect">
            <a:avLst/>
          </a:prstGeom>
          <a:ln w="57150">
            <a:solidFill>
              <a:srgbClr val="FF0000"/>
            </a:solidFill>
          </a:ln>
        </p:spPr>
      </p:pic>
      <p:sp>
        <p:nvSpPr>
          <p:cNvPr id="5" name="TextBox 4"/>
          <p:cNvSpPr txBox="1"/>
          <p:nvPr/>
        </p:nvSpPr>
        <p:spPr>
          <a:xfrm>
            <a:off x="838200" y="152400"/>
            <a:ext cx="8077200" cy="707886"/>
          </a:xfrm>
          <a:prstGeom prst="rect">
            <a:avLst/>
          </a:prstGeom>
          <a:noFill/>
        </p:spPr>
        <p:txBody>
          <a:bodyPr wrap="square" rtlCol="0">
            <a:spAutoFit/>
          </a:bodyPr>
          <a:lstStyle/>
          <a:p>
            <a:pPr algn="ctr"/>
            <a:r>
              <a:rPr lang="en-US" sz="4000" dirty="0" smtClean="0"/>
              <a:t>Above the Ceiling Tiles in 308</a:t>
            </a:r>
            <a:endParaRPr lang="en-US" sz="4000" dirty="0"/>
          </a:p>
        </p:txBody>
      </p:sp>
    </p:spTree>
    <p:extLst>
      <p:ext uri="{BB962C8B-B14F-4D97-AF65-F5344CB8AC3E}">
        <p14:creationId xmlns:p14="http://schemas.microsoft.com/office/powerpoint/2010/main" val="215251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39" y="0"/>
            <a:ext cx="9349140" cy="7239000"/>
          </a:xfrm>
          <a:prstGeom prst="rect">
            <a:avLst/>
          </a:prstGeom>
        </p:spPr>
      </p:pic>
      <p:sp>
        <p:nvSpPr>
          <p:cNvPr id="5" name="TextBox 4"/>
          <p:cNvSpPr txBox="1"/>
          <p:nvPr/>
        </p:nvSpPr>
        <p:spPr>
          <a:xfrm>
            <a:off x="838200" y="152400"/>
            <a:ext cx="8077200" cy="707886"/>
          </a:xfrm>
          <a:prstGeom prst="rect">
            <a:avLst/>
          </a:prstGeom>
          <a:noFill/>
        </p:spPr>
        <p:txBody>
          <a:bodyPr wrap="square" rtlCol="0">
            <a:spAutoFit/>
          </a:bodyPr>
          <a:lstStyle/>
          <a:p>
            <a:pPr algn="ctr"/>
            <a:r>
              <a:rPr lang="en-US" sz="40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Gilbreath</a:t>
            </a:r>
            <a:r>
              <a:rPr lang="en-US" sz="40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Hall, Early 1970s?</a:t>
            </a:r>
            <a:endPar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3" name="TextBox 2"/>
          <p:cNvSpPr txBox="1"/>
          <p:nvPr/>
        </p:nvSpPr>
        <p:spPr>
          <a:xfrm>
            <a:off x="1447800" y="6190565"/>
            <a:ext cx="4267200" cy="646331"/>
          </a:xfrm>
          <a:prstGeom prst="rect">
            <a:avLst/>
          </a:prstGeom>
          <a:noFill/>
        </p:spPr>
        <p:txBody>
          <a:bodyPr wrap="square" rtlCol="0">
            <a:spAutoFit/>
          </a:bodyPr>
          <a:lstStyle/>
          <a:p>
            <a:pPr algn="ctr"/>
            <a:r>
              <a:rPr lang="en-US" sz="3600" dirty="0" smtClean="0"/>
              <a:t>Second Floor</a:t>
            </a:r>
            <a:endParaRPr lang="en-US" sz="3600" dirty="0"/>
          </a:p>
        </p:txBody>
      </p:sp>
    </p:spTree>
    <p:extLst>
      <p:ext uri="{BB962C8B-B14F-4D97-AF65-F5344CB8AC3E}">
        <p14:creationId xmlns:p14="http://schemas.microsoft.com/office/powerpoint/2010/main" val="9670161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1160622"/>
            <a:ext cx="8915400" cy="5015916"/>
          </a:xfrm>
          <a:prstGeom prst="rect">
            <a:avLst/>
          </a:prstGeom>
          <a:ln w="57150">
            <a:solidFill>
              <a:schemeClr val="tx1"/>
            </a:solidFill>
          </a:ln>
        </p:spPr>
      </p:pic>
      <p:sp>
        <p:nvSpPr>
          <p:cNvPr id="3" name="TextBox 2"/>
          <p:cNvSpPr txBox="1"/>
          <p:nvPr/>
        </p:nvSpPr>
        <p:spPr>
          <a:xfrm>
            <a:off x="2590800" y="6190565"/>
            <a:ext cx="4267200" cy="646331"/>
          </a:xfrm>
          <a:prstGeom prst="rect">
            <a:avLst/>
          </a:prstGeom>
          <a:noFill/>
        </p:spPr>
        <p:txBody>
          <a:bodyPr wrap="square" rtlCol="0">
            <a:spAutoFit/>
          </a:bodyPr>
          <a:lstStyle/>
          <a:p>
            <a:pPr algn="ctr"/>
            <a:r>
              <a:rPr lang="en-US" sz="3600" dirty="0" smtClean="0"/>
              <a:t>Second Floor</a:t>
            </a:r>
            <a:endParaRPr lang="en-US" sz="3600" dirty="0"/>
          </a:p>
        </p:txBody>
      </p:sp>
      <p:sp>
        <p:nvSpPr>
          <p:cNvPr id="4" name="TextBox 3"/>
          <p:cNvSpPr txBox="1"/>
          <p:nvPr/>
        </p:nvSpPr>
        <p:spPr>
          <a:xfrm>
            <a:off x="2286000" y="228600"/>
            <a:ext cx="4267200" cy="646331"/>
          </a:xfrm>
          <a:prstGeom prst="rect">
            <a:avLst/>
          </a:prstGeom>
          <a:noFill/>
        </p:spPr>
        <p:txBody>
          <a:bodyPr wrap="square" rtlCol="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After the Renovation</a:t>
            </a: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718118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40" y="1131570"/>
            <a:ext cx="7741920" cy="4594860"/>
          </a:xfrm>
          <a:prstGeom prst="rect">
            <a:avLst/>
          </a:prstGeom>
          <a:ln w="38100">
            <a:solidFill>
              <a:srgbClr val="C00000"/>
            </a:solidFill>
          </a:ln>
        </p:spPr>
      </p:pic>
      <p:sp>
        <p:nvSpPr>
          <p:cNvPr id="3" name="TextBox 2"/>
          <p:cNvSpPr txBox="1"/>
          <p:nvPr/>
        </p:nvSpPr>
        <p:spPr>
          <a:xfrm>
            <a:off x="1066800" y="5943600"/>
            <a:ext cx="7376160" cy="369332"/>
          </a:xfrm>
          <a:prstGeom prst="rect">
            <a:avLst/>
          </a:prstGeom>
          <a:noFill/>
        </p:spPr>
        <p:txBody>
          <a:bodyPr wrap="square" rtlCol="0">
            <a:spAutoFit/>
          </a:bodyPr>
          <a:lstStyle/>
          <a:p>
            <a:pPr algn="ctr"/>
            <a:r>
              <a:rPr lang="en-US" dirty="0" smtClean="0"/>
              <a:t>Rat Week, 1960 (from Flickr)</a:t>
            </a:r>
            <a:endParaRPr lang="en-US" dirty="0"/>
          </a:p>
        </p:txBody>
      </p:sp>
      <p:sp>
        <p:nvSpPr>
          <p:cNvPr id="4" name="TextBox 3"/>
          <p:cNvSpPr txBox="1"/>
          <p:nvPr/>
        </p:nvSpPr>
        <p:spPr>
          <a:xfrm>
            <a:off x="701040" y="228600"/>
            <a:ext cx="7741920" cy="646331"/>
          </a:xfrm>
          <a:prstGeom prst="rect">
            <a:avLst/>
          </a:prstGeom>
          <a:noFill/>
        </p:spPr>
        <p:txBody>
          <a:bodyPr wrap="square" rtlCol="0">
            <a:spAutoFit/>
          </a:bodyPr>
          <a:lstStyle/>
          <a:p>
            <a:pPr algn="ctr"/>
            <a:r>
              <a:rPr lang="en-US" sz="3600" dirty="0" smtClean="0"/>
              <a:t>A First Floor Entrance on the West Side</a:t>
            </a:r>
            <a:endParaRPr lang="en-US" sz="3600" dirty="0"/>
          </a:p>
        </p:txBody>
      </p:sp>
      <p:sp>
        <p:nvSpPr>
          <p:cNvPr id="5" name="Rounded Rectangle 4"/>
          <p:cNvSpPr/>
          <p:nvPr/>
        </p:nvSpPr>
        <p:spPr>
          <a:xfrm>
            <a:off x="457200" y="990600"/>
            <a:ext cx="2057400" cy="3200400"/>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298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52400"/>
            <a:ext cx="8458200" cy="523220"/>
          </a:xfrm>
          <a:prstGeom prst="rect">
            <a:avLst/>
          </a:prstGeom>
          <a:noFill/>
        </p:spPr>
        <p:txBody>
          <a:bodyPr wrap="square" rtlCol="0">
            <a:spAutoFit/>
          </a:bodyPr>
          <a:lstStyle/>
          <a:p>
            <a:pPr algn="ctr"/>
            <a:r>
              <a:rPr lang="en-US" sz="2800" dirty="0" smtClean="0"/>
              <a:t>The </a:t>
            </a:r>
            <a:r>
              <a:rPr lang="en-US" sz="2800" dirty="0" smtClean="0"/>
              <a:t>Land for</a:t>
            </a:r>
            <a:r>
              <a:rPr lang="en-US" sz="2800" dirty="0" smtClean="0"/>
              <a:t> </a:t>
            </a:r>
            <a:r>
              <a:rPr lang="en-US" sz="2800" dirty="0" smtClean="0"/>
              <a:t>East Tennessee State Normal School</a:t>
            </a:r>
            <a:endParaRPr 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066800"/>
            <a:ext cx="3486150" cy="4648200"/>
          </a:xfrm>
          <a:prstGeom prst="rect">
            <a:avLst/>
          </a:prstGeom>
          <a:ln w="57150">
            <a:solidFill>
              <a:schemeClr val="tx2"/>
            </a:solidFill>
          </a:ln>
        </p:spPr>
      </p:pic>
      <p:sp>
        <p:nvSpPr>
          <p:cNvPr id="4" name="TextBox 3"/>
          <p:cNvSpPr txBox="1"/>
          <p:nvPr/>
        </p:nvSpPr>
        <p:spPr>
          <a:xfrm>
            <a:off x="152400" y="5943600"/>
            <a:ext cx="4114800" cy="646331"/>
          </a:xfrm>
          <a:prstGeom prst="rect">
            <a:avLst/>
          </a:prstGeom>
          <a:noFill/>
        </p:spPr>
        <p:txBody>
          <a:bodyPr wrap="square" rtlCol="0">
            <a:spAutoFit/>
          </a:bodyPr>
          <a:lstStyle/>
          <a:p>
            <a:pPr algn="ctr"/>
            <a:r>
              <a:rPr lang="en-US" dirty="0" smtClean="0"/>
              <a:t>George L. Carter (1957-1936)</a:t>
            </a:r>
          </a:p>
          <a:p>
            <a:pPr algn="ctr"/>
            <a:r>
              <a:rPr lang="en-US" dirty="0" smtClean="0"/>
              <a:t>Bust outside Mayetta Carter Hall </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353" y="1066800"/>
            <a:ext cx="3158447" cy="4724400"/>
          </a:xfrm>
          <a:prstGeom prst="rect">
            <a:avLst/>
          </a:prstGeom>
          <a:ln w="57150">
            <a:solidFill>
              <a:srgbClr val="C00000"/>
            </a:solidFill>
          </a:ln>
        </p:spPr>
      </p:pic>
      <p:sp>
        <p:nvSpPr>
          <p:cNvPr id="6" name="TextBox 5"/>
          <p:cNvSpPr txBox="1"/>
          <p:nvPr/>
        </p:nvSpPr>
        <p:spPr>
          <a:xfrm>
            <a:off x="4572000" y="5943600"/>
            <a:ext cx="4114800" cy="646331"/>
          </a:xfrm>
          <a:prstGeom prst="rect">
            <a:avLst/>
          </a:prstGeom>
          <a:noFill/>
        </p:spPr>
        <p:txBody>
          <a:bodyPr wrap="square" rtlCol="0">
            <a:spAutoFit/>
          </a:bodyPr>
          <a:lstStyle/>
          <a:p>
            <a:pPr algn="ctr"/>
            <a:r>
              <a:rPr lang="en-US" dirty="0" smtClean="0"/>
              <a:t>Published by ETSU in 2012 </a:t>
            </a:r>
          </a:p>
          <a:p>
            <a:pPr algn="ctr"/>
            <a:r>
              <a:rPr lang="en-US" dirty="0" smtClean="0"/>
              <a:t>(HC102.5.C365 S7 2012 in ETSU Library) </a:t>
            </a:r>
            <a:endParaRPr lang="en-US" dirty="0"/>
          </a:p>
        </p:txBody>
      </p:sp>
    </p:spTree>
    <p:extLst>
      <p:ext uri="{BB962C8B-B14F-4D97-AF65-F5344CB8AC3E}">
        <p14:creationId xmlns:p14="http://schemas.microsoft.com/office/powerpoint/2010/main" val="298452755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537210"/>
            <a:ext cx="7802880" cy="5783580"/>
          </a:xfrm>
          <a:prstGeom prst="rect">
            <a:avLst/>
          </a:prstGeom>
          <a:ln w="38100">
            <a:solidFill>
              <a:srgbClr val="00B050"/>
            </a:solidFill>
          </a:ln>
        </p:spPr>
      </p:pic>
      <p:sp>
        <p:nvSpPr>
          <p:cNvPr id="3" name="TextBox 2"/>
          <p:cNvSpPr txBox="1"/>
          <p:nvPr/>
        </p:nvSpPr>
        <p:spPr>
          <a:xfrm>
            <a:off x="1066800" y="6320790"/>
            <a:ext cx="6934200" cy="369332"/>
          </a:xfrm>
          <a:prstGeom prst="rect">
            <a:avLst/>
          </a:prstGeom>
          <a:noFill/>
        </p:spPr>
        <p:txBody>
          <a:bodyPr wrap="square" rtlCol="0">
            <a:spAutoFit/>
          </a:bodyPr>
          <a:lstStyle/>
          <a:p>
            <a:pPr algn="ctr"/>
            <a:r>
              <a:rPr lang="en-US" dirty="0" smtClean="0"/>
              <a:t>Back of </a:t>
            </a:r>
            <a:r>
              <a:rPr lang="en-US" dirty="0" err="1" smtClean="0"/>
              <a:t>Gilbreath</a:t>
            </a:r>
            <a:r>
              <a:rPr lang="en-US" dirty="0" smtClean="0"/>
              <a:t>, 1961</a:t>
            </a:r>
            <a:endParaRPr lang="en-US" dirty="0"/>
          </a:p>
        </p:txBody>
      </p:sp>
      <p:sp>
        <p:nvSpPr>
          <p:cNvPr id="4" name="Oval 3"/>
          <p:cNvSpPr/>
          <p:nvPr/>
        </p:nvSpPr>
        <p:spPr>
          <a:xfrm>
            <a:off x="1066800" y="1676400"/>
            <a:ext cx="1447800" cy="15240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462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57200"/>
            <a:ext cx="10261600" cy="7696200"/>
          </a:xfrm>
          <a:prstGeom prst="rect">
            <a:avLst/>
          </a:prstGeom>
        </p:spPr>
      </p:pic>
      <p:sp>
        <p:nvSpPr>
          <p:cNvPr id="3" name="Oval 2"/>
          <p:cNvSpPr/>
          <p:nvPr/>
        </p:nvSpPr>
        <p:spPr>
          <a:xfrm>
            <a:off x="1066800" y="3657600"/>
            <a:ext cx="762000" cy="7620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468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800" y="-609600"/>
            <a:ext cx="11176000" cy="8382000"/>
          </a:xfrm>
          <a:prstGeom prst="rect">
            <a:avLst/>
          </a:prstGeom>
        </p:spPr>
      </p:pic>
      <p:sp>
        <p:nvSpPr>
          <p:cNvPr id="3" name="Rectangle 2"/>
          <p:cNvSpPr/>
          <p:nvPr/>
        </p:nvSpPr>
        <p:spPr>
          <a:xfrm>
            <a:off x="6477000" y="1676400"/>
            <a:ext cx="609600" cy="4267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95400" y="1676400"/>
            <a:ext cx="609600" cy="42672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95400" y="533400"/>
            <a:ext cx="5867400" cy="9144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674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4671309" cy="5790358"/>
          </a:xfrm>
          <a:prstGeom prst="rect">
            <a:avLst/>
          </a:prstGeom>
          <a:ln w="38100">
            <a:solidFill>
              <a:schemeClr val="accent1">
                <a:lumMod val="50000"/>
              </a:schemeClr>
            </a:solidFill>
          </a:ln>
        </p:spPr>
      </p:pic>
      <p:sp>
        <p:nvSpPr>
          <p:cNvPr id="3" name="TextBox 2"/>
          <p:cNvSpPr txBox="1"/>
          <p:nvPr/>
        </p:nvSpPr>
        <p:spPr>
          <a:xfrm>
            <a:off x="5867400" y="1447800"/>
            <a:ext cx="3124200" cy="1754326"/>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Before </a:t>
            </a:r>
            <a:r>
              <a:rPr lang="en-US" sz="3600" dirty="0" err="1" smtClean="0">
                <a:latin typeface="Times New Roman" panose="02020603050405020304" pitchFamily="18" charset="0"/>
                <a:cs typeface="Times New Roman" panose="02020603050405020304" pitchFamily="18" charset="0"/>
              </a:rPr>
              <a:t>Dossett</a:t>
            </a:r>
            <a:r>
              <a:rPr lang="en-US" sz="3600" dirty="0" smtClean="0">
                <a:latin typeface="Times New Roman" panose="02020603050405020304" pitchFamily="18" charset="0"/>
                <a:cs typeface="Times New Roman" panose="02020603050405020304" pitchFamily="18" charset="0"/>
              </a:rPr>
              <a:t> Hall – Notice the Tile Work</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06329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 y="228600"/>
            <a:ext cx="7802880" cy="5768340"/>
          </a:xfrm>
          <a:prstGeom prst="rect">
            <a:avLst/>
          </a:prstGeom>
          <a:ln w="38100">
            <a:solidFill>
              <a:schemeClr val="accent6">
                <a:lumMod val="75000"/>
              </a:schemeClr>
            </a:solidFill>
          </a:ln>
        </p:spPr>
      </p:pic>
      <p:sp>
        <p:nvSpPr>
          <p:cNvPr id="3" name="TextBox 2"/>
          <p:cNvSpPr txBox="1"/>
          <p:nvPr/>
        </p:nvSpPr>
        <p:spPr>
          <a:xfrm>
            <a:off x="1447800" y="6324600"/>
            <a:ext cx="5638800" cy="369332"/>
          </a:xfrm>
          <a:prstGeom prst="rect">
            <a:avLst/>
          </a:prstGeom>
          <a:noFill/>
        </p:spPr>
        <p:txBody>
          <a:bodyPr wrap="square" rtlCol="0">
            <a:spAutoFit/>
          </a:bodyPr>
          <a:lstStyle/>
          <a:p>
            <a:pPr algn="ctr"/>
            <a:r>
              <a:rPr lang="en-US" dirty="0" smtClean="0"/>
              <a:t>1967-68</a:t>
            </a:r>
            <a:endParaRPr lang="en-US" dirty="0"/>
          </a:p>
        </p:txBody>
      </p:sp>
    </p:spTree>
    <p:extLst>
      <p:ext uri="{BB962C8B-B14F-4D97-AF65-F5344CB8AC3E}">
        <p14:creationId xmlns:p14="http://schemas.microsoft.com/office/powerpoint/2010/main" val="45246259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228600"/>
            <a:ext cx="7063025" cy="5297269"/>
          </a:xfrm>
          <a:prstGeom prst="rect">
            <a:avLst/>
          </a:prstGeom>
          <a:ln w="57150">
            <a:solidFill>
              <a:schemeClr val="accent6"/>
            </a:solidFill>
          </a:ln>
        </p:spPr>
      </p:pic>
      <p:sp>
        <p:nvSpPr>
          <p:cNvPr id="3" name="TextBox 2"/>
          <p:cNvSpPr txBox="1"/>
          <p:nvPr/>
        </p:nvSpPr>
        <p:spPr>
          <a:xfrm>
            <a:off x="1143000" y="5678269"/>
            <a:ext cx="7086600"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Tiles are still present…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317658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75" y="0"/>
            <a:ext cx="9186575" cy="7162800"/>
          </a:xfrm>
          <a:prstGeom prst="rect">
            <a:avLst/>
          </a:prstGeom>
        </p:spPr>
      </p:pic>
      <p:sp>
        <p:nvSpPr>
          <p:cNvPr id="2" name="TextBox 1"/>
          <p:cNvSpPr txBox="1"/>
          <p:nvPr/>
        </p:nvSpPr>
        <p:spPr>
          <a:xfrm>
            <a:off x="762000" y="533400"/>
            <a:ext cx="8001000" cy="646331"/>
          </a:xfrm>
          <a:prstGeom prst="rect">
            <a:avLst/>
          </a:prstGeom>
          <a:noFill/>
        </p:spPr>
        <p:txBody>
          <a:bodyPr wrap="square" rtlCol="0">
            <a:spAutoFit/>
          </a:bodyPr>
          <a:lstStyle/>
          <a:p>
            <a:pPr algn="ctr"/>
            <a:r>
              <a:rPr lang="en-US" sz="3600" b="1" dirty="0" smtClean="0">
                <a:ln w="18000">
                  <a:solidFill>
                    <a:schemeClr val="tx1"/>
                  </a:solidFill>
                  <a:prstDash val="solid"/>
                  <a:miter lim="800000"/>
                </a:ln>
                <a:solidFill>
                  <a:srgbClr val="00B0F0"/>
                </a:solidFill>
                <a:effectLst>
                  <a:outerShdw blurRad="25500" dist="23000" dir="7020000" algn="tl">
                    <a:srgbClr val="000000">
                      <a:alpha val="50000"/>
                    </a:srgbClr>
                  </a:outerShdw>
                </a:effectLst>
              </a:rPr>
              <a:t>The Front Doors</a:t>
            </a:r>
            <a:endParaRPr lang="en-US" sz="3600" b="1" dirty="0">
              <a:ln w="18000">
                <a:solidFill>
                  <a:schemeClr val="tx1"/>
                </a:solidFill>
                <a:prstDash val="solid"/>
                <a:miter lim="800000"/>
              </a:ln>
              <a:solidFill>
                <a:srgbClr val="00B0F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48715473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533400"/>
            <a:ext cx="8001000" cy="646331"/>
          </a:xfrm>
          <a:prstGeom prst="rect">
            <a:avLst/>
          </a:prstGeom>
          <a:noFill/>
        </p:spPr>
        <p:txBody>
          <a:bodyPr wrap="square" rtlCol="0">
            <a:spAutoFit/>
          </a:bodyPr>
          <a:lstStyle/>
          <a:p>
            <a:pPr algn="ctr"/>
            <a:r>
              <a:rPr lang="en-US" sz="3600" dirty="0" smtClean="0"/>
              <a:t>The Front Doors</a:t>
            </a:r>
            <a:endParaRPr lang="en-US" sz="3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47800"/>
            <a:ext cx="3508248" cy="4905007"/>
          </a:xfrm>
          <a:prstGeom prst="rect">
            <a:avLst/>
          </a:prstGeom>
          <a:ln w="38100">
            <a:solidFill>
              <a:srgbClr val="C00000"/>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905000"/>
            <a:ext cx="4541520" cy="3642360"/>
          </a:xfrm>
          <a:prstGeom prst="rect">
            <a:avLst/>
          </a:prstGeom>
          <a:ln w="38100">
            <a:solidFill>
              <a:srgbClr val="C00000"/>
            </a:solidFill>
          </a:ln>
        </p:spPr>
      </p:pic>
      <p:sp>
        <p:nvSpPr>
          <p:cNvPr id="5" name="TextBox 4"/>
          <p:cNvSpPr txBox="1"/>
          <p:nvPr/>
        </p:nvSpPr>
        <p:spPr>
          <a:xfrm>
            <a:off x="4572000" y="5791200"/>
            <a:ext cx="3962400" cy="369332"/>
          </a:xfrm>
          <a:prstGeom prst="rect">
            <a:avLst/>
          </a:prstGeom>
          <a:noFill/>
        </p:spPr>
        <p:txBody>
          <a:bodyPr wrap="square" rtlCol="0">
            <a:spAutoFit/>
          </a:bodyPr>
          <a:lstStyle/>
          <a:p>
            <a:pPr algn="ctr"/>
            <a:r>
              <a:rPr lang="en-US" dirty="0" smtClean="0"/>
              <a:t>The first graduating class.</a:t>
            </a:r>
            <a:endParaRPr lang="en-US" dirty="0"/>
          </a:p>
        </p:txBody>
      </p:sp>
    </p:spTree>
    <p:extLst>
      <p:ext uri="{BB962C8B-B14F-4D97-AF65-F5344CB8AC3E}">
        <p14:creationId xmlns:p14="http://schemas.microsoft.com/office/powerpoint/2010/main" val="154421409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057" y="304798"/>
            <a:ext cx="4629152" cy="6172202"/>
          </a:xfrm>
          <a:prstGeom prst="rect">
            <a:avLst/>
          </a:prstGeom>
          <a:ln w="57150">
            <a:solidFill>
              <a:schemeClr val="tx1"/>
            </a:solidFill>
          </a:ln>
        </p:spPr>
      </p:pic>
      <p:pic>
        <p:nvPicPr>
          <p:cNvPr id="35" name="Pictur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930"/>
            <a:ext cx="4816816" cy="6855069"/>
          </a:xfrm>
          <a:prstGeom prst="rect">
            <a:avLst/>
          </a:prstGeom>
          <a:solidFill>
            <a:schemeClr val="tx1"/>
          </a:solidFill>
          <a:ln w="57150">
            <a:solidFill>
              <a:schemeClr val="tx1"/>
            </a:solidFill>
          </a:ln>
        </p:spPr>
      </p:pic>
      <p:sp>
        <p:nvSpPr>
          <p:cNvPr id="4" name="TextBox 3"/>
          <p:cNvSpPr txBox="1"/>
          <p:nvPr/>
        </p:nvSpPr>
        <p:spPr>
          <a:xfrm>
            <a:off x="4572000" y="1143000"/>
            <a:ext cx="4953000" cy="584775"/>
          </a:xfrm>
          <a:prstGeom prst="rect">
            <a:avLst/>
          </a:prstGeom>
          <a:noFill/>
        </p:spPr>
        <p:txBody>
          <a:bodyPr wrap="square" rtlCol="0">
            <a:spAutoFit/>
          </a:bodyPr>
          <a:lstStyle/>
          <a:p>
            <a:pPr algn="ctr"/>
            <a:r>
              <a:rPr lang="en-US" sz="3200" dirty="0" smtClean="0"/>
              <a:t>“The </a:t>
            </a:r>
            <a:r>
              <a:rPr lang="en-US" sz="3200" dirty="0" err="1" smtClean="0"/>
              <a:t>Gilbreath</a:t>
            </a:r>
            <a:r>
              <a:rPr lang="en-US" sz="3200" dirty="0" smtClean="0"/>
              <a:t> Crack”</a:t>
            </a:r>
            <a:endParaRPr lang="en-US" sz="3200" dirty="0"/>
          </a:p>
        </p:txBody>
      </p:sp>
      <p:sp>
        <p:nvSpPr>
          <p:cNvPr id="5" name="Oval 4"/>
          <p:cNvSpPr/>
          <p:nvPr/>
        </p:nvSpPr>
        <p:spPr>
          <a:xfrm>
            <a:off x="3200400" y="1143000"/>
            <a:ext cx="1066800" cy="51816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0"/>
            <a:ext cx="5143500" cy="6858000"/>
          </a:xfrm>
          <a:prstGeom prst="rect">
            <a:avLst/>
          </a:prstGeom>
          <a:ln w="38100">
            <a:solidFill>
              <a:schemeClr val="tx1"/>
            </a:solidFill>
          </a:ln>
        </p:spPr>
      </p:pic>
      <p:cxnSp>
        <p:nvCxnSpPr>
          <p:cNvPr id="8" name="Straight Connector 7"/>
          <p:cNvCxnSpPr/>
          <p:nvPr/>
        </p:nvCxnSpPr>
        <p:spPr>
          <a:xfrm flipV="1">
            <a:off x="2971800" y="4495800"/>
            <a:ext cx="0" cy="2286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971800" y="4495800"/>
            <a:ext cx="762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2895600" y="3886200"/>
            <a:ext cx="152400" cy="609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895600" y="2438400"/>
            <a:ext cx="0" cy="1447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895600" y="2209800"/>
            <a:ext cx="152400" cy="228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95550" y="2209800"/>
            <a:ext cx="55245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2514600" y="1524000"/>
            <a:ext cx="0" cy="6858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514600" y="1524000"/>
            <a:ext cx="381000"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895600" y="533400"/>
            <a:ext cx="0" cy="990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2895600" y="152400"/>
            <a:ext cx="30480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10200" y="2819400"/>
            <a:ext cx="3200400" cy="3416320"/>
          </a:xfrm>
          <a:prstGeom prst="rect">
            <a:avLst/>
          </a:prstGeom>
          <a:noFill/>
        </p:spPr>
        <p:txBody>
          <a:bodyPr wrap="square" rtlCol="0">
            <a:spAutoFit/>
          </a:bodyPr>
          <a:lstStyle/>
          <a:p>
            <a:pPr algn="ctr"/>
            <a:r>
              <a:rPr lang="en-US" sz="2400" dirty="0" smtClean="0"/>
              <a:t>There is a crack in </a:t>
            </a:r>
            <a:r>
              <a:rPr lang="en-US" sz="2400" dirty="0" err="1" smtClean="0"/>
              <a:t>Gilbreath</a:t>
            </a:r>
            <a:r>
              <a:rPr lang="en-US" sz="2400" dirty="0" smtClean="0"/>
              <a:t> which runs from the ground to the top of the third floor.  It runs through some of the bricks and there are easily visible breaks in the marble under the bricked-in windows.</a:t>
            </a:r>
            <a:endParaRPr lang="en-US" sz="2400" dirty="0"/>
          </a:p>
        </p:txBody>
      </p:sp>
    </p:spTree>
    <p:extLst>
      <p:ext uri="{BB962C8B-B14F-4D97-AF65-F5344CB8AC3E}">
        <p14:creationId xmlns:p14="http://schemas.microsoft.com/office/powerpoint/2010/main" val="305578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par>
                                <p:cTn id="13" presetID="10" presetClass="exit" presetSubtype="0" fill="hold" grpId="1"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par>
                          <p:cTn id="26" fill="hold">
                            <p:stCondLst>
                              <p:cond delay="500"/>
                            </p:stCondLst>
                            <p:childTnLst>
                              <p:par>
                                <p:cTn id="27" presetID="1"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par>
                          <p:cTn id="33" fill="hold">
                            <p:stCondLst>
                              <p:cond delay="1000"/>
                            </p:stCondLst>
                            <p:childTnLst>
                              <p:par>
                                <p:cTn id="34" presetID="22" presetClass="entr" presetSubtype="4"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par>
                          <p:cTn id="37" fill="hold">
                            <p:stCondLst>
                              <p:cond delay="1500"/>
                            </p:stCondLst>
                            <p:childTnLst>
                              <p:par>
                                <p:cTn id="38" presetID="22" presetClass="entr" presetSubtype="4"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down)">
                                      <p:cBhvr>
                                        <p:cTn id="40" dur="500"/>
                                        <p:tgtEl>
                                          <p:spTgt spid="17"/>
                                        </p:tgtEl>
                                      </p:cBhvr>
                                    </p:animEffect>
                                  </p:childTnLst>
                                </p:cTn>
                              </p:par>
                            </p:childTnLst>
                          </p:cTn>
                        </p:par>
                        <p:par>
                          <p:cTn id="41" fill="hold">
                            <p:stCondLst>
                              <p:cond delay="2000"/>
                            </p:stCondLst>
                            <p:childTnLst>
                              <p:par>
                                <p:cTn id="42" presetID="22" presetClass="entr" presetSubtype="2"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right)">
                                      <p:cBhvr>
                                        <p:cTn id="44" dur="500"/>
                                        <p:tgtEl>
                                          <p:spTgt spid="19"/>
                                        </p:tgtEl>
                                      </p:cBhvr>
                                    </p:animEffect>
                                  </p:childTnLst>
                                </p:cTn>
                              </p:par>
                            </p:childTnLst>
                          </p:cTn>
                        </p:par>
                        <p:par>
                          <p:cTn id="45" fill="hold">
                            <p:stCondLst>
                              <p:cond delay="2500"/>
                            </p:stCondLst>
                            <p:childTnLst>
                              <p:par>
                                <p:cTn id="46" presetID="22" presetClass="entr" presetSubtype="4" fill="hold"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par>
                          <p:cTn id="49" fill="hold">
                            <p:stCondLst>
                              <p:cond delay="3000"/>
                            </p:stCondLst>
                            <p:childTnLst>
                              <p:par>
                                <p:cTn id="50" presetID="22" presetClass="entr" presetSubtype="8" fill="hold" nodeType="after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left)">
                                      <p:cBhvr>
                                        <p:cTn id="52" dur="500"/>
                                        <p:tgtEl>
                                          <p:spTgt spid="27"/>
                                        </p:tgtEl>
                                      </p:cBhvr>
                                    </p:animEffect>
                                  </p:childTnLst>
                                </p:cTn>
                              </p:par>
                            </p:childTnLst>
                          </p:cTn>
                        </p:par>
                        <p:par>
                          <p:cTn id="53" fill="hold">
                            <p:stCondLst>
                              <p:cond delay="3500"/>
                            </p:stCondLst>
                            <p:childTnLst>
                              <p:par>
                                <p:cTn id="54" presetID="22" presetClass="entr" presetSubtype="4" fill="hold"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par>
                          <p:cTn id="57" fill="hold">
                            <p:stCondLst>
                              <p:cond delay="4000"/>
                            </p:stCondLst>
                            <p:childTnLst>
                              <p:par>
                                <p:cTn id="58" presetID="22" presetClass="entr" presetSubtype="4" fill="hold" nodeType="after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down)">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947208"/>
            <a:ext cx="8077200" cy="1938992"/>
          </a:xfrm>
          <a:prstGeom prst="rect">
            <a:avLst/>
          </a:prstGeom>
          <a:noFill/>
        </p:spPr>
        <p:txBody>
          <a:bodyPr wrap="square" rtlCol="0">
            <a:spAutoFit/>
          </a:bodyPr>
          <a:lstStyle/>
          <a:p>
            <a:pPr algn="ctr"/>
            <a:r>
              <a:rPr lang="en-US" sz="6000" dirty="0" smtClean="0"/>
              <a:t>The Office Space in </a:t>
            </a:r>
            <a:r>
              <a:rPr lang="en-US" sz="6000" dirty="0" err="1" smtClean="0"/>
              <a:t>Gilbreath</a:t>
            </a:r>
            <a:r>
              <a:rPr lang="en-US" sz="6000" dirty="0" smtClean="0"/>
              <a:t> Hall</a:t>
            </a:r>
            <a:endParaRPr lang="en-US" sz="6000" dirty="0"/>
          </a:p>
        </p:txBody>
      </p:sp>
    </p:spTree>
    <p:extLst>
      <p:ext uri="{BB962C8B-B14F-4D97-AF65-F5344CB8AC3E}">
        <p14:creationId xmlns:p14="http://schemas.microsoft.com/office/powerpoint/2010/main" val="1501601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85" y="1027331"/>
            <a:ext cx="8715715" cy="4763869"/>
          </a:xfrm>
          <a:prstGeom prst="rect">
            <a:avLst/>
          </a:prstGeom>
          <a:ln w="38100">
            <a:solidFill>
              <a:srgbClr val="C00000"/>
            </a:solidFill>
          </a:ln>
        </p:spPr>
      </p:pic>
      <p:sp>
        <p:nvSpPr>
          <p:cNvPr id="3" name="TextBox 2"/>
          <p:cNvSpPr txBox="1"/>
          <p:nvPr/>
        </p:nvSpPr>
        <p:spPr>
          <a:xfrm>
            <a:off x="1143000" y="6031468"/>
            <a:ext cx="7010400" cy="369332"/>
          </a:xfrm>
          <a:prstGeom prst="rect">
            <a:avLst/>
          </a:prstGeom>
          <a:noFill/>
        </p:spPr>
        <p:txBody>
          <a:bodyPr wrap="square" rtlCol="0">
            <a:spAutoFit/>
          </a:bodyPr>
          <a:lstStyle/>
          <a:p>
            <a:pPr algn="ctr"/>
            <a:r>
              <a:rPr lang="en-US" dirty="0">
                <a:latin typeface="Lucida Sans Unicode" panose="020B0602030504020204" pitchFamily="34" charset="0"/>
                <a:cs typeface="Lucida Sans Unicode" panose="020B0602030504020204" pitchFamily="34" charset="0"/>
                <a:hlinkClick r:id="rId3"/>
              </a:rPr>
              <a:t>https://</a:t>
            </a:r>
            <a:r>
              <a:rPr lang="en-US" dirty="0" smtClean="0">
                <a:latin typeface="Lucida Sans Unicode" panose="020B0602030504020204" pitchFamily="34" charset="0"/>
                <a:cs typeface="Lucida Sans Unicode" panose="020B0602030504020204" pitchFamily="34" charset="0"/>
                <a:hlinkClick r:id="rId3"/>
              </a:rPr>
              <a:t>www.youtube.com/watch?v=zTipwNGNRbI</a:t>
            </a:r>
            <a:r>
              <a:rPr lang="en-US" dirty="0" smtClean="0">
                <a:latin typeface="Lucida Sans Unicode" panose="020B0602030504020204" pitchFamily="34" charset="0"/>
                <a:cs typeface="Lucida Sans Unicode" panose="020B0602030504020204" pitchFamily="34" charset="0"/>
              </a:rPr>
              <a:t> </a:t>
            </a:r>
            <a:endParaRPr lang="en-US" dirty="0">
              <a:latin typeface="Lucida Sans Unicode" panose="020B0602030504020204" pitchFamily="34" charset="0"/>
              <a:cs typeface="Lucida Sans Unicode" panose="020B0602030504020204" pitchFamily="34" charset="0"/>
            </a:endParaRPr>
          </a:p>
        </p:txBody>
      </p:sp>
      <p:sp>
        <p:nvSpPr>
          <p:cNvPr id="4" name="TextBox 3"/>
          <p:cNvSpPr txBox="1"/>
          <p:nvPr/>
        </p:nvSpPr>
        <p:spPr>
          <a:xfrm>
            <a:off x="533400" y="304800"/>
            <a:ext cx="7924800" cy="646331"/>
          </a:xfrm>
          <a:prstGeom prst="rect">
            <a:avLst/>
          </a:prstGeom>
          <a:noFill/>
        </p:spPr>
        <p:txBody>
          <a:bodyPr wrap="square" rtlCol="0">
            <a:spAutoFit/>
          </a:bodyPr>
          <a:lstStyle/>
          <a:p>
            <a:pPr algn="ctr"/>
            <a:r>
              <a:rPr lang="en-US" sz="3600" dirty="0" smtClean="0"/>
              <a:t>YouTube Video: </a:t>
            </a:r>
            <a:r>
              <a:rPr lang="en-US" sz="3600" i="1" dirty="0" smtClean="0"/>
              <a:t>The Carter Legacy</a:t>
            </a:r>
            <a:endParaRPr lang="en-US" sz="3600" dirty="0"/>
          </a:p>
        </p:txBody>
      </p:sp>
    </p:spTree>
    <p:extLst>
      <p:ext uri="{BB962C8B-B14F-4D97-AF65-F5344CB8AC3E}">
        <p14:creationId xmlns:p14="http://schemas.microsoft.com/office/powerpoint/2010/main" val="24355473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Arc 409"/>
          <p:cNvSpPr/>
          <p:nvPr/>
        </p:nvSpPr>
        <p:spPr>
          <a:xfrm rot="13692879">
            <a:off x="3947050" y="1419086"/>
            <a:ext cx="2745980" cy="2822678"/>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 name="Arc 410"/>
          <p:cNvSpPr/>
          <p:nvPr/>
        </p:nvSpPr>
        <p:spPr>
          <a:xfrm rot="13692879">
            <a:off x="3767036" y="1310509"/>
            <a:ext cx="2877409" cy="3011808"/>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2" name="Arc 411"/>
          <p:cNvSpPr/>
          <p:nvPr/>
        </p:nvSpPr>
        <p:spPr>
          <a:xfrm rot="13692879">
            <a:off x="3504958" y="1215035"/>
            <a:ext cx="3096765" cy="3224556"/>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Arc 412"/>
          <p:cNvSpPr/>
          <p:nvPr/>
        </p:nvSpPr>
        <p:spPr>
          <a:xfrm rot="13692879">
            <a:off x="3278590" y="1124903"/>
            <a:ext cx="3282802" cy="3415982"/>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5" name="Rectangle 414"/>
          <p:cNvSpPr/>
          <p:nvPr/>
        </p:nvSpPr>
        <p:spPr>
          <a:xfrm>
            <a:off x="3276600" y="3758863"/>
            <a:ext cx="1904997" cy="3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Arc 405"/>
          <p:cNvSpPr/>
          <p:nvPr/>
        </p:nvSpPr>
        <p:spPr>
          <a:xfrm rot="13692879">
            <a:off x="4517987" y="1675780"/>
            <a:ext cx="2289906" cy="2310503"/>
          </a:xfrm>
          <a:prstGeom prst="arc">
            <a:avLst>
              <a:gd name="adj1" fmla="val 15752254"/>
              <a:gd name="adj2" fmla="val 342266"/>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8" name="Arc 407"/>
          <p:cNvSpPr/>
          <p:nvPr/>
        </p:nvSpPr>
        <p:spPr>
          <a:xfrm rot="13692879">
            <a:off x="4323165" y="1600292"/>
            <a:ext cx="2450949" cy="2473169"/>
          </a:xfrm>
          <a:prstGeom prst="arc">
            <a:avLst>
              <a:gd name="adj1" fmla="val 15859216"/>
              <a:gd name="adj2" fmla="val 269759"/>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9" name="Arc 408"/>
          <p:cNvSpPr/>
          <p:nvPr/>
        </p:nvSpPr>
        <p:spPr>
          <a:xfrm rot="13692879">
            <a:off x="4144751" y="1488138"/>
            <a:ext cx="2579178" cy="2665160"/>
          </a:xfrm>
          <a:prstGeom prst="arc">
            <a:avLst>
              <a:gd name="adj1" fmla="val 16041489"/>
              <a:gd name="adj2" fmla="val 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3" name="Rounded Rectangle 332"/>
          <p:cNvSpPr/>
          <p:nvPr/>
        </p:nvSpPr>
        <p:spPr>
          <a:xfrm>
            <a:off x="304800" y="5562600"/>
            <a:ext cx="85344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0198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3756659"/>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0104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010400" y="2918459"/>
            <a:ext cx="1447800" cy="41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582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3756659"/>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36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5800" y="2922578"/>
            <a:ext cx="144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858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5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429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432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715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150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4008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00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714500" y="29225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388311" y="291845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620000" y="42179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7150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57900" y="4207997"/>
            <a:ext cx="0" cy="66880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257800" y="4217979"/>
            <a:ext cx="0" cy="9102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3434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8862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4290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7432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20955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20955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6096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096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096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096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6096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096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84201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4201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4201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84201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84201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84201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838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066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295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828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057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286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5146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9718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32004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58674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61722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6553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6781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010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7239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7696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7924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153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7543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7724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80010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2484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67056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2860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27432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9906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2192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447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ight Triangle 220"/>
          <p:cNvSpPr/>
          <p:nvPr/>
        </p:nvSpPr>
        <p:spPr>
          <a:xfrm>
            <a:off x="32004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ight Triangle 221"/>
          <p:cNvSpPr/>
          <p:nvPr/>
        </p:nvSpPr>
        <p:spPr>
          <a:xfrm>
            <a:off x="25146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ight Triangle 222"/>
          <p:cNvSpPr/>
          <p:nvPr/>
        </p:nvSpPr>
        <p:spPr>
          <a:xfrm>
            <a:off x="1752600" y="36423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ight Triangle 223"/>
          <p:cNvSpPr/>
          <p:nvPr/>
        </p:nvSpPr>
        <p:spPr>
          <a:xfrm>
            <a:off x="49530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Triangle 237"/>
          <p:cNvSpPr/>
          <p:nvPr/>
        </p:nvSpPr>
        <p:spPr>
          <a:xfrm rot="10966212">
            <a:off x="35255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ight Triangle 239"/>
          <p:cNvSpPr/>
          <p:nvPr/>
        </p:nvSpPr>
        <p:spPr>
          <a:xfrm rot="10966212" flipH="1">
            <a:off x="4269746" y="581952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ight Triangle 241"/>
          <p:cNvSpPr/>
          <p:nvPr/>
        </p:nvSpPr>
        <p:spPr>
          <a:xfrm rot="16200000">
            <a:off x="7188548" y="36300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ight Triangle 243"/>
          <p:cNvSpPr/>
          <p:nvPr/>
        </p:nvSpPr>
        <p:spPr>
          <a:xfrm rot="16200000">
            <a:off x="1854548" y="4087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ight Triangle 258"/>
          <p:cNvSpPr/>
          <p:nvPr/>
        </p:nvSpPr>
        <p:spPr>
          <a:xfrm rot="10966212">
            <a:off x="5487569" y="4217246"/>
            <a:ext cx="143552" cy="137833"/>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Triangle 262"/>
          <p:cNvSpPr/>
          <p:nvPr/>
        </p:nvSpPr>
        <p:spPr>
          <a:xfrm rot="10966212">
            <a:off x="74879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ight Triangle 263"/>
          <p:cNvSpPr/>
          <p:nvPr/>
        </p:nvSpPr>
        <p:spPr>
          <a:xfrm rot="16200000">
            <a:off x="7645748" y="4089053"/>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69723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69723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ight Triangle 268"/>
          <p:cNvSpPr/>
          <p:nvPr/>
        </p:nvSpPr>
        <p:spPr>
          <a:xfrm rot="10966212" flipH="1">
            <a:off x="4955544"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ight Triangle 269"/>
          <p:cNvSpPr/>
          <p:nvPr/>
        </p:nvSpPr>
        <p:spPr>
          <a:xfrm rot="10966212" flipH="1">
            <a:off x="1526546"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ight Triangle 271"/>
          <p:cNvSpPr/>
          <p:nvPr/>
        </p:nvSpPr>
        <p:spPr>
          <a:xfrm rot="16200000">
            <a:off x="1240448" y="3839038"/>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ight Triangle 272"/>
          <p:cNvSpPr/>
          <p:nvPr/>
        </p:nvSpPr>
        <p:spPr>
          <a:xfrm rot="16200000" flipV="1">
            <a:off x="7749455" y="3832946"/>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ight Triangle 274"/>
          <p:cNvSpPr/>
          <p:nvPr/>
        </p:nvSpPr>
        <p:spPr>
          <a:xfrm rot="10966212" flipH="1">
            <a:off x="5336544" y="42173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H="1">
            <a:off x="685800" y="3756659"/>
            <a:ext cx="1447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1371600" y="3756659"/>
            <a:ext cx="0" cy="4571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010400" y="3752539"/>
            <a:ext cx="1447800" cy="120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7772400" y="3756659"/>
            <a:ext cx="0" cy="457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4008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685800" y="5855732"/>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990600" y="5638800"/>
            <a:ext cx="1752600" cy="369332"/>
          </a:xfrm>
          <a:prstGeom prst="rect">
            <a:avLst/>
          </a:prstGeom>
          <a:noFill/>
        </p:spPr>
        <p:txBody>
          <a:bodyPr wrap="square" rtlCol="0">
            <a:spAutoFit/>
          </a:bodyPr>
          <a:lstStyle/>
          <a:p>
            <a:r>
              <a:rPr lang="en-US" dirty="0" smtClean="0"/>
              <a:t>Outdoor Wall</a:t>
            </a:r>
            <a:endParaRPr lang="en-US" dirty="0"/>
          </a:p>
        </p:txBody>
      </p:sp>
      <p:sp>
        <p:nvSpPr>
          <p:cNvPr id="279" name="TextBox 278"/>
          <p:cNvSpPr txBox="1"/>
          <p:nvPr/>
        </p:nvSpPr>
        <p:spPr>
          <a:xfrm>
            <a:off x="4572000" y="5638800"/>
            <a:ext cx="1752600" cy="369332"/>
          </a:xfrm>
          <a:prstGeom prst="rect">
            <a:avLst/>
          </a:prstGeom>
          <a:noFill/>
        </p:spPr>
        <p:txBody>
          <a:bodyPr wrap="square" rtlCol="0">
            <a:spAutoFit/>
          </a:bodyPr>
          <a:lstStyle/>
          <a:p>
            <a:r>
              <a:rPr lang="en-US" dirty="0" smtClean="0">
                <a:solidFill>
                  <a:schemeClr val="bg2">
                    <a:lumMod val="25000"/>
                  </a:schemeClr>
                </a:solidFill>
              </a:rPr>
              <a:t>Door</a:t>
            </a:r>
            <a:endParaRPr lang="en-US" dirty="0">
              <a:solidFill>
                <a:schemeClr val="bg2">
                  <a:lumMod val="25000"/>
                </a:schemeClr>
              </a:solidFill>
            </a:endParaRPr>
          </a:p>
        </p:txBody>
      </p:sp>
      <p:sp>
        <p:nvSpPr>
          <p:cNvPr id="280" name="Oval 279"/>
          <p:cNvSpPr/>
          <p:nvPr/>
        </p:nvSpPr>
        <p:spPr>
          <a:xfrm>
            <a:off x="4267200" y="6084332"/>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4572000" y="5943600"/>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Window</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cxnSp>
        <p:nvCxnSpPr>
          <p:cNvPr id="282" name="Straight Connector 281"/>
          <p:cNvCxnSpPr/>
          <p:nvPr/>
        </p:nvCxnSpPr>
        <p:spPr>
          <a:xfrm flipH="1">
            <a:off x="685800" y="6172200"/>
            <a:ext cx="2286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43000" y="5955268"/>
            <a:ext cx="2667000" cy="369332"/>
          </a:xfrm>
          <a:prstGeom prst="rect">
            <a:avLst/>
          </a:prstGeom>
          <a:noFill/>
        </p:spPr>
        <p:txBody>
          <a:bodyPr wrap="square" rtlCol="0">
            <a:spAutoFit/>
          </a:bodyPr>
          <a:lstStyle/>
          <a:p>
            <a:r>
              <a:rPr lang="en-US" dirty="0" smtClean="0">
                <a:solidFill>
                  <a:srgbClr val="FFC000"/>
                </a:solidFill>
                <a:effectLst>
                  <a:glow rad="101600">
                    <a:schemeClr val="tx1">
                      <a:alpha val="60000"/>
                    </a:schemeClr>
                  </a:glow>
                  <a:outerShdw blurRad="50800" dist="38100" dir="2700000" algn="tl" rotWithShape="0">
                    <a:prstClr val="black">
                      <a:alpha val="40000"/>
                    </a:prstClr>
                  </a:outerShdw>
                </a:effectLst>
              </a:rPr>
              <a:t>Interior Wall (wooden)</a:t>
            </a:r>
            <a:endParaRPr lang="en-US" dirty="0">
              <a:solidFill>
                <a:srgbClr val="FFC000"/>
              </a:solidFill>
              <a:effectLst>
                <a:glow rad="101600">
                  <a:schemeClr val="tx1">
                    <a:alpha val="60000"/>
                  </a:schemeClr>
                </a:glow>
                <a:outerShdw blurRad="50800" dist="38100" dir="2700000" algn="tl" rotWithShape="0">
                  <a:prstClr val="black">
                    <a:alpha val="40000"/>
                  </a:prstClr>
                </a:outerShdw>
              </a:effectLst>
            </a:endParaRPr>
          </a:p>
        </p:txBody>
      </p:sp>
      <p:cxnSp>
        <p:nvCxnSpPr>
          <p:cNvPr id="285" name="Straight Connector 284"/>
          <p:cNvCxnSpPr/>
          <p:nvPr/>
        </p:nvCxnSpPr>
        <p:spPr>
          <a:xfrm flipH="1">
            <a:off x="685800" y="6477000"/>
            <a:ext cx="228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7" name="TextBox 286"/>
          <p:cNvSpPr txBox="1"/>
          <p:nvPr/>
        </p:nvSpPr>
        <p:spPr>
          <a:xfrm>
            <a:off x="1143000" y="6260068"/>
            <a:ext cx="2667000" cy="369332"/>
          </a:xfrm>
          <a:prstGeom prst="rect">
            <a:avLst/>
          </a:prstGeom>
          <a:noFill/>
        </p:spPr>
        <p:txBody>
          <a:bodyPr wrap="square" rtlCol="0">
            <a:spAutoFit/>
          </a:bodyPr>
          <a:lstStyle/>
          <a:p>
            <a:r>
              <a:rPr lang="en-US" dirty="0" smtClean="0">
                <a:solidFill>
                  <a:srgbClr val="C00000"/>
                </a:solidFill>
              </a:rPr>
              <a:t>Interior Wall (stucco)</a:t>
            </a:r>
            <a:endParaRPr lang="en-US" dirty="0">
              <a:solidFill>
                <a:srgbClr val="C00000"/>
              </a:solidFill>
            </a:endParaRPr>
          </a:p>
        </p:txBody>
      </p:sp>
      <p:sp>
        <p:nvSpPr>
          <p:cNvPr id="288" name="Oval 287"/>
          <p:cNvSpPr/>
          <p:nvPr/>
        </p:nvSpPr>
        <p:spPr>
          <a:xfrm>
            <a:off x="4267200" y="6389132"/>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extBox 288"/>
          <p:cNvSpPr txBox="1"/>
          <p:nvPr/>
        </p:nvSpPr>
        <p:spPr>
          <a:xfrm>
            <a:off x="4572000" y="6248400"/>
            <a:ext cx="1752600" cy="369332"/>
          </a:xfrm>
          <a:prstGeom prst="rect">
            <a:avLst/>
          </a:prstGeom>
          <a:noFill/>
        </p:spPr>
        <p:txBody>
          <a:bodyPr wrap="square" rtlCol="0">
            <a:spAutoFit/>
          </a:bodyPr>
          <a:lstStyle/>
          <a:p>
            <a:r>
              <a:rPr lang="en-US" dirty="0" smtClean="0">
                <a:solidFill>
                  <a:srgbClr val="7030A0"/>
                </a:solidFill>
              </a:rPr>
              <a:t>Column</a:t>
            </a:r>
            <a:endParaRPr lang="en-US" dirty="0">
              <a:solidFill>
                <a:srgbClr val="7030A0"/>
              </a:solidFill>
            </a:endParaRPr>
          </a:p>
        </p:txBody>
      </p:sp>
      <p:sp>
        <p:nvSpPr>
          <p:cNvPr id="290" name="TextBox 289"/>
          <p:cNvSpPr txBox="1"/>
          <p:nvPr/>
        </p:nvSpPr>
        <p:spPr>
          <a:xfrm>
            <a:off x="7315200" y="5879068"/>
            <a:ext cx="1752600" cy="369332"/>
          </a:xfrm>
          <a:prstGeom prst="rect">
            <a:avLst/>
          </a:prstGeom>
          <a:noFill/>
        </p:spPr>
        <p:txBody>
          <a:bodyPr wrap="square" rtlCol="0">
            <a:spAutoFit/>
          </a:bodyPr>
          <a:lstStyle/>
          <a:p>
            <a:r>
              <a:rPr lang="en-US" dirty="0" smtClean="0">
                <a:solidFill>
                  <a:srgbClr val="00B050"/>
                </a:solidFill>
              </a:rPr>
              <a:t>Elevator</a:t>
            </a:r>
            <a:endParaRPr lang="en-US" dirty="0">
              <a:solidFill>
                <a:srgbClr val="00B050"/>
              </a:solidFill>
            </a:endParaRPr>
          </a:p>
        </p:txBody>
      </p:sp>
      <p:sp>
        <p:nvSpPr>
          <p:cNvPr id="291" name="TextBox 290"/>
          <p:cNvSpPr txBox="1"/>
          <p:nvPr/>
        </p:nvSpPr>
        <p:spPr>
          <a:xfrm>
            <a:off x="7315200" y="6260068"/>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Steps</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sp>
        <p:nvSpPr>
          <p:cNvPr id="293" name="Rectangle 292"/>
          <p:cNvSpPr/>
          <p:nvPr/>
        </p:nvSpPr>
        <p:spPr>
          <a:xfrm>
            <a:off x="7924800" y="3832860"/>
            <a:ext cx="4572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p:cNvCxnSpPr/>
          <p:nvPr/>
        </p:nvCxnSpPr>
        <p:spPr>
          <a:xfrm>
            <a:off x="80010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80772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a:endCxn id="293" idx="2"/>
          </p:cNvCxnSpPr>
          <p:nvPr/>
        </p:nvCxnSpPr>
        <p:spPr>
          <a:xfrm>
            <a:off x="8153400" y="3832859"/>
            <a:ext cx="0" cy="152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82296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83058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rot="16200000">
            <a:off x="5257800" y="4518659"/>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 name="Straight Connector 307"/>
          <p:cNvCxnSpPr/>
          <p:nvPr/>
        </p:nvCxnSpPr>
        <p:spPr>
          <a:xfrm rot="16200000">
            <a:off x="5486400" y="4671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16200000">
            <a:off x="5486400" y="45948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5486400" y="45186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486400" y="44424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486400" y="43662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Rounded Rectangle 324"/>
          <p:cNvSpPr/>
          <p:nvPr/>
        </p:nvSpPr>
        <p:spPr>
          <a:xfrm>
            <a:off x="3505200" y="4271811"/>
            <a:ext cx="322947" cy="31915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325"/>
          <p:cNvSpPr/>
          <p:nvPr/>
        </p:nvSpPr>
        <p:spPr>
          <a:xfrm>
            <a:off x="6839853" y="5943600"/>
            <a:ext cx="208647" cy="240268"/>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6705600" y="6324600"/>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8" name="Straight Connector 327"/>
          <p:cNvCxnSpPr/>
          <p:nvPr/>
        </p:nvCxnSpPr>
        <p:spPr>
          <a:xfrm>
            <a:off x="67818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68580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69342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70104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70866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76200" y="3048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1st Floor</a:t>
            </a:r>
            <a:endParaRPr lang="en-US" sz="3600" dirty="0">
              <a:latin typeface="Times New Roman" panose="02020603050405020304" pitchFamily="18" charset="0"/>
              <a:cs typeface="Times New Roman" panose="02020603050405020304" pitchFamily="18" charset="0"/>
            </a:endParaRPr>
          </a:p>
        </p:txBody>
      </p:sp>
      <p:sp>
        <p:nvSpPr>
          <p:cNvPr id="335" name="TextBox 334"/>
          <p:cNvSpPr txBox="1"/>
          <p:nvPr/>
        </p:nvSpPr>
        <p:spPr>
          <a:xfrm>
            <a:off x="1524000" y="951131"/>
            <a:ext cx="6286500" cy="369332"/>
          </a:xfrm>
          <a:prstGeom prst="rect">
            <a:avLst/>
          </a:prstGeom>
          <a:noFill/>
        </p:spPr>
        <p:txBody>
          <a:bodyPr wrap="square" rtlCol="0">
            <a:spAutoFit/>
          </a:bodyPr>
          <a:lstStyle/>
          <a:p>
            <a:pPr algn="ctr"/>
            <a:r>
              <a:rPr lang="en-US" dirty="0" smtClean="0"/>
              <a:t>(Based on the posted fire escape plans .) </a:t>
            </a:r>
            <a:endParaRPr lang="en-US" dirty="0"/>
          </a:p>
        </p:txBody>
      </p:sp>
      <p:sp>
        <p:nvSpPr>
          <p:cNvPr id="336" name="TextBox 335"/>
          <p:cNvSpPr txBox="1"/>
          <p:nvPr/>
        </p:nvSpPr>
        <p:spPr>
          <a:xfrm>
            <a:off x="914400" y="3135868"/>
            <a:ext cx="533400" cy="369332"/>
          </a:xfrm>
          <a:prstGeom prst="rect">
            <a:avLst/>
          </a:prstGeom>
          <a:noFill/>
        </p:spPr>
        <p:txBody>
          <a:bodyPr wrap="square" rtlCol="0">
            <a:spAutoFit/>
          </a:bodyPr>
          <a:lstStyle/>
          <a:p>
            <a:r>
              <a:rPr lang="en-US" dirty="0">
                <a:solidFill>
                  <a:schemeClr val="tx2"/>
                </a:solidFill>
              </a:rPr>
              <a:t>1</a:t>
            </a:r>
            <a:r>
              <a:rPr lang="en-US" dirty="0" smtClean="0">
                <a:solidFill>
                  <a:schemeClr val="tx2"/>
                </a:solidFill>
              </a:rPr>
              <a:t>04</a:t>
            </a:r>
            <a:endParaRPr lang="en-US" dirty="0">
              <a:solidFill>
                <a:schemeClr val="tx2"/>
              </a:solidFill>
            </a:endParaRPr>
          </a:p>
        </p:txBody>
      </p:sp>
      <p:sp>
        <p:nvSpPr>
          <p:cNvPr id="337" name="TextBox 336"/>
          <p:cNvSpPr txBox="1"/>
          <p:nvPr/>
        </p:nvSpPr>
        <p:spPr>
          <a:xfrm>
            <a:off x="990600" y="4431268"/>
            <a:ext cx="533402" cy="369332"/>
          </a:xfrm>
          <a:prstGeom prst="rect">
            <a:avLst/>
          </a:prstGeom>
          <a:noFill/>
        </p:spPr>
        <p:txBody>
          <a:bodyPr wrap="square" rtlCol="0">
            <a:spAutoFit/>
          </a:bodyPr>
          <a:lstStyle/>
          <a:p>
            <a:r>
              <a:rPr lang="en-US" dirty="0" smtClean="0">
                <a:solidFill>
                  <a:schemeClr val="tx2"/>
                </a:solidFill>
              </a:rPr>
              <a:t>105</a:t>
            </a:r>
            <a:endParaRPr lang="en-US" dirty="0">
              <a:solidFill>
                <a:schemeClr val="tx2"/>
              </a:solidFill>
            </a:endParaRPr>
          </a:p>
        </p:txBody>
      </p:sp>
      <p:sp>
        <p:nvSpPr>
          <p:cNvPr id="340" name="TextBox 339"/>
          <p:cNvSpPr txBox="1"/>
          <p:nvPr/>
        </p:nvSpPr>
        <p:spPr>
          <a:xfrm>
            <a:off x="7543800" y="3124200"/>
            <a:ext cx="533400" cy="369332"/>
          </a:xfrm>
          <a:prstGeom prst="rect">
            <a:avLst/>
          </a:prstGeom>
          <a:noFill/>
        </p:spPr>
        <p:txBody>
          <a:bodyPr wrap="square" rtlCol="0">
            <a:spAutoFit/>
          </a:bodyPr>
          <a:lstStyle/>
          <a:p>
            <a:r>
              <a:rPr lang="en-US" dirty="0" smtClean="0">
                <a:solidFill>
                  <a:schemeClr val="tx2"/>
                </a:solidFill>
              </a:rPr>
              <a:t>117</a:t>
            </a:r>
            <a:endParaRPr lang="en-US" dirty="0">
              <a:solidFill>
                <a:schemeClr val="tx2"/>
              </a:solidFill>
            </a:endParaRPr>
          </a:p>
        </p:txBody>
      </p:sp>
      <p:sp>
        <p:nvSpPr>
          <p:cNvPr id="342" name="TextBox 341"/>
          <p:cNvSpPr txBox="1"/>
          <p:nvPr/>
        </p:nvSpPr>
        <p:spPr>
          <a:xfrm>
            <a:off x="7696200" y="4355068"/>
            <a:ext cx="685800" cy="369332"/>
          </a:xfrm>
          <a:prstGeom prst="rect">
            <a:avLst/>
          </a:prstGeom>
          <a:noFill/>
        </p:spPr>
        <p:txBody>
          <a:bodyPr wrap="square" rtlCol="0">
            <a:spAutoFit/>
          </a:bodyPr>
          <a:lstStyle/>
          <a:p>
            <a:r>
              <a:rPr lang="en-US" dirty="0" smtClean="0">
                <a:solidFill>
                  <a:schemeClr val="tx2"/>
                </a:solidFill>
              </a:rPr>
              <a:t>116</a:t>
            </a:r>
            <a:endParaRPr lang="en-US" dirty="0">
              <a:solidFill>
                <a:schemeClr val="tx2"/>
              </a:solidFill>
            </a:endParaRPr>
          </a:p>
        </p:txBody>
      </p:sp>
      <p:sp>
        <p:nvSpPr>
          <p:cNvPr id="375" name="TextBox 374"/>
          <p:cNvSpPr txBox="1"/>
          <p:nvPr/>
        </p:nvSpPr>
        <p:spPr>
          <a:xfrm>
            <a:off x="1676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6" name="TextBox 375"/>
          <p:cNvSpPr txBox="1"/>
          <p:nvPr/>
        </p:nvSpPr>
        <p:spPr>
          <a:xfrm>
            <a:off x="7010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7" name="TextBox 376"/>
          <p:cNvSpPr txBox="1"/>
          <p:nvPr/>
        </p:nvSpPr>
        <p:spPr>
          <a:xfrm>
            <a:off x="6705600" y="5562600"/>
            <a:ext cx="1828800" cy="369332"/>
          </a:xfrm>
          <a:prstGeom prst="rect">
            <a:avLst/>
          </a:prstGeom>
          <a:noFill/>
        </p:spPr>
        <p:txBody>
          <a:bodyPr wrap="square" rtlCol="0">
            <a:spAutoFit/>
          </a:bodyPr>
          <a:lstStyle/>
          <a:p>
            <a:r>
              <a:rPr lang="en-US" dirty="0" smtClean="0">
                <a:solidFill>
                  <a:schemeClr val="tx2"/>
                </a:solidFill>
              </a:rPr>
              <a:t>BR       Bathroom</a:t>
            </a:r>
            <a:endParaRPr lang="en-US" dirty="0">
              <a:solidFill>
                <a:schemeClr val="tx2"/>
              </a:solidFill>
            </a:endParaRPr>
          </a:p>
        </p:txBody>
      </p:sp>
      <p:sp>
        <p:nvSpPr>
          <p:cNvPr id="283" name="Right Triangle 282"/>
          <p:cNvSpPr/>
          <p:nvPr/>
        </p:nvSpPr>
        <p:spPr>
          <a:xfrm rot="10966212" flipH="1">
            <a:off x="3355346" y="375603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ight Triangle 285"/>
          <p:cNvSpPr/>
          <p:nvPr/>
        </p:nvSpPr>
        <p:spPr>
          <a:xfrm rot="10966212">
            <a:off x="5116690" y="3770500"/>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a:off x="3048000" y="3756659"/>
            <a:ext cx="2971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5410200" y="1878329"/>
            <a:ext cx="0" cy="19050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15" name="Right Triangle 314"/>
          <p:cNvSpPr/>
          <p:nvPr/>
        </p:nvSpPr>
        <p:spPr>
          <a:xfrm>
            <a:off x="2514600" y="3619500"/>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ight Triangle 315"/>
          <p:cNvSpPr/>
          <p:nvPr/>
        </p:nvSpPr>
        <p:spPr>
          <a:xfrm rot="16200000">
            <a:off x="6426547" y="3607147"/>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762000" y="3810001"/>
            <a:ext cx="4572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a:off x="8382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9144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a:endCxn id="322" idx="2"/>
          </p:cNvCxnSpPr>
          <p:nvPr/>
        </p:nvCxnSpPr>
        <p:spPr>
          <a:xfrm>
            <a:off x="990600" y="3810000"/>
            <a:ext cx="0" cy="152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10668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11430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V="1">
            <a:off x="1752600" y="4226923"/>
            <a:ext cx="0" cy="8411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1" name="TextBox 380"/>
          <p:cNvSpPr txBox="1"/>
          <p:nvPr/>
        </p:nvSpPr>
        <p:spPr>
          <a:xfrm>
            <a:off x="1905000" y="4419600"/>
            <a:ext cx="533402" cy="369332"/>
          </a:xfrm>
          <a:prstGeom prst="rect">
            <a:avLst/>
          </a:prstGeom>
          <a:noFill/>
        </p:spPr>
        <p:txBody>
          <a:bodyPr wrap="square" rtlCol="0">
            <a:spAutoFit/>
          </a:bodyPr>
          <a:lstStyle/>
          <a:p>
            <a:r>
              <a:rPr lang="en-US" dirty="0" smtClean="0">
                <a:solidFill>
                  <a:schemeClr val="tx2"/>
                </a:solidFill>
              </a:rPr>
              <a:t>106</a:t>
            </a:r>
            <a:endParaRPr lang="en-US" dirty="0">
              <a:solidFill>
                <a:schemeClr val="tx2"/>
              </a:solidFill>
            </a:endParaRPr>
          </a:p>
        </p:txBody>
      </p:sp>
      <p:sp>
        <p:nvSpPr>
          <p:cNvPr id="382" name="Right Triangle 381"/>
          <p:cNvSpPr/>
          <p:nvPr/>
        </p:nvSpPr>
        <p:spPr>
          <a:xfrm rot="10966212" flipH="1">
            <a:off x="3583945" y="5134748"/>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ight Triangle 383"/>
          <p:cNvSpPr/>
          <p:nvPr/>
        </p:nvSpPr>
        <p:spPr>
          <a:xfrm rot="10966212">
            <a:off x="5479610" y="51313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3429000" y="5128259"/>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800600" y="4207997"/>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7" name="Right Triangle 386"/>
          <p:cNvSpPr/>
          <p:nvPr/>
        </p:nvSpPr>
        <p:spPr>
          <a:xfrm rot="16200000">
            <a:off x="4521548" y="4089053"/>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ight Triangle 387"/>
          <p:cNvSpPr/>
          <p:nvPr/>
        </p:nvSpPr>
        <p:spPr>
          <a:xfrm rot="10966212" flipH="1">
            <a:off x="3593017" y="482695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Connector 384"/>
          <p:cNvCxnSpPr/>
          <p:nvPr/>
        </p:nvCxnSpPr>
        <p:spPr>
          <a:xfrm flipH="1">
            <a:off x="3429000" y="4815641"/>
            <a:ext cx="1828800" cy="39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9" name="Rectangle 388"/>
          <p:cNvSpPr/>
          <p:nvPr/>
        </p:nvSpPr>
        <p:spPr>
          <a:xfrm>
            <a:off x="3581400" y="4953000"/>
            <a:ext cx="3048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0" name="Straight Connector 389"/>
          <p:cNvCxnSpPr/>
          <p:nvPr/>
        </p:nvCxnSpPr>
        <p:spPr>
          <a:xfrm>
            <a:off x="36576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7338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38862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3810000" y="4953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Right Triangle 394"/>
          <p:cNvSpPr/>
          <p:nvPr/>
        </p:nvSpPr>
        <p:spPr>
          <a:xfrm rot="10966212" flipH="1">
            <a:off x="3126746" y="459302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ight Triangle 395"/>
          <p:cNvSpPr/>
          <p:nvPr/>
        </p:nvSpPr>
        <p:spPr>
          <a:xfrm rot="10966212">
            <a:off x="2974017" y="4592612"/>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0" name="Straight Connector 379"/>
          <p:cNvCxnSpPr/>
          <p:nvPr/>
        </p:nvCxnSpPr>
        <p:spPr>
          <a:xfrm flipH="1">
            <a:off x="2743200" y="4572000"/>
            <a:ext cx="685800"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110345" y="4583668"/>
            <a:ext cx="0" cy="31187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99" name="Right Triangle 398"/>
          <p:cNvSpPr/>
          <p:nvPr/>
        </p:nvSpPr>
        <p:spPr>
          <a:xfrm rot="16200000">
            <a:off x="2916848" y="2696039"/>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ight Triangle 399"/>
          <p:cNvSpPr/>
          <p:nvPr/>
        </p:nvSpPr>
        <p:spPr>
          <a:xfrm rot="10800000">
            <a:off x="2952366" y="2514600"/>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0480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1" name="Right Triangle 400"/>
          <p:cNvSpPr/>
          <p:nvPr/>
        </p:nvSpPr>
        <p:spPr>
          <a:xfrm>
            <a:off x="7391400" y="4093697"/>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ight Triangle 402"/>
          <p:cNvSpPr/>
          <p:nvPr/>
        </p:nvSpPr>
        <p:spPr>
          <a:xfrm rot="10966212">
            <a:off x="5900464" y="422438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ight Triangle 403"/>
          <p:cNvSpPr/>
          <p:nvPr/>
        </p:nvSpPr>
        <p:spPr>
          <a:xfrm rot="10966212" flipH="1">
            <a:off x="6098544" y="4232659"/>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685800" y="4213857"/>
            <a:ext cx="7772400"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05" name="TextBox 404"/>
          <p:cNvSpPr txBox="1"/>
          <p:nvPr/>
        </p:nvSpPr>
        <p:spPr>
          <a:xfrm>
            <a:off x="6781800" y="4343400"/>
            <a:ext cx="685800" cy="369332"/>
          </a:xfrm>
          <a:prstGeom prst="rect">
            <a:avLst/>
          </a:prstGeom>
          <a:noFill/>
        </p:spPr>
        <p:txBody>
          <a:bodyPr wrap="square" rtlCol="0">
            <a:spAutoFit/>
          </a:bodyPr>
          <a:lstStyle/>
          <a:p>
            <a:r>
              <a:rPr lang="en-US" dirty="0" smtClean="0">
                <a:solidFill>
                  <a:schemeClr val="tx2"/>
                </a:solidFill>
              </a:rPr>
              <a:t>115</a:t>
            </a:r>
            <a:endParaRPr lang="en-US" dirty="0">
              <a:solidFill>
                <a:schemeClr val="tx2"/>
              </a:solidFill>
            </a:endParaRPr>
          </a:p>
        </p:txBody>
      </p:sp>
      <p:sp>
        <p:nvSpPr>
          <p:cNvPr id="60" name="Arc 59"/>
          <p:cNvSpPr/>
          <p:nvPr/>
        </p:nvSpPr>
        <p:spPr>
          <a:xfrm rot="13692879">
            <a:off x="4822407" y="1908541"/>
            <a:ext cx="2069841" cy="1996197"/>
          </a:xfrm>
          <a:prstGeom prst="arc">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7" name="Arc 406"/>
          <p:cNvSpPr/>
          <p:nvPr/>
        </p:nvSpPr>
        <p:spPr>
          <a:xfrm rot="13692879">
            <a:off x="4698307" y="1687471"/>
            <a:ext cx="2289906" cy="2310503"/>
          </a:xfrm>
          <a:prstGeom prst="arc">
            <a:avLst>
              <a:gd name="adj1" fmla="val 16062544"/>
              <a:gd name="adj2" fmla="val 21574253"/>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ectangle 60"/>
          <p:cNvSpPr/>
          <p:nvPr/>
        </p:nvSpPr>
        <p:spPr>
          <a:xfrm>
            <a:off x="3276602" y="1472863"/>
            <a:ext cx="1904997" cy="355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flipV="1">
            <a:off x="4919991" y="1851659"/>
            <a:ext cx="261608" cy="2819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H="1">
            <a:off x="4800600" y="3569732"/>
            <a:ext cx="313873" cy="1828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3048000" y="1851659"/>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Right Triangle 415"/>
          <p:cNvSpPr/>
          <p:nvPr/>
        </p:nvSpPr>
        <p:spPr>
          <a:xfrm>
            <a:off x="1524000" y="4076700"/>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extBox 416"/>
          <p:cNvSpPr txBox="1"/>
          <p:nvPr/>
        </p:nvSpPr>
        <p:spPr>
          <a:xfrm>
            <a:off x="2819400" y="4202668"/>
            <a:ext cx="533400" cy="369332"/>
          </a:xfrm>
          <a:prstGeom prst="rect">
            <a:avLst/>
          </a:prstGeom>
          <a:noFill/>
        </p:spPr>
        <p:txBody>
          <a:bodyPr wrap="square" rtlCol="0">
            <a:spAutoFit/>
          </a:bodyPr>
          <a:lstStyle/>
          <a:p>
            <a:r>
              <a:rPr lang="en-US" dirty="0" smtClean="0">
                <a:solidFill>
                  <a:schemeClr val="tx2"/>
                </a:solidFill>
              </a:rPr>
              <a:t>107</a:t>
            </a:r>
            <a:endParaRPr lang="en-US" dirty="0">
              <a:solidFill>
                <a:schemeClr val="tx2"/>
              </a:solidFill>
            </a:endParaRPr>
          </a:p>
        </p:txBody>
      </p:sp>
      <p:sp>
        <p:nvSpPr>
          <p:cNvPr id="418" name="TextBox 417"/>
          <p:cNvSpPr txBox="1"/>
          <p:nvPr/>
        </p:nvSpPr>
        <p:spPr>
          <a:xfrm>
            <a:off x="4267199" y="4278868"/>
            <a:ext cx="652791" cy="369332"/>
          </a:xfrm>
          <a:prstGeom prst="rect">
            <a:avLst/>
          </a:prstGeom>
          <a:noFill/>
        </p:spPr>
        <p:txBody>
          <a:bodyPr wrap="square" rtlCol="0">
            <a:spAutoFit/>
          </a:bodyPr>
          <a:lstStyle/>
          <a:p>
            <a:r>
              <a:rPr lang="en-US" dirty="0" smtClean="0">
                <a:solidFill>
                  <a:schemeClr val="tx2"/>
                </a:solidFill>
              </a:rPr>
              <a:t>Elec.</a:t>
            </a:r>
            <a:endParaRPr lang="en-US" dirty="0">
              <a:solidFill>
                <a:schemeClr val="tx2"/>
              </a:solidFill>
            </a:endParaRPr>
          </a:p>
        </p:txBody>
      </p:sp>
      <p:sp>
        <p:nvSpPr>
          <p:cNvPr id="419" name="TextBox 418"/>
          <p:cNvSpPr txBox="1"/>
          <p:nvPr/>
        </p:nvSpPr>
        <p:spPr>
          <a:xfrm rot="5400000">
            <a:off x="5949434" y="4425434"/>
            <a:ext cx="533400" cy="369332"/>
          </a:xfrm>
          <a:prstGeom prst="rect">
            <a:avLst/>
          </a:prstGeom>
          <a:noFill/>
        </p:spPr>
        <p:txBody>
          <a:bodyPr wrap="square" rtlCol="0">
            <a:spAutoFit/>
          </a:bodyPr>
          <a:lstStyle/>
          <a:p>
            <a:r>
              <a:rPr lang="en-US" dirty="0" smtClean="0">
                <a:solidFill>
                  <a:schemeClr val="tx2"/>
                </a:solidFill>
              </a:rPr>
              <a:t>1</a:t>
            </a:r>
            <a:r>
              <a:rPr lang="en-US" dirty="0">
                <a:solidFill>
                  <a:schemeClr val="tx2"/>
                </a:solidFill>
              </a:rPr>
              <a:t>1</a:t>
            </a:r>
            <a:r>
              <a:rPr lang="en-US" dirty="0" smtClean="0">
                <a:solidFill>
                  <a:schemeClr val="tx2"/>
                </a:solidFill>
              </a:rPr>
              <a:t>4</a:t>
            </a:r>
            <a:endParaRPr lang="en-US" dirty="0">
              <a:solidFill>
                <a:schemeClr val="tx2"/>
              </a:solidFill>
            </a:endParaRPr>
          </a:p>
        </p:txBody>
      </p:sp>
      <p:sp>
        <p:nvSpPr>
          <p:cNvPr id="420" name="TextBox 419"/>
          <p:cNvSpPr txBox="1"/>
          <p:nvPr/>
        </p:nvSpPr>
        <p:spPr>
          <a:xfrm rot="5400000">
            <a:off x="5632966" y="4425434"/>
            <a:ext cx="533400" cy="369332"/>
          </a:xfrm>
          <a:prstGeom prst="rect">
            <a:avLst/>
          </a:prstGeom>
          <a:noFill/>
        </p:spPr>
        <p:txBody>
          <a:bodyPr wrap="square" rtlCol="0">
            <a:spAutoFit/>
          </a:bodyPr>
          <a:lstStyle/>
          <a:p>
            <a:r>
              <a:rPr lang="en-US" dirty="0" smtClean="0">
                <a:solidFill>
                  <a:schemeClr val="tx2"/>
                </a:solidFill>
              </a:rPr>
              <a:t>113</a:t>
            </a:r>
            <a:endParaRPr lang="en-US" dirty="0">
              <a:solidFill>
                <a:schemeClr val="tx2"/>
              </a:solidFill>
            </a:endParaRPr>
          </a:p>
        </p:txBody>
      </p:sp>
      <p:sp>
        <p:nvSpPr>
          <p:cNvPr id="421" name="TextBox 420"/>
          <p:cNvSpPr txBox="1"/>
          <p:nvPr/>
        </p:nvSpPr>
        <p:spPr>
          <a:xfrm rot="5400000">
            <a:off x="5187434" y="2596634"/>
            <a:ext cx="1142999" cy="369332"/>
          </a:xfrm>
          <a:prstGeom prst="rect">
            <a:avLst/>
          </a:prstGeom>
          <a:noFill/>
        </p:spPr>
        <p:txBody>
          <a:bodyPr wrap="square" rtlCol="0">
            <a:spAutoFit/>
          </a:bodyPr>
          <a:lstStyle/>
          <a:p>
            <a:pPr algn="ctr"/>
            <a:r>
              <a:rPr lang="en-US" dirty="0" smtClean="0">
                <a:solidFill>
                  <a:schemeClr val="tx2"/>
                </a:solidFill>
              </a:rPr>
              <a:t>Theater</a:t>
            </a:r>
            <a:endParaRPr lang="en-US" dirty="0">
              <a:solidFill>
                <a:schemeClr val="tx2"/>
              </a:solidFill>
            </a:endParaRPr>
          </a:p>
        </p:txBody>
      </p:sp>
      <p:sp>
        <p:nvSpPr>
          <p:cNvPr id="70" name="TextBox 69"/>
          <p:cNvSpPr txBox="1"/>
          <p:nvPr/>
        </p:nvSpPr>
        <p:spPr>
          <a:xfrm>
            <a:off x="178314" y="1438870"/>
            <a:ext cx="2641086" cy="923330"/>
          </a:xfrm>
          <a:prstGeom prst="rect">
            <a:avLst/>
          </a:prstGeom>
          <a:noFill/>
        </p:spPr>
        <p:txBody>
          <a:bodyPr wrap="square" rtlCol="0">
            <a:spAutoFit/>
          </a:bodyPr>
          <a:lstStyle/>
          <a:p>
            <a:r>
              <a:rPr lang="en-US" dirty="0" smtClean="0"/>
              <a:t>Missing Room Numbers:  101, 102, 103, 109, 110, 111, 112</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99045"/>
            <a:ext cx="3976153" cy="5048111"/>
          </a:xfrm>
          <a:prstGeom prst="rect">
            <a:avLst/>
          </a:prstGeom>
          <a:ln w="57150">
            <a:solidFill>
              <a:srgbClr val="7030A0"/>
            </a:solidFill>
          </a:ln>
        </p:spPr>
      </p:pic>
      <p:cxnSp>
        <p:nvCxnSpPr>
          <p:cNvPr id="4" name="Straight Arrow Connector 3"/>
          <p:cNvCxnSpPr/>
          <p:nvPr/>
        </p:nvCxnSpPr>
        <p:spPr>
          <a:xfrm>
            <a:off x="5544519" y="1650831"/>
            <a:ext cx="2075481" cy="1130469"/>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42553" y="3810000"/>
            <a:ext cx="3124200" cy="1200329"/>
          </a:xfrm>
          <a:prstGeom prst="rect">
            <a:avLst/>
          </a:prstGeom>
          <a:noFill/>
        </p:spPr>
        <p:txBody>
          <a:bodyPr wrap="square" rtlCol="0">
            <a:spAutoFit/>
          </a:bodyPr>
          <a:lstStyle/>
          <a:p>
            <a:pPr algn="ctr"/>
            <a:r>
              <a:rPr lang="en-US" sz="2400" dirty="0" smtClean="0">
                <a:solidFill>
                  <a:srgbClr val="FFFF00"/>
                </a:solidFill>
              </a:rPr>
              <a:t>The Post Office was in </a:t>
            </a:r>
            <a:r>
              <a:rPr lang="en-US" sz="2400" dirty="0" err="1" smtClean="0">
                <a:solidFill>
                  <a:srgbClr val="FFFF00"/>
                </a:solidFill>
              </a:rPr>
              <a:t>Gilbreath</a:t>
            </a:r>
            <a:r>
              <a:rPr lang="en-US" sz="2400" dirty="0" smtClean="0">
                <a:solidFill>
                  <a:srgbClr val="FFFF00"/>
                </a:solidFill>
              </a:rPr>
              <a:t> 117 (1971-72 phone directory)</a:t>
            </a:r>
            <a:endParaRPr lang="en-US" sz="2400" dirty="0">
              <a:solidFill>
                <a:srgbClr val="FFFF00"/>
              </a:solidFill>
            </a:endParaRPr>
          </a:p>
        </p:txBody>
      </p:sp>
      <p:sp>
        <p:nvSpPr>
          <p:cNvPr id="9" name="Rounded Rectangle 8"/>
          <p:cNvSpPr/>
          <p:nvPr/>
        </p:nvSpPr>
        <p:spPr>
          <a:xfrm>
            <a:off x="2452360" y="1969509"/>
            <a:ext cx="3810000" cy="1154691"/>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extBox 211"/>
          <p:cNvSpPr txBox="1"/>
          <p:nvPr/>
        </p:nvSpPr>
        <p:spPr>
          <a:xfrm>
            <a:off x="2438400" y="2133600"/>
            <a:ext cx="3823961" cy="830997"/>
          </a:xfrm>
          <a:prstGeom prst="rect">
            <a:avLst/>
          </a:prstGeom>
          <a:noFill/>
        </p:spPr>
        <p:txBody>
          <a:bodyPr wrap="square" rtlCol="0">
            <a:spAutoFit/>
          </a:bodyPr>
          <a:lstStyle/>
          <a:p>
            <a:pPr algn="ctr"/>
            <a:r>
              <a:rPr lang="en-US" sz="2400" dirty="0" smtClean="0"/>
              <a:t>Security was in </a:t>
            </a:r>
            <a:r>
              <a:rPr lang="en-US" sz="2400" dirty="0" err="1" smtClean="0"/>
              <a:t>Gilbreath</a:t>
            </a:r>
            <a:r>
              <a:rPr lang="en-US" sz="2400" dirty="0" smtClean="0"/>
              <a:t> 114 </a:t>
            </a:r>
          </a:p>
          <a:p>
            <a:pPr algn="ctr"/>
            <a:r>
              <a:rPr lang="en-US" sz="2400" dirty="0" smtClean="0"/>
              <a:t>(1971-72 phone directory)</a:t>
            </a:r>
            <a:endParaRPr lang="en-US" sz="2400" dirty="0"/>
          </a:p>
        </p:txBody>
      </p:sp>
      <p:cxnSp>
        <p:nvCxnSpPr>
          <p:cNvPr id="11" name="Straight Arrow Connector 10"/>
          <p:cNvCxnSpPr/>
          <p:nvPr/>
        </p:nvCxnSpPr>
        <p:spPr>
          <a:xfrm>
            <a:off x="6172200" y="3185159"/>
            <a:ext cx="0" cy="89154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453261"/>
            <a:ext cx="3601878" cy="2701409"/>
          </a:xfrm>
          <a:prstGeom prst="rect">
            <a:avLst/>
          </a:prstGeom>
          <a:ln w="57150">
            <a:solidFill>
              <a:srgbClr val="7030A0"/>
            </a:solidFill>
          </a:ln>
        </p:spPr>
      </p:pic>
      <p:sp>
        <p:nvSpPr>
          <p:cNvPr id="220" name="TextBox 219"/>
          <p:cNvSpPr txBox="1"/>
          <p:nvPr/>
        </p:nvSpPr>
        <p:spPr>
          <a:xfrm>
            <a:off x="5791200" y="5786735"/>
            <a:ext cx="3124200" cy="461665"/>
          </a:xfrm>
          <a:prstGeom prst="rect">
            <a:avLst/>
          </a:prstGeom>
          <a:noFill/>
        </p:spPr>
        <p:txBody>
          <a:bodyPr wrap="square" rtlCol="0">
            <a:spAutoFit/>
          </a:bodyPr>
          <a:lstStyle/>
          <a:p>
            <a:pPr algn="ctr"/>
            <a:r>
              <a:rPr lang="en-US" sz="2400" dirty="0" smtClean="0">
                <a:solidFill>
                  <a:srgbClr val="7030A0"/>
                </a:solidFill>
              </a:rPr>
              <a:t>1955 </a:t>
            </a:r>
            <a:r>
              <a:rPr lang="en-US" sz="2400" i="1" dirty="0" smtClean="0">
                <a:solidFill>
                  <a:srgbClr val="7030A0"/>
                </a:solidFill>
              </a:rPr>
              <a:t>Buccaneer</a:t>
            </a:r>
            <a:endParaRPr lang="en-US" sz="2400" dirty="0">
              <a:solidFill>
                <a:srgbClr val="7030A0"/>
              </a:solidFill>
            </a:endParaRPr>
          </a:p>
        </p:txBody>
      </p:sp>
    </p:spTree>
    <p:extLst>
      <p:ext uri="{BB962C8B-B14F-4D97-AF65-F5344CB8AC3E}">
        <p14:creationId xmlns:p14="http://schemas.microsoft.com/office/powerpoint/2010/main" val="360559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20"/>
                                        </p:tgtEl>
                                        <p:attrNameLst>
                                          <p:attrName>style.visibility</p:attrName>
                                        </p:attrNameLst>
                                      </p:cBhvr>
                                      <p:to>
                                        <p:strVal val="visible"/>
                                      </p:to>
                                    </p:set>
                                    <p:animEffect transition="in" filter="fade">
                                      <p:cBhvr>
                                        <p:cTn id="19" dur="500"/>
                                        <p:tgtEl>
                                          <p:spTgt spid="22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220"/>
                                        </p:tgtEl>
                                      </p:cBhvr>
                                    </p:animEffect>
                                    <p:set>
                                      <p:cBhvr>
                                        <p:cTn id="24" dur="1" fill="hold">
                                          <p:stCondLst>
                                            <p:cond delay="499"/>
                                          </p:stCondLst>
                                        </p:cTn>
                                        <p:tgtEl>
                                          <p:spTgt spid="220"/>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12"/>
                                        </p:tgtEl>
                                        <p:attrNameLst>
                                          <p:attrName>style.visibility</p:attrName>
                                        </p:attrNameLst>
                                      </p:cBhvr>
                                      <p:to>
                                        <p:strVal val="visible"/>
                                      </p:to>
                                    </p:set>
                                    <p:animEffect transition="in" filter="fade">
                                      <p:cBhvr>
                                        <p:cTn id="44" dur="500"/>
                                        <p:tgtEl>
                                          <p:spTgt spid="212"/>
                                        </p:tgtEl>
                                      </p:cBhvr>
                                    </p:animEffect>
                                  </p:childTnLst>
                                </p:cTn>
                              </p:par>
                            </p:childTnLst>
                          </p:cTn>
                        </p:par>
                        <p:par>
                          <p:cTn id="45" fill="hold">
                            <p:stCondLst>
                              <p:cond delay="500"/>
                            </p:stCondLst>
                            <p:childTnLst>
                              <p:par>
                                <p:cTn id="46" presetID="22" presetClass="entr" presetSubtype="1"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animBg="1"/>
      <p:bldP spid="212" grpId="0"/>
      <p:bldP spid="220" grpId="0"/>
      <p:bldP spid="220" grpId="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Arc 409"/>
          <p:cNvSpPr/>
          <p:nvPr/>
        </p:nvSpPr>
        <p:spPr>
          <a:xfrm rot="13692879">
            <a:off x="3947050" y="1419086"/>
            <a:ext cx="2745980" cy="2822678"/>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 name="Arc 410"/>
          <p:cNvSpPr/>
          <p:nvPr/>
        </p:nvSpPr>
        <p:spPr>
          <a:xfrm rot="13692879">
            <a:off x="3767036" y="1310509"/>
            <a:ext cx="2877409" cy="3011808"/>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2" name="Arc 411"/>
          <p:cNvSpPr/>
          <p:nvPr/>
        </p:nvSpPr>
        <p:spPr>
          <a:xfrm rot="13692879">
            <a:off x="3504958" y="1215035"/>
            <a:ext cx="3096765" cy="3224556"/>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Arc 412"/>
          <p:cNvSpPr/>
          <p:nvPr/>
        </p:nvSpPr>
        <p:spPr>
          <a:xfrm rot="13692879">
            <a:off x="3278590" y="1124903"/>
            <a:ext cx="3282802" cy="3415982"/>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5" name="Rectangle 414"/>
          <p:cNvSpPr/>
          <p:nvPr/>
        </p:nvSpPr>
        <p:spPr>
          <a:xfrm>
            <a:off x="3276600" y="3758863"/>
            <a:ext cx="1904997" cy="3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Arc 405"/>
          <p:cNvSpPr/>
          <p:nvPr/>
        </p:nvSpPr>
        <p:spPr>
          <a:xfrm rot="13692879">
            <a:off x="4517987" y="1675780"/>
            <a:ext cx="2289906" cy="2310503"/>
          </a:xfrm>
          <a:prstGeom prst="arc">
            <a:avLst>
              <a:gd name="adj1" fmla="val 15752254"/>
              <a:gd name="adj2" fmla="val 342266"/>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8" name="Arc 407"/>
          <p:cNvSpPr/>
          <p:nvPr/>
        </p:nvSpPr>
        <p:spPr>
          <a:xfrm rot="13692879">
            <a:off x="4323165" y="1600292"/>
            <a:ext cx="2450949" cy="2473169"/>
          </a:xfrm>
          <a:prstGeom prst="arc">
            <a:avLst>
              <a:gd name="adj1" fmla="val 15859216"/>
              <a:gd name="adj2" fmla="val 269759"/>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9" name="Arc 408"/>
          <p:cNvSpPr/>
          <p:nvPr/>
        </p:nvSpPr>
        <p:spPr>
          <a:xfrm rot="13692879">
            <a:off x="4144751" y="1488138"/>
            <a:ext cx="2579178" cy="2665160"/>
          </a:xfrm>
          <a:prstGeom prst="arc">
            <a:avLst>
              <a:gd name="adj1" fmla="val 16041489"/>
              <a:gd name="adj2" fmla="val 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3" name="Rounded Rectangle 332"/>
          <p:cNvSpPr/>
          <p:nvPr/>
        </p:nvSpPr>
        <p:spPr>
          <a:xfrm>
            <a:off x="304800" y="5562600"/>
            <a:ext cx="85344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0198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3756659"/>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0104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010400" y="2918459"/>
            <a:ext cx="1447800" cy="41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582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3756659"/>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36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5800" y="2922578"/>
            <a:ext cx="144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858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5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429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432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715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150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4008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00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714500" y="29225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388311" y="291845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620000" y="42179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7150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57900" y="4207997"/>
            <a:ext cx="0" cy="66880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257800" y="4217979"/>
            <a:ext cx="0" cy="9102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3434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8862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4290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7432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20955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20955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6096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096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096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096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6096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096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84201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4201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4201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84201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84201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84201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838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066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295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828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057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286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5146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9718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32004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58674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61722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6553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6781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010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7239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7696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7924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153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7543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7724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80010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2484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67056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2860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27432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9906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2192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447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ight Triangle 220"/>
          <p:cNvSpPr/>
          <p:nvPr/>
        </p:nvSpPr>
        <p:spPr>
          <a:xfrm>
            <a:off x="32004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ight Triangle 221"/>
          <p:cNvSpPr/>
          <p:nvPr/>
        </p:nvSpPr>
        <p:spPr>
          <a:xfrm>
            <a:off x="25146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ight Triangle 222"/>
          <p:cNvSpPr/>
          <p:nvPr/>
        </p:nvSpPr>
        <p:spPr>
          <a:xfrm>
            <a:off x="1752600" y="36423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ight Triangle 223"/>
          <p:cNvSpPr/>
          <p:nvPr/>
        </p:nvSpPr>
        <p:spPr>
          <a:xfrm>
            <a:off x="49530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Triangle 237"/>
          <p:cNvSpPr/>
          <p:nvPr/>
        </p:nvSpPr>
        <p:spPr>
          <a:xfrm rot="10966212">
            <a:off x="35255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ight Triangle 239"/>
          <p:cNvSpPr/>
          <p:nvPr/>
        </p:nvSpPr>
        <p:spPr>
          <a:xfrm rot="10966212" flipH="1">
            <a:off x="4269746" y="581952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ight Triangle 241"/>
          <p:cNvSpPr/>
          <p:nvPr/>
        </p:nvSpPr>
        <p:spPr>
          <a:xfrm rot="16200000">
            <a:off x="7188548" y="36300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ight Triangle 243"/>
          <p:cNvSpPr/>
          <p:nvPr/>
        </p:nvSpPr>
        <p:spPr>
          <a:xfrm rot="16200000">
            <a:off x="1854548" y="4087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ight Triangle 258"/>
          <p:cNvSpPr/>
          <p:nvPr/>
        </p:nvSpPr>
        <p:spPr>
          <a:xfrm rot="10966212">
            <a:off x="5487569" y="4217246"/>
            <a:ext cx="143552" cy="137833"/>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Triangle 262"/>
          <p:cNvSpPr/>
          <p:nvPr/>
        </p:nvSpPr>
        <p:spPr>
          <a:xfrm rot="10966212">
            <a:off x="74879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ight Triangle 263"/>
          <p:cNvSpPr/>
          <p:nvPr/>
        </p:nvSpPr>
        <p:spPr>
          <a:xfrm rot="16200000">
            <a:off x="7645748" y="4089053"/>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69723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69723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ight Triangle 268"/>
          <p:cNvSpPr/>
          <p:nvPr/>
        </p:nvSpPr>
        <p:spPr>
          <a:xfrm rot="10966212" flipH="1">
            <a:off x="4955544"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ight Triangle 269"/>
          <p:cNvSpPr/>
          <p:nvPr/>
        </p:nvSpPr>
        <p:spPr>
          <a:xfrm rot="10966212" flipH="1">
            <a:off x="1526546"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ight Triangle 271"/>
          <p:cNvSpPr/>
          <p:nvPr/>
        </p:nvSpPr>
        <p:spPr>
          <a:xfrm rot="16200000">
            <a:off x="1240448" y="3839038"/>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ight Triangle 272"/>
          <p:cNvSpPr/>
          <p:nvPr/>
        </p:nvSpPr>
        <p:spPr>
          <a:xfrm rot="16200000" flipV="1">
            <a:off x="7749455" y="3832946"/>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ight Triangle 274"/>
          <p:cNvSpPr/>
          <p:nvPr/>
        </p:nvSpPr>
        <p:spPr>
          <a:xfrm rot="10966212" flipH="1">
            <a:off x="5336544" y="42173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H="1">
            <a:off x="685800" y="3756659"/>
            <a:ext cx="1447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1371600" y="3756659"/>
            <a:ext cx="0" cy="4571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010400" y="3752539"/>
            <a:ext cx="1447800" cy="120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7772400" y="3756659"/>
            <a:ext cx="0" cy="457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4008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685800" y="5855732"/>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990600" y="5638800"/>
            <a:ext cx="1752600" cy="369332"/>
          </a:xfrm>
          <a:prstGeom prst="rect">
            <a:avLst/>
          </a:prstGeom>
          <a:noFill/>
        </p:spPr>
        <p:txBody>
          <a:bodyPr wrap="square" rtlCol="0">
            <a:spAutoFit/>
          </a:bodyPr>
          <a:lstStyle/>
          <a:p>
            <a:r>
              <a:rPr lang="en-US" dirty="0" smtClean="0"/>
              <a:t>Outdoor Wall</a:t>
            </a:r>
            <a:endParaRPr lang="en-US" dirty="0"/>
          </a:p>
        </p:txBody>
      </p:sp>
      <p:sp>
        <p:nvSpPr>
          <p:cNvPr id="279" name="TextBox 278"/>
          <p:cNvSpPr txBox="1"/>
          <p:nvPr/>
        </p:nvSpPr>
        <p:spPr>
          <a:xfrm>
            <a:off x="4572000" y="5638800"/>
            <a:ext cx="1752600" cy="369332"/>
          </a:xfrm>
          <a:prstGeom prst="rect">
            <a:avLst/>
          </a:prstGeom>
          <a:noFill/>
        </p:spPr>
        <p:txBody>
          <a:bodyPr wrap="square" rtlCol="0">
            <a:spAutoFit/>
          </a:bodyPr>
          <a:lstStyle/>
          <a:p>
            <a:r>
              <a:rPr lang="en-US" dirty="0" smtClean="0">
                <a:solidFill>
                  <a:schemeClr val="bg2">
                    <a:lumMod val="25000"/>
                  </a:schemeClr>
                </a:solidFill>
              </a:rPr>
              <a:t>Door</a:t>
            </a:r>
            <a:endParaRPr lang="en-US" dirty="0">
              <a:solidFill>
                <a:schemeClr val="bg2">
                  <a:lumMod val="25000"/>
                </a:schemeClr>
              </a:solidFill>
            </a:endParaRPr>
          </a:p>
        </p:txBody>
      </p:sp>
      <p:sp>
        <p:nvSpPr>
          <p:cNvPr id="280" name="Oval 279"/>
          <p:cNvSpPr/>
          <p:nvPr/>
        </p:nvSpPr>
        <p:spPr>
          <a:xfrm>
            <a:off x="4267200" y="6084332"/>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4572000" y="5943600"/>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Window</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cxnSp>
        <p:nvCxnSpPr>
          <p:cNvPr id="282" name="Straight Connector 281"/>
          <p:cNvCxnSpPr/>
          <p:nvPr/>
        </p:nvCxnSpPr>
        <p:spPr>
          <a:xfrm flipH="1">
            <a:off x="685800" y="6172200"/>
            <a:ext cx="2286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43000" y="5955268"/>
            <a:ext cx="2667000" cy="369332"/>
          </a:xfrm>
          <a:prstGeom prst="rect">
            <a:avLst/>
          </a:prstGeom>
          <a:noFill/>
        </p:spPr>
        <p:txBody>
          <a:bodyPr wrap="square" rtlCol="0">
            <a:spAutoFit/>
          </a:bodyPr>
          <a:lstStyle/>
          <a:p>
            <a:r>
              <a:rPr lang="en-US" dirty="0" smtClean="0">
                <a:solidFill>
                  <a:srgbClr val="FFC000"/>
                </a:solidFill>
                <a:effectLst>
                  <a:glow rad="101600">
                    <a:schemeClr val="tx1">
                      <a:alpha val="60000"/>
                    </a:schemeClr>
                  </a:glow>
                  <a:outerShdw blurRad="50800" dist="38100" dir="2700000" algn="tl" rotWithShape="0">
                    <a:prstClr val="black">
                      <a:alpha val="40000"/>
                    </a:prstClr>
                  </a:outerShdw>
                </a:effectLst>
              </a:rPr>
              <a:t>Interior Wall (wooden)</a:t>
            </a:r>
            <a:endParaRPr lang="en-US" dirty="0">
              <a:solidFill>
                <a:srgbClr val="FFC000"/>
              </a:solidFill>
              <a:effectLst>
                <a:glow rad="101600">
                  <a:schemeClr val="tx1">
                    <a:alpha val="60000"/>
                  </a:schemeClr>
                </a:glow>
                <a:outerShdw blurRad="50800" dist="38100" dir="2700000" algn="tl" rotWithShape="0">
                  <a:prstClr val="black">
                    <a:alpha val="40000"/>
                  </a:prstClr>
                </a:outerShdw>
              </a:effectLst>
            </a:endParaRPr>
          </a:p>
        </p:txBody>
      </p:sp>
      <p:cxnSp>
        <p:nvCxnSpPr>
          <p:cNvPr id="285" name="Straight Connector 284"/>
          <p:cNvCxnSpPr/>
          <p:nvPr/>
        </p:nvCxnSpPr>
        <p:spPr>
          <a:xfrm flipH="1">
            <a:off x="685800" y="6477000"/>
            <a:ext cx="228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7" name="TextBox 286"/>
          <p:cNvSpPr txBox="1"/>
          <p:nvPr/>
        </p:nvSpPr>
        <p:spPr>
          <a:xfrm>
            <a:off x="1143000" y="6260068"/>
            <a:ext cx="2667000" cy="369332"/>
          </a:xfrm>
          <a:prstGeom prst="rect">
            <a:avLst/>
          </a:prstGeom>
          <a:noFill/>
        </p:spPr>
        <p:txBody>
          <a:bodyPr wrap="square" rtlCol="0">
            <a:spAutoFit/>
          </a:bodyPr>
          <a:lstStyle/>
          <a:p>
            <a:r>
              <a:rPr lang="en-US" dirty="0" smtClean="0">
                <a:solidFill>
                  <a:srgbClr val="C00000"/>
                </a:solidFill>
              </a:rPr>
              <a:t>Interior Wall (stucco)</a:t>
            </a:r>
            <a:endParaRPr lang="en-US" dirty="0">
              <a:solidFill>
                <a:srgbClr val="C00000"/>
              </a:solidFill>
            </a:endParaRPr>
          </a:p>
        </p:txBody>
      </p:sp>
      <p:sp>
        <p:nvSpPr>
          <p:cNvPr id="288" name="Oval 287"/>
          <p:cNvSpPr/>
          <p:nvPr/>
        </p:nvSpPr>
        <p:spPr>
          <a:xfrm>
            <a:off x="4267200" y="6389132"/>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extBox 288"/>
          <p:cNvSpPr txBox="1"/>
          <p:nvPr/>
        </p:nvSpPr>
        <p:spPr>
          <a:xfrm>
            <a:off x="4572000" y="6248400"/>
            <a:ext cx="1752600" cy="369332"/>
          </a:xfrm>
          <a:prstGeom prst="rect">
            <a:avLst/>
          </a:prstGeom>
          <a:noFill/>
        </p:spPr>
        <p:txBody>
          <a:bodyPr wrap="square" rtlCol="0">
            <a:spAutoFit/>
          </a:bodyPr>
          <a:lstStyle/>
          <a:p>
            <a:r>
              <a:rPr lang="en-US" dirty="0" smtClean="0">
                <a:solidFill>
                  <a:srgbClr val="7030A0"/>
                </a:solidFill>
              </a:rPr>
              <a:t>Column</a:t>
            </a:r>
            <a:endParaRPr lang="en-US" dirty="0">
              <a:solidFill>
                <a:srgbClr val="7030A0"/>
              </a:solidFill>
            </a:endParaRPr>
          </a:p>
        </p:txBody>
      </p:sp>
      <p:sp>
        <p:nvSpPr>
          <p:cNvPr id="290" name="TextBox 289"/>
          <p:cNvSpPr txBox="1"/>
          <p:nvPr/>
        </p:nvSpPr>
        <p:spPr>
          <a:xfrm>
            <a:off x="7315200" y="5879068"/>
            <a:ext cx="1752600" cy="369332"/>
          </a:xfrm>
          <a:prstGeom prst="rect">
            <a:avLst/>
          </a:prstGeom>
          <a:noFill/>
        </p:spPr>
        <p:txBody>
          <a:bodyPr wrap="square" rtlCol="0">
            <a:spAutoFit/>
          </a:bodyPr>
          <a:lstStyle/>
          <a:p>
            <a:r>
              <a:rPr lang="en-US" dirty="0" smtClean="0">
                <a:solidFill>
                  <a:srgbClr val="00B050"/>
                </a:solidFill>
              </a:rPr>
              <a:t>Elevator</a:t>
            </a:r>
            <a:endParaRPr lang="en-US" dirty="0">
              <a:solidFill>
                <a:srgbClr val="00B050"/>
              </a:solidFill>
            </a:endParaRPr>
          </a:p>
        </p:txBody>
      </p:sp>
      <p:sp>
        <p:nvSpPr>
          <p:cNvPr id="291" name="TextBox 290"/>
          <p:cNvSpPr txBox="1"/>
          <p:nvPr/>
        </p:nvSpPr>
        <p:spPr>
          <a:xfrm>
            <a:off x="7315200" y="6260068"/>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Steps</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sp>
        <p:nvSpPr>
          <p:cNvPr id="293" name="Rectangle 292"/>
          <p:cNvSpPr/>
          <p:nvPr/>
        </p:nvSpPr>
        <p:spPr>
          <a:xfrm>
            <a:off x="7924800" y="3832860"/>
            <a:ext cx="4572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p:cNvCxnSpPr/>
          <p:nvPr/>
        </p:nvCxnSpPr>
        <p:spPr>
          <a:xfrm>
            <a:off x="80010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80772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a:endCxn id="293" idx="2"/>
          </p:cNvCxnSpPr>
          <p:nvPr/>
        </p:nvCxnSpPr>
        <p:spPr>
          <a:xfrm>
            <a:off x="8153400" y="3832859"/>
            <a:ext cx="0" cy="152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82296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83058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rot="16200000">
            <a:off x="5257800" y="4518659"/>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 name="Straight Connector 307"/>
          <p:cNvCxnSpPr/>
          <p:nvPr/>
        </p:nvCxnSpPr>
        <p:spPr>
          <a:xfrm rot="16200000">
            <a:off x="5486400" y="4671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16200000">
            <a:off x="5486400" y="45948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5486400" y="45186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486400" y="44424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486400" y="43662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Rounded Rectangle 324"/>
          <p:cNvSpPr/>
          <p:nvPr/>
        </p:nvSpPr>
        <p:spPr>
          <a:xfrm>
            <a:off x="3505200" y="4271811"/>
            <a:ext cx="322947" cy="31915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325"/>
          <p:cNvSpPr/>
          <p:nvPr/>
        </p:nvSpPr>
        <p:spPr>
          <a:xfrm>
            <a:off x="6839853" y="5943600"/>
            <a:ext cx="208647" cy="240268"/>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6705600" y="6324600"/>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8" name="Straight Connector 327"/>
          <p:cNvCxnSpPr/>
          <p:nvPr/>
        </p:nvCxnSpPr>
        <p:spPr>
          <a:xfrm>
            <a:off x="67818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68580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69342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70104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70866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76200" y="3048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1st Floor</a:t>
            </a:r>
            <a:endParaRPr lang="en-US" sz="3600" dirty="0">
              <a:latin typeface="Times New Roman" panose="02020603050405020304" pitchFamily="18" charset="0"/>
              <a:cs typeface="Times New Roman" panose="02020603050405020304" pitchFamily="18" charset="0"/>
            </a:endParaRPr>
          </a:p>
        </p:txBody>
      </p:sp>
      <p:sp>
        <p:nvSpPr>
          <p:cNvPr id="335" name="TextBox 334"/>
          <p:cNvSpPr txBox="1"/>
          <p:nvPr/>
        </p:nvSpPr>
        <p:spPr>
          <a:xfrm>
            <a:off x="1524000" y="951131"/>
            <a:ext cx="6286500" cy="369332"/>
          </a:xfrm>
          <a:prstGeom prst="rect">
            <a:avLst/>
          </a:prstGeom>
          <a:noFill/>
        </p:spPr>
        <p:txBody>
          <a:bodyPr wrap="square" rtlCol="0">
            <a:spAutoFit/>
          </a:bodyPr>
          <a:lstStyle/>
          <a:p>
            <a:pPr algn="ctr"/>
            <a:r>
              <a:rPr lang="en-US" dirty="0" smtClean="0"/>
              <a:t>(Based on the posted fire escape plans .) </a:t>
            </a:r>
            <a:endParaRPr lang="en-US" dirty="0"/>
          </a:p>
        </p:txBody>
      </p:sp>
      <p:sp>
        <p:nvSpPr>
          <p:cNvPr id="336" name="TextBox 335"/>
          <p:cNvSpPr txBox="1"/>
          <p:nvPr/>
        </p:nvSpPr>
        <p:spPr>
          <a:xfrm>
            <a:off x="914400" y="3135868"/>
            <a:ext cx="533400" cy="369332"/>
          </a:xfrm>
          <a:prstGeom prst="rect">
            <a:avLst/>
          </a:prstGeom>
          <a:noFill/>
        </p:spPr>
        <p:txBody>
          <a:bodyPr wrap="square" rtlCol="0">
            <a:spAutoFit/>
          </a:bodyPr>
          <a:lstStyle/>
          <a:p>
            <a:r>
              <a:rPr lang="en-US" dirty="0">
                <a:solidFill>
                  <a:schemeClr val="tx2"/>
                </a:solidFill>
              </a:rPr>
              <a:t>1</a:t>
            </a:r>
            <a:r>
              <a:rPr lang="en-US" dirty="0" smtClean="0">
                <a:solidFill>
                  <a:schemeClr val="tx2"/>
                </a:solidFill>
              </a:rPr>
              <a:t>04</a:t>
            </a:r>
            <a:endParaRPr lang="en-US" dirty="0">
              <a:solidFill>
                <a:schemeClr val="tx2"/>
              </a:solidFill>
            </a:endParaRPr>
          </a:p>
        </p:txBody>
      </p:sp>
      <p:sp>
        <p:nvSpPr>
          <p:cNvPr id="337" name="TextBox 336"/>
          <p:cNvSpPr txBox="1"/>
          <p:nvPr/>
        </p:nvSpPr>
        <p:spPr>
          <a:xfrm>
            <a:off x="990600" y="4431268"/>
            <a:ext cx="533402" cy="369332"/>
          </a:xfrm>
          <a:prstGeom prst="rect">
            <a:avLst/>
          </a:prstGeom>
          <a:noFill/>
        </p:spPr>
        <p:txBody>
          <a:bodyPr wrap="square" rtlCol="0">
            <a:spAutoFit/>
          </a:bodyPr>
          <a:lstStyle/>
          <a:p>
            <a:r>
              <a:rPr lang="en-US" dirty="0" smtClean="0">
                <a:solidFill>
                  <a:schemeClr val="tx2"/>
                </a:solidFill>
              </a:rPr>
              <a:t>105</a:t>
            </a:r>
            <a:endParaRPr lang="en-US" dirty="0">
              <a:solidFill>
                <a:schemeClr val="tx2"/>
              </a:solidFill>
            </a:endParaRPr>
          </a:p>
        </p:txBody>
      </p:sp>
      <p:sp>
        <p:nvSpPr>
          <p:cNvPr id="340" name="TextBox 339"/>
          <p:cNvSpPr txBox="1"/>
          <p:nvPr/>
        </p:nvSpPr>
        <p:spPr>
          <a:xfrm>
            <a:off x="7543800" y="3124200"/>
            <a:ext cx="533400" cy="369332"/>
          </a:xfrm>
          <a:prstGeom prst="rect">
            <a:avLst/>
          </a:prstGeom>
          <a:noFill/>
        </p:spPr>
        <p:txBody>
          <a:bodyPr wrap="square" rtlCol="0">
            <a:spAutoFit/>
          </a:bodyPr>
          <a:lstStyle/>
          <a:p>
            <a:r>
              <a:rPr lang="en-US" dirty="0" smtClean="0">
                <a:solidFill>
                  <a:schemeClr val="tx2"/>
                </a:solidFill>
              </a:rPr>
              <a:t>117</a:t>
            </a:r>
            <a:endParaRPr lang="en-US" dirty="0">
              <a:solidFill>
                <a:schemeClr val="tx2"/>
              </a:solidFill>
            </a:endParaRPr>
          </a:p>
        </p:txBody>
      </p:sp>
      <p:sp>
        <p:nvSpPr>
          <p:cNvPr id="342" name="TextBox 341"/>
          <p:cNvSpPr txBox="1"/>
          <p:nvPr/>
        </p:nvSpPr>
        <p:spPr>
          <a:xfrm>
            <a:off x="7696200" y="4355068"/>
            <a:ext cx="685800" cy="369332"/>
          </a:xfrm>
          <a:prstGeom prst="rect">
            <a:avLst/>
          </a:prstGeom>
          <a:noFill/>
        </p:spPr>
        <p:txBody>
          <a:bodyPr wrap="square" rtlCol="0">
            <a:spAutoFit/>
          </a:bodyPr>
          <a:lstStyle/>
          <a:p>
            <a:r>
              <a:rPr lang="en-US" dirty="0" smtClean="0">
                <a:solidFill>
                  <a:schemeClr val="tx2"/>
                </a:solidFill>
              </a:rPr>
              <a:t>116</a:t>
            </a:r>
            <a:endParaRPr lang="en-US" dirty="0">
              <a:solidFill>
                <a:schemeClr val="tx2"/>
              </a:solidFill>
            </a:endParaRPr>
          </a:p>
        </p:txBody>
      </p:sp>
      <p:sp>
        <p:nvSpPr>
          <p:cNvPr id="375" name="TextBox 374"/>
          <p:cNvSpPr txBox="1"/>
          <p:nvPr/>
        </p:nvSpPr>
        <p:spPr>
          <a:xfrm>
            <a:off x="1676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6" name="TextBox 375"/>
          <p:cNvSpPr txBox="1"/>
          <p:nvPr/>
        </p:nvSpPr>
        <p:spPr>
          <a:xfrm>
            <a:off x="7010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7" name="TextBox 376"/>
          <p:cNvSpPr txBox="1"/>
          <p:nvPr/>
        </p:nvSpPr>
        <p:spPr>
          <a:xfrm>
            <a:off x="6705600" y="5562600"/>
            <a:ext cx="1828800" cy="369332"/>
          </a:xfrm>
          <a:prstGeom prst="rect">
            <a:avLst/>
          </a:prstGeom>
          <a:noFill/>
        </p:spPr>
        <p:txBody>
          <a:bodyPr wrap="square" rtlCol="0">
            <a:spAutoFit/>
          </a:bodyPr>
          <a:lstStyle/>
          <a:p>
            <a:r>
              <a:rPr lang="en-US" dirty="0" smtClean="0">
                <a:solidFill>
                  <a:schemeClr val="tx2"/>
                </a:solidFill>
              </a:rPr>
              <a:t>BR       Bathroom</a:t>
            </a:r>
            <a:endParaRPr lang="en-US" dirty="0">
              <a:solidFill>
                <a:schemeClr val="tx2"/>
              </a:solidFill>
            </a:endParaRPr>
          </a:p>
        </p:txBody>
      </p:sp>
      <p:sp>
        <p:nvSpPr>
          <p:cNvPr id="283" name="Right Triangle 282"/>
          <p:cNvSpPr/>
          <p:nvPr/>
        </p:nvSpPr>
        <p:spPr>
          <a:xfrm rot="10966212" flipH="1">
            <a:off x="3355346" y="375603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ight Triangle 285"/>
          <p:cNvSpPr/>
          <p:nvPr/>
        </p:nvSpPr>
        <p:spPr>
          <a:xfrm rot="10966212">
            <a:off x="5116690" y="3770500"/>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a:off x="3048000" y="3756659"/>
            <a:ext cx="2971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5410200" y="1878329"/>
            <a:ext cx="0" cy="19050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15" name="Right Triangle 314"/>
          <p:cNvSpPr/>
          <p:nvPr/>
        </p:nvSpPr>
        <p:spPr>
          <a:xfrm>
            <a:off x="2514600" y="3619500"/>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ight Triangle 315"/>
          <p:cNvSpPr/>
          <p:nvPr/>
        </p:nvSpPr>
        <p:spPr>
          <a:xfrm rot="16200000">
            <a:off x="6426547" y="3607147"/>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762000" y="3810001"/>
            <a:ext cx="4572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a:off x="8382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9144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a:endCxn id="322" idx="2"/>
          </p:cNvCxnSpPr>
          <p:nvPr/>
        </p:nvCxnSpPr>
        <p:spPr>
          <a:xfrm>
            <a:off x="990600" y="3810000"/>
            <a:ext cx="0" cy="152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10668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11430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V="1">
            <a:off x="1752600" y="4226923"/>
            <a:ext cx="0" cy="8411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1" name="TextBox 380"/>
          <p:cNvSpPr txBox="1"/>
          <p:nvPr/>
        </p:nvSpPr>
        <p:spPr>
          <a:xfrm>
            <a:off x="1905000" y="4419600"/>
            <a:ext cx="533402" cy="369332"/>
          </a:xfrm>
          <a:prstGeom prst="rect">
            <a:avLst/>
          </a:prstGeom>
          <a:noFill/>
        </p:spPr>
        <p:txBody>
          <a:bodyPr wrap="square" rtlCol="0">
            <a:spAutoFit/>
          </a:bodyPr>
          <a:lstStyle/>
          <a:p>
            <a:r>
              <a:rPr lang="en-US" dirty="0" smtClean="0">
                <a:solidFill>
                  <a:schemeClr val="tx2"/>
                </a:solidFill>
              </a:rPr>
              <a:t>106</a:t>
            </a:r>
            <a:endParaRPr lang="en-US" dirty="0">
              <a:solidFill>
                <a:schemeClr val="tx2"/>
              </a:solidFill>
            </a:endParaRPr>
          </a:p>
        </p:txBody>
      </p:sp>
      <p:sp>
        <p:nvSpPr>
          <p:cNvPr id="382" name="Right Triangle 381"/>
          <p:cNvSpPr/>
          <p:nvPr/>
        </p:nvSpPr>
        <p:spPr>
          <a:xfrm rot="10966212" flipH="1">
            <a:off x="3583945" y="5134748"/>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ight Triangle 383"/>
          <p:cNvSpPr/>
          <p:nvPr/>
        </p:nvSpPr>
        <p:spPr>
          <a:xfrm rot="10966212">
            <a:off x="5479610" y="51313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3429000" y="5128259"/>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800600" y="4207997"/>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7" name="Right Triangle 386"/>
          <p:cNvSpPr/>
          <p:nvPr/>
        </p:nvSpPr>
        <p:spPr>
          <a:xfrm rot="16200000">
            <a:off x="4521548" y="4089053"/>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ight Triangle 387"/>
          <p:cNvSpPr/>
          <p:nvPr/>
        </p:nvSpPr>
        <p:spPr>
          <a:xfrm rot="10966212" flipH="1">
            <a:off x="3593017" y="482695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Connector 384"/>
          <p:cNvCxnSpPr/>
          <p:nvPr/>
        </p:nvCxnSpPr>
        <p:spPr>
          <a:xfrm flipH="1">
            <a:off x="3429000" y="4815641"/>
            <a:ext cx="1828800" cy="39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9" name="Rectangle 388"/>
          <p:cNvSpPr/>
          <p:nvPr/>
        </p:nvSpPr>
        <p:spPr>
          <a:xfrm>
            <a:off x="3581400" y="4953000"/>
            <a:ext cx="3048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0" name="Straight Connector 389"/>
          <p:cNvCxnSpPr/>
          <p:nvPr/>
        </p:nvCxnSpPr>
        <p:spPr>
          <a:xfrm>
            <a:off x="36576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7338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38862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3810000" y="4953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Right Triangle 394"/>
          <p:cNvSpPr/>
          <p:nvPr/>
        </p:nvSpPr>
        <p:spPr>
          <a:xfrm rot="10966212" flipH="1">
            <a:off x="3126746" y="459302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ight Triangle 395"/>
          <p:cNvSpPr/>
          <p:nvPr/>
        </p:nvSpPr>
        <p:spPr>
          <a:xfrm rot="10966212">
            <a:off x="2974017" y="4592612"/>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0" name="Straight Connector 379"/>
          <p:cNvCxnSpPr/>
          <p:nvPr/>
        </p:nvCxnSpPr>
        <p:spPr>
          <a:xfrm flipH="1">
            <a:off x="2743200" y="4572000"/>
            <a:ext cx="685800"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110345" y="4583668"/>
            <a:ext cx="0" cy="31187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99" name="Right Triangle 398"/>
          <p:cNvSpPr/>
          <p:nvPr/>
        </p:nvSpPr>
        <p:spPr>
          <a:xfrm rot="16200000">
            <a:off x="2916848" y="2696039"/>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ight Triangle 399"/>
          <p:cNvSpPr/>
          <p:nvPr/>
        </p:nvSpPr>
        <p:spPr>
          <a:xfrm rot="10800000">
            <a:off x="2952366" y="2514600"/>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0480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1" name="Right Triangle 400"/>
          <p:cNvSpPr/>
          <p:nvPr/>
        </p:nvSpPr>
        <p:spPr>
          <a:xfrm>
            <a:off x="7391400" y="4093697"/>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ight Triangle 402"/>
          <p:cNvSpPr/>
          <p:nvPr/>
        </p:nvSpPr>
        <p:spPr>
          <a:xfrm rot="10966212">
            <a:off x="5900464" y="422438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ight Triangle 403"/>
          <p:cNvSpPr/>
          <p:nvPr/>
        </p:nvSpPr>
        <p:spPr>
          <a:xfrm rot="10966212" flipH="1">
            <a:off x="6098544" y="4232659"/>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685800" y="4213857"/>
            <a:ext cx="7772400"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05" name="TextBox 404"/>
          <p:cNvSpPr txBox="1"/>
          <p:nvPr/>
        </p:nvSpPr>
        <p:spPr>
          <a:xfrm>
            <a:off x="6781800" y="4343400"/>
            <a:ext cx="685800" cy="369332"/>
          </a:xfrm>
          <a:prstGeom prst="rect">
            <a:avLst/>
          </a:prstGeom>
          <a:noFill/>
        </p:spPr>
        <p:txBody>
          <a:bodyPr wrap="square" rtlCol="0">
            <a:spAutoFit/>
          </a:bodyPr>
          <a:lstStyle/>
          <a:p>
            <a:r>
              <a:rPr lang="en-US" dirty="0" smtClean="0">
                <a:solidFill>
                  <a:schemeClr val="tx2"/>
                </a:solidFill>
              </a:rPr>
              <a:t>115</a:t>
            </a:r>
            <a:endParaRPr lang="en-US" dirty="0">
              <a:solidFill>
                <a:schemeClr val="tx2"/>
              </a:solidFill>
            </a:endParaRPr>
          </a:p>
        </p:txBody>
      </p:sp>
      <p:sp>
        <p:nvSpPr>
          <p:cNvPr id="60" name="Arc 59"/>
          <p:cNvSpPr/>
          <p:nvPr/>
        </p:nvSpPr>
        <p:spPr>
          <a:xfrm rot="13692879">
            <a:off x="4822407" y="1908541"/>
            <a:ext cx="2069841" cy="1996197"/>
          </a:xfrm>
          <a:prstGeom prst="arc">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7" name="Arc 406"/>
          <p:cNvSpPr/>
          <p:nvPr/>
        </p:nvSpPr>
        <p:spPr>
          <a:xfrm rot="13692879">
            <a:off x="4698307" y="1687471"/>
            <a:ext cx="2289906" cy="2310503"/>
          </a:xfrm>
          <a:prstGeom prst="arc">
            <a:avLst>
              <a:gd name="adj1" fmla="val 16062544"/>
              <a:gd name="adj2" fmla="val 21574253"/>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ectangle 60"/>
          <p:cNvSpPr/>
          <p:nvPr/>
        </p:nvSpPr>
        <p:spPr>
          <a:xfrm>
            <a:off x="3276602" y="1472863"/>
            <a:ext cx="1904997" cy="355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flipV="1">
            <a:off x="4919991" y="1851659"/>
            <a:ext cx="261608" cy="2819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H="1">
            <a:off x="4800600" y="3569732"/>
            <a:ext cx="313873" cy="1828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3048000" y="1851659"/>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Right Triangle 415"/>
          <p:cNvSpPr/>
          <p:nvPr/>
        </p:nvSpPr>
        <p:spPr>
          <a:xfrm>
            <a:off x="1524000" y="4076700"/>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extBox 416"/>
          <p:cNvSpPr txBox="1"/>
          <p:nvPr/>
        </p:nvSpPr>
        <p:spPr>
          <a:xfrm>
            <a:off x="2819400" y="4202668"/>
            <a:ext cx="533400" cy="369332"/>
          </a:xfrm>
          <a:prstGeom prst="rect">
            <a:avLst/>
          </a:prstGeom>
          <a:noFill/>
        </p:spPr>
        <p:txBody>
          <a:bodyPr wrap="square" rtlCol="0">
            <a:spAutoFit/>
          </a:bodyPr>
          <a:lstStyle/>
          <a:p>
            <a:r>
              <a:rPr lang="en-US" dirty="0" smtClean="0">
                <a:solidFill>
                  <a:schemeClr val="tx2"/>
                </a:solidFill>
              </a:rPr>
              <a:t>107</a:t>
            </a:r>
            <a:endParaRPr lang="en-US" dirty="0">
              <a:solidFill>
                <a:schemeClr val="tx2"/>
              </a:solidFill>
            </a:endParaRPr>
          </a:p>
        </p:txBody>
      </p:sp>
      <p:sp>
        <p:nvSpPr>
          <p:cNvPr id="418" name="TextBox 417"/>
          <p:cNvSpPr txBox="1"/>
          <p:nvPr/>
        </p:nvSpPr>
        <p:spPr>
          <a:xfrm>
            <a:off x="4267199" y="4278868"/>
            <a:ext cx="652791" cy="369332"/>
          </a:xfrm>
          <a:prstGeom prst="rect">
            <a:avLst/>
          </a:prstGeom>
          <a:noFill/>
        </p:spPr>
        <p:txBody>
          <a:bodyPr wrap="square" rtlCol="0">
            <a:spAutoFit/>
          </a:bodyPr>
          <a:lstStyle/>
          <a:p>
            <a:r>
              <a:rPr lang="en-US" dirty="0" smtClean="0">
                <a:solidFill>
                  <a:schemeClr val="tx2"/>
                </a:solidFill>
              </a:rPr>
              <a:t>Elec.</a:t>
            </a:r>
            <a:endParaRPr lang="en-US" dirty="0">
              <a:solidFill>
                <a:schemeClr val="tx2"/>
              </a:solidFill>
            </a:endParaRPr>
          </a:p>
        </p:txBody>
      </p:sp>
      <p:sp>
        <p:nvSpPr>
          <p:cNvPr id="419" name="TextBox 418"/>
          <p:cNvSpPr txBox="1"/>
          <p:nvPr/>
        </p:nvSpPr>
        <p:spPr>
          <a:xfrm rot="5400000">
            <a:off x="5949434" y="4425434"/>
            <a:ext cx="533400" cy="369332"/>
          </a:xfrm>
          <a:prstGeom prst="rect">
            <a:avLst/>
          </a:prstGeom>
          <a:noFill/>
        </p:spPr>
        <p:txBody>
          <a:bodyPr wrap="square" rtlCol="0">
            <a:spAutoFit/>
          </a:bodyPr>
          <a:lstStyle/>
          <a:p>
            <a:r>
              <a:rPr lang="en-US" dirty="0" smtClean="0">
                <a:solidFill>
                  <a:schemeClr val="tx2"/>
                </a:solidFill>
              </a:rPr>
              <a:t>1</a:t>
            </a:r>
            <a:r>
              <a:rPr lang="en-US" dirty="0">
                <a:solidFill>
                  <a:schemeClr val="tx2"/>
                </a:solidFill>
              </a:rPr>
              <a:t>1</a:t>
            </a:r>
            <a:r>
              <a:rPr lang="en-US" dirty="0" smtClean="0">
                <a:solidFill>
                  <a:schemeClr val="tx2"/>
                </a:solidFill>
              </a:rPr>
              <a:t>4</a:t>
            </a:r>
            <a:endParaRPr lang="en-US" dirty="0">
              <a:solidFill>
                <a:schemeClr val="tx2"/>
              </a:solidFill>
            </a:endParaRPr>
          </a:p>
        </p:txBody>
      </p:sp>
      <p:sp>
        <p:nvSpPr>
          <p:cNvPr id="420" name="TextBox 419"/>
          <p:cNvSpPr txBox="1"/>
          <p:nvPr/>
        </p:nvSpPr>
        <p:spPr>
          <a:xfrm rot="5400000">
            <a:off x="5632966" y="4425434"/>
            <a:ext cx="533400" cy="369332"/>
          </a:xfrm>
          <a:prstGeom prst="rect">
            <a:avLst/>
          </a:prstGeom>
          <a:noFill/>
        </p:spPr>
        <p:txBody>
          <a:bodyPr wrap="square" rtlCol="0">
            <a:spAutoFit/>
          </a:bodyPr>
          <a:lstStyle/>
          <a:p>
            <a:r>
              <a:rPr lang="en-US" dirty="0" smtClean="0">
                <a:solidFill>
                  <a:schemeClr val="tx2"/>
                </a:solidFill>
              </a:rPr>
              <a:t>113</a:t>
            </a:r>
            <a:endParaRPr lang="en-US" dirty="0">
              <a:solidFill>
                <a:schemeClr val="tx2"/>
              </a:solidFill>
            </a:endParaRPr>
          </a:p>
        </p:txBody>
      </p:sp>
      <p:sp>
        <p:nvSpPr>
          <p:cNvPr id="421" name="TextBox 420"/>
          <p:cNvSpPr txBox="1"/>
          <p:nvPr/>
        </p:nvSpPr>
        <p:spPr>
          <a:xfrm rot="5400000">
            <a:off x="5187434" y="2596634"/>
            <a:ext cx="1142999" cy="369332"/>
          </a:xfrm>
          <a:prstGeom prst="rect">
            <a:avLst/>
          </a:prstGeom>
          <a:noFill/>
        </p:spPr>
        <p:txBody>
          <a:bodyPr wrap="square" rtlCol="0">
            <a:spAutoFit/>
          </a:bodyPr>
          <a:lstStyle/>
          <a:p>
            <a:pPr algn="ctr"/>
            <a:r>
              <a:rPr lang="en-US" dirty="0" smtClean="0">
                <a:solidFill>
                  <a:schemeClr val="tx2"/>
                </a:solidFill>
              </a:rPr>
              <a:t>Theater</a:t>
            </a:r>
            <a:endParaRPr lang="en-US" dirty="0">
              <a:solidFill>
                <a:schemeClr val="tx2"/>
              </a:solidFill>
            </a:endParaRPr>
          </a:p>
        </p:txBody>
      </p:sp>
      <p:sp>
        <p:nvSpPr>
          <p:cNvPr id="70" name="TextBox 69"/>
          <p:cNvSpPr txBox="1"/>
          <p:nvPr/>
        </p:nvSpPr>
        <p:spPr>
          <a:xfrm>
            <a:off x="178314" y="1438870"/>
            <a:ext cx="2641086" cy="923330"/>
          </a:xfrm>
          <a:prstGeom prst="rect">
            <a:avLst/>
          </a:prstGeom>
          <a:noFill/>
        </p:spPr>
        <p:txBody>
          <a:bodyPr wrap="square" rtlCol="0">
            <a:spAutoFit/>
          </a:bodyPr>
          <a:lstStyle/>
          <a:p>
            <a:r>
              <a:rPr lang="en-US" dirty="0" smtClean="0"/>
              <a:t>Missing Room Numbers:  101, 102, 103, 109, 110, 111, 112</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1618" y="398235"/>
            <a:ext cx="4071963" cy="5349031"/>
          </a:xfrm>
          <a:prstGeom prst="rect">
            <a:avLst/>
          </a:prstGeom>
          <a:solidFill>
            <a:schemeClr val="tx2"/>
          </a:solidFill>
          <a:ln w="57150">
            <a:solidFill>
              <a:schemeClr val="tx2"/>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497" y="398235"/>
            <a:ext cx="4011773" cy="5349031"/>
          </a:xfrm>
          <a:prstGeom prst="rect">
            <a:avLst/>
          </a:prstGeom>
          <a:ln w="57150">
            <a:solidFill>
              <a:schemeClr val="tx2"/>
            </a:solidFill>
          </a:ln>
        </p:spPr>
      </p:pic>
      <p:sp>
        <p:nvSpPr>
          <p:cNvPr id="4" name="TextBox 3"/>
          <p:cNvSpPr txBox="1"/>
          <p:nvPr/>
        </p:nvSpPr>
        <p:spPr>
          <a:xfrm>
            <a:off x="1104900" y="5314890"/>
            <a:ext cx="2400300" cy="400110"/>
          </a:xfrm>
          <a:prstGeom prst="rect">
            <a:avLst/>
          </a:prstGeom>
          <a:noFill/>
        </p:spPr>
        <p:txBody>
          <a:bodyPr wrap="square" rtlCol="0">
            <a:spAutoFit/>
          </a:bodyPr>
          <a:lstStyle/>
          <a:p>
            <a:pPr algn="ctr"/>
            <a:r>
              <a:rPr lang="en-US" sz="2000" b="1" dirty="0" smtClean="0"/>
              <a:t>1964-65 Phonebook</a:t>
            </a:r>
            <a:endParaRPr lang="en-US" sz="2000" b="1" dirty="0"/>
          </a:p>
        </p:txBody>
      </p:sp>
      <p:sp>
        <p:nvSpPr>
          <p:cNvPr id="212" name="TextBox 211"/>
          <p:cNvSpPr txBox="1"/>
          <p:nvPr/>
        </p:nvSpPr>
        <p:spPr>
          <a:xfrm>
            <a:off x="5372100" y="381000"/>
            <a:ext cx="2400300" cy="400110"/>
          </a:xfrm>
          <a:prstGeom prst="rect">
            <a:avLst/>
          </a:prstGeom>
          <a:noFill/>
        </p:spPr>
        <p:txBody>
          <a:bodyPr wrap="square" rtlCol="0">
            <a:spAutoFit/>
          </a:bodyPr>
          <a:lstStyle/>
          <a:p>
            <a:pPr algn="ctr"/>
            <a:r>
              <a:rPr lang="en-US" sz="2000" b="1" dirty="0" smtClean="0"/>
              <a:t>1959 (Flickr)</a:t>
            </a:r>
            <a:endParaRPr lang="en-US" sz="2000" b="1" dirty="0"/>
          </a:p>
        </p:txBody>
      </p:sp>
      <p:sp>
        <p:nvSpPr>
          <p:cNvPr id="5" name="Rounded Rectangle 4"/>
          <p:cNvSpPr/>
          <p:nvPr/>
        </p:nvSpPr>
        <p:spPr>
          <a:xfrm>
            <a:off x="2895600" y="2133600"/>
            <a:ext cx="3200400" cy="131826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24200" y="2209800"/>
            <a:ext cx="2743200" cy="1077218"/>
          </a:xfrm>
          <a:prstGeom prst="rect">
            <a:avLst/>
          </a:prstGeom>
          <a:noFill/>
        </p:spPr>
        <p:txBody>
          <a:bodyPr wrap="square" rtlCol="0">
            <a:spAutoFit/>
          </a:bodyPr>
          <a:lstStyle/>
          <a:p>
            <a:pPr algn="ctr"/>
            <a:r>
              <a:rPr lang="en-US" sz="3200" b="1" dirty="0" smtClean="0"/>
              <a:t>Where was the bookstore???</a:t>
            </a:r>
            <a:endParaRPr lang="en-US" sz="3200" b="1" dirty="0"/>
          </a:p>
        </p:txBody>
      </p:sp>
      <p:cxnSp>
        <p:nvCxnSpPr>
          <p:cNvPr id="10" name="Straight Arrow Connector 9"/>
          <p:cNvCxnSpPr/>
          <p:nvPr/>
        </p:nvCxnSpPr>
        <p:spPr>
          <a:xfrm>
            <a:off x="4110263" y="3505200"/>
            <a:ext cx="4537" cy="5831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59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2"/>
                                        </p:tgtEl>
                                        <p:attrNameLst>
                                          <p:attrName>style.visibility</p:attrName>
                                        </p:attrNameLst>
                                      </p:cBhvr>
                                      <p:to>
                                        <p:strVal val="visible"/>
                                      </p:to>
                                    </p:set>
                                    <p:animEffect transition="in" filter="fade">
                                      <p:cBhvr>
                                        <p:cTn id="10" dur="500"/>
                                        <p:tgtEl>
                                          <p:spTgt spid="2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12"/>
                                        </p:tgtEl>
                                      </p:cBhvr>
                                    </p:animEffect>
                                    <p:set>
                                      <p:cBhvr>
                                        <p:cTn id="24" dur="1" fill="hold">
                                          <p:stCondLst>
                                            <p:cond delay="499"/>
                                          </p:stCondLst>
                                        </p:cTn>
                                        <p:tgtEl>
                                          <p:spTgt spid="212"/>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up)">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12" grpId="0"/>
      <p:bldP spid="212" grpId="1"/>
      <p:bldP spid="5" grpId="0" animBg="1"/>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Arc 409"/>
          <p:cNvSpPr/>
          <p:nvPr/>
        </p:nvSpPr>
        <p:spPr>
          <a:xfrm rot="13692879">
            <a:off x="3947050" y="1419086"/>
            <a:ext cx="2745980" cy="2822678"/>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1" name="Arc 410"/>
          <p:cNvSpPr/>
          <p:nvPr/>
        </p:nvSpPr>
        <p:spPr>
          <a:xfrm rot="13692879">
            <a:off x="3767036" y="1310509"/>
            <a:ext cx="2877409" cy="3011808"/>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2" name="Arc 411"/>
          <p:cNvSpPr/>
          <p:nvPr/>
        </p:nvSpPr>
        <p:spPr>
          <a:xfrm rot="13692879">
            <a:off x="3504958" y="1215035"/>
            <a:ext cx="3096765" cy="3224556"/>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3" name="Arc 412"/>
          <p:cNvSpPr/>
          <p:nvPr/>
        </p:nvSpPr>
        <p:spPr>
          <a:xfrm rot="13692879">
            <a:off x="3278590" y="1124903"/>
            <a:ext cx="3282802" cy="3415982"/>
          </a:xfrm>
          <a:prstGeom prst="arc">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5" name="Rectangle 414"/>
          <p:cNvSpPr/>
          <p:nvPr/>
        </p:nvSpPr>
        <p:spPr>
          <a:xfrm>
            <a:off x="3276600" y="3758863"/>
            <a:ext cx="1904997" cy="355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Arc 405"/>
          <p:cNvSpPr/>
          <p:nvPr/>
        </p:nvSpPr>
        <p:spPr>
          <a:xfrm rot="13692879">
            <a:off x="4517987" y="1675780"/>
            <a:ext cx="2289906" cy="2310503"/>
          </a:xfrm>
          <a:prstGeom prst="arc">
            <a:avLst>
              <a:gd name="adj1" fmla="val 15752254"/>
              <a:gd name="adj2" fmla="val 342266"/>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8" name="Arc 407"/>
          <p:cNvSpPr/>
          <p:nvPr/>
        </p:nvSpPr>
        <p:spPr>
          <a:xfrm rot="13692879">
            <a:off x="4323165" y="1600292"/>
            <a:ext cx="2450949" cy="2473169"/>
          </a:xfrm>
          <a:prstGeom prst="arc">
            <a:avLst>
              <a:gd name="adj1" fmla="val 15859216"/>
              <a:gd name="adj2" fmla="val 269759"/>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9" name="Arc 408"/>
          <p:cNvSpPr/>
          <p:nvPr/>
        </p:nvSpPr>
        <p:spPr>
          <a:xfrm rot="13692879">
            <a:off x="4144751" y="1488138"/>
            <a:ext cx="2579178" cy="2665160"/>
          </a:xfrm>
          <a:prstGeom prst="arc">
            <a:avLst>
              <a:gd name="adj1" fmla="val 16041489"/>
              <a:gd name="adj2" fmla="val 0"/>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3" name="Rounded Rectangle 332"/>
          <p:cNvSpPr/>
          <p:nvPr/>
        </p:nvSpPr>
        <p:spPr>
          <a:xfrm>
            <a:off x="304800" y="5562600"/>
            <a:ext cx="85344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0198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3756659"/>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0104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010400" y="2918459"/>
            <a:ext cx="1447800" cy="41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582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3756659"/>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36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5800" y="2922578"/>
            <a:ext cx="144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858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5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429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432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715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150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4008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00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714500" y="29225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388311" y="291845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620000" y="42179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7150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6057900" y="4207997"/>
            <a:ext cx="0" cy="66880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257800" y="4217979"/>
            <a:ext cx="0" cy="9102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3434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8862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4290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7432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20955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20955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6096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096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096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096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6096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096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84201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4201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4201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84201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84201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84201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838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066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295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828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057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286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5146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9718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32004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58674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61722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6553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6781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010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7239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7696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7924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153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7543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7724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80010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2484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67056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2860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27432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9906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2192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447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ight Triangle 220"/>
          <p:cNvSpPr/>
          <p:nvPr/>
        </p:nvSpPr>
        <p:spPr>
          <a:xfrm>
            <a:off x="32004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ight Triangle 221"/>
          <p:cNvSpPr/>
          <p:nvPr/>
        </p:nvSpPr>
        <p:spPr>
          <a:xfrm>
            <a:off x="25146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ight Triangle 222"/>
          <p:cNvSpPr/>
          <p:nvPr/>
        </p:nvSpPr>
        <p:spPr>
          <a:xfrm>
            <a:off x="1752600" y="36423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ight Triangle 223"/>
          <p:cNvSpPr/>
          <p:nvPr/>
        </p:nvSpPr>
        <p:spPr>
          <a:xfrm>
            <a:off x="49530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Triangle 237"/>
          <p:cNvSpPr/>
          <p:nvPr/>
        </p:nvSpPr>
        <p:spPr>
          <a:xfrm rot="10966212">
            <a:off x="35255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ight Triangle 239"/>
          <p:cNvSpPr/>
          <p:nvPr/>
        </p:nvSpPr>
        <p:spPr>
          <a:xfrm rot="10966212" flipH="1">
            <a:off x="4269746" y="581952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ight Triangle 241"/>
          <p:cNvSpPr/>
          <p:nvPr/>
        </p:nvSpPr>
        <p:spPr>
          <a:xfrm rot="16200000">
            <a:off x="7188548" y="36300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ight Triangle 243"/>
          <p:cNvSpPr/>
          <p:nvPr/>
        </p:nvSpPr>
        <p:spPr>
          <a:xfrm rot="16200000">
            <a:off x="1854548" y="4087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Right Triangle 258"/>
          <p:cNvSpPr/>
          <p:nvPr/>
        </p:nvSpPr>
        <p:spPr>
          <a:xfrm rot="10966212">
            <a:off x="5487569" y="4217246"/>
            <a:ext cx="143552" cy="137833"/>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Triangle 262"/>
          <p:cNvSpPr/>
          <p:nvPr/>
        </p:nvSpPr>
        <p:spPr>
          <a:xfrm rot="10966212">
            <a:off x="74879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ight Triangle 263"/>
          <p:cNvSpPr/>
          <p:nvPr/>
        </p:nvSpPr>
        <p:spPr>
          <a:xfrm rot="16200000">
            <a:off x="7645748" y="4089053"/>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69723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69723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ight Triangle 268"/>
          <p:cNvSpPr/>
          <p:nvPr/>
        </p:nvSpPr>
        <p:spPr>
          <a:xfrm rot="10966212" flipH="1">
            <a:off x="4955544"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ight Triangle 269"/>
          <p:cNvSpPr/>
          <p:nvPr/>
        </p:nvSpPr>
        <p:spPr>
          <a:xfrm rot="10966212" flipH="1">
            <a:off x="1526546"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ight Triangle 271"/>
          <p:cNvSpPr/>
          <p:nvPr/>
        </p:nvSpPr>
        <p:spPr>
          <a:xfrm rot="16200000">
            <a:off x="1240448" y="3839038"/>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ight Triangle 272"/>
          <p:cNvSpPr/>
          <p:nvPr/>
        </p:nvSpPr>
        <p:spPr>
          <a:xfrm rot="16200000" flipV="1">
            <a:off x="7749455" y="3832946"/>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ight Triangle 274"/>
          <p:cNvSpPr/>
          <p:nvPr/>
        </p:nvSpPr>
        <p:spPr>
          <a:xfrm rot="10966212" flipH="1">
            <a:off x="5336544" y="42173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H="1">
            <a:off x="685800" y="3756659"/>
            <a:ext cx="1447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1371600" y="3756659"/>
            <a:ext cx="0" cy="45719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7010400" y="3752539"/>
            <a:ext cx="1447800" cy="120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7772400" y="3756659"/>
            <a:ext cx="0" cy="457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4008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685800" y="5855732"/>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990600" y="5638800"/>
            <a:ext cx="1752600" cy="369332"/>
          </a:xfrm>
          <a:prstGeom prst="rect">
            <a:avLst/>
          </a:prstGeom>
          <a:noFill/>
        </p:spPr>
        <p:txBody>
          <a:bodyPr wrap="square" rtlCol="0">
            <a:spAutoFit/>
          </a:bodyPr>
          <a:lstStyle/>
          <a:p>
            <a:r>
              <a:rPr lang="en-US" dirty="0" smtClean="0"/>
              <a:t>Outdoor Wall</a:t>
            </a:r>
            <a:endParaRPr lang="en-US" dirty="0"/>
          </a:p>
        </p:txBody>
      </p:sp>
      <p:sp>
        <p:nvSpPr>
          <p:cNvPr id="279" name="TextBox 278"/>
          <p:cNvSpPr txBox="1"/>
          <p:nvPr/>
        </p:nvSpPr>
        <p:spPr>
          <a:xfrm>
            <a:off x="4572000" y="5638800"/>
            <a:ext cx="1752600" cy="369332"/>
          </a:xfrm>
          <a:prstGeom prst="rect">
            <a:avLst/>
          </a:prstGeom>
          <a:noFill/>
        </p:spPr>
        <p:txBody>
          <a:bodyPr wrap="square" rtlCol="0">
            <a:spAutoFit/>
          </a:bodyPr>
          <a:lstStyle/>
          <a:p>
            <a:r>
              <a:rPr lang="en-US" dirty="0" smtClean="0">
                <a:solidFill>
                  <a:schemeClr val="bg2">
                    <a:lumMod val="25000"/>
                  </a:schemeClr>
                </a:solidFill>
              </a:rPr>
              <a:t>Door</a:t>
            </a:r>
            <a:endParaRPr lang="en-US" dirty="0">
              <a:solidFill>
                <a:schemeClr val="bg2">
                  <a:lumMod val="25000"/>
                </a:schemeClr>
              </a:solidFill>
            </a:endParaRPr>
          </a:p>
        </p:txBody>
      </p:sp>
      <p:sp>
        <p:nvSpPr>
          <p:cNvPr id="280" name="Oval 279"/>
          <p:cNvSpPr/>
          <p:nvPr/>
        </p:nvSpPr>
        <p:spPr>
          <a:xfrm>
            <a:off x="4267200" y="6084332"/>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4572000" y="5943600"/>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Window</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cxnSp>
        <p:nvCxnSpPr>
          <p:cNvPr id="282" name="Straight Connector 281"/>
          <p:cNvCxnSpPr/>
          <p:nvPr/>
        </p:nvCxnSpPr>
        <p:spPr>
          <a:xfrm flipH="1">
            <a:off x="685800" y="6172200"/>
            <a:ext cx="2286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43000" y="5955268"/>
            <a:ext cx="2667000" cy="369332"/>
          </a:xfrm>
          <a:prstGeom prst="rect">
            <a:avLst/>
          </a:prstGeom>
          <a:noFill/>
        </p:spPr>
        <p:txBody>
          <a:bodyPr wrap="square" rtlCol="0">
            <a:spAutoFit/>
          </a:bodyPr>
          <a:lstStyle/>
          <a:p>
            <a:r>
              <a:rPr lang="en-US" dirty="0" smtClean="0">
                <a:solidFill>
                  <a:srgbClr val="FFC000"/>
                </a:solidFill>
                <a:effectLst>
                  <a:glow rad="101600">
                    <a:schemeClr val="tx1">
                      <a:alpha val="60000"/>
                    </a:schemeClr>
                  </a:glow>
                  <a:outerShdw blurRad="50800" dist="38100" dir="2700000" algn="tl" rotWithShape="0">
                    <a:prstClr val="black">
                      <a:alpha val="40000"/>
                    </a:prstClr>
                  </a:outerShdw>
                </a:effectLst>
              </a:rPr>
              <a:t>Interior Wall (wooden)</a:t>
            </a:r>
            <a:endParaRPr lang="en-US" dirty="0">
              <a:solidFill>
                <a:srgbClr val="FFC000"/>
              </a:solidFill>
              <a:effectLst>
                <a:glow rad="101600">
                  <a:schemeClr val="tx1">
                    <a:alpha val="60000"/>
                  </a:schemeClr>
                </a:glow>
                <a:outerShdw blurRad="50800" dist="38100" dir="2700000" algn="tl" rotWithShape="0">
                  <a:prstClr val="black">
                    <a:alpha val="40000"/>
                  </a:prstClr>
                </a:outerShdw>
              </a:effectLst>
            </a:endParaRPr>
          </a:p>
        </p:txBody>
      </p:sp>
      <p:cxnSp>
        <p:nvCxnSpPr>
          <p:cNvPr id="285" name="Straight Connector 284"/>
          <p:cNvCxnSpPr/>
          <p:nvPr/>
        </p:nvCxnSpPr>
        <p:spPr>
          <a:xfrm flipH="1">
            <a:off x="685800" y="6477000"/>
            <a:ext cx="228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7" name="TextBox 286"/>
          <p:cNvSpPr txBox="1"/>
          <p:nvPr/>
        </p:nvSpPr>
        <p:spPr>
          <a:xfrm>
            <a:off x="1143000" y="6260068"/>
            <a:ext cx="2667000" cy="369332"/>
          </a:xfrm>
          <a:prstGeom prst="rect">
            <a:avLst/>
          </a:prstGeom>
          <a:noFill/>
        </p:spPr>
        <p:txBody>
          <a:bodyPr wrap="square" rtlCol="0">
            <a:spAutoFit/>
          </a:bodyPr>
          <a:lstStyle/>
          <a:p>
            <a:r>
              <a:rPr lang="en-US" dirty="0" smtClean="0">
                <a:solidFill>
                  <a:srgbClr val="C00000"/>
                </a:solidFill>
              </a:rPr>
              <a:t>Interior Wall (stucco)</a:t>
            </a:r>
            <a:endParaRPr lang="en-US" dirty="0">
              <a:solidFill>
                <a:srgbClr val="C00000"/>
              </a:solidFill>
            </a:endParaRPr>
          </a:p>
        </p:txBody>
      </p:sp>
      <p:sp>
        <p:nvSpPr>
          <p:cNvPr id="288" name="Oval 287"/>
          <p:cNvSpPr/>
          <p:nvPr/>
        </p:nvSpPr>
        <p:spPr>
          <a:xfrm>
            <a:off x="4267200" y="6389132"/>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extBox 288"/>
          <p:cNvSpPr txBox="1"/>
          <p:nvPr/>
        </p:nvSpPr>
        <p:spPr>
          <a:xfrm>
            <a:off x="4572000" y="6248400"/>
            <a:ext cx="1752600" cy="369332"/>
          </a:xfrm>
          <a:prstGeom prst="rect">
            <a:avLst/>
          </a:prstGeom>
          <a:noFill/>
        </p:spPr>
        <p:txBody>
          <a:bodyPr wrap="square" rtlCol="0">
            <a:spAutoFit/>
          </a:bodyPr>
          <a:lstStyle/>
          <a:p>
            <a:r>
              <a:rPr lang="en-US" dirty="0" smtClean="0">
                <a:solidFill>
                  <a:srgbClr val="7030A0"/>
                </a:solidFill>
              </a:rPr>
              <a:t>Column</a:t>
            </a:r>
            <a:endParaRPr lang="en-US" dirty="0">
              <a:solidFill>
                <a:srgbClr val="7030A0"/>
              </a:solidFill>
            </a:endParaRPr>
          </a:p>
        </p:txBody>
      </p:sp>
      <p:sp>
        <p:nvSpPr>
          <p:cNvPr id="290" name="TextBox 289"/>
          <p:cNvSpPr txBox="1"/>
          <p:nvPr/>
        </p:nvSpPr>
        <p:spPr>
          <a:xfrm>
            <a:off x="7315200" y="5879068"/>
            <a:ext cx="1752600" cy="369332"/>
          </a:xfrm>
          <a:prstGeom prst="rect">
            <a:avLst/>
          </a:prstGeom>
          <a:noFill/>
        </p:spPr>
        <p:txBody>
          <a:bodyPr wrap="square" rtlCol="0">
            <a:spAutoFit/>
          </a:bodyPr>
          <a:lstStyle/>
          <a:p>
            <a:r>
              <a:rPr lang="en-US" dirty="0" smtClean="0">
                <a:solidFill>
                  <a:srgbClr val="00B050"/>
                </a:solidFill>
              </a:rPr>
              <a:t>Elevator</a:t>
            </a:r>
            <a:endParaRPr lang="en-US" dirty="0">
              <a:solidFill>
                <a:srgbClr val="00B050"/>
              </a:solidFill>
            </a:endParaRPr>
          </a:p>
        </p:txBody>
      </p:sp>
      <p:sp>
        <p:nvSpPr>
          <p:cNvPr id="291" name="TextBox 290"/>
          <p:cNvSpPr txBox="1"/>
          <p:nvPr/>
        </p:nvSpPr>
        <p:spPr>
          <a:xfrm>
            <a:off x="7315200" y="6260068"/>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Steps</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sp>
        <p:nvSpPr>
          <p:cNvPr id="293" name="Rectangle 292"/>
          <p:cNvSpPr/>
          <p:nvPr/>
        </p:nvSpPr>
        <p:spPr>
          <a:xfrm>
            <a:off x="7924800" y="3832860"/>
            <a:ext cx="4572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5" name="Straight Connector 294"/>
          <p:cNvCxnSpPr/>
          <p:nvPr/>
        </p:nvCxnSpPr>
        <p:spPr>
          <a:xfrm>
            <a:off x="80010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80772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a:endCxn id="293" idx="2"/>
          </p:cNvCxnSpPr>
          <p:nvPr/>
        </p:nvCxnSpPr>
        <p:spPr>
          <a:xfrm>
            <a:off x="8153400" y="3832859"/>
            <a:ext cx="0" cy="152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82296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8305800" y="383285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rot="16200000">
            <a:off x="5257800" y="4518659"/>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 name="Straight Connector 307"/>
          <p:cNvCxnSpPr/>
          <p:nvPr/>
        </p:nvCxnSpPr>
        <p:spPr>
          <a:xfrm rot="16200000">
            <a:off x="5486400" y="4671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16200000">
            <a:off x="5486400" y="45948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5486400" y="45186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486400" y="44424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486400" y="43662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Rounded Rectangle 324"/>
          <p:cNvSpPr/>
          <p:nvPr/>
        </p:nvSpPr>
        <p:spPr>
          <a:xfrm>
            <a:off x="3505200" y="4271811"/>
            <a:ext cx="322947" cy="31915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325"/>
          <p:cNvSpPr/>
          <p:nvPr/>
        </p:nvSpPr>
        <p:spPr>
          <a:xfrm>
            <a:off x="6839853" y="5943600"/>
            <a:ext cx="208647" cy="240268"/>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6705600" y="6324600"/>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8" name="Straight Connector 327"/>
          <p:cNvCxnSpPr/>
          <p:nvPr/>
        </p:nvCxnSpPr>
        <p:spPr>
          <a:xfrm>
            <a:off x="67818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68580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69342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70104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70866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76200" y="3048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1st Floor</a:t>
            </a:r>
            <a:endParaRPr lang="en-US" sz="3600" dirty="0">
              <a:latin typeface="Times New Roman" panose="02020603050405020304" pitchFamily="18" charset="0"/>
              <a:cs typeface="Times New Roman" panose="02020603050405020304" pitchFamily="18" charset="0"/>
            </a:endParaRPr>
          </a:p>
        </p:txBody>
      </p:sp>
      <p:sp>
        <p:nvSpPr>
          <p:cNvPr id="335" name="TextBox 334"/>
          <p:cNvSpPr txBox="1"/>
          <p:nvPr/>
        </p:nvSpPr>
        <p:spPr>
          <a:xfrm>
            <a:off x="1524000" y="951131"/>
            <a:ext cx="6286500" cy="369332"/>
          </a:xfrm>
          <a:prstGeom prst="rect">
            <a:avLst/>
          </a:prstGeom>
          <a:noFill/>
        </p:spPr>
        <p:txBody>
          <a:bodyPr wrap="square" rtlCol="0">
            <a:spAutoFit/>
          </a:bodyPr>
          <a:lstStyle/>
          <a:p>
            <a:pPr algn="ctr"/>
            <a:r>
              <a:rPr lang="en-US" dirty="0" smtClean="0"/>
              <a:t>(Based on the posted fire escape plans .) </a:t>
            </a:r>
            <a:endParaRPr lang="en-US" dirty="0"/>
          </a:p>
        </p:txBody>
      </p:sp>
      <p:sp>
        <p:nvSpPr>
          <p:cNvPr id="336" name="TextBox 335"/>
          <p:cNvSpPr txBox="1"/>
          <p:nvPr/>
        </p:nvSpPr>
        <p:spPr>
          <a:xfrm>
            <a:off x="914400" y="3135868"/>
            <a:ext cx="533400" cy="369332"/>
          </a:xfrm>
          <a:prstGeom prst="rect">
            <a:avLst/>
          </a:prstGeom>
          <a:noFill/>
        </p:spPr>
        <p:txBody>
          <a:bodyPr wrap="square" rtlCol="0">
            <a:spAutoFit/>
          </a:bodyPr>
          <a:lstStyle/>
          <a:p>
            <a:r>
              <a:rPr lang="en-US" dirty="0">
                <a:solidFill>
                  <a:schemeClr val="tx2"/>
                </a:solidFill>
              </a:rPr>
              <a:t>1</a:t>
            </a:r>
            <a:r>
              <a:rPr lang="en-US" dirty="0" smtClean="0">
                <a:solidFill>
                  <a:schemeClr val="tx2"/>
                </a:solidFill>
              </a:rPr>
              <a:t>04</a:t>
            </a:r>
            <a:endParaRPr lang="en-US" dirty="0">
              <a:solidFill>
                <a:schemeClr val="tx2"/>
              </a:solidFill>
            </a:endParaRPr>
          </a:p>
        </p:txBody>
      </p:sp>
      <p:sp>
        <p:nvSpPr>
          <p:cNvPr id="337" name="TextBox 336"/>
          <p:cNvSpPr txBox="1"/>
          <p:nvPr/>
        </p:nvSpPr>
        <p:spPr>
          <a:xfrm>
            <a:off x="990600" y="4431268"/>
            <a:ext cx="533402" cy="369332"/>
          </a:xfrm>
          <a:prstGeom prst="rect">
            <a:avLst/>
          </a:prstGeom>
          <a:noFill/>
        </p:spPr>
        <p:txBody>
          <a:bodyPr wrap="square" rtlCol="0">
            <a:spAutoFit/>
          </a:bodyPr>
          <a:lstStyle/>
          <a:p>
            <a:r>
              <a:rPr lang="en-US" dirty="0" smtClean="0">
                <a:solidFill>
                  <a:schemeClr val="tx2"/>
                </a:solidFill>
              </a:rPr>
              <a:t>105</a:t>
            </a:r>
            <a:endParaRPr lang="en-US" dirty="0">
              <a:solidFill>
                <a:schemeClr val="tx2"/>
              </a:solidFill>
            </a:endParaRPr>
          </a:p>
        </p:txBody>
      </p:sp>
      <p:sp>
        <p:nvSpPr>
          <p:cNvPr id="340" name="TextBox 339"/>
          <p:cNvSpPr txBox="1"/>
          <p:nvPr/>
        </p:nvSpPr>
        <p:spPr>
          <a:xfrm>
            <a:off x="7543800" y="3124200"/>
            <a:ext cx="533400" cy="369332"/>
          </a:xfrm>
          <a:prstGeom prst="rect">
            <a:avLst/>
          </a:prstGeom>
          <a:noFill/>
        </p:spPr>
        <p:txBody>
          <a:bodyPr wrap="square" rtlCol="0">
            <a:spAutoFit/>
          </a:bodyPr>
          <a:lstStyle/>
          <a:p>
            <a:r>
              <a:rPr lang="en-US" dirty="0" smtClean="0">
                <a:solidFill>
                  <a:schemeClr val="tx2"/>
                </a:solidFill>
              </a:rPr>
              <a:t>117</a:t>
            </a:r>
            <a:endParaRPr lang="en-US" dirty="0">
              <a:solidFill>
                <a:schemeClr val="tx2"/>
              </a:solidFill>
            </a:endParaRPr>
          </a:p>
        </p:txBody>
      </p:sp>
      <p:sp>
        <p:nvSpPr>
          <p:cNvPr id="342" name="TextBox 341"/>
          <p:cNvSpPr txBox="1"/>
          <p:nvPr/>
        </p:nvSpPr>
        <p:spPr>
          <a:xfrm>
            <a:off x="7696200" y="4355068"/>
            <a:ext cx="685800" cy="369332"/>
          </a:xfrm>
          <a:prstGeom prst="rect">
            <a:avLst/>
          </a:prstGeom>
          <a:noFill/>
        </p:spPr>
        <p:txBody>
          <a:bodyPr wrap="square" rtlCol="0">
            <a:spAutoFit/>
          </a:bodyPr>
          <a:lstStyle/>
          <a:p>
            <a:r>
              <a:rPr lang="en-US" dirty="0" smtClean="0">
                <a:solidFill>
                  <a:schemeClr val="tx2"/>
                </a:solidFill>
              </a:rPr>
              <a:t>116</a:t>
            </a:r>
            <a:endParaRPr lang="en-US" dirty="0">
              <a:solidFill>
                <a:schemeClr val="tx2"/>
              </a:solidFill>
            </a:endParaRPr>
          </a:p>
        </p:txBody>
      </p:sp>
      <p:sp>
        <p:nvSpPr>
          <p:cNvPr id="375" name="TextBox 374"/>
          <p:cNvSpPr txBox="1"/>
          <p:nvPr/>
        </p:nvSpPr>
        <p:spPr>
          <a:xfrm>
            <a:off x="1676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6" name="TextBox 375"/>
          <p:cNvSpPr txBox="1"/>
          <p:nvPr/>
        </p:nvSpPr>
        <p:spPr>
          <a:xfrm>
            <a:off x="7010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7" name="TextBox 376"/>
          <p:cNvSpPr txBox="1"/>
          <p:nvPr/>
        </p:nvSpPr>
        <p:spPr>
          <a:xfrm>
            <a:off x="6705600" y="5562600"/>
            <a:ext cx="1828800" cy="369332"/>
          </a:xfrm>
          <a:prstGeom prst="rect">
            <a:avLst/>
          </a:prstGeom>
          <a:noFill/>
        </p:spPr>
        <p:txBody>
          <a:bodyPr wrap="square" rtlCol="0">
            <a:spAutoFit/>
          </a:bodyPr>
          <a:lstStyle/>
          <a:p>
            <a:r>
              <a:rPr lang="en-US" dirty="0" smtClean="0">
                <a:solidFill>
                  <a:schemeClr val="tx2"/>
                </a:solidFill>
              </a:rPr>
              <a:t>BR       Bathroom</a:t>
            </a:r>
            <a:endParaRPr lang="en-US" dirty="0">
              <a:solidFill>
                <a:schemeClr val="tx2"/>
              </a:solidFill>
            </a:endParaRPr>
          </a:p>
        </p:txBody>
      </p:sp>
      <p:sp>
        <p:nvSpPr>
          <p:cNvPr id="283" name="Right Triangle 282"/>
          <p:cNvSpPr/>
          <p:nvPr/>
        </p:nvSpPr>
        <p:spPr>
          <a:xfrm rot="10966212" flipH="1">
            <a:off x="3355346" y="375603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ight Triangle 285"/>
          <p:cNvSpPr/>
          <p:nvPr/>
        </p:nvSpPr>
        <p:spPr>
          <a:xfrm rot="10966212">
            <a:off x="5116690" y="3770500"/>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a:off x="3048000" y="3756659"/>
            <a:ext cx="2971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V="1">
            <a:off x="5410200" y="1878329"/>
            <a:ext cx="0" cy="19050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315" name="Right Triangle 314"/>
          <p:cNvSpPr/>
          <p:nvPr/>
        </p:nvSpPr>
        <p:spPr>
          <a:xfrm>
            <a:off x="2514600" y="3619500"/>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ight Triangle 315"/>
          <p:cNvSpPr/>
          <p:nvPr/>
        </p:nvSpPr>
        <p:spPr>
          <a:xfrm rot="16200000">
            <a:off x="6426547" y="3607147"/>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p:cNvSpPr/>
          <p:nvPr/>
        </p:nvSpPr>
        <p:spPr>
          <a:xfrm>
            <a:off x="762000" y="3810001"/>
            <a:ext cx="4572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3" name="Straight Connector 322"/>
          <p:cNvCxnSpPr/>
          <p:nvPr/>
        </p:nvCxnSpPr>
        <p:spPr>
          <a:xfrm>
            <a:off x="8382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9144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a:endCxn id="322" idx="2"/>
          </p:cNvCxnSpPr>
          <p:nvPr/>
        </p:nvCxnSpPr>
        <p:spPr>
          <a:xfrm>
            <a:off x="990600" y="3810000"/>
            <a:ext cx="0" cy="1524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10668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1143000" y="3810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flipV="1">
            <a:off x="1752600" y="4226923"/>
            <a:ext cx="0" cy="84111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1" name="TextBox 380"/>
          <p:cNvSpPr txBox="1"/>
          <p:nvPr/>
        </p:nvSpPr>
        <p:spPr>
          <a:xfrm>
            <a:off x="1905000" y="4419600"/>
            <a:ext cx="533402" cy="369332"/>
          </a:xfrm>
          <a:prstGeom prst="rect">
            <a:avLst/>
          </a:prstGeom>
          <a:noFill/>
        </p:spPr>
        <p:txBody>
          <a:bodyPr wrap="square" rtlCol="0">
            <a:spAutoFit/>
          </a:bodyPr>
          <a:lstStyle/>
          <a:p>
            <a:r>
              <a:rPr lang="en-US" dirty="0" smtClean="0">
                <a:solidFill>
                  <a:schemeClr val="tx2"/>
                </a:solidFill>
              </a:rPr>
              <a:t>106</a:t>
            </a:r>
            <a:endParaRPr lang="en-US" dirty="0">
              <a:solidFill>
                <a:schemeClr val="tx2"/>
              </a:solidFill>
            </a:endParaRPr>
          </a:p>
        </p:txBody>
      </p:sp>
      <p:sp>
        <p:nvSpPr>
          <p:cNvPr id="382" name="Right Triangle 381"/>
          <p:cNvSpPr/>
          <p:nvPr/>
        </p:nvSpPr>
        <p:spPr>
          <a:xfrm rot="10966212" flipH="1">
            <a:off x="3583945" y="5134748"/>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ight Triangle 383"/>
          <p:cNvSpPr/>
          <p:nvPr/>
        </p:nvSpPr>
        <p:spPr>
          <a:xfrm rot="10966212">
            <a:off x="5479610" y="51313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p:nvCxnSpPr>
        <p:spPr>
          <a:xfrm>
            <a:off x="3429000" y="5128259"/>
            <a:ext cx="2286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flipV="1">
            <a:off x="4800600" y="4207997"/>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7" name="Right Triangle 386"/>
          <p:cNvSpPr/>
          <p:nvPr/>
        </p:nvSpPr>
        <p:spPr>
          <a:xfrm rot="16200000">
            <a:off x="4521548" y="4089053"/>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Right Triangle 387"/>
          <p:cNvSpPr/>
          <p:nvPr/>
        </p:nvSpPr>
        <p:spPr>
          <a:xfrm rot="10966212" flipH="1">
            <a:off x="3593017" y="482695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5" name="Straight Connector 384"/>
          <p:cNvCxnSpPr/>
          <p:nvPr/>
        </p:nvCxnSpPr>
        <p:spPr>
          <a:xfrm flipH="1">
            <a:off x="3429000" y="4815641"/>
            <a:ext cx="1828800" cy="390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89" name="Rectangle 388"/>
          <p:cNvSpPr/>
          <p:nvPr/>
        </p:nvSpPr>
        <p:spPr>
          <a:xfrm>
            <a:off x="3581400" y="4953000"/>
            <a:ext cx="304800" cy="1524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0" name="Straight Connector 389"/>
          <p:cNvCxnSpPr/>
          <p:nvPr/>
        </p:nvCxnSpPr>
        <p:spPr>
          <a:xfrm>
            <a:off x="36576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37338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3886200" y="4952999"/>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3810000" y="4953000"/>
            <a:ext cx="0" cy="152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Right Triangle 394"/>
          <p:cNvSpPr/>
          <p:nvPr/>
        </p:nvSpPr>
        <p:spPr>
          <a:xfrm rot="10966212" flipH="1">
            <a:off x="3126746" y="459302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ight Triangle 395"/>
          <p:cNvSpPr/>
          <p:nvPr/>
        </p:nvSpPr>
        <p:spPr>
          <a:xfrm rot="10966212">
            <a:off x="2974017" y="4592612"/>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0" name="Straight Connector 379"/>
          <p:cNvCxnSpPr/>
          <p:nvPr/>
        </p:nvCxnSpPr>
        <p:spPr>
          <a:xfrm flipH="1">
            <a:off x="2743200" y="4572000"/>
            <a:ext cx="685800"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110345" y="4583668"/>
            <a:ext cx="0" cy="31187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399" name="Right Triangle 398"/>
          <p:cNvSpPr/>
          <p:nvPr/>
        </p:nvSpPr>
        <p:spPr>
          <a:xfrm rot="16200000">
            <a:off x="2916848" y="2696039"/>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ight Triangle 399"/>
          <p:cNvSpPr/>
          <p:nvPr/>
        </p:nvSpPr>
        <p:spPr>
          <a:xfrm rot="10800000">
            <a:off x="2952366" y="2514600"/>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30480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1" name="Right Triangle 400"/>
          <p:cNvSpPr/>
          <p:nvPr/>
        </p:nvSpPr>
        <p:spPr>
          <a:xfrm>
            <a:off x="7391400" y="4093697"/>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ight Triangle 402"/>
          <p:cNvSpPr/>
          <p:nvPr/>
        </p:nvSpPr>
        <p:spPr>
          <a:xfrm rot="10966212">
            <a:off x="5900464" y="422438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ight Triangle 403"/>
          <p:cNvSpPr/>
          <p:nvPr/>
        </p:nvSpPr>
        <p:spPr>
          <a:xfrm rot="10966212" flipH="1">
            <a:off x="6098544" y="4232659"/>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685800" y="4213857"/>
            <a:ext cx="7772400"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05" name="TextBox 404"/>
          <p:cNvSpPr txBox="1"/>
          <p:nvPr/>
        </p:nvSpPr>
        <p:spPr>
          <a:xfrm>
            <a:off x="6781800" y="4343400"/>
            <a:ext cx="685800" cy="369332"/>
          </a:xfrm>
          <a:prstGeom prst="rect">
            <a:avLst/>
          </a:prstGeom>
          <a:noFill/>
        </p:spPr>
        <p:txBody>
          <a:bodyPr wrap="square" rtlCol="0">
            <a:spAutoFit/>
          </a:bodyPr>
          <a:lstStyle/>
          <a:p>
            <a:r>
              <a:rPr lang="en-US" dirty="0" smtClean="0">
                <a:solidFill>
                  <a:schemeClr val="tx2"/>
                </a:solidFill>
              </a:rPr>
              <a:t>115</a:t>
            </a:r>
            <a:endParaRPr lang="en-US" dirty="0">
              <a:solidFill>
                <a:schemeClr val="tx2"/>
              </a:solidFill>
            </a:endParaRPr>
          </a:p>
        </p:txBody>
      </p:sp>
      <p:sp>
        <p:nvSpPr>
          <p:cNvPr id="60" name="Arc 59"/>
          <p:cNvSpPr/>
          <p:nvPr/>
        </p:nvSpPr>
        <p:spPr>
          <a:xfrm rot="13692879">
            <a:off x="4822407" y="1908541"/>
            <a:ext cx="2069841" cy="1996197"/>
          </a:xfrm>
          <a:prstGeom prst="arc">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7" name="Arc 406"/>
          <p:cNvSpPr/>
          <p:nvPr/>
        </p:nvSpPr>
        <p:spPr>
          <a:xfrm rot="13692879">
            <a:off x="4698307" y="1687471"/>
            <a:ext cx="2289906" cy="2310503"/>
          </a:xfrm>
          <a:prstGeom prst="arc">
            <a:avLst>
              <a:gd name="adj1" fmla="val 16062544"/>
              <a:gd name="adj2" fmla="val 21574253"/>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Rectangle 60"/>
          <p:cNvSpPr/>
          <p:nvPr/>
        </p:nvSpPr>
        <p:spPr>
          <a:xfrm>
            <a:off x="3276602" y="1472863"/>
            <a:ext cx="1904997" cy="355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p:nvPr/>
        </p:nvCxnSpPr>
        <p:spPr>
          <a:xfrm flipH="1" flipV="1">
            <a:off x="4919991" y="1851659"/>
            <a:ext cx="261608" cy="281941"/>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flipH="1">
            <a:off x="4800600" y="3569732"/>
            <a:ext cx="313873" cy="18280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3048000" y="1851659"/>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Right Triangle 415"/>
          <p:cNvSpPr/>
          <p:nvPr/>
        </p:nvSpPr>
        <p:spPr>
          <a:xfrm>
            <a:off x="1524000" y="4076700"/>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TextBox 416"/>
          <p:cNvSpPr txBox="1"/>
          <p:nvPr/>
        </p:nvSpPr>
        <p:spPr>
          <a:xfrm>
            <a:off x="2819400" y="4202668"/>
            <a:ext cx="533400" cy="369332"/>
          </a:xfrm>
          <a:prstGeom prst="rect">
            <a:avLst/>
          </a:prstGeom>
          <a:noFill/>
        </p:spPr>
        <p:txBody>
          <a:bodyPr wrap="square" rtlCol="0">
            <a:spAutoFit/>
          </a:bodyPr>
          <a:lstStyle/>
          <a:p>
            <a:r>
              <a:rPr lang="en-US" dirty="0" smtClean="0">
                <a:solidFill>
                  <a:schemeClr val="tx2"/>
                </a:solidFill>
              </a:rPr>
              <a:t>107</a:t>
            </a:r>
            <a:endParaRPr lang="en-US" dirty="0">
              <a:solidFill>
                <a:schemeClr val="tx2"/>
              </a:solidFill>
            </a:endParaRPr>
          </a:p>
        </p:txBody>
      </p:sp>
      <p:sp>
        <p:nvSpPr>
          <p:cNvPr id="418" name="TextBox 417"/>
          <p:cNvSpPr txBox="1"/>
          <p:nvPr/>
        </p:nvSpPr>
        <p:spPr>
          <a:xfrm>
            <a:off x="4267199" y="4278868"/>
            <a:ext cx="652791" cy="369332"/>
          </a:xfrm>
          <a:prstGeom prst="rect">
            <a:avLst/>
          </a:prstGeom>
          <a:noFill/>
        </p:spPr>
        <p:txBody>
          <a:bodyPr wrap="square" rtlCol="0">
            <a:spAutoFit/>
          </a:bodyPr>
          <a:lstStyle/>
          <a:p>
            <a:r>
              <a:rPr lang="en-US" dirty="0" smtClean="0">
                <a:solidFill>
                  <a:schemeClr val="tx2"/>
                </a:solidFill>
              </a:rPr>
              <a:t>Elec.</a:t>
            </a:r>
            <a:endParaRPr lang="en-US" dirty="0">
              <a:solidFill>
                <a:schemeClr val="tx2"/>
              </a:solidFill>
            </a:endParaRPr>
          </a:p>
        </p:txBody>
      </p:sp>
      <p:sp>
        <p:nvSpPr>
          <p:cNvPr id="419" name="TextBox 418"/>
          <p:cNvSpPr txBox="1"/>
          <p:nvPr/>
        </p:nvSpPr>
        <p:spPr>
          <a:xfrm rot="5400000">
            <a:off x="5949434" y="4425434"/>
            <a:ext cx="533400" cy="369332"/>
          </a:xfrm>
          <a:prstGeom prst="rect">
            <a:avLst/>
          </a:prstGeom>
          <a:noFill/>
        </p:spPr>
        <p:txBody>
          <a:bodyPr wrap="square" rtlCol="0">
            <a:spAutoFit/>
          </a:bodyPr>
          <a:lstStyle/>
          <a:p>
            <a:r>
              <a:rPr lang="en-US" dirty="0" smtClean="0">
                <a:solidFill>
                  <a:schemeClr val="tx2"/>
                </a:solidFill>
              </a:rPr>
              <a:t>1</a:t>
            </a:r>
            <a:r>
              <a:rPr lang="en-US" dirty="0">
                <a:solidFill>
                  <a:schemeClr val="tx2"/>
                </a:solidFill>
              </a:rPr>
              <a:t>1</a:t>
            </a:r>
            <a:r>
              <a:rPr lang="en-US" dirty="0" smtClean="0">
                <a:solidFill>
                  <a:schemeClr val="tx2"/>
                </a:solidFill>
              </a:rPr>
              <a:t>4</a:t>
            </a:r>
            <a:endParaRPr lang="en-US" dirty="0">
              <a:solidFill>
                <a:schemeClr val="tx2"/>
              </a:solidFill>
            </a:endParaRPr>
          </a:p>
        </p:txBody>
      </p:sp>
      <p:sp>
        <p:nvSpPr>
          <p:cNvPr id="420" name="TextBox 419"/>
          <p:cNvSpPr txBox="1"/>
          <p:nvPr/>
        </p:nvSpPr>
        <p:spPr>
          <a:xfrm rot="5400000">
            <a:off x="5632966" y="4425434"/>
            <a:ext cx="533400" cy="369332"/>
          </a:xfrm>
          <a:prstGeom prst="rect">
            <a:avLst/>
          </a:prstGeom>
          <a:noFill/>
        </p:spPr>
        <p:txBody>
          <a:bodyPr wrap="square" rtlCol="0">
            <a:spAutoFit/>
          </a:bodyPr>
          <a:lstStyle/>
          <a:p>
            <a:r>
              <a:rPr lang="en-US" dirty="0" smtClean="0">
                <a:solidFill>
                  <a:schemeClr val="tx2"/>
                </a:solidFill>
              </a:rPr>
              <a:t>113</a:t>
            </a:r>
            <a:endParaRPr lang="en-US" dirty="0">
              <a:solidFill>
                <a:schemeClr val="tx2"/>
              </a:solidFill>
            </a:endParaRPr>
          </a:p>
        </p:txBody>
      </p:sp>
      <p:sp>
        <p:nvSpPr>
          <p:cNvPr id="421" name="TextBox 420"/>
          <p:cNvSpPr txBox="1"/>
          <p:nvPr/>
        </p:nvSpPr>
        <p:spPr>
          <a:xfrm rot="5400000">
            <a:off x="5187434" y="2596634"/>
            <a:ext cx="1142999" cy="369332"/>
          </a:xfrm>
          <a:prstGeom prst="rect">
            <a:avLst/>
          </a:prstGeom>
          <a:noFill/>
        </p:spPr>
        <p:txBody>
          <a:bodyPr wrap="square" rtlCol="0">
            <a:spAutoFit/>
          </a:bodyPr>
          <a:lstStyle/>
          <a:p>
            <a:pPr algn="ctr"/>
            <a:r>
              <a:rPr lang="en-US" dirty="0" smtClean="0">
                <a:solidFill>
                  <a:schemeClr val="tx2"/>
                </a:solidFill>
              </a:rPr>
              <a:t>Theater</a:t>
            </a:r>
            <a:endParaRPr lang="en-US" dirty="0">
              <a:solidFill>
                <a:schemeClr val="tx2"/>
              </a:solidFill>
            </a:endParaRPr>
          </a:p>
        </p:txBody>
      </p:sp>
      <p:sp>
        <p:nvSpPr>
          <p:cNvPr id="70" name="TextBox 69"/>
          <p:cNvSpPr txBox="1"/>
          <p:nvPr/>
        </p:nvSpPr>
        <p:spPr>
          <a:xfrm>
            <a:off x="178314" y="1438870"/>
            <a:ext cx="2641086" cy="923330"/>
          </a:xfrm>
          <a:prstGeom prst="rect">
            <a:avLst/>
          </a:prstGeom>
          <a:noFill/>
        </p:spPr>
        <p:txBody>
          <a:bodyPr wrap="square" rtlCol="0">
            <a:spAutoFit/>
          </a:bodyPr>
          <a:lstStyle/>
          <a:p>
            <a:r>
              <a:rPr lang="en-US" dirty="0" smtClean="0"/>
              <a:t>Missing Room Numbers:  101, 102, 103, 109, 110, 111, 112</a:t>
            </a:r>
            <a:endParaRPr lang="en-US" dirty="0"/>
          </a:p>
        </p:txBody>
      </p:sp>
    </p:spTree>
    <p:extLst>
      <p:ext uri="{BB962C8B-B14F-4D97-AF65-F5344CB8AC3E}">
        <p14:creationId xmlns:p14="http://schemas.microsoft.com/office/powerpoint/2010/main" val="12014459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angle 355"/>
          <p:cNvSpPr/>
          <p:nvPr/>
        </p:nvSpPr>
        <p:spPr>
          <a:xfrm>
            <a:off x="5410200" y="1546859"/>
            <a:ext cx="609600" cy="1900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32"/>
          <p:cNvSpPr/>
          <p:nvPr/>
        </p:nvSpPr>
        <p:spPr>
          <a:xfrm>
            <a:off x="304800" y="5562600"/>
            <a:ext cx="85344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019800" y="15468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3451859"/>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010400" y="26136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010400" y="2613659"/>
            <a:ext cx="1447800" cy="41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58200" y="3918466"/>
            <a:ext cx="0" cy="8287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3451859"/>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3600" y="26136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5800" y="2617778"/>
            <a:ext cx="144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5800" y="47472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45948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429000" y="4823459"/>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429000" y="45948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43200" y="45948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886200" y="4518658"/>
            <a:ext cx="457200"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886200" y="4518659"/>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4495800"/>
            <a:ext cx="0" cy="32765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257800" y="4823459"/>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715000" y="45948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15000" y="45948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400800" y="45948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00800" y="47472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714500" y="26177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388311" y="261365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620000" y="39131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715000" y="3933765"/>
            <a:ext cx="0" cy="6610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257800" y="3933765"/>
            <a:ext cx="0" cy="584894"/>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886200" y="39090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429000" y="39090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124200" y="39090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743200" y="39090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3886200" y="4823459"/>
            <a:ext cx="1371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4267200" y="4671059"/>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4724400" y="4671059"/>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2095500" y="3223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2095500" y="2842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8420100" y="4061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8420100" y="4290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8420100" y="45186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8382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0668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2954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8288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0574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2860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5146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971800" y="4572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3200400" y="4572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3581400" y="4800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114800" y="4495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5486400" y="4800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5943600" y="4572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6172200" y="4572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65532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67056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0104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72390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76962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79248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153400" y="4724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7543800" y="2590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772400" y="2590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8001000" y="2590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248400" y="3429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477000" y="3429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6705600" y="3429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286000" y="3429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2514600" y="3429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2743200" y="34290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990600" y="2590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219200" y="2590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447800" y="2590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Triangle 219"/>
          <p:cNvSpPr/>
          <p:nvPr/>
        </p:nvSpPr>
        <p:spPr>
          <a:xfrm>
            <a:off x="4114800" y="37947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ight Triangle 220"/>
          <p:cNvSpPr/>
          <p:nvPr/>
        </p:nvSpPr>
        <p:spPr>
          <a:xfrm>
            <a:off x="3200400" y="37947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ight Triangle 221"/>
          <p:cNvSpPr/>
          <p:nvPr/>
        </p:nvSpPr>
        <p:spPr>
          <a:xfrm>
            <a:off x="1524000" y="37947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ight Triangle 222"/>
          <p:cNvSpPr/>
          <p:nvPr/>
        </p:nvSpPr>
        <p:spPr>
          <a:xfrm>
            <a:off x="1752600" y="3337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ight Triangle 223"/>
          <p:cNvSpPr/>
          <p:nvPr/>
        </p:nvSpPr>
        <p:spPr>
          <a:xfrm>
            <a:off x="4953000" y="37947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ight Triangle 224"/>
          <p:cNvSpPr/>
          <p:nvPr/>
        </p:nvSpPr>
        <p:spPr>
          <a:xfrm>
            <a:off x="7391400" y="37947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Triangle 237"/>
          <p:cNvSpPr/>
          <p:nvPr/>
        </p:nvSpPr>
        <p:spPr>
          <a:xfrm rot="10966212">
            <a:off x="3601764" y="34549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ight Triangle 239"/>
          <p:cNvSpPr/>
          <p:nvPr/>
        </p:nvSpPr>
        <p:spPr>
          <a:xfrm rot="10966212" flipH="1">
            <a:off x="4269746" y="581952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ight Triangle 241"/>
          <p:cNvSpPr/>
          <p:nvPr/>
        </p:nvSpPr>
        <p:spPr>
          <a:xfrm rot="16200000">
            <a:off x="7188548" y="3325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ight Triangle 242"/>
          <p:cNvSpPr/>
          <p:nvPr/>
        </p:nvSpPr>
        <p:spPr>
          <a:xfrm rot="16200000">
            <a:off x="5969347" y="37824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ight Triangle 243"/>
          <p:cNvSpPr/>
          <p:nvPr/>
        </p:nvSpPr>
        <p:spPr>
          <a:xfrm rot="16200000">
            <a:off x="2464148" y="37824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Triangle 262"/>
          <p:cNvSpPr/>
          <p:nvPr/>
        </p:nvSpPr>
        <p:spPr>
          <a:xfrm rot="10966212">
            <a:off x="7487964" y="34549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ight Triangle 263"/>
          <p:cNvSpPr/>
          <p:nvPr/>
        </p:nvSpPr>
        <p:spPr>
          <a:xfrm rot="16200000">
            <a:off x="7645748" y="3784253"/>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ight Triangle 264"/>
          <p:cNvSpPr/>
          <p:nvPr/>
        </p:nvSpPr>
        <p:spPr>
          <a:xfrm rot="10800000">
            <a:off x="1275966" y="3528059"/>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6972300" y="3223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6972300" y="2842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ight Triangle 268"/>
          <p:cNvSpPr/>
          <p:nvPr/>
        </p:nvSpPr>
        <p:spPr>
          <a:xfrm rot="10966212" flipH="1">
            <a:off x="3431546" y="2137097"/>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ight Triangle 269"/>
          <p:cNvSpPr/>
          <p:nvPr/>
        </p:nvSpPr>
        <p:spPr>
          <a:xfrm rot="10966212" flipH="1">
            <a:off x="1526546" y="34553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ight Triangle 271"/>
          <p:cNvSpPr/>
          <p:nvPr/>
        </p:nvSpPr>
        <p:spPr>
          <a:xfrm rot="16200000">
            <a:off x="1240448" y="3701707"/>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ight Triangle 272"/>
          <p:cNvSpPr/>
          <p:nvPr/>
        </p:nvSpPr>
        <p:spPr>
          <a:xfrm rot="16200000" flipV="1">
            <a:off x="7749455" y="3703405"/>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ight Triangle 273"/>
          <p:cNvSpPr/>
          <p:nvPr/>
        </p:nvSpPr>
        <p:spPr>
          <a:xfrm rot="5400000">
            <a:off x="7753351" y="3547110"/>
            <a:ext cx="152397"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ight Triangle 274"/>
          <p:cNvSpPr/>
          <p:nvPr/>
        </p:nvSpPr>
        <p:spPr>
          <a:xfrm rot="10966212" flipH="1">
            <a:off x="5336544" y="3926192"/>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flipV="1">
            <a:off x="3810000" y="1546859"/>
            <a:ext cx="0" cy="19050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048000" y="2133600"/>
            <a:ext cx="752475"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371600" y="3756659"/>
            <a:ext cx="152400" cy="152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a:stCxn id="93" idx="1"/>
          </p:cNvCxnSpPr>
          <p:nvPr/>
        </p:nvCxnSpPr>
        <p:spPr>
          <a:xfrm flipV="1">
            <a:off x="1371600" y="3451859"/>
            <a:ext cx="0" cy="381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371600" y="3451859"/>
            <a:ext cx="152400" cy="152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flipH="1">
            <a:off x="7010400" y="3447739"/>
            <a:ext cx="1447800" cy="120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7620000" y="3451859"/>
            <a:ext cx="152400" cy="152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9" name="Straight Connector 98"/>
          <p:cNvCxnSpPr/>
          <p:nvPr/>
        </p:nvCxnSpPr>
        <p:spPr>
          <a:xfrm flipV="1">
            <a:off x="7772400" y="3451859"/>
            <a:ext cx="0" cy="457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400800" y="3923169"/>
            <a:ext cx="0" cy="67169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685800" y="5855732"/>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990600" y="5638800"/>
            <a:ext cx="1752600" cy="369332"/>
          </a:xfrm>
          <a:prstGeom prst="rect">
            <a:avLst/>
          </a:prstGeom>
          <a:noFill/>
        </p:spPr>
        <p:txBody>
          <a:bodyPr wrap="square" rtlCol="0">
            <a:spAutoFit/>
          </a:bodyPr>
          <a:lstStyle/>
          <a:p>
            <a:r>
              <a:rPr lang="en-US" dirty="0" smtClean="0"/>
              <a:t>Outdoor Wall</a:t>
            </a:r>
            <a:endParaRPr lang="en-US" dirty="0"/>
          </a:p>
        </p:txBody>
      </p:sp>
      <p:sp>
        <p:nvSpPr>
          <p:cNvPr id="279" name="TextBox 278"/>
          <p:cNvSpPr txBox="1"/>
          <p:nvPr/>
        </p:nvSpPr>
        <p:spPr>
          <a:xfrm>
            <a:off x="4572000" y="5638800"/>
            <a:ext cx="1752600" cy="369332"/>
          </a:xfrm>
          <a:prstGeom prst="rect">
            <a:avLst/>
          </a:prstGeom>
          <a:noFill/>
        </p:spPr>
        <p:txBody>
          <a:bodyPr wrap="square" rtlCol="0">
            <a:spAutoFit/>
          </a:bodyPr>
          <a:lstStyle/>
          <a:p>
            <a:r>
              <a:rPr lang="en-US" dirty="0" smtClean="0">
                <a:solidFill>
                  <a:schemeClr val="bg2">
                    <a:lumMod val="25000"/>
                  </a:schemeClr>
                </a:solidFill>
              </a:rPr>
              <a:t>Door</a:t>
            </a:r>
            <a:endParaRPr lang="en-US" dirty="0">
              <a:solidFill>
                <a:schemeClr val="bg2">
                  <a:lumMod val="25000"/>
                </a:schemeClr>
              </a:solidFill>
            </a:endParaRPr>
          </a:p>
        </p:txBody>
      </p:sp>
      <p:sp>
        <p:nvSpPr>
          <p:cNvPr id="280" name="Oval 279"/>
          <p:cNvSpPr/>
          <p:nvPr/>
        </p:nvSpPr>
        <p:spPr>
          <a:xfrm>
            <a:off x="4267200" y="6084332"/>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4572000" y="5943600"/>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Window</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cxnSp>
        <p:nvCxnSpPr>
          <p:cNvPr id="282" name="Straight Connector 281"/>
          <p:cNvCxnSpPr/>
          <p:nvPr/>
        </p:nvCxnSpPr>
        <p:spPr>
          <a:xfrm flipH="1">
            <a:off x="685800" y="6172200"/>
            <a:ext cx="2286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43000" y="5955268"/>
            <a:ext cx="2667000" cy="369332"/>
          </a:xfrm>
          <a:prstGeom prst="rect">
            <a:avLst/>
          </a:prstGeom>
          <a:noFill/>
        </p:spPr>
        <p:txBody>
          <a:bodyPr wrap="square" rtlCol="0">
            <a:spAutoFit/>
          </a:bodyPr>
          <a:lstStyle/>
          <a:p>
            <a:r>
              <a:rPr lang="en-US" dirty="0" smtClean="0">
                <a:solidFill>
                  <a:srgbClr val="FFC000"/>
                </a:solidFill>
                <a:effectLst>
                  <a:glow rad="101600">
                    <a:schemeClr val="tx1">
                      <a:alpha val="60000"/>
                    </a:schemeClr>
                  </a:glow>
                  <a:outerShdw blurRad="50800" dist="38100" dir="2700000" algn="tl" rotWithShape="0">
                    <a:prstClr val="black">
                      <a:alpha val="40000"/>
                    </a:prstClr>
                  </a:outerShdw>
                </a:effectLst>
              </a:rPr>
              <a:t>Interior Wall (wooden)</a:t>
            </a:r>
            <a:endParaRPr lang="en-US" dirty="0">
              <a:solidFill>
                <a:srgbClr val="FFC000"/>
              </a:solidFill>
              <a:effectLst>
                <a:glow rad="101600">
                  <a:schemeClr val="tx1">
                    <a:alpha val="60000"/>
                  </a:schemeClr>
                </a:glow>
                <a:outerShdw blurRad="50800" dist="38100" dir="2700000" algn="tl" rotWithShape="0">
                  <a:prstClr val="black">
                    <a:alpha val="40000"/>
                  </a:prstClr>
                </a:outerShdw>
              </a:effectLst>
            </a:endParaRPr>
          </a:p>
        </p:txBody>
      </p:sp>
      <p:cxnSp>
        <p:nvCxnSpPr>
          <p:cNvPr id="285" name="Straight Connector 284"/>
          <p:cNvCxnSpPr/>
          <p:nvPr/>
        </p:nvCxnSpPr>
        <p:spPr>
          <a:xfrm flipH="1">
            <a:off x="685800" y="6477000"/>
            <a:ext cx="228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7" name="TextBox 286"/>
          <p:cNvSpPr txBox="1"/>
          <p:nvPr/>
        </p:nvSpPr>
        <p:spPr>
          <a:xfrm>
            <a:off x="1143000" y="6260068"/>
            <a:ext cx="2667000" cy="369332"/>
          </a:xfrm>
          <a:prstGeom prst="rect">
            <a:avLst/>
          </a:prstGeom>
          <a:noFill/>
        </p:spPr>
        <p:txBody>
          <a:bodyPr wrap="square" rtlCol="0">
            <a:spAutoFit/>
          </a:bodyPr>
          <a:lstStyle/>
          <a:p>
            <a:r>
              <a:rPr lang="en-US" dirty="0" smtClean="0">
                <a:solidFill>
                  <a:srgbClr val="C00000"/>
                </a:solidFill>
              </a:rPr>
              <a:t>Interior Wall (stucco)</a:t>
            </a:r>
            <a:endParaRPr lang="en-US" dirty="0">
              <a:solidFill>
                <a:srgbClr val="C00000"/>
              </a:solidFill>
            </a:endParaRPr>
          </a:p>
        </p:txBody>
      </p:sp>
      <p:sp>
        <p:nvSpPr>
          <p:cNvPr id="288" name="Oval 287"/>
          <p:cNvSpPr/>
          <p:nvPr/>
        </p:nvSpPr>
        <p:spPr>
          <a:xfrm>
            <a:off x="4267200" y="6389132"/>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extBox 288"/>
          <p:cNvSpPr txBox="1"/>
          <p:nvPr/>
        </p:nvSpPr>
        <p:spPr>
          <a:xfrm>
            <a:off x="4572000" y="6248400"/>
            <a:ext cx="1752600" cy="369332"/>
          </a:xfrm>
          <a:prstGeom prst="rect">
            <a:avLst/>
          </a:prstGeom>
          <a:noFill/>
        </p:spPr>
        <p:txBody>
          <a:bodyPr wrap="square" rtlCol="0">
            <a:spAutoFit/>
          </a:bodyPr>
          <a:lstStyle/>
          <a:p>
            <a:r>
              <a:rPr lang="en-US" dirty="0" smtClean="0">
                <a:solidFill>
                  <a:srgbClr val="7030A0"/>
                </a:solidFill>
              </a:rPr>
              <a:t>Column</a:t>
            </a:r>
            <a:endParaRPr lang="en-US" dirty="0">
              <a:solidFill>
                <a:srgbClr val="7030A0"/>
              </a:solidFill>
            </a:endParaRPr>
          </a:p>
        </p:txBody>
      </p:sp>
      <p:sp>
        <p:nvSpPr>
          <p:cNvPr id="290" name="TextBox 289"/>
          <p:cNvSpPr txBox="1"/>
          <p:nvPr/>
        </p:nvSpPr>
        <p:spPr>
          <a:xfrm>
            <a:off x="7315200" y="5879068"/>
            <a:ext cx="1752600" cy="369332"/>
          </a:xfrm>
          <a:prstGeom prst="rect">
            <a:avLst/>
          </a:prstGeom>
          <a:noFill/>
        </p:spPr>
        <p:txBody>
          <a:bodyPr wrap="square" rtlCol="0">
            <a:spAutoFit/>
          </a:bodyPr>
          <a:lstStyle/>
          <a:p>
            <a:r>
              <a:rPr lang="en-US" dirty="0" smtClean="0">
                <a:solidFill>
                  <a:srgbClr val="00B050"/>
                </a:solidFill>
              </a:rPr>
              <a:t>Elevator</a:t>
            </a:r>
            <a:endParaRPr lang="en-US" dirty="0">
              <a:solidFill>
                <a:srgbClr val="00B050"/>
              </a:solidFill>
            </a:endParaRPr>
          </a:p>
        </p:txBody>
      </p:sp>
      <p:sp>
        <p:nvSpPr>
          <p:cNvPr id="291" name="TextBox 290"/>
          <p:cNvSpPr txBox="1"/>
          <p:nvPr/>
        </p:nvSpPr>
        <p:spPr>
          <a:xfrm>
            <a:off x="7315200" y="6260068"/>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Steps</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sp>
        <p:nvSpPr>
          <p:cNvPr id="293" name="Rectangle 292"/>
          <p:cNvSpPr/>
          <p:nvPr/>
        </p:nvSpPr>
        <p:spPr>
          <a:xfrm>
            <a:off x="7924800" y="3528060"/>
            <a:ext cx="3048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4" name="Straight Connector 293"/>
          <p:cNvCxnSpPr/>
          <p:nvPr/>
        </p:nvCxnSpPr>
        <p:spPr>
          <a:xfrm>
            <a:off x="7924800" y="35280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80010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80772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81534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82296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Rectangle 299"/>
          <p:cNvSpPr/>
          <p:nvPr/>
        </p:nvSpPr>
        <p:spPr>
          <a:xfrm>
            <a:off x="876300" y="3528060"/>
            <a:ext cx="3429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2" name="Straight Connector 301"/>
          <p:cNvCxnSpPr/>
          <p:nvPr/>
        </p:nvCxnSpPr>
        <p:spPr>
          <a:xfrm>
            <a:off x="8763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9525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10287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1049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1181100" y="3528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rot="16200000">
            <a:off x="5257800" y="4213859"/>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 name="Straight Connector 307"/>
          <p:cNvCxnSpPr/>
          <p:nvPr/>
        </p:nvCxnSpPr>
        <p:spPr>
          <a:xfrm rot="16200000">
            <a:off x="5486400" y="43662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16200000">
            <a:off x="5486400" y="42900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5486400" y="42138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486400" y="41376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486400" y="40614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Rounded Rectangle 324"/>
          <p:cNvSpPr/>
          <p:nvPr/>
        </p:nvSpPr>
        <p:spPr>
          <a:xfrm>
            <a:off x="3505200" y="3967011"/>
            <a:ext cx="322947" cy="31915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325"/>
          <p:cNvSpPr/>
          <p:nvPr/>
        </p:nvSpPr>
        <p:spPr>
          <a:xfrm>
            <a:off x="6839853" y="5943600"/>
            <a:ext cx="208647" cy="240268"/>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6705600" y="6324600"/>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8" name="Straight Connector 327"/>
          <p:cNvCxnSpPr/>
          <p:nvPr/>
        </p:nvCxnSpPr>
        <p:spPr>
          <a:xfrm>
            <a:off x="67818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68580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69342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70104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70866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76200" y="3048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2</a:t>
            </a:r>
            <a:r>
              <a:rPr lang="en-US" sz="3600" baseline="30000" dirty="0" smtClean="0">
                <a:latin typeface="Times New Roman" panose="02020603050405020304" pitchFamily="18" charset="0"/>
                <a:cs typeface="Times New Roman" panose="02020603050405020304" pitchFamily="18" charset="0"/>
              </a:rPr>
              <a:t>nd</a:t>
            </a:r>
            <a:r>
              <a:rPr lang="en-US" sz="3600" dirty="0" smtClean="0">
                <a:latin typeface="Times New Roman" panose="02020603050405020304" pitchFamily="18" charset="0"/>
                <a:cs typeface="Times New Roman" panose="02020603050405020304" pitchFamily="18" charset="0"/>
              </a:rPr>
              <a:t> Floor</a:t>
            </a:r>
            <a:endParaRPr lang="en-US" sz="3600" dirty="0">
              <a:latin typeface="Times New Roman" panose="02020603050405020304" pitchFamily="18" charset="0"/>
              <a:cs typeface="Times New Roman" panose="02020603050405020304" pitchFamily="18" charset="0"/>
            </a:endParaRPr>
          </a:p>
        </p:txBody>
      </p:sp>
      <p:sp>
        <p:nvSpPr>
          <p:cNvPr id="335" name="TextBox 334"/>
          <p:cNvSpPr txBox="1"/>
          <p:nvPr/>
        </p:nvSpPr>
        <p:spPr>
          <a:xfrm>
            <a:off x="1524000" y="951131"/>
            <a:ext cx="6286500" cy="369332"/>
          </a:xfrm>
          <a:prstGeom prst="rect">
            <a:avLst/>
          </a:prstGeom>
          <a:noFill/>
        </p:spPr>
        <p:txBody>
          <a:bodyPr wrap="square" rtlCol="0">
            <a:spAutoFit/>
          </a:bodyPr>
          <a:lstStyle/>
          <a:p>
            <a:pPr algn="ctr"/>
            <a:r>
              <a:rPr lang="en-US" dirty="0" smtClean="0"/>
              <a:t>(Based on the posted fire escape plans .) </a:t>
            </a:r>
            <a:endParaRPr lang="en-US" dirty="0"/>
          </a:p>
        </p:txBody>
      </p:sp>
      <p:sp>
        <p:nvSpPr>
          <p:cNvPr id="336" name="TextBox 335"/>
          <p:cNvSpPr txBox="1"/>
          <p:nvPr/>
        </p:nvSpPr>
        <p:spPr>
          <a:xfrm>
            <a:off x="914400" y="2831068"/>
            <a:ext cx="533400" cy="369332"/>
          </a:xfrm>
          <a:prstGeom prst="rect">
            <a:avLst/>
          </a:prstGeom>
          <a:noFill/>
        </p:spPr>
        <p:txBody>
          <a:bodyPr wrap="square" rtlCol="0">
            <a:spAutoFit/>
          </a:bodyPr>
          <a:lstStyle/>
          <a:p>
            <a:r>
              <a:rPr lang="en-US" dirty="0">
                <a:solidFill>
                  <a:schemeClr val="tx2"/>
                </a:solidFill>
              </a:rPr>
              <a:t>2</a:t>
            </a:r>
            <a:r>
              <a:rPr lang="en-US" dirty="0" smtClean="0">
                <a:solidFill>
                  <a:schemeClr val="tx2"/>
                </a:solidFill>
              </a:rPr>
              <a:t>04</a:t>
            </a:r>
            <a:endParaRPr lang="en-US" dirty="0">
              <a:solidFill>
                <a:schemeClr val="tx2"/>
              </a:solidFill>
            </a:endParaRPr>
          </a:p>
        </p:txBody>
      </p:sp>
      <p:sp>
        <p:nvSpPr>
          <p:cNvPr id="337" name="TextBox 336"/>
          <p:cNvSpPr txBox="1"/>
          <p:nvPr/>
        </p:nvSpPr>
        <p:spPr>
          <a:xfrm>
            <a:off x="914398" y="4126468"/>
            <a:ext cx="533402" cy="369332"/>
          </a:xfrm>
          <a:prstGeom prst="rect">
            <a:avLst/>
          </a:prstGeom>
          <a:noFill/>
        </p:spPr>
        <p:txBody>
          <a:bodyPr wrap="square" rtlCol="0">
            <a:spAutoFit/>
          </a:bodyPr>
          <a:lstStyle/>
          <a:p>
            <a:r>
              <a:rPr lang="en-US" dirty="0" smtClean="0">
                <a:solidFill>
                  <a:schemeClr val="tx2"/>
                </a:solidFill>
              </a:rPr>
              <a:t>205</a:t>
            </a:r>
            <a:endParaRPr lang="en-US" dirty="0">
              <a:solidFill>
                <a:schemeClr val="tx2"/>
              </a:solidFill>
            </a:endParaRPr>
          </a:p>
        </p:txBody>
      </p:sp>
      <p:sp>
        <p:nvSpPr>
          <p:cNvPr id="339" name="TextBox 338"/>
          <p:cNvSpPr txBox="1"/>
          <p:nvPr/>
        </p:nvSpPr>
        <p:spPr>
          <a:xfrm>
            <a:off x="5791200" y="4050268"/>
            <a:ext cx="533400" cy="369332"/>
          </a:xfrm>
          <a:prstGeom prst="rect">
            <a:avLst/>
          </a:prstGeom>
          <a:noFill/>
        </p:spPr>
        <p:txBody>
          <a:bodyPr wrap="square" rtlCol="0">
            <a:spAutoFit/>
          </a:bodyPr>
          <a:lstStyle/>
          <a:p>
            <a:r>
              <a:rPr lang="en-US" dirty="0">
                <a:solidFill>
                  <a:schemeClr val="tx2"/>
                </a:solidFill>
              </a:rPr>
              <a:t>2</a:t>
            </a:r>
            <a:r>
              <a:rPr lang="en-US" dirty="0" smtClean="0">
                <a:solidFill>
                  <a:schemeClr val="tx2"/>
                </a:solidFill>
              </a:rPr>
              <a:t>11</a:t>
            </a:r>
            <a:endParaRPr lang="en-US" dirty="0">
              <a:solidFill>
                <a:schemeClr val="tx2"/>
              </a:solidFill>
            </a:endParaRPr>
          </a:p>
        </p:txBody>
      </p:sp>
      <p:sp>
        <p:nvSpPr>
          <p:cNvPr id="340" name="TextBox 339"/>
          <p:cNvSpPr txBox="1"/>
          <p:nvPr/>
        </p:nvSpPr>
        <p:spPr>
          <a:xfrm>
            <a:off x="7543800" y="2895600"/>
            <a:ext cx="533400" cy="369332"/>
          </a:xfrm>
          <a:prstGeom prst="rect">
            <a:avLst/>
          </a:prstGeom>
          <a:noFill/>
        </p:spPr>
        <p:txBody>
          <a:bodyPr wrap="square" rtlCol="0">
            <a:spAutoFit/>
          </a:bodyPr>
          <a:lstStyle/>
          <a:p>
            <a:r>
              <a:rPr lang="en-US" dirty="0">
                <a:solidFill>
                  <a:schemeClr val="tx2"/>
                </a:solidFill>
              </a:rPr>
              <a:t>2</a:t>
            </a:r>
            <a:r>
              <a:rPr lang="en-US" dirty="0" smtClean="0">
                <a:solidFill>
                  <a:schemeClr val="tx2"/>
                </a:solidFill>
              </a:rPr>
              <a:t>14</a:t>
            </a:r>
            <a:endParaRPr lang="en-US" dirty="0">
              <a:solidFill>
                <a:schemeClr val="tx2"/>
              </a:solidFill>
            </a:endParaRPr>
          </a:p>
        </p:txBody>
      </p:sp>
      <p:sp>
        <p:nvSpPr>
          <p:cNvPr id="342" name="TextBox 341"/>
          <p:cNvSpPr txBox="1"/>
          <p:nvPr/>
        </p:nvSpPr>
        <p:spPr>
          <a:xfrm>
            <a:off x="7696200" y="4050268"/>
            <a:ext cx="685800" cy="369332"/>
          </a:xfrm>
          <a:prstGeom prst="rect">
            <a:avLst/>
          </a:prstGeom>
          <a:noFill/>
        </p:spPr>
        <p:txBody>
          <a:bodyPr wrap="square" rtlCol="0">
            <a:spAutoFit/>
          </a:bodyPr>
          <a:lstStyle/>
          <a:p>
            <a:r>
              <a:rPr lang="en-US" dirty="0">
                <a:solidFill>
                  <a:schemeClr val="tx2"/>
                </a:solidFill>
              </a:rPr>
              <a:t>2</a:t>
            </a:r>
            <a:r>
              <a:rPr lang="en-US" dirty="0" smtClean="0">
                <a:solidFill>
                  <a:schemeClr val="tx2"/>
                </a:solidFill>
              </a:rPr>
              <a:t>13</a:t>
            </a:r>
            <a:endParaRPr lang="en-US" dirty="0">
              <a:solidFill>
                <a:schemeClr val="tx2"/>
              </a:solidFill>
            </a:endParaRPr>
          </a:p>
        </p:txBody>
      </p:sp>
      <p:sp>
        <p:nvSpPr>
          <p:cNvPr id="366" name="TextBox 365"/>
          <p:cNvSpPr txBox="1"/>
          <p:nvPr/>
        </p:nvSpPr>
        <p:spPr>
          <a:xfrm rot="5400000">
            <a:off x="2593116" y="4040916"/>
            <a:ext cx="692836" cy="369332"/>
          </a:xfrm>
          <a:prstGeom prst="rect">
            <a:avLst/>
          </a:prstGeom>
          <a:noFill/>
        </p:spPr>
        <p:txBody>
          <a:bodyPr wrap="square" rtlCol="0">
            <a:spAutoFit/>
          </a:bodyPr>
          <a:lstStyle/>
          <a:p>
            <a:pPr algn="ctr"/>
            <a:r>
              <a:rPr lang="en-US" dirty="0" smtClean="0">
                <a:solidFill>
                  <a:schemeClr val="tx2"/>
                </a:solidFill>
              </a:rPr>
              <a:t>207B</a:t>
            </a:r>
            <a:endParaRPr lang="en-US" dirty="0">
              <a:solidFill>
                <a:schemeClr val="tx2"/>
              </a:solidFill>
            </a:endParaRPr>
          </a:p>
        </p:txBody>
      </p:sp>
      <p:sp>
        <p:nvSpPr>
          <p:cNvPr id="369" name="TextBox 368"/>
          <p:cNvSpPr txBox="1"/>
          <p:nvPr/>
        </p:nvSpPr>
        <p:spPr>
          <a:xfrm rot="5400000">
            <a:off x="2897916" y="4047952"/>
            <a:ext cx="692836" cy="369332"/>
          </a:xfrm>
          <a:prstGeom prst="rect">
            <a:avLst/>
          </a:prstGeom>
          <a:noFill/>
        </p:spPr>
        <p:txBody>
          <a:bodyPr wrap="square" rtlCol="0">
            <a:spAutoFit/>
          </a:bodyPr>
          <a:lstStyle/>
          <a:p>
            <a:pPr algn="ctr"/>
            <a:r>
              <a:rPr lang="en-US" dirty="0" smtClean="0">
                <a:solidFill>
                  <a:schemeClr val="tx2"/>
                </a:solidFill>
              </a:rPr>
              <a:t>207A</a:t>
            </a:r>
            <a:endParaRPr lang="en-US" dirty="0">
              <a:solidFill>
                <a:schemeClr val="tx2"/>
              </a:solidFill>
            </a:endParaRPr>
          </a:p>
        </p:txBody>
      </p:sp>
      <p:cxnSp>
        <p:nvCxnSpPr>
          <p:cNvPr id="101" name="Straight Connector 100"/>
          <p:cNvCxnSpPr/>
          <p:nvPr/>
        </p:nvCxnSpPr>
        <p:spPr>
          <a:xfrm flipV="1">
            <a:off x="5410200" y="1546859"/>
            <a:ext cx="0" cy="1905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3048000" y="1546859"/>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4" name="TextBox 373"/>
          <p:cNvSpPr txBox="1"/>
          <p:nvPr/>
        </p:nvSpPr>
        <p:spPr>
          <a:xfrm>
            <a:off x="3848102" y="3886200"/>
            <a:ext cx="533400" cy="369332"/>
          </a:xfrm>
          <a:prstGeom prst="rect">
            <a:avLst/>
          </a:prstGeom>
          <a:noFill/>
        </p:spPr>
        <p:txBody>
          <a:bodyPr wrap="square" rtlCol="0">
            <a:spAutoFit/>
          </a:bodyPr>
          <a:lstStyle/>
          <a:p>
            <a:r>
              <a:rPr lang="en-US" dirty="0">
                <a:solidFill>
                  <a:schemeClr val="tx2"/>
                </a:solidFill>
              </a:rPr>
              <a:t>2</a:t>
            </a:r>
            <a:r>
              <a:rPr lang="en-US" dirty="0" smtClean="0">
                <a:solidFill>
                  <a:schemeClr val="tx2"/>
                </a:solidFill>
              </a:rPr>
              <a:t>09</a:t>
            </a:r>
            <a:endParaRPr lang="en-US" dirty="0">
              <a:solidFill>
                <a:schemeClr val="tx2"/>
              </a:solidFill>
            </a:endParaRPr>
          </a:p>
        </p:txBody>
      </p:sp>
      <p:sp>
        <p:nvSpPr>
          <p:cNvPr id="375" name="TextBox 374"/>
          <p:cNvSpPr txBox="1"/>
          <p:nvPr/>
        </p:nvSpPr>
        <p:spPr>
          <a:xfrm>
            <a:off x="1676400" y="28310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6" name="TextBox 375"/>
          <p:cNvSpPr txBox="1"/>
          <p:nvPr/>
        </p:nvSpPr>
        <p:spPr>
          <a:xfrm>
            <a:off x="7010400" y="28310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7" name="TextBox 376"/>
          <p:cNvSpPr txBox="1"/>
          <p:nvPr/>
        </p:nvSpPr>
        <p:spPr>
          <a:xfrm>
            <a:off x="6705600" y="5562600"/>
            <a:ext cx="1828800" cy="369332"/>
          </a:xfrm>
          <a:prstGeom prst="rect">
            <a:avLst/>
          </a:prstGeom>
          <a:noFill/>
        </p:spPr>
        <p:txBody>
          <a:bodyPr wrap="square" rtlCol="0">
            <a:spAutoFit/>
          </a:bodyPr>
          <a:lstStyle/>
          <a:p>
            <a:r>
              <a:rPr lang="en-US" dirty="0" smtClean="0">
                <a:solidFill>
                  <a:schemeClr val="tx2"/>
                </a:solidFill>
              </a:rPr>
              <a:t>BR       Bathroom</a:t>
            </a:r>
            <a:endParaRPr lang="en-US" dirty="0">
              <a:solidFill>
                <a:schemeClr val="tx2"/>
              </a:solidFill>
            </a:endParaRPr>
          </a:p>
        </p:txBody>
      </p:sp>
      <p:sp>
        <p:nvSpPr>
          <p:cNvPr id="319" name="Rectangle 318"/>
          <p:cNvSpPr/>
          <p:nvPr/>
        </p:nvSpPr>
        <p:spPr>
          <a:xfrm>
            <a:off x="152400" y="3493531"/>
            <a:ext cx="457200" cy="3926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0" name="Straight Connector 319"/>
          <p:cNvCxnSpPr/>
          <p:nvPr/>
        </p:nvCxnSpPr>
        <p:spPr>
          <a:xfrm>
            <a:off x="190500" y="3493531"/>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2667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3429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4191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4953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5715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2" name="Rectangle 371"/>
          <p:cNvSpPr/>
          <p:nvPr/>
        </p:nvSpPr>
        <p:spPr>
          <a:xfrm>
            <a:off x="8534400" y="3493531"/>
            <a:ext cx="457200" cy="3926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8" name="Straight Connector 377"/>
          <p:cNvCxnSpPr/>
          <p:nvPr/>
        </p:nvCxnSpPr>
        <p:spPr>
          <a:xfrm>
            <a:off x="8572500" y="3493531"/>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86487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87249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p:cNvCxnSpPr/>
          <p:nvPr/>
        </p:nvCxnSpPr>
        <p:spPr>
          <a:xfrm>
            <a:off x="88011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88773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8953500" y="3493530"/>
            <a:ext cx="0" cy="3926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5" name="Rectangle 384"/>
          <p:cNvSpPr/>
          <p:nvPr/>
        </p:nvSpPr>
        <p:spPr>
          <a:xfrm>
            <a:off x="3895273" y="4865131"/>
            <a:ext cx="1362527" cy="39266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4" name="Straight Connector 393"/>
          <p:cNvCxnSpPr/>
          <p:nvPr/>
        </p:nvCxnSpPr>
        <p:spPr>
          <a:xfrm>
            <a:off x="3886200" y="5169930"/>
            <a:ext cx="1390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276850" y="4850129"/>
            <a:ext cx="171450" cy="40767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6" name="Straight Connector 395"/>
          <p:cNvCxnSpPr/>
          <p:nvPr/>
        </p:nvCxnSpPr>
        <p:spPr>
          <a:xfrm>
            <a:off x="3886200" y="5105400"/>
            <a:ext cx="1390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3886200" y="5029200"/>
            <a:ext cx="1390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3886200" y="4953000"/>
            <a:ext cx="13906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Rectangle 394"/>
          <p:cNvSpPr/>
          <p:nvPr/>
        </p:nvSpPr>
        <p:spPr>
          <a:xfrm>
            <a:off x="3714750" y="4850129"/>
            <a:ext cx="171450" cy="40767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9" name="Straight Connector 398"/>
          <p:cNvCxnSpPr/>
          <p:nvPr/>
        </p:nvCxnSpPr>
        <p:spPr>
          <a:xfrm>
            <a:off x="4800600" y="4495800"/>
            <a:ext cx="457200"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7" name="Oval 196"/>
          <p:cNvSpPr/>
          <p:nvPr/>
        </p:nvSpPr>
        <p:spPr>
          <a:xfrm>
            <a:off x="5029200" y="4495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0" name="Straight Connector 399"/>
          <p:cNvCxnSpPr/>
          <p:nvPr/>
        </p:nvCxnSpPr>
        <p:spPr>
          <a:xfrm flipH="1">
            <a:off x="4800600" y="3918466"/>
            <a:ext cx="3657600" cy="94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flipV="1">
            <a:off x="1752600" y="3922695"/>
            <a:ext cx="0" cy="80170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V="1">
            <a:off x="2209800" y="3922695"/>
            <a:ext cx="0" cy="80170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03" name="TextBox 402"/>
          <p:cNvSpPr txBox="1"/>
          <p:nvPr/>
        </p:nvSpPr>
        <p:spPr>
          <a:xfrm>
            <a:off x="1676398" y="4126468"/>
            <a:ext cx="533402" cy="369332"/>
          </a:xfrm>
          <a:prstGeom prst="rect">
            <a:avLst/>
          </a:prstGeom>
          <a:noFill/>
        </p:spPr>
        <p:txBody>
          <a:bodyPr wrap="square" rtlCol="0">
            <a:spAutoFit/>
          </a:bodyPr>
          <a:lstStyle/>
          <a:p>
            <a:r>
              <a:rPr lang="en-US" dirty="0" smtClean="0">
                <a:solidFill>
                  <a:schemeClr val="tx2"/>
                </a:solidFill>
              </a:rPr>
              <a:t>206</a:t>
            </a:r>
            <a:endParaRPr lang="en-US" dirty="0">
              <a:solidFill>
                <a:schemeClr val="tx2"/>
              </a:solidFill>
            </a:endParaRPr>
          </a:p>
        </p:txBody>
      </p:sp>
      <p:sp>
        <p:nvSpPr>
          <p:cNvPr id="404" name="TextBox 403"/>
          <p:cNvSpPr txBox="1"/>
          <p:nvPr/>
        </p:nvSpPr>
        <p:spPr>
          <a:xfrm>
            <a:off x="2209798" y="4126468"/>
            <a:ext cx="533402" cy="369332"/>
          </a:xfrm>
          <a:prstGeom prst="rect">
            <a:avLst/>
          </a:prstGeom>
          <a:noFill/>
        </p:spPr>
        <p:txBody>
          <a:bodyPr wrap="square" rtlCol="0">
            <a:spAutoFit/>
          </a:bodyPr>
          <a:lstStyle/>
          <a:p>
            <a:r>
              <a:rPr lang="en-US" dirty="0" smtClean="0">
                <a:solidFill>
                  <a:schemeClr val="tx2"/>
                </a:solidFill>
              </a:rPr>
              <a:t>206</a:t>
            </a:r>
            <a:endParaRPr lang="en-US" dirty="0">
              <a:solidFill>
                <a:schemeClr val="tx2"/>
              </a:solidFill>
            </a:endParaRPr>
          </a:p>
        </p:txBody>
      </p:sp>
      <p:sp>
        <p:nvSpPr>
          <p:cNvPr id="405" name="Right Triangle 404"/>
          <p:cNvSpPr/>
          <p:nvPr/>
        </p:nvSpPr>
        <p:spPr>
          <a:xfrm rot="10966212">
            <a:off x="5506764" y="3940658"/>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TextBox 405"/>
          <p:cNvSpPr txBox="1"/>
          <p:nvPr/>
        </p:nvSpPr>
        <p:spPr>
          <a:xfrm>
            <a:off x="6705600" y="4038600"/>
            <a:ext cx="533400" cy="369332"/>
          </a:xfrm>
          <a:prstGeom prst="rect">
            <a:avLst/>
          </a:prstGeom>
          <a:noFill/>
        </p:spPr>
        <p:txBody>
          <a:bodyPr wrap="square" rtlCol="0">
            <a:spAutoFit/>
          </a:bodyPr>
          <a:lstStyle/>
          <a:p>
            <a:r>
              <a:rPr lang="en-US" dirty="0" smtClean="0">
                <a:solidFill>
                  <a:schemeClr val="tx2"/>
                </a:solidFill>
              </a:rPr>
              <a:t>212</a:t>
            </a:r>
            <a:endParaRPr lang="en-US" dirty="0">
              <a:solidFill>
                <a:schemeClr val="tx2"/>
              </a:solidFill>
            </a:endParaRPr>
          </a:p>
        </p:txBody>
      </p:sp>
      <p:sp>
        <p:nvSpPr>
          <p:cNvPr id="407" name="Right Triangle 406"/>
          <p:cNvSpPr/>
          <p:nvPr/>
        </p:nvSpPr>
        <p:spPr>
          <a:xfrm rot="10966212">
            <a:off x="4668564" y="4240847"/>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ight Triangle 407"/>
          <p:cNvSpPr/>
          <p:nvPr/>
        </p:nvSpPr>
        <p:spPr>
          <a:xfrm rot="10966212">
            <a:off x="4574217" y="4240847"/>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 name="Right Triangle 408"/>
          <p:cNvSpPr/>
          <p:nvPr/>
        </p:nvSpPr>
        <p:spPr>
          <a:xfrm rot="10966212" flipH="1">
            <a:off x="4345946" y="4226381"/>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Right Triangle 409"/>
          <p:cNvSpPr/>
          <p:nvPr/>
        </p:nvSpPr>
        <p:spPr>
          <a:xfrm rot="10966212" flipH="1">
            <a:off x="4479293" y="4230992"/>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1" name="Straight Connector 410"/>
          <p:cNvCxnSpPr>
            <a:stCxn id="409" idx="2"/>
          </p:cNvCxnSpPr>
          <p:nvPr/>
        </p:nvCxnSpPr>
        <p:spPr>
          <a:xfrm flipV="1">
            <a:off x="4348664" y="4222884"/>
            <a:ext cx="451936" cy="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343400" y="39090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flipV="1">
            <a:off x="4800600" y="3918466"/>
            <a:ext cx="0" cy="60019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12" name="Rectangle 411"/>
          <p:cNvSpPr/>
          <p:nvPr/>
        </p:nvSpPr>
        <p:spPr>
          <a:xfrm rot="16200000">
            <a:off x="4455796" y="3857924"/>
            <a:ext cx="251458"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3" name="Straight Connector 412"/>
          <p:cNvCxnSpPr>
            <a:stCxn id="412" idx="0"/>
            <a:endCxn id="412" idx="2"/>
          </p:cNvCxnSpPr>
          <p:nvPr/>
        </p:nvCxnSpPr>
        <p:spPr>
          <a:xfrm>
            <a:off x="4391025" y="4048424"/>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a:off x="4386036" y="4110567"/>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4400548" y="3988088"/>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6" name="Right Triangle 415"/>
          <p:cNvSpPr/>
          <p:nvPr/>
        </p:nvSpPr>
        <p:spPr>
          <a:xfrm rot="10966212">
            <a:off x="3240717" y="3462184"/>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Right Triangle 416"/>
          <p:cNvSpPr/>
          <p:nvPr/>
        </p:nvSpPr>
        <p:spPr>
          <a:xfrm rot="10800000">
            <a:off x="3449366" y="261880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p:cNvCxnSpPr/>
          <p:nvPr/>
        </p:nvCxnSpPr>
        <p:spPr>
          <a:xfrm flipH="1">
            <a:off x="3059671" y="2610579"/>
            <a:ext cx="539876"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3595025" y="2618801"/>
            <a:ext cx="2215" cy="82893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048000" y="15468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0" name="Oval 159"/>
          <p:cNvSpPr/>
          <p:nvPr/>
        </p:nvSpPr>
        <p:spPr>
          <a:xfrm>
            <a:off x="2971800" y="1699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971800" y="1927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2971800" y="22326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2971800" y="2461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971800" y="2842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29718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a:off x="3048000" y="3451859"/>
            <a:ext cx="2971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19" name="TextBox 418"/>
          <p:cNvSpPr txBox="1"/>
          <p:nvPr/>
        </p:nvSpPr>
        <p:spPr>
          <a:xfrm>
            <a:off x="4038600" y="2209800"/>
            <a:ext cx="1142999" cy="369332"/>
          </a:xfrm>
          <a:prstGeom prst="rect">
            <a:avLst/>
          </a:prstGeom>
          <a:noFill/>
        </p:spPr>
        <p:txBody>
          <a:bodyPr wrap="square" rtlCol="0">
            <a:spAutoFit/>
          </a:bodyPr>
          <a:lstStyle/>
          <a:p>
            <a:pPr algn="ctr"/>
            <a:r>
              <a:rPr lang="en-US" dirty="0" smtClean="0">
                <a:solidFill>
                  <a:schemeClr val="tx2"/>
                </a:solidFill>
              </a:rPr>
              <a:t>Theater</a:t>
            </a:r>
            <a:endParaRPr lang="en-US" dirty="0">
              <a:solidFill>
                <a:schemeClr val="tx2"/>
              </a:solidFill>
            </a:endParaRPr>
          </a:p>
        </p:txBody>
      </p:sp>
      <p:cxnSp>
        <p:nvCxnSpPr>
          <p:cNvPr id="420" name="Straight Connector 419"/>
          <p:cNvCxnSpPr/>
          <p:nvPr/>
        </p:nvCxnSpPr>
        <p:spPr>
          <a:xfrm>
            <a:off x="8458200" y="2600207"/>
            <a:ext cx="0" cy="84753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6" name="Oval 175"/>
          <p:cNvSpPr/>
          <p:nvPr/>
        </p:nvSpPr>
        <p:spPr>
          <a:xfrm>
            <a:off x="8420100" y="3223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420100" y="29946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420100" y="2766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Right Triangle 423"/>
          <p:cNvSpPr/>
          <p:nvPr/>
        </p:nvSpPr>
        <p:spPr>
          <a:xfrm rot="16200000" flipV="1">
            <a:off x="8359055" y="3756744"/>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Right Triangle 424"/>
          <p:cNvSpPr/>
          <p:nvPr/>
        </p:nvSpPr>
        <p:spPr>
          <a:xfrm rot="5400000">
            <a:off x="8359141" y="3661407"/>
            <a:ext cx="152397"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Right Triangle 425"/>
          <p:cNvSpPr/>
          <p:nvPr/>
        </p:nvSpPr>
        <p:spPr>
          <a:xfrm rot="5400000">
            <a:off x="8362951" y="3478839"/>
            <a:ext cx="152397"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1" name="Straight Connector 420"/>
          <p:cNvCxnSpPr/>
          <p:nvPr/>
        </p:nvCxnSpPr>
        <p:spPr>
          <a:xfrm flipV="1">
            <a:off x="8378190" y="3438016"/>
            <a:ext cx="0" cy="47289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28" name="Right Triangle 427"/>
          <p:cNvSpPr/>
          <p:nvPr/>
        </p:nvSpPr>
        <p:spPr>
          <a:xfrm rot="10800000">
            <a:off x="666567" y="3612049"/>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Right Triangle 428"/>
          <p:cNvSpPr/>
          <p:nvPr/>
        </p:nvSpPr>
        <p:spPr>
          <a:xfrm rot="16200000">
            <a:off x="631049" y="3785697"/>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ight Triangle 430"/>
          <p:cNvSpPr/>
          <p:nvPr/>
        </p:nvSpPr>
        <p:spPr>
          <a:xfrm rot="10800000">
            <a:off x="657417" y="3453764"/>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685800" y="3909059"/>
            <a:ext cx="3657600" cy="940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85800" y="3910906"/>
            <a:ext cx="0" cy="836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609600" y="4061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609600" y="4290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09600" y="45186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flipH="1">
            <a:off x="685800" y="3451859"/>
            <a:ext cx="1447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flipV="1">
            <a:off x="762201" y="3451089"/>
            <a:ext cx="0" cy="472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flipV="1">
            <a:off x="685800" y="2616642"/>
            <a:ext cx="0" cy="836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8" name="Oval 167"/>
          <p:cNvSpPr/>
          <p:nvPr/>
        </p:nvSpPr>
        <p:spPr>
          <a:xfrm>
            <a:off x="609600" y="3223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09600" y="29946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09600" y="2766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3" name="TextBox 432"/>
          <p:cNvSpPr txBox="1"/>
          <p:nvPr/>
        </p:nvSpPr>
        <p:spPr>
          <a:xfrm>
            <a:off x="4756150" y="4042829"/>
            <a:ext cx="533400" cy="369332"/>
          </a:xfrm>
          <a:prstGeom prst="rect">
            <a:avLst/>
          </a:prstGeom>
          <a:noFill/>
        </p:spPr>
        <p:txBody>
          <a:bodyPr wrap="square" rtlCol="0">
            <a:spAutoFit/>
          </a:bodyPr>
          <a:lstStyle/>
          <a:p>
            <a:r>
              <a:rPr lang="en-US" dirty="0" smtClean="0">
                <a:solidFill>
                  <a:schemeClr val="tx2"/>
                </a:solidFill>
              </a:rPr>
              <a:t>210</a:t>
            </a:r>
            <a:endParaRPr lang="en-US" dirty="0">
              <a:solidFill>
                <a:schemeClr val="tx2"/>
              </a:solidFill>
            </a:endParaRPr>
          </a:p>
        </p:txBody>
      </p:sp>
      <p:sp>
        <p:nvSpPr>
          <p:cNvPr id="434" name="Rectangle 433"/>
          <p:cNvSpPr/>
          <p:nvPr/>
        </p:nvSpPr>
        <p:spPr>
          <a:xfrm>
            <a:off x="8534400" y="3337560"/>
            <a:ext cx="457200" cy="144782"/>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Rectangle 434"/>
          <p:cNvSpPr/>
          <p:nvPr/>
        </p:nvSpPr>
        <p:spPr>
          <a:xfrm>
            <a:off x="8534400" y="3893989"/>
            <a:ext cx="457200" cy="14461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6" name="Rectangle 435"/>
          <p:cNvSpPr/>
          <p:nvPr/>
        </p:nvSpPr>
        <p:spPr>
          <a:xfrm>
            <a:off x="152400" y="3352800"/>
            <a:ext cx="457200" cy="125729"/>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Rectangle 436"/>
          <p:cNvSpPr/>
          <p:nvPr/>
        </p:nvSpPr>
        <p:spPr>
          <a:xfrm>
            <a:off x="152400" y="3909059"/>
            <a:ext cx="457200" cy="129541"/>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8" name="Straight Connector 437"/>
          <p:cNvCxnSpPr/>
          <p:nvPr/>
        </p:nvCxnSpPr>
        <p:spPr>
          <a:xfrm flipH="1">
            <a:off x="3886200" y="4267200"/>
            <a:ext cx="457200" cy="1173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439" name="Right Triangle 438"/>
          <p:cNvSpPr/>
          <p:nvPr/>
        </p:nvSpPr>
        <p:spPr>
          <a:xfrm rot="10966212">
            <a:off x="3906564" y="4270282"/>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TextBox 439"/>
          <p:cNvSpPr txBox="1"/>
          <p:nvPr/>
        </p:nvSpPr>
        <p:spPr>
          <a:xfrm>
            <a:off x="3962400" y="4202668"/>
            <a:ext cx="533400" cy="369332"/>
          </a:xfrm>
          <a:prstGeom prst="rect">
            <a:avLst/>
          </a:prstGeom>
          <a:noFill/>
        </p:spPr>
        <p:txBody>
          <a:bodyPr wrap="square" rtlCol="0">
            <a:spAutoFit/>
          </a:bodyPr>
          <a:lstStyle/>
          <a:p>
            <a:r>
              <a:rPr lang="en-US" dirty="0" smtClean="0">
                <a:solidFill>
                  <a:schemeClr val="tx2"/>
                </a:solidFill>
              </a:rPr>
              <a:t>A</a:t>
            </a:r>
            <a:endParaRPr lang="en-US" dirty="0">
              <a:solidFill>
                <a:schemeClr val="tx2"/>
              </a:solidFill>
            </a:endParaRPr>
          </a:p>
        </p:txBody>
      </p:sp>
      <p:sp>
        <p:nvSpPr>
          <p:cNvPr id="441" name="TextBox 440"/>
          <p:cNvSpPr txBox="1"/>
          <p:nvPr/>
        </p:nvSpPr>
        <p:spPr>
          <a:xfrm>
            <a:off x="152400" y="1207509"/>
            <a:ext cx="2590800" cy="646331"/>
          </a:xfrm>
          <a:prstGeom prst="rect">
            <a:avLst/>
          </a:prstGeom>
          <a:noFill/>
        </p:spPr>
        <p:txBody>
          <a:bodyPr wrap="square" rtlCol="0">
            <a:spAutoFit/>
          </a:bodyPr>
          <a:lstStyle/>
          <a:p>
            <a:r>
              <a:rPr lang="en-US" dirty="0" smtClean="0"/>
              <a:t>Missing Room Numbers:  201, 202, </a:t>
            </a:r>
            <a:r>
              <a:rPr lang="en-US" dirty="0" smtClean="0"/>
              <a:t>203</a:t>
            </a:r>
            <a:endParaRPr lang="en-US" dirty="0"/>
          </a:p>
        </p:txBody>
      </p:sp>
      <p:sp>
        <p:nvSpPr>
          <p:cNvPr id="245" name="Rounded Rectangle 244"/>
          <p:cNvSpPr/>
          <p:nvPr/>
        </p:nvSpPr>
        <p:spPr>
          <a:xfrm>
            <a:off x="2895600" y="1828800"/>
            <a:ext cx="3200400" cy="131826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p:cNvSpPr txBox="1"/>
          <p:nvPr/>
        </p:nvSpPr>
        <p:spPr>
          <a:xfrm>
            <a:off x="3124200" y="1905000"/>
            <a:ext cx="2743200" cy="1077218"/>
          </a:xfrm>
          <a:prstGeom prst="rect">
            <a:avLst/>
          </a:prstGeom>
          <a:noFill/>
        </p:spPr>
        <p:txBody>
          <a:bodyPr wrap="square" rtlCol="0">
            <a:spAutoFit/>
          </a:bodyPr>
          <a:lstStyle/>
          <a:p>
            <a:pPr algn="ctr"/>
            <a:r>
              <a:rPr lang="en-US" sz="3200" b="1" dirty="0" smtClean="0"/>
              <a:t>President’s Office, 207</a:t>
            </a:r>
            <a:endParaRPr lang="en-US" sz="3200" b="1" dirty="0"/>
          </a:p>
        </p:txBody>
      </p:sp>
      <p:cxnSp>
        <p:nvCxnSpPr>
          <p:cNvPr id="3" name="Straight Arrow Connector 2"/>
          <p:cNvCxnSpPr/>
          <p:nvPr/>
        </p:nvCxnSpPr>
        <p:spPr>
          <a:xfrm>
            <a:off x="3124200" y="3299459"/>
            <a:ext cx="0" cy="46499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249" name="Rounded Rectangle 248"/>
          <p:cNvSpPr/>
          <p:nvPr/>
        </p:nvSpPr>
        <p:spPr>
          <a:xfrm>
            <a:off x="228600" y="1981200"/>
            <a:ext cx="2552700" cy="937259"/>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extBox 249"/>
          <p:cNvSpPr txBox="1"/>
          <p:nvPr/>
        </p:nvSpPr>
        <p:spPr>
          <a:xfrm>
            <a:off x="190500" y="2133600"/>
            <a:ext cx="2781300" cy="707886"/>
          </a:xfrm>
          <a:prstGeom prst="rect">
            <a:avLst/>
          </a:prstGeom>
          <a:noFill/>
        </p:spPr>
        <p:txBody>
          <a:bodyPr wrap="square" rtlCol="0">
            <a:spAutoFit/>
          </a:bodyPr>
          <a:lstStyle/>
          <a:p>
            <a:pPr algn="ctr"/>
            <a:r>
              <a:rPr lang="en-US" sz="2000" b="1" dirty="0" smtClean="0"/>
              <a:t>Telecommunications, 206 (in 1971)</a:t>
            </a:r>
            <a:endParaRPr lang="en-US" sz="2000" b="1" dirty="0"/>
          </a:p>
        </p:txBody>
      </p:sp>
      <p:cxnSp>
        <p:nvCxnSpPr>
          <p:cNvPr id="251" name="Straight Arrow Connector 250"/>
          <p:cNvCxnSpPr>
            <a:stCxn id="375" idx="3"/>
          </p:cNvCxnSpPr>
          <p:nvPr/>
        </p:nvCxnSpPr>
        <p:spPr>
          <a:xfrm>
            <a:off x="2209800" y="3015734"/>
            <a:ext cx="0" cy="79426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42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500"/>
                                        <p:tgtEl>
                                          <p:spTgt spid="2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fade">
                                      <p:cBhvr>
                                        <p:cTn id="10" dur="500"/>
                                        <p:tgtEl>
                                          <p:spTgt spid="24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0"/>
                                        </p:tgtEl>
                                        <p:attrNameLst>
                                          <p:attrName>style.visibility</p:attrName>
                                        </p:attrNameLst>
                                      </p:cBhvr>
                                      <p:to>
                                        <p:strVal val="visible"/>
                                      </p:to>
                                    </p:set>
                                    <p:animEffect transition="in" filter="fade">
                                      <p:cBhvr>
                                        <p:cTn id="19" dur="500"/>
                                        <p:tgtEl>
                                          <p:spTgt spid="2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9"/>
                                        </p:tgtEl>
                                        <p:attrNameLst>
                                          <p:attrName>style.visibility</p:attrName>
                                        </p:attrNameLst>
                                      </p:cBhvr>
                                      <p:to>
                                        <p:strVal val="visible"/>
                                      </p:to>
                                    </p:set>
                                    <p:animEffect transition="in" filter="fade">
                                      <p:cBhvr>
                                        <p:cTn id="22" dur="500"/>
                                        <p:tgtEl>
                                          <p:spTgt spid="249"/>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251"/>
                                        </p:tgtEl>
                                        <p:attrNameLst>
                                          <p:attrName>style.visibility</p:attrName>
                                        </p:attrNameLst>
                                      </p:cBhvr>
                                      <p:to>
                                        <p:strVal val="visible"/>
                                      </p:to>
                                    </p:set>
                                    <p:animEffect transition="in" filter="wipe(up)">
                                      <p:cBhvr>
                                        <p:cTn id="26" dur="5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animBg="1"/>
      <p:bldP spid="246" grpId="0"/>
      <p:bldP spid="249" grpId="0" animBg="1"/>
      <p:bldP spid="25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09817429"/>
              </p:ext>
            </p:extLst>
          </p:nvPr>
        </p:nvGraphicFramePr>
        <p:xfrm>
          <a:off x="304800" y="452185"/>
          <a:ext cx="2743200" cy="5491415"/>
        </p:xfrm>
        <a:graphic>
          <a:graphicData uri="http://schemas.openxmlformats.org/drawingml/2006/table">
            <a:tbl>
              <a:tblPr firstRow="1" bandRow="1">
                <a:tableStyleId>{5C22544A-7EE6-4342-B048-85BDC9FD1C3A}</a:tableStyleId>
              </a:tblPr>
              <a:tblGrid>
                <a:gridCol w="1490867"/>
                <a:gridCol w="1252333"/>
              </a:tblGrid>
              <a:tr h="299788">
                <a:tc>
                  <a:txBody>
                    <a:bodyPr/>
                    <a:lstStyle/>
                    <a:p>
                      <a:pPr algn="ctr"/>
                      <a:r>
                        <a:rPr lang="en-US" sz="1400" dirty="0" smtClean="0"/>
                        <a:t>NAME</a:t>
                      </a:r>
                      <a:endParaRPr lang="en-US" sz="1400" dirty="0"/>
                    </a:p>
                  </a:txBody>
                  <a:tcPr/>
                </a:tc>
                <a:tc>
                  <a:txBody>
                    <a:bodyPr/>
                    <a:lstStyle/>
                    <a:p>
                      <a:pPr algn="ctr"/>
                      <a:r>
                        <a:rPr lang="en-US" sz="1400" dirty="0" smtClean="0"/>
                        <a:t>OFFICE</a:t>
                      </a:r>
                      <a:endParaRPr lang="en-US" sz="1400" dirty="0"/>
                    </a:p>
                  </a:txBody>
                  <a:tcPr/>
                </a:tc>
              </a:tr>
              <a:tr h="305095">
                <a:tc>
                  <a:txBody>
                    <a:bodyPr/>
                    <a:lstStyle/>
                    <a:p>
                      <a:r>
                        <a:rPr lang="en-US" sz="1400" dirty="0" err="1" smtClean="0"/>
                        <a:t>Bailes</a:t>
                      </a:r>
                      <a:r>
                        <a:rPr lang="en-US" sz="1400" dirty="0" smtClean="0"/>
                        <a:t>,</a:t>
                      </a:r>
                      <a:r>
                        <a:rPr lang="en-US" sz="1400" baseline="0" dirty="0" smtClean="0"/>
                        <a:t> Gordon</a:t>
                      </a:r>
                      <a:endParaRPr lang="en-US" sz="1400" dirty="0"/>
                    </a:p>
                  </a:txBody>
                  <a:tcPr/>
                </a:tc>
                <a:tc>
                  <a:txBody>
                    <a:bodyPr/>
                    <a:lstStyle/>
                    <a:p>
                      <a:r>
                        <a:rPr lang="en-US" sz="1400" dirty="0" smtClean="0"/>
                        <a:t>Carson, 204C</a:t>
                      </a:r>
                      <a:endParaRPr lang="en-US" sz="1400" dirty="0"/>
                    </a:p>
                  </a:txBody>
                  <a:tcPr/>
                </a:tc>
              </a:tr>
              <a:tr h="305095">
                <a:tc>
                  <a:txBody>
                    <a:bodyPr/>
                    <a:lstStyle/>
                    <a:p>
                      <a:r>
                        <a:rPr lang="en-US" sz="1400" dirty="0" smtClean="0"/>
                        <a:t>Carson, Sally</a:t>
                      </a:r>
                      <a:endParaRPr lang="en-US" sz="1400" dirty="0"/>
                    </a:p>
                  </a:txBody>
                  <a:tcPr/>
                </a:tc>
                <a:tc>
                  <a:txBody>
                    <a:bodyPr/>
                    <a:lstStyle/>
                    <a:p>
                      <a:r>
                        <a:rPr lang="en-US" sz="1400" dirty="0" smtClean="0"/>
                        <a:t>Carson ,205</a:t>
                      </a:r>
                      <a:endParaRPr lang="en-US" sz="1400" dirty="0"/>
                    </a:p>
                  </a:txBody>
                  <a:tcPr/>
                </a:tc>
              </a:tr>
              <a:tr h="305095">
                <a:tc>
                  <a:txBody>
                    <a:bodyPr/>
                    <a:lstStyle/>
                    <a:p>
                      <a:r>
                        <a:rPr lang="en-US" sz="1400" dirty="0" smtClean="0"/>
                        <a:t>Faber, Joe</a:t>
                      </a:r>
                      <a:endParaRPr lang="en-US" sz="1400" dirty="0"/>
                    </a:p>
                  </a:txBody>
                  <a:tcPr/>
                </a:tc>
                <a:tc>
                  <a:txBody>
                    <a:bodyPr/>
                    <a:lstStyle/>
                    <a:p>
                      <a:r>
                        <a:rPr lang="en-US" sz="1400" dirty="0" smtClean="0"/>
                        <a:t>Carson, 103</a:t>
                      </a:r>
                      <a:endParaRPr lang="en-US" sz="1400" dirty="0"/>
                    </a:p>
                  </a:txBody>
                  <a:tcPr/>
                </a:tc>
              </a:tr>
              <a:tr h="305095">
                <a:tc>
                  <a:txBody>
                    <a:bodyPr/>
                    <a:lstStyle/>
                    <a:p>
                      <a:r>
                        <a:rPr lang="en-US" sz="1400" dirty="0" err="1" smtClean="0"/>
                        <a:t>Ginnings</a:t>
                      </a:r>
                      <a:r>
                        <a:rPr lang="en-US" sz="1400" dirty="0" smtClean="0"/>
                        <a:t>, Gerald</a:t>
                      </a:r>
                      <a:endParaRPr lang="en-US" sz="1400" dirty="0"/>
                    </a:p>
                  </a:txBody>
                  <a:tcPr/>
                </a:tc>
                <a:tc>
                  <a:txBody>
                    <a:bodyPr/>
                    <a:lstStyle/>
                    <a:p>
                      <a:r>
                        <a:rPr lang="en-US" sz="1400" dirty="0" smtClean="0"/>
                        <a:t>Carson, 204A</a:t>
                      </a:r>
                      <a:endParaRPr lang="en-US" sz="1400" dirty="0"/>
                    </a:p>
                  </a:txBody>
                  <a:tcPr/>
                </a:tc>
              </a:tr>
              <a:tr h="305095">
                <a:tc>
                  <a:txBody>
                    <a:bodyPr/>
                    <a:lstStyle/>
                    <a:p>
                      <a:r>
                        <a:rPr lang="en-US" sz="1400" dirty="0" err="1" smtClean="0"/>
                        <a:t>Jablonski</a:t>
                      </a:r>
                      <a:r>
                        <a:rPr lang="en-US" sz="1400" dirty="0" smtClean="0"/>
                        <a:t>, Todd</a:t>
                      </a:r>
                      <a:endParaRPr lang="en-US" sz="1400" dirty="0"/>
                    </a:p>
                  </a:txBody>
                  <a:tcPr/>
                </a:tc>
                <a:tc>
                  <a:txBody>
                    <a:bodyPr/>
                    <a:lstStyle/>
                    <a:p>
                      <a:r>
                        <a:rPr lang="en-US" sz="1400" dirty="0" smtClean="0"/>
                        <a:t>Carson, 101B</a:t>
                      </a:r>
                      <a:endParaRPr lang="en-US" sz="1400" dirty="0"/>
                    </a:p>
                  </a:txBody>
                  <a:tcPr/>
                </a:tc>
              </a:tr>
              <a:tr h="305095">
                <a:tc>
                  <a:txBody>
                    <a:bodyPr/>
                    <a:lstStyle/>
                    <a:p>
                      <a:r>
                        <a:rPr lang="en-US" sz="1400" dirty="0" err="1" smtClean="0"/>
                        <a:t>Kerley</a:t>
                      </a:r>
                      <a:r>
                        <a:rPr lang="en-US" sz="1400" dirty="0" smtClean="0"/>
                        <a:t>, </a:t>
                      </a:r>
                      <a:r>
                        <a:rPr lang="en-US" sz="1400" dirty="0" err="1" smtClean="0"/>
                        <a:t>Lyndell</a:t>
                      </a:r>
                      <a:endParaRPr lang="en-US" sz="1400" dirty="0"/>
                    </a:p>
                  </a:txBody>
                  <a:tcPr/>
                </a:tc>
                <a:tc>
                  <a:txBody>
                    <a:bodyPr/>
                    <a:lstStyle/>
                    <a:p>
                      <a:r>
                        <a:rPr lang="en-US" sz="1400" dirty="0" smtClean="0"/>
                        <a:t>Carson, 104</a:t>
                      </a:r>
                      <a:endParaRPr lang="en-US" sz="1400" dirty="0"/>
                    </a:p>
                  </a:txBody>
                  <a:tcPr/>
                </a:tc>
              </a:tr>
              <a:tr h="305095">
                <a:tc>
                  <a:txBody>
                    <a:bodyPr/>
                    <a:lstStyle/>
                    <a:p>
                      <a:r>
                        <a:rPr lang="en-US" sz="1400" dirty="0" smtClean="0"/>
                        <a:t>Kinloch, John</a:t>
                      </a:r>
                      <a:endParaRPr lang="en-US" sz="1400" dirty="0"/>
                    </a:p>
                  </a:txBody>
                  <a:tcPr/>
                </a:tc>
                <a:tc>
                  <a:txBody>
                    <a:bodyPr/>
                    <a:lstStyle/>
                    <a:p>
                      <a:r>
                        <a:rPr lang="en-US" sz="1400" dirty="0" smtClean="0"/>
                        <a:t>Carson, 105</a:t>
                      </a:r>
                      <a:endParaRPr lang="en-US" sz="1400" dirty="0"/>
                    </a:p>
                  </a:txBody>
                  <a:tcPr/>
                </a:tc>
              </a:tr>
              <a:tr h="305095">
                <a:tc>
                  <a:txBody>
                    <a:bodyPr/>
                    <a:lstStyle/>
                    <a:p>
                      <a:r>
                        <a:rPr lang="en-US" sz="1400" dirty="0" smtClean="0"/>
                        <a:t>Lyle, Ben</a:t>
                      </a:r>
                      <a:endParaRPr lang="en-US" sz="1400" dirty="0"/>
                    </a:p>
                  </a:txBody>
                  <a:tcPr/>
                </a:tc>
                <a:tc>
                  <a:txBody>
                    <a:bodyPr/>
                    <a:lstStyle/>
                    <a:p>
                      <a:r>
                        <a:rPr lang="en-US" sz="1400" dirty="0" smtClean="0"/>
                        <a:t>Carson, 101B</a:t>
                      </a:r>
                      <a:endParaRPr lang="en-US" sz="1400" dirty="0"/>
                    </a:p>
                  </a:txBody>
                  <a:tcPr/>
                </a:tc>
              </a:tr>
              <a:tr h="305095">
                <a:tc>
                  <a:txBody>
                    <a:bodyPr/>
                    <a:lstStyle/>
                    <a:p>
                      <a:r>
                        <a:rPr lang="en-US" sz="1400" dirty="0" smtClean="0"/>
                        <a:t>Lyle, Betty</a:t>
                      </a:r>
                      <a:endParaRPr lang="en-US" sz="1400" dirty="0"/>
                    </a:p>
                  </a:txBody>
                  <a:tcPr/>
                </a:tc>
                <a:tc>
                  <a:txBody>
                    <a:bodyPr/>
                    <a:lstStyle/>
                    <a:p>
                      <a:r>
                        <a:rPr lang="en-US" sz="1400" dirty="0" smtClean="0"/>
                        <a:t>Carson, 204B</a:t>
                      </a:r>
                      <a:endParaRPr lang="en-US" sz="1400" dirty="0"/>
                    </a:p>
                  </a:txBody>
                  <a:tcPr/>
                </a:tc>
              </a:tr>
              <a:tr h="305095">
                <a:tc>
                  <a:txBody>
                    <a:bodyPr/>
                    <a:lstStyle/>
                    <a:p>
                      <a:r>
                        <a:rPr lang="en-US" sz="1400" dirty="0" err="1" smtClean="0"/>
                        <a:t>Midyett</a:t>
                      </a:r>
                      <a:r>
                        <a:rPr lang="en-US" sz="1400" dirty="0" smtClean="0"/>
                        <a:t>, Marjorie</a:t>
                      </a:r>
                      <a:endParaRPr lang="en-US" sz="1400" dirty="0"/>
                    </a:p>
                  </a:txBody>
                  <a:tcPr/>
                </a:tc>
                <a:tc>
                  <a:txBody>
                    <a:bodyPr/>
                    <a:lstStyle/>
                    <a:p>
                      <a:r>
                        <a:rPr lang="en-US" sz="1400" dirty="0" smtClean="0"/>
                        <a:t>Carson, 204B</a:t>
                      </a:r>
                      <a:endParaRPr lang="en-US" sz="1400" dirty="0"/>
                    </a:p>
                  </a:txBody>
                  <a:tcPr/>
                </a:tc>
              </a:tr>
              <a:tr h="305095">
                <a:tc>
                  <a:txBody>
                    <a:bodyPr/>
                    <a:lstStyle/>
                    <a:p>
                      <a:r>
                        <a:rPr lang="en-US" sz="1400" dirty="0" smtClean="0"/>
                        <a:t>Pleasant, James</a:t>
                      </a:r>
                      <a:endParaRPr lang="en-US" sz="1400" dirty="0"/>
                    </a:p>
                  </a:txBody>
                  <a:tcPr/>
                </a:tc>
                <a:tc>
                  <a:txBody>
                    <a:bodyPr/>
                    <a:lstStyle/>
                    <a:p>
                      <a:r>
                        <a:rPr lang="en-US" sz="1400" dirty="0" smtClean="0"/>
                        <a:t>Carson, 105</a:t>
                      </a:r>
                      <a:endParaRPr lang="en-US" sz="1400" dirty="0"/>
                    </a:p>
                  </a:txBody>
                  <a:tcPr/>
                </a:tc>
              </a:tr>
              <a:tr h="305095">
                <a:tc>
                  <a:txBody>
                    <a:bodyPr/>
                    <a:lstStyle/>
                    <a:p>
                      <a:r>
                        <a:rPr lang="en-US" sz="1400" dirty="0" err="1" smtClean="0"/>
                        <a:t>Sakhare</a:t>
                      </a:r>
                      <a:r>
                        <a:rPr lang="en-US" sz="1400" dirty="0" smtClean="0"/>
                        <a:t>, </a:t>
                      </a:r>
                      <a:r>
                        <a:rPr lang="en-US" sz="1400" dirty="0" err="1" smtClean="0"/>
                        <a:t>Vish</a:t>
                      </a:r>
                      <a:endParaRPr lang="en-US" sz="1400" dirty="0"/>
                    </a:p>
                  </a:txBody>
                  <a:tcPr/>
                </a:tc>
                <a:tc>
                  <a:txBody>
                    <a:bodyPr/>
                    <a:lstStyle/>
                    <a:p>
                      <a:r>
                        <a:rPr lang="en-US" sz="1400" dirty="0" smtClean="0"/>
                        <a:t>Carson, 104</a:t>
                      </a:r>
                      <a:endParaRPr lang="en-US" sz="1400" dirty="0"/>
                    </a:p>
                  </a:txBody>
                  <a:tcPr/>
                </a:tc>
              </a:tr>
              <a:tr h="305095">
                <a:tc>
                  <a:txBody>
                    <a:bodyPr/>
                    <a:lstStyle/>
                    <a:p>
                      <a:r>
                        <a:rPr lang="en-US" sz="1400" dirty="0" err="1" smtClean="0"/>
                        <a:t>Suh</a:t>
                      </a:r>
                      <a:r>
                        <a:rPr lang="en-US" sz="1400" dirty="0" smtClean="0"/>
                        <a:t>, Tae Il</a:t>
                      </a:r>
                      <a:endParaRPr lang="en-US" sz="1400" dirty="0"/>
                    </a:p>
                  </a:txBody>
                  <a:tcPr/>
                </a:tc>
                <a:tc>
                  <a:txBody>
                    <a:bodyPr/>
                    <a:lstStyle/>
                    <a:p>
                      <a:r>
                        <a:rPr lang="en-US" sz="1400" dirty="0" smtClean="0"/>
                        <a:t>Carson, 101C</a:t>
                      </a:r>
                      <a:endParaRPr lang="en-US" sz="1400" dirty="0"/>
                    </a:p>
                  </a:txBody>
                  <a:tcPr/>
                </a:tc>
              </a:tr>
              <a:tr h="305095">
                <a:tc>
                  <a:txBody>
                    <a:bodyPr/>
                    <a:lstStyle/>
                    <a:p>
                      <a:r>
                        <a:rPr lang="en-US" sz="1400" dirty="0" smtClean="0"/>
                        <a:t>Taylor, Charles</a:t>
                      </a:r>
                      <a:endParaRPr lang="en-US" sz="1400" dirty="0"/>
                    </a:p>
                  </a:txBody>
                  <a:tcPr/>
                </a:tc>
                <a:tc>
                  <a:txBody>
                    <a:bodyPr/>
                    <a:lstStyle/>
                    <a:p>
                      <a:r>
                        <a:rPr lang="en-US" sz="1400" dirty="0" smtClean="0"/>
                        <a:t>Carson, 106A</a:t>
                      </a:r>
                      <a:endParaRPr lang="en-US" sz="1400" dirty="0"/>
                    </a:p>
                  </a:txBody>
                  <a:tcPr/>
                </a:tc>
              </a:tr>
              <a:tr h="305095">
                <a:tc>
                  <a:txBody>
                    <a:bodyPr/>
                    <a:lstStyle/>
                    <a:p>
                      <a:r>
                        <a:rPr lang="en-US" sz="1400" dirty="0" smtClean="0"/>
                        <a:t>Williams, Ed</a:t>
                      </a:r>
                      <a:endParaRPr lang="en-US" sz="1400" dirty="0"/>
                    </a:p>
                  </a:txBody>
                  <a:tcPr/>
                </a:tc>
                <a:tc>
                  <a:txBody>
                    <a:bodyPr/>
                    <a:lstStyle/>
                    <a:p>
                      <a:r>
                        <a:rPr lang="en-US" sz="1400" dirty="0" smtClean="0"/>
                        <a:t>Carson,</a:t>
                      </a:r>
                      <a:r>
                        <a:rPr lang="en-US" sz="1400" baseline="0" dirty="0" smtClean="0"/>
                        <a:t> 103</a:t>
                      </a:r>
                      <a:endParaRPr lang="en-US" sz="1400" dirty="0"/>
                    </a:p>
                  </a:txBody>
                  <a:tcPr/>
                </a:tc>
              </a:tr>
              <a:tr h="305095">
                <a:tc>
                  <a:txBody>
                    <a:bodyPr/>
                    <a:lstStyle/>
                    <a:p>
                      <a:r>
                        <a:rPr lang="en-US" sz="1400" dirty="0" smtClean="0"/>
                        <a:t>Wilson, Charles</a:t>
                      </a:r>
                      <a:endParaRPr lang="en-US" sz="1400" dirty="0"/>
                    </a:p>
                  </a:txBody>
                  <a:tcPr/>
                </a:tc>
                <a:tc>
                  <a:txBody>
                    <a:bodyPr/>
                    <a:lstStyle/>
                    <a:p>
                      <a:r>
                        <a:rPr lang="en-US" sz="1400" dirty="0" smtClean="0"/>
                        <a:t>Carson, 209</a:t>
                      </a:r>
                      <a:endParaRPr lang="en-US" sz="1400" dirty="0"/>
                    </a:p>
                  </a:txBody>
                  <a:tcPr/>
                </a:tc>
              </a:tr>
              <a:tr h="305095">
                <a:tc>
                  <a:txBody>
                    <a:bodyPr/>
                    <a:lstStyle/>
                    <a:p>
                      <a:r>
                        <a:rPr lang="en-US" sz="1400" dirty="0" smtClean="0"/>
                        <a:t>Wiseman, Ken</a:t>
                      </a:r>
                      <a:endParaRPr lang="en-US" sz="1400" dirty="0"/>
                    </a:p>
                  </a:txBody>
                  <a:tcPr/>
                </a:tc>
                <a:tc>
                  <a:txBody>
                    <a:bodyPr/>
                    <a:lstStyle/>
                    <a:p>
                      <a:r>
                        <a:rPr lang="en-US" sz="1400" dirty="0" smtClean="0"/>
                        <a:t>Carson, 106A</a:t>
                      </a:r>
                      <a:endParaRPr lang="en-US" sz="1400" dirty="0"/>
                    </a:p>
                  </a:txBody>
                  <a:tcPr/>
                </a:tc>
              </a:tr>
            </a:tbl>
          </a:graphicData>
        </a:graphic>
      </p:graphicFrame>
      <p:sp>
        <p:nvSpPr>
          <p:cNvPr id="4" name="TextBox 3"/>
          <p:cNvSpPr txBox="1"/>
          <p:nvPr/>
        </p:nvSpPr>
        <p:spPr>
          <a:xfrm>
            <a:off x="304800" y="6096000"/>
            <a:ext cx="3505200" cy="584775"/>
          </a:xfrm>
          <a:prstGeom prst="rect">
            <a:avLst/>
          </a:prstGeom>
          <a:noFill/>
        </p:spPr>
        <p:txBody>
          <a:bodyPr wrap="square" rtlCol="0">
            <a:spAutoFit/>
          </a:bodyPr>
          <a:lstStyle/>
          <a:p>
            <a:r>
              <a:rPr lang="en-US" sz="1600" dirty="0" smtClean="0"/>
              <a:t>Lester </a:t>
            </a:r>
            <a:r>
              <a:rPr lang="en-US" sz="1600" dirty="0" err="1" smtClean="0"/>
              <a:t>Hartsell</a:t>
            </a:r>
            <a:r>
              <a:rPr lang="en-US" sz="1600" dirty="0" smtClean="0"/>
              <a:t> (Chair) Carson 202A</a:t>
            </a:r>
          </a:p>
          <a:p>
            <a:r>
              <a:rPr lang="en-US" sz="1600" dirty="0" smtClean="0"/>
              <a:t>Helen Byrd (Secretary) Carson 202A</a:t>
            </a:r>
            <a:endParaRPr lang="en-US" sz="1600" dirty="0"/>
          </a:p>
        </p:txBody>
      </p:sp>
      <p:sp>
        <p:nvSpPr>
          <p:cNvPr id="5" name="TextBox 4"/>
          <p:cNvSpPr txBox="1"/>
          <p:nvPr/>
        </p:nvSpPr>
        <p:spPr>
          <a:xfrm>
            <a:off x="-152400" y="76200"/>
            <a:ext cx="3657600" cy="369332"/>
          </a:xfrm>
          <a:prstGeom prst="rect">
            <a:avLst/>
          </a:prstGeom>
          <a:noFill/>
        </p:spPr>
        <p:txBody>
          <a:bodyPr wrap="square" rtlCol="0">
            <a:spAutoFit/>
          </a:bodyPr>
          <a:lstStyle/>
          <a:p>
            <a:pPr algn="ctr"/>
            <a:r>
              <a:rPr lang="en-US" dirty="0" smtClean="0"/>
              <a:t>ETSU Directory, 1975-76</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80401739"/>
              </p:ext>
            </p:extLst>
          </p:nvPr>
        </p:nvGraphicFramePr>
        <p:xfrm>
          <a:off x="5943600" y="457200"/>
          <a:ext cx="2743200" cy="5796510"/>
        </p:xfrm>
        <a:graphic>
          <a:graphicData uri="http://schemas.openxmlformats.org/drawingml/2006/table">
            <a:tbl>
              <a:tblPr firstRow="1" bandRow="1">
                <a:tableStyleId>{5C22544A-7EE6-4342-B048-85BDC9FD1C3A}</a:tableStyleId>
              </a:tblPr>
              <a:tblGrid>
                <a:gridCol w="1490867"/>
                <a:gridCol w="1252333"/>
              </a:tblGrid>
              <a:tr h="299788">
                <a:tc>
                  <a:txBody>
                    <a:bodyPr/>
                    <a:lstStyle/>
                    <a:p>
                      <a:pPr algn="ctr"/>
                      <a:r>
                        <a:rPr lang="en-US" sz="1400" dirty="0" smtClean="0"/>
                        <a:t>NAME</a:t>
                      </a:r>
                      <a:endParaRPr lang="en-US" sz="1400" dirty="0"/>
                    </a:p>
                  </a:txBody>
                  <a:tcPr/>
                </a:tc>
                <a:tc>
                  <a:txBody>
                    <a:bodyPr/>
                    <a:lstStyle/>
                    <a:p>
                      <a:pPr algn="ctr"/>
                      <a:r>
                        <a:rPr lang="en-US" sz="1400" dirty="0" smtClean="0"/>
                        <a:t>OFFICE</a:t>
                      </a:r>
                      <a:endParaRPr lang="en-US" sz="1400" dirty="0"/>
                    </a:p>
                  </a:txBody>
                  <a:tcPr/>
                </a:tc>
              </a:tr>
              <a:tr h="305095">
                <a:tc>
                  <a:txBody>
                    <a:bodyPr/>
                    <a:lstStyle/>
                    <a:p>
                      <a:r>
                        <a:rPr lang="en-US" sz="1400" dirty="0" err="1" smtClean="0"/>
                        <a:t>Bailes</a:t>
                      </a:r>
                      <a:r>
                        <a:rPr lang="en-US" sz="1400" dirty="0" smtClean="0"/>
                        <a:t>,</a:t>
                      </a:r>
                      <a:r>
                        <a:rPr lang="en-US" sz="1400" baseline="0" dirty="0" smtClean="0"/>
                        <a:t> Gordon</a:t>
                      </a:r>
                      <a:endParaRPr lang="en-US" sz="1400" dirty="0"/>
                    </a:p>
                  </a:txBody>
                  <a:tcPr/>
                </a:tc>
                <a:tc>
                  <a:txBody>
                    <a:bodyPr/>
                    <a:lstStyle/>
                    <a:p>
                      <a:r>
                        <a:rPr lang="en-US" sz="1400" dirty="0" smtClean="0"/>
                        <a:t>Carson, 204C</a:t>
                      </a:r>
                      <a:endParaRPr lang="en-US" sz="1400" dirty="0"/>
                    </a:p>
                  </a:txBody>
                  <a:tcPr/>
                </a:tc>
              </a:tr>
              <a:tr h="305095">
                <a:tc>
                  <a:txBody>
                    <a:bodyPr/>
                    <a:lstStyle/>
                    <a:p>
                      <a:r>
                        <a:rPr lang="en-US" sz="1400" dirty="0" smtClean="0"/>
                        <a:t>Carson, Sally</a:t>
                      </a:r>
                      <a:endParaRPr lang="en-US" sz="1400" dirty="0"/>
                    </a:p>
                  </a:txBody>
                  <a:tcPr/>
                </a:tc>
                <a:tc>
                  <a:txBody>
                    <a:bodyPr/>
                    <a:lstStyle/>
                    <a:p>
                      <a:r>
                        <a:rPr lang="en-US" sz="1400" dirty="0" smtClean="0"/>
                        <a:t>Carson ,205</a:t>
                      </a:r>
                      <a:endParaRPr lang="en-US" sz="1400" dirty="0"/>
                    </a:p>
                  </a:txBody>
                  <a:tcPr/>
                </a:tc>
              </a:tr>
              <a:tr h="305095">
                <a:tc>
                  <a:txBody>
                    <a:bodyPr/>
                    <a:lstStyle/>
                    <a:p>
                      <a:r>
                        <a:rPr lang="en-US" sz="1400" dirty="0" smtClean="0"/>
                        <a:t>Faber, Joe</a:t>
                      </a:r>
                      <a:endParaRPr lang="en-US" sz="1400" dirty="0"/>
                    </a:p>
                  </a:txBody>
                  <a:tcPr/>
                </a:tc>
                <a:tc>
                  <a:txBody>
                    <a:bodyPr/>
                    <a:lstStyle/>
                    <a:p>
                      <a:r>
                        <a:rPr lang="en-US" sz="1400" dirty="0" smtClean="0"/>
                        <a:t>Carson, 103</a:t>
                      </a:r>
                      <a:endParaRPr lang="en-US" sz="1400" dirty="0"/>
                    </a:p>
                  </a:txBody>
                  <a:tcPr/>
                </a:tc>
              </a:tr>
              <a:tr h="305095">
                <a:tc>
                  <a:txBody>
                    <a:bodyPr/>
                    <a:lstStyle/>
                    <a:p>
                      <a:r>
                        <a:rPr lang="en-US" sz="1400" dirty="0" err="1" smtClean="0"/>
                        <a:t>Ginnings</a:t>
                      </a:r>
                      <a:r>
                        <a:rPr lang="en-US" sz="1400" dirty="0" smtClean="0"/>
                        <a:t>, Gerald</a:t>
                      </a:r>
                      <a:endParaRPr lang="en-US" sz="1400" dirty="0"/>
                    </a:p>
                  </a:txBody>
                  <a:tcPr/>
                </a:tc>
                <a:tc>
                  <a:txBody>
                    <a:bodyPr/>
                    <a:lstStyle/>
                    <a:p>
                      <a:r>
                        <a:rPr lang="en-US" sz="1400" dirty="0" smtClean="0"/>
                        <a:t>Carson, 204A</a:t>
                      </a:r>
                      <a:endParaRPr lang="en-US" sz="1400" dirty="0"/>
                    </a:p>
                  </a:txBody>
                  <a:tcPr/>
                </a:tc>
              </a:tr>
              <a:tr h="305095">
                <a:tc>
                  <a:txBody>
                    <a:bodyPr/>
                    <a:lstStyle/>
                    <a:p>
                      <a:r>
                        <a:rPr lang="en-US" sz="1400" dirty="0" err="1" smtClean="0"/>
                        <a:t>Jablonski</a:t>
                      </a:r>
                      <a:r>
                        <a:rPr lang="en-US" sz="1400" dirty="0" smtClean="0"/>
                        <a:t>, Todd</a:t>
                      </a:r>
                      <a:endParaRPr lang="en-US" sz="1400" dirty="0"/>
                    </a:p>
                  </a:txBody>
                  <a:tcPr/>
                </a:tc>
                <a:tc>
                  <a:txBody>
                    <a:bodyPr/>
                    <a:lstStyle/>
                    <a:p>
                      <a:r>
                        <a:rPr lang="en-US" sz="1400" dirty="0" smtClean="0"/>
                        <a:t>Carson, 101B</a:t>
                      </a:r>
                      <a:endParaRPr lang="en-US" sz="1400" dirty="0"/>
                    </a:p>
                  </a:txBody>
                  <a:tcPr/>
                </a:tc>
              </a:tr>
              <a:tr h="305095">
                <a:tc>
                  <a:txBody>
                    <a:bodyPr/>
                    <a:lstStyle/>
                    <a:p>
                      <a:r>
                        <a:rPr lang="en-US" sz="1400" dirty="0" err="1" smtClean="0"/>
                        <a:t>Kerley</a:t>
                      </a:r>
                      <a:r>
                        <a:rPr lang="en-US" sz="1400" dirty="0" smtClean="0"/>
                        <a:t>, </a:t>
                      </a:r>
                      <a:r>
                        <a:rPr lang="en-US" sz="1400" dirty="0" err="1" smtClean="0"/>
                        <a:t>Lyndell</a:t>
                      </a:r>
                      <a:endParaRPr lang="en-US" sz="1400" dirty="0"/>
                    </a:p>
                  </a:txBody>
                  <a:tcPr/>
                </a:tc>
                <a:tc>
                  <a:txBody>
                    <a:bodyPr/>
                    <a:lstStyle/>
                    <a:p>
                      <a:r>
                        <a:rPr lang="en-US" sz="1400" dirty="0" smtClean="0"/>
                        <a:t>Carson, 104</a:t>
                      </a:r>
                      <a:endParaRPr lang="en-US" sz="1400" dirty="0"/>
                    </a:p>
                  </a:txBody>
                  <a:tcPr/>
                </a:tc>
              </a:tr>
              <a:tr h="305095">
                <a:tc>
                  <a:txBody>
                    <a:bodyPr/>
                    <a:lstStyle/>
                    <a:p>
                      <a:r>
                        <a:rPr lang="en-US" sz="1400" dirty="0" smtClean="0"/>
                        <a:t>Kinloch, John</a:t>
                      </a:r>
                      <a:endParaRPr lang="en-US" sz="1400" dirty="0"/>
                    </a:p>
                  </a:txBody>
                  <a:tcPr/>
                </a:tc>
                <a:tc>
                  <a:txBody>
                    <a:bodyPr/>
                    <a:lstStyle/>
                    <a:p>
                      <a:r>
                        <a:rPr lang="en-US" sz="1400" dirty="0" smtClean="0"/>
                        <a:t>Carson, 105</a:t>
                      </a:r>
                      <a:endParaRPr lang="en-US" sz="1400" dirty="0"/>
                    </a:p>
                  </a:txBody>
                  <a:tcPr/>
                </a:tc>
              </a:tr>
              <a:tr h="305095">
                <a:tc>
                  <a:txBody>
                    <a:bodyPr/>
                    <a:lstStyle/>
                    <a:p>
                      <a:r>
                        <a:rPr lang="en-US" sz="1400" dirty="0" smtClean="0"/>
                        <a:t>Lyle, Ben</a:t>
                      </a:r>
                      <a:endParaRPr lang="en-US" sz="1400" dirty="0"/>
                    </a:p>
                  </a:txBody>
                  <a:tcPr/>
                </a:tc>
                <a:tc>
                  <a:txBody>
                    <a:bodyPr/>
                    <a:lstStyle/>
                    <a:p>
                      <a:r>
                        <a:rPr lang="en-US" sz="1400" dirty="0" smtClean="0"/>
                        <a:t>Carson, 101B</a:t>
                      </a:r>
                      <a:endParaRPr lang="en-US" sz="1400" dirty="0"/>
                    </a:p>
                  </a:txBody>
                  <a:tcPr/>
                </a:tc>
              </a:tr>
              <a:tr h="305095">
                <a:tc>
                  <a:txBody>
                    <a:bodyPr/>
                    <a:lstStyle/>
                    <a:p>
                      <a:r>
                        <a:rPr lang="en-US" sz="1400" dirty="0" smtClean="0"/>
                        <a:t>Lyle, Betty</a:t>
                      </a:r>
                      <a:endParaRPr lang="en-US" sz="1400" dirty="0"/>
                    </a:p>
                  </a:txBody>
                  <a:tcPr/>
                </a:tc>
                <a:tc>
                  <a:txBody>
                    <a:bodyPr/>
                    <a:lstStyle/>
                    <a:p>
                      <a:r>
                        <a:rPr lang="en-US" sz="1400" dirty="0" smtClean="0"/>
                        <a:t>Carson, 204B</a:t>
                      </a:r>
                      <a:endParaRPr lang="en-US" sz="1400" dirty="0"/>
                    </a:p>
                  </a:txBody>
                  <a:tcPr/>
                </a:tc>
              </a:tr>
              <a:tr h="305095">
                <a:tc>
                  <a:txBody>
                    <a:bodyPr/>
                    <a:lstStyle/>
                    <a:p>
                      <a:r>
                        <a:rPr lang="en-US" sz="1400" dirty="0" err="1" smtClean="0"/>
                        <a:t>Midyett</a:t>
                      </a:r>
                      <a:r>
                        <a:rPr lang="en-US" sz="1400" dirty="0" smtClean="0"/>
                        <a:t>, Marjorie</a:t>
                      </a:r>
                      <a:endParaRPr lang="en-US" sz="1400" dirty="0"/>
                    </a:p>
                  </a:txBody>
                  <a:tcPr/>
                </a:tc>
                <a:tc>
                  <a:txBody>
                    <a:bodyPr/>
                    <a:lstStyle/>
                    <a:p>
                      <a:r>
                        <a:rPr lang="en-US" sz="1400" dirty="0" smtClean="0"/>
                        <a:t>Carson, 204B</a:t>
                      </a:r>
                      <a:endParaRPr lang="en-US" sz="1400" dirty="0"/>
                    </a:p>
                  </a:txBody>
                  <a:tcPr/>
                </a:tc>
              </a:tr>
              <a:tr h="305095">
                <a:tc>
                  <a:txBody>
                    <a:bodyPr/>
                    <a:lstStyle/>
                    <a:p>
                      <a:r>
                        <a:rPr lang="en-US" sz="1400" dirty="0" smtClean="0"/>
                        <a:t>Pleasant, James</a:t>
                      </a:r>
                      <a:endParaRPr lang="en-US" sz="1400" dirty="0"/>
                    </a:p>
                  </a:txBody>
                  <a:tcPr/>
                </a:tc>
                <a:tc>
                  <a:txBody>
                    <a:bodyPr/>
                    <a:lstStyle/>
                    <a:p>
                      <a:r>
                        <a:rPr lang="en-US" sz="1400" dirty="0" smtClean="0"/>
                        <a:t>Carson, 105</a:t>
                      </a:r>
                      <a:endParaRPr lang="en-US" sz="1400" dirty="0"/>
                    </a:p>
                  </a:txBody>
                  <a:tcPr/>
                </a:tc>
              </a:tr>
              <a:tr h="305095">
                <a:tc>
                  <a:txBody>
                    <a:bodyPr/>
                    <a:lstStyle/>
                    <a:p>
                      <a:r>
                        <a:rPr lang="en-US" sz="1400" dirty="0" err="1" smtClean="0"/>
                        <a:t>Sakhare</a:t>
                      </a:r>
                      <a:r>
                        <a:rPr lang="en-US" sz="1400" dirty="0" smtClean="0"/>
                        <a:t>, </a:t>
                      </a:r>
                      <a:r>
                        <a:rPr lang="en-US" sz="1400" dirty="0" err="1" smtClean="0"/>
                        <a:t>Vish</a:t>
                      </a:r>
                      <a:endParaRPr lang="en-US" sz="1400" dirty="0"/>
                    </a:p>
                  </a:txBody>
                  <a:tcPr/>
                </a:tc>
                <a:tc>
                  <a:txBody>
                    <a:bodyPr/>
                    <a:lstStyle/>
                    <a:p>
                      <a:r>
                        <a:rPr lang="en-US" sz="1400" dirty="0" smtClean="0"/>
                        <a:t>Carson, 104</a:t>
                      </a:r>
                      <a:endParaRPr lang="en-US" sz="1400" dirty="0"/>
                    </a:p>
                  </a:txBody>
                  <a:tcPr/>
                </a:tc>
              </a:tr>
              <a:tr h="305095">
                <a:tc>
                  <a:txBody>
                    <a:bodyPr/>
                    <a:lstStyle/>
                    <a:p>
                      <a:r>
                        <a:rPr lang="en-US" sz="1400" b="1" dirty="0" err="1" smtClean="0"/>
                        <a:t>Slimick</a:t>
                      </a:r>
                      <a:r>
                        <a:rPr lang="en-US" sz="1400" b="1" dirty="0" smtClean="0"/>
                        <a:t>, John</a:t>
                      </a:r>
                      <a:endParaRPr lang="en-US" sz="1400" b="1" dirty="0"/>
                    </a:p>
                  </a:txBody>
                  <a:tcPr/>
                </a:tc>
                <a:tc>
                  <a:txBody>
                    <a:bodyPr/>
                    <a:lstStyle/>
                    <a:p>
                      <a:r>
                        <a:rPr lang="en-US" sz="1400" b="1" dirty="0" smtClean="0"/>
                        <a:t>Carson, 202A</a:t>
                      </a:r>
                      <a:endParaRPr lang="en-US" sz="1400" b="1" dirty="0"/>
                    </a:p>
                  </a:txBody>
                  <a:tcPr/>
                </a:tc>
              </a:tr>
              <a:tr h="305095">
                <a:tc>
                  <a:txBody>
                    <a:bodyPr/>
                    <a:lstStyle/>
                    <a:p>
                      <a:r>
                        <a:rPr lang="en-US" sz="1400" dirty="0" err="1" smtClean="0"/>
                        <a:t>Suh</a:t>
                      </a:r>
                      <a:r>
                        <a:rPr lang="en-US" sz="1400" dirty="0" smtClean="0"/>
                        <a:t>, Tae Il</a:t>
                      </a:r>
                      <a:endParaRPr lang="en-US" sz="1400" dirty="0"/>
                    </a:p>
                  </a:txBody>
                  <a:tcPr/>
                </a:tc>
                <a:tc>
                  <a:txBody>
                    <a:bodyPr/>
                    <a:lstStyle/>
                    <a:p>
                      <a:r>
                        <a:rPr lang="en-US" sz="1400" dirty="0" smtClean="0"/>
                        <a:t>Carson, 101C</a:t>
                      </a:r>
                      <a:endParaRPr lang="en-US" sz="1400" dirty="0"/>
                    </a:p>
                  </a:txBody>
                  <a:tcPr/>
                </a:tc>
              </a:tr>
              <a:tr h="305095">
                <a:tc>
                  <a:txBody>
                    <a:bodyPr/>
                    <a:lstStyle/>
                    <a:p>
                      <a:r>
                        <a:rPr lang="en-US" sz="1400" dirty="0" smtClean="0"/>
                        <a:t>Taylor, Charles</a:t>
                      </a:r>
                      <a:endParaRPr lang="en-US" sz="1400" dirty="0"/>
                    </a:p>
                  </a:txBody>
                  <a:tcPr/>
                </a:tc>
                <a:tc>
                  <a:txBody>
                    <a:bodyPr/>
                    <a:lstStyle/>
                    <a:p>
                      <a:r>
                        <a:rPr lang="en-US" sz="1400" dirty="0" smtClean="0"/>
                        <a:t>Carson, 106A</a:t>
                      </a:r>
                      <a:endParaRPr lang="en-US" sz="1400" dirty="0"/>
                    </a:p>
                  </a:txBody>
                  <a:tcPr/>
                </a:tc>
              </a:tr>
              <a:tr h="305095">
                <a:tc>
                  <a:txBody>
                    <a:bodyPr/>
                    <a:lstStyle/>
                    <a:p>
                      <a:r>
                        <a:rPr lang="en-US" sz="1400" dirty="0" smtClean="0"/>
                        <a:t>Williams, Ed</a:t>
                      </a:r>
                      <a:endParaRPr lang="en-US" sz="1400" dirty="0"/>
                    </a:p>
                  </a:txBody>
                  <a:tcPr/>
                </a:tc>
                <a:tc>
                  <a:txBody>
                    <a:bodyPr/>
                    <a:lstStyle/>
                    <a:p>
                      <a:r>
                        <a:rPr lang="en-US" sz="1400" dirty="0" smtClean="0"/>
                        <a:t>Carson,</a:t>
                      </a:r>
                      <a:r>
                        <a:rPr lang="en-US" sz="1400" baseline="0" dirty="0" smtClean="0"/>
                        <a:t> 103</a:t>
                      </a:r>
                      <a:endParaRPr lang="en-US" sz="1400" dirty="0"/>
                    </a:p>
                  </a:txBody>
                  <a:tcPr/>
                </a:tc>
              </a:tr>
              <a:tr h="305095">
                <a:tc>
                  <a:txBody>
                    <a:bodyPr/>
                    <a:lstStyle/>
                    <a:p>
                      <a:r>
                        <a:rPr lang="en-US" sz="1400" dirty="0" smtClean="0"/>
                        <a:t>Wilson, Charles</a:t>
                      </a:r>
                      <a:endParaRPr lang="en-US" sz="1400" dirty="0"/>
                    </a:p>
                  </a:txBody>
                  <a:tcPr/>
                </a:tc>
                <a:tc>
                  <a:txBody>
                    <a:bodyPr/>
                    <a:lstStyle/>
                    <a:p>
                      <a:r>
                        <a:rPr lang="en-US" sz="1400" dirty="0" smtClean="0"/>
                        <a:t>Carson, 209</a:t>
                      </a:r>
                      <a:endParaRPr lang="en-US" sz="1400" dirty="0"/>
                    </a:p>
                  </a:txBody>
                  <a:tcPr/>
                </a:tc>
              </a:tr>
              <a:tr h="305095">
                <a:tc>
                  <a:txBody>
                    <a:bodyPr/>
                    <a:lstStyle/>
                    <a:p>
                      <a:r>
                        <a:rPr lang="en-US" sz="1400" dirty="0" smtClean="0"/>
                        <a:t>Wiseman, Ken</a:t>
                      </a:r>
                      <a:endParaRPr lang="en-US" sz="1400" dirty="0"/>
                    </a:p>
                  </a:txBody>
                  <a:tcPr/>
                </a:tc>
                <a:tc>
                  <a:txBody>
                    <a:bodyPr/>
                    <a:lstStyle/>
                    <a:p>
                      <a:r>
                        <a:rPr lang="en-US" sz="1400" dirty="0" smtClean="0"/>
                        <a:t>Carson, 106A</a:t>
                      </a:r>
                      <a:endParaRPr lang="en-US" sz="1400" dirty="0"/>
                    </a:p>
                  </a:txBody>
                  <a:tcPr/>
                </a:tc>
              </a:tr>
            </a:tbl>
          </a:graphicData>
        </a:graphic>
      </p:graphicFrame>
      <p:sp>
        <p:nvSpPr>
          <p:cNvPr id="7" name="TextBox 6"/>
          <p:cNvSpPr txBox="1"/>
          <p:nvPr/>
        </p:nvSpPr>
        <p:spPr>
          <a:xfrm>
            <a:off x="5410200" y="76200"/>
            <a:ext cx="3657600" cy="369332"/>
          </a:xfrm>
          <a:prstGeom prst="rect">
            <a:avLst/>
          </a:prstGeom>
          <a:noFill/>
        </p:spPr>
        <p:txBody>
          <a:bodyPr wrap="square" rtlCol="0">
            <a:spAutoFit/>
          </a:bodyPr>
          <a:lstStyle/>
          <a:p>
            <a:pPr algn="ctr"/>
            <a:r>
              <a:rPr lang="en-US" dirty="0" smtClean="0"/>
              <a:t>ETSU Directory, 1976-77</a:t>
            </a:r>
            <a:endParaRPr lang="en-US" dirty="0"/>
          </a:p>
        </p:txBody>
      </p:sp>
      <p:sp>
        <p:nvSpPr>
          <p:cNvPr id="9" name="TextBox 8"/>
          <p:cNvSpPr txBox="1"/>
          <p:nvPr/>
        </p:nvSpPr>
        <p:spPr>
          <a:xfrm>
            <a:off x="5334000" y="6248400"/>
            <a:ext cx="3505200" cy="584775"/>
          </a:xfrm>
          <a:prstGeom prst="rect">
            <a:avLst/>
          </a:prstGeom>
          <a:noFill/>
        </p:spPr>
        <p:txBody>
          <a:bodyPr wrap="square" rtlCol="0">
            <a:spAutoFit/>
          </a:bodyPr>
          <a:lstStyle/>
          <a:p>
            <a:r>
              <a:rPr lang="en-US" sz="1600" dirty="0" smtClean="0"/>
              <a:t>Lester </a:t>
            </a:r>
            <a:r>
              <a:rPr lang="en-US" sz="1600" dirty="0" err="1" smtClean="0"/>
              <a:t>Hartsell</a:t>
            </a:r>
            <a:r>
              <a:rPr lang="en-US" sz="1600" dirty="0" smtClean="0"/>
              <a:t> (Chair) Carson 202A</a:t>
            </a:r>
          </a:p>
          <a:p>
            <a:r>
              <a:rPr lang="en-US" sz="1600" dirty="0" smtClean="0"/>
              <a:t>Helen Byrd (Secretary) Carson 202A</a:t>
            </a:r>
            <a:endParaRPr lang="en-US" sz="1600"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0400" y="3429000"/>
            <a:ext cx="2627376" cy="1957703"/>
          </a:xfrm>
          <a:prstGeom prst="rect">
            <a:avLst/>
          </a:prstGeom>
          <a:ln w="38100">
            <a:solidFill>
              <a:schemeClr val="tx1"/>
            </a:solidFill>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1015169"/>
            <a:ext cx="2615653" cy="1956631"/>
          </a:xfrm>
          <a:prstGeom prst="rect">
            <a:avLst/>
          </a:prstGeom>
          <a:ln w="38100">
            <a:solidFill>
              <a:schemeClr val="tx1"/>
            </a:solidFill>
          </a:ln>
        </p:spPr>
      </p:pic>
      <p:sp>
        <p:nvSpPr>
          <p:cNvPr id="12" name="TextBox 11"/>
          <p:cNvSpPr txBox="1"/>
          <p:nvPr/>
        </p:nvSpPr>
        <p:spPr>
          <a:xfrm>
            <a:off x="3276600" y="445532"/>
            <a:ext cx="2438400" cy="369332"/>
          </a:xfrm>
          <a:prstGeom prst="rect">
            <a:avLst/>
          </a:prstGeom>
          <a:noFill/>
        </p:spPr>
        <p:txBody>
          <a:bodyPr wrap="square" rtlCol="0">
            <a:spAutoFit/>
          </a:bodyPr>
          <a:lstStyle/>
          <a:p>
            <a:pPr algn="ctr"/>
            <a:r>
              <a:rPr lang="en-US" b="1" dirty="0" smtClean="0"/>
              <a:t>Carson Hall</a:t>
            </a:r>
            <a:endParaRPr lang="en-US" b="1" dirty="0"/>
          </a:p>
        </p:txBody>
      </p:sp>
    </p:spTree>
    <p:extLst>
      <p:ext uri="{BB962C8B-B14F-4D97-AF65-F5344CB8AC3E}">
        <p14:creationId xmlns:p14="http://schemas.microsoft.com/office/powerpoint/2010/main" val="18040913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43000"/>
            <a:ext cx="6934200" cy="5200650"/>
          </a:xfrm>
          <a:prstGeom prst="rect">
            <a:avLst/>
          </a:prstGeom>
          <a:ln w="38100">
            <a:solidFill>
              <a:schemeClr val="tx2">
                <a:lumMod val="75000"/>
              </a:schemeClr>
            </a:solidFill>
          </a:ln>
        </p:spPr>
      </p:pic>
      <p:sp>
        <p:nvSpPr>
          <p:cNvPr id="2" name="TextBox 1"/>
          <p:cNvSpPr txBox="1"/>
          <p:nvPr/>
        </p:nvSpPr>
        <p:spPr>
          <a:xfrm>
            <a:off x="1295400" y="228600"/>
            <a:ext cx="6477000" cy="369332"/>
          </a:xfrm>
          <a:prstGeom prst="rect">
            <a:avLst/>
          </a:prstGeom>
          <a:noFill/>
        </p:spPr>
        <p:txBody>
          <a:bodyPr wrap="square" rtlCol="0">
            <a:spAutoFit/>
          </a:bodyPr>
          <a:lstStyle/>
          <a:p>
            <a:pPr algn="ctr"/>
            <a:r>
              <a:rPr lang="en-US" dirty="0" smtClean="0"/>
              <a:t>Carson Hall (1952-1990???)</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797169"/>
            <a:ext cx="6056376" cy="4512710"/>
          </a:xfrm>
          <a:prstGeom prst="rect">
            <a:avLst/>
          </a:prstGeom>
        </p:spPr>
      </p:pic>
    </p:spTree>
    <p:extLst>
      <p:ext uri="{BB962C8B-B14F-4D97-AF65-F5344CB8AC3E}">
        <p14:creationId xmlns:p14="http://schemas.microsoft.com/office/powerpoint/2010/main" val="128292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20" y="762000"/>
            <a:ext cx="3371331" cy="2633722"/>
          </a:xfrm>
          <a:prstGeom prst="rect">
            <a:avLst/>
          </a:prstGeom>
          <a:ln w="38100">
            <a:solidFill>
              <a:schemeClr val="tx1"/>
            </a:solidFill>
          </a:ln>
        </p:spPr>
      </p:pic>
      <p:sp>
        <p:nvSpPr>
          <p:cNvPr id="3" name="TextBox 2"/>
          <p:cNvSpPr txBox="1"/>
          <p:nvPr/>
        </p:nvSpPr>
        <p:spPr>
          <a:xfrm>
            <a:off x="76200" y="76200"/>
            <a:ext cx="8915400"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Math Department Rejects </a:t>
            </a: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4800600" y="642878"/>
            <a:ext cx="3886200" cy="2862322"/>
          </a:xfrm>
          <a:prstGeom prst="rect">
            <a:avLst/>
          </a:prstGeom>
          <a:noFill/>
        </p:spPr>
        <p:txBody>
          <a:bodyPr wrap="square" rtlCol="0">
            <a:spAutoFit/>
          </a:bodyPr>
          <a:lstStyle/>
          <a:p>
            <a:endParaRPr lang="en-US" dirty="0"/>
          </a:p>
          <a:p>
            <a:r>
              <a:rPr lang="en-US" dirty="0"/>
              <a:t>"...the plan was that... the Math Department would vacate Tom Carson Hall and move into </a:t>
            </a:r>
            <a:r>
              <a:rPr lang="en-US" dirty="0" err="1"/>
              <a:t>Gilbreath</a:t>
            </a:r>
            <a:r>
              <a:rPr lang="en-US" dirty="0"/>
              <a:t>... [Other units planned to return to </a:t>
            </a:r>
            <a:r>
              <a:rPr lang="en-US" dirty="0" err="1"/>
              <a:t>Gilbreath</a:t>
            </a:r>
            <a:r>
              <a:rPr lang="en-US" dirty="0"/>
              <a:t> as soon as construction was complete but] Not so with the Math Department. This summer the faculty of the department petitioned the administration for permission to remain in Carson Hall</a:t>
            </a:r>
            <a:r>
              <a:rPr lang="en-US" dirty="0" smtClean="0"/>
              <a:t>.</a:t>
            </a:r>
            <a:endParaRPr lang="en-US" dirty="0"/>
          </a:p>
        </p:txBody>
      </p:sp>
      <p:sp>
        <p:nvSpPr>
          <p:cNvPr id="5" name="TextBox 4"/>
          <p:cNvSpPr txBox="1"/>
          <p:nvPr/>
        </p:nvSpPr>
        <p:spPr>
          <a:xfrm>
            <a:off x="76200" y="3517880"/>
            <a:ext cx="8915400" cy="3416320"/>
          </a:xfrm>
          <a:prstGeom prst="rect">
            <a:avLst/>
          </a:prstGeom>
          <a:noFill/>
        </p:spPr>
        <p:txBody>
          <a:bodyPr wrap="square" rtlCol="0">
            <a:spAutoFit/>
          </a:bodyPr>
          <a:lstStyle/>
          <a:p>
            <a:r>
              <a:rPr lang="en-US" dirty="0" smtClean="0"/>
              <a:t>The </a:t>
            </a:r>
            <a:r>
              <a:rPr lang="en-US" dirty="0"/>
              <a:t>primary complaint about </a:t>
            </a:r>
            <a:r>
              <a:rPr lang="en-US" dirty="0" err="1"/>
              <a:t>Gilbreath</a:t>
            </a:r>
            <a:r>
              <a:rPr lang="en-US" dirty="0"/>
              <a:t> Hall is the third floor office space.  The faculty offices are separated only by partitions with no doors. Dr. Lester </a:t>
            </a:r>
            <a:r>
              <a:rPr lang="en-US" dirty="0" err="1"/>
              <a:t>Hartsell</a:t>
            </a:r>
            <a:r>
              <a:rPr lang="en-US" dirty="0"/>
              <a:t> cited lack of security as one of the major drawbacks of the new building</a:t>
            </a:r>
            <a:r>
              <a:rPr lang="en-US" dirty="0" smtClean="0"/>
              <a:t>.</a:t>
            </a:r>
            <a:endParaRPr lang="en-US" dirty="0"/>
          </a:p>
          <a:p>
            <a:r>
              <a:rPr lang="en-US" dirty="0"/>
              <a:t>With no doors, occupants would be unable to insure safe-keeping of examinations, books, typewriters, calculators and other valuable equipment</a:t>
            </a:r>
            <a:r>
              <a:rPr lang="en-US" dirty="0" smtClean="0"/>
              <a:t>.</a:t>
            </a:r>
            <a:endParaRPr lang="en-US" dirty="0"/>
          </a:p>
          <a:p>
            <a:r>
              <a:rPr lang="en-US" dirty="0"/>
              <a:t>...Betty Lyle of the Math Department was concerned that the limited privacy </a:t>
            </a:r>
            <a:r>
              <a:rPr lang="en-US" dirty="0" smtClean="0"/>
              <a:t>would </a:t>
            </a:r>
            <a:r>
              <a:rPr lang="en-US" dirty="0"/>
              <a:t>hamper student guidance. She fells that students would be unwilling to discuss class or personal problems when they could be overheard</a:t>
            </a:r>
            <a:r>
              <a:rPr lang="en-US" dirty="0" smtClean="0"/>
              <a:t>.</a:t>
            </a:r>
            <a:endParaRPr lang="en-US" dirty="0"/>
          </a:p>
          <a:p>
            <a:r>
              <a:rPr lang="en-US" dirty="0" err="1" smtClean="0"/>
              <a:t>Hartsell</a:t>
            </a:r>
            <a:r>
              <a:rPr lang="en-US" dirty="0" smtClean="0"/>
              <a:t> </a:t>
            </a:r>
            <a:r>
              <a:rPr lang="en-US" dirty="0"/>
              <a:t>said there is a feeling of department unity in Carson Hall. "We have a building we can call our own," </a:t>
            </a:r>
            <a:r>
              <a:rPr lang="en-US" dirty="0" err="1" smtClean="0"/>
              <a:t>Hartsell</a:t>
            </a:r>
            <a:r>
              <a:rPr lang="en-US" dirty="0" smtClean="0"/>
              <a:t> </a:t>
            </a:r>
            <a:r>
              <a:rPr lang="en-US" dirty="0"/>
              <a:t>said</a:t>
            </a:r>
            <a:r>
              <a:rPr lang="en-US" dirty="0" smtClean="0"/>
              <a:t>.</a:t>
            </a:r>
            <a:endParaRPr lang="en-US" dirty="0"/>
          </a:p>
          <a:p>
            <a:r>
              <a:rPr lang="en-US" dirty="0"/>
              <a:t>...</a:t>
            </a:r>
            <a:r>
              <a:rPr lang="en-US" dirty="0" err="1"/>
              <a:t>Hartsell</a:t>
            </a:r>
            <a:r>
              <a:rPr lang="en-US" dirty="0"/>
              <a:t> said, "All in all the </a:t>
            </a:r>
            <a:r>
              <a:rPr lang="en-US" dirty="0" smtClean="0"/>
              <a:t>administration </a:t>
            </a:r>
            <a:r>
              <a:rPr lang="en-US" dirty="0"/>
              <a:t>has been very nice</a:t>
            </a:r>
            <a:r>
              <a:rPr lang="en-US" dirty="0" smtClean="0"/>
              <a:t>.“ </a:t>
            </a:r>
            <a:r>
              <a:rPr lang="en-US" i="1" dirty="0" smtClean="0"/>
              <a:t>East Tennessean</a:t>
            </a:r>
            <a:r>
              <a:rPr lang="en-US" dirty="0" smtClean="0"/>
              <a:t>, 9/26/1975</a:t>
            </a:r>
            <a:endParaRPr lang="en-US" dirty="0"/>
          </a:p>
          <a:p>
            <a:endParaRPr lang="en-US" dirty="0"/>
          </a:p>
        </p:txBody>
      </p:sp>
    </p:spTree>
    <p:extLst>
      <p:ext uri="{BB962C8B-B14F-4D97-AF65-F5344CB8AC3E}">
        <p14:creationId xmlns:p14="http://schemas.microsoft.com/office/powerpoint/2010/main" val="31712274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Rectangle 355"/>
          <p:cNvSpPr/>
          <p:nvPr/>
        </p:nvSpPr>
        <p:spPr>
          <a:xfrm>
            <a:off x="5410200" y="1851659"/>
            <a:ext cx="609600" cy="190088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Rounded Rectangle 332"/>
          <p:cNvSpPr/>
          <p:nvPr/>
        </p:nvSpPr>
        <p:spPr>
          <a:xfrm>
            <a:off x="304800" y="5562600"/>
            <a:ext cx="8534400" cy="1143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0198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019800" y="3756659"/>
            <a:ext cx="990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70104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010400" y="2918459"/>
            <a:ext cx="1447800" cy="41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4582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133600" y="3756659"/>
            <a:ext cx="914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33600" y="2918459"/>
            <a:ext cx="0" cy="838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685800" y="2922578"/>
            <a:ext cx="1447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85800" y="2918459"/>
            <a:ext cx="0" cy="2133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5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7432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429000" y="5128259"/>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3429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27432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886200" y="4823459"/>
            <a:ext cx="1371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886200" y="4823459"/>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57800" y="4823459"/>
            <a:ext cx="0" cy="304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257800" y="5128259"/>
            <a:ext cx="4572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715000" y="4899659"/>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715000" y="4899659"/>
            <a:ext cx="685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6400800" y="4899659"/>
            <a:ext cx="0" cy="1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6400800" y="5052059"/>
            <a:ext cx="20574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1714500" y="29225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7388311" y="291845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7620000" y="42179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7150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715000" y="4594859"/>
            <a:ext cx="685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257800" y="4217979"/>
            <a:ext cx="0" cy="6054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43434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3886200" y="4213859"/>
            <a:ext cx="0" cy="6096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34290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31242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2743200" y="4213859"/>
            <a:ext cx="0" cy="6816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3657600" y="3147059"/>
            <a:ext cx="1219200" cy="0"/>
          </a:xfrm>
          <a:prstGeom prst="line">
            <a:avLst/>
          </a:prstGeom>
          <a:ln w="1905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3886200" y="5128259"/>
            <a:ext cx="13716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Oval 144"/>
          <p:cNvSpPr/>
          <p:nvPr/>
        </p:nvSpPr>
        <p:spPr>
          <a:xfrm>
            <a:off x="4267200" y="4975859"/>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a:off x="4724400" y="4975859"/>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a:off x="20955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20955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6096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a:off x="6096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6096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a:off x="609600" y="3832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a:off x="609600" y="4061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a:off x="6096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6096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6096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84201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a:off x="8420100" y="3299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8420100" y="3070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8420100" y="3832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a:off x="8420100" y="4061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a:off x="8420100" y="43662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a:off x="8420100" y="45948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a:off x="8420100" y="4823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a:off x="838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a:off x="1066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a:off x="1295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a:off x="1828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a:off x="2057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p:nvSpPr>
        <p:spPr>
          <a:xfrm>
            <a:off x="2286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a:off x="25146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a:off x="29718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a:off x="32004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3657600" y="5105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a:off x="4114800" y="4800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4419600" y="4800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4724400" y="4800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5029200" y="4800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a:off x="5486400" y="51054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a:off x="59436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a:off x="6172200" y="4876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a:off x="6553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a:off x="67056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a:off x="7010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a:off x="72390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a:off x="76962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p:nvSpPr>
        <p:spPr>
          <a:xfrm>
            <a:off x="79248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a:off x="8153400" y="50292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a:off x="7543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a:off x="77724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209"/>
          <p:cNvSpPr/>
          <p:nvPr/>
        </p:nvSpPr>
        <p:spPr>
          <a:xfrm>
            <a:off x="80010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62484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4770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67056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p:cNvSpPr/>
          <p:nvPr/>
        </p:nvSpPr>
        <p:spPr>
          <a:xfrm>
            <a:off x="22860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p:cNvSpPr/>
          <p:nvPr/>
        </p:nvSpPr>
        <p:spPr>
          <a:xfrm>
            <a:off x="25146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p:cNvSpPr/>
          <p:nvPr/>
        </p:nvSpPr>
        <p:spPr>
          <a:xfrm>
            <a:off x="2743200" y="3733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9906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p:cNvSpPr/>
          <p:nvPr/>
        </p:nvSpPr>
        <p:spPr>
          <a:xfrm>
            <a:off x="12192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1447800" y="28956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Triangle 219"/>
          <p:cNvSpPr/>
          <p:nvPr/>
        </p:nvSpPr>
        <p:spPr>
          <a:xfrm>
            <a:off x="41148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ight Triangle 220"/>
          <p:cNvSpPr/>
          <p:nvPr/>
        </p:nvSpPr>
        <p:spPr>
          <a:xfrm>
            <a:off x="32004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ight Triangle 221"/>
          <p:cNvSpPr/>
          <p:nvPr/>
        </p:nvSpPr>
        <p:spPr>
          <a:xfrm>
            <a:off x="15240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ight Triangle 222"/>
          <p:cNvSpPr/>
          <p:nvPr/>
        </p:nvSpPr>
        <p:spPr>
          <a:xfrm>
            <a:off x="1752600" y="36423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ight Triangle 223"/>
          <p:cNvSpPr/>
          <p:nvPr/>
        </p:nvSpPr>
        <p:spPr>
          <a:xfrm>
            <a:off x="49530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ight Triangle 224"/>
          <p:cNvSpPr/>
          <p:nvPr/>
        </p:nvSpPr>
        <p:spPr>
          <a:xfrm>
            <a:off x="6477000" y="4099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ight Triangle 225"/>
          <p:cNvSpPr/>
          <p:nvPr/>
        </p:nvSpPr>
        <p:spPr>
          <a:xfrm>
            <a:off x="4953000" y="2194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ight Triangle 226"/>
          <p:cNvSpPr/>
          <p:nvPr/>
        </p:nvSpPr>
        <p:spPr>
          <a:xfrm>
            <a:off x="4572000" y="2194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ight Triangle 227"/>
          <p:cNvSpPr/>
          <p:nvPr/>
        </p:nvSpPr>
        <p:spPr>
          <a:xfrm>
            <a:off x="3810000" y="21945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ight Triangle 228"/>
          <p:cNvSpPr/>
          <p:nvPr/>
        </p:nvSpPr>
        <p:spPr>
          <a:xfrm>
            <a:off x="4572000" y="30327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ight Triangle 229"/>
          <p:cNvSpPr/>
          <p:nvPr/>
        </p:nvSpPr>
        <p:spPr>
          <a:xfrm>
            <a:off x="3962400" y="3032759"/>
            <a:ext cx="152400" cy="1143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ight Triangle 233"/>
          <p:cNvSpPr/>
          <p:nvPr/>
        </p:nvSpPr>
        <p:spPr>
          <a:xfrm rot="10966212">
            <a:off x="3830364" y="24643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ight Triangle 234"/>
          <p:cNvSpPr/>
          <p:nvPr/>
        </p:nvSpPr>
        <p:spPr>
          <a:xfrm rot="10966212">
            <a:off x="3982764" y="3378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Right Triangle 235"/>
          <p:cNvSpPr/>
          <p:nvPr/>
        </p:nvSpPr>
        <p:spPr>
          <a:xfrm rot="5400000">
            <a:off x="6836667" y="4692393"/>
            <a:ext cx="136764" cy="94097"/>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ight Triangle 236"/>
          <p:cNvSpPr/>
          <p:nvPr/>
        </p:nvSpPr>
        <p:spPr>
          <a:xfrm rot="5400000">
            <a:off x="5084067" y="3336428"/>
            <a:ext cx="136764" cy="94097"/>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ight Triangle 237"/>
          <p:cNvSpPr/>
          <p:nvPr/>
        </p:nvSpPr>
        <p:spPr>
          <a:xfrm rot="10966212">
            <a:off x="35255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ight Triangle 238"/>
          <p:cNvSpPr/>
          <p:nvPr/>
        </p:nvSpPr>
        <p:spPr>
          <a:xfrm rot="16200000">
            <a:off x="3297848" y="3168307"/>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ight Triangle 239"/>
          <p:cNvSpPr/>
          <p:nvPr/>
        </p:nvSpPr>
        <p:spPr>
          <a:xfrm rot="10966212" flipH="1">
            <a:off x="4269746" y="5819524"/>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ight Triangle 241"/>
          <p:cNvSpPr/>
          <p:nvPr/>
        </p:nvSpPr>
        <p:spPr>
          <a:xfrm rot="16200000">
            <a:off x="7188548" y="36300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ight Triangle 242"/>
          <p:cNvSpPr/>
          <p:nvPr/>
        </p:nvSpPr>
        <p:spPr>
          <a:xfrm rot="16200000">
            <a:off x="5969347" y="4087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Right Triangle 243"/>
          <p:cNvSpPr/>
          <p:nvPr/>
        </p:nvSpPr>
        <p:spPr>
          <a:xfrm rot="16200000">
            <a:off x="2464148" y="4087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ight Triangle 244"/>
          <p:cNvSpPr/>
          <p:nvPr/>
        </p:nvSpPr>
        <p:spPr>
          <a:xfrm rot="16200000">
            <a:off x="2845148" y="4087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ight Triangle 245"/>
          <p:cNvSpPr/>
          <p:nvPr/>
        </p:nvSpPr>
        <p:spPr>
          <a:xfrm rot="10966212" flipH="1">
            <a:off x="4574544" y="24647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ight Triangle 246"/>
          <p:cNvSpPr/>
          <p:nvPr/>
        </p:nvSpPr>
        <p:spPr>
          <a:xfrm rot="10966212" flipH="1">
            <a:off x="3964946" y="24647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ight Triangle 247"/>
          <p:cNvSpPr/>
          <p:nvPr/>
        </p:nvSpPr>
        <p:spPr>
          <a:xfrm rot="16200000">
            <a:off x="4445348" y="2182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ight Triangle 248"/>
          <p:cNvSpPr/>
          <p:nvPr/>
        </p:nvSpPr>
        <p:spPr>
          <a:xfrm rot="16200000">
            <a:off x="3683348" y="21822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ight Triangle 249"/>
          <p:cNvSpPr/>
          <p:nvPr/>
        </p:nvSpPr>
        <p:spPr>
          <a:xfrm rot="16200000">
            <a:off x="3297848" y="2253907"/>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ight Triangle 250"/>
          <p:cNvSpPr/>
          <p:nvPr/>
        </p:nvSpPr>
        <p:spPr>
          <a:xfrm rot="16200000" flipV="1">
            <a:off x="5095027" y="2616242"/>
            <a:ext cx="160190" cy="139443"/>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ight Triangle 251"/>
          <p:cNvSpPr/>
          <p:nvPr/>
        </p:nvSpPr>
        <p:spPr>
          <a:xfrm rot="16200000" flipV="1">
            <a:off x="5082455" y="3162214"/>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Right Triangle 252"/>
          <p:cNvSpPr/>
          <p:nvPr/>
        </p:nvSpPr>
        <p:spPr>
          <a:xfrm rot="10800000" flipH="1">
            <a:off x="4498346" y="3379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ight Triangle 253"/>
          <p:cNvSpPr/>
          <p:nvPr/>
        </p:nvSpPr>
        <p:spPr>
          <a:xfrm rot="10800000" flipH="1">
            <a:off x="4114801" y="3379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Right Triangle 254"/>
          <p:cNvSpPr/>
          <p:nvPr/>
        </p:nvSpPr>
        <p:spPr>
          <a:xfrm rot="16200000">
            <a:off x="3835748" y="3020406"/>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ight Triangle 255"/>
          <p:cNvSpPr/>
          <p:nvPr/>
        </p:nvSpPr>
        <p:spPr>
          <a:xfrm rot="16200000" flipV="1">
            <a:off x="6835055" y="4533814"/>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7" name="Straight Connector 256"/>
          <p:cNvCxnSpPr/>
          <p:nvPr/>
        </p:nvCxnSpPr>
        <p:spPr>
          <a:xfrm>
            <a:off x="6858000" y="4671059"/>
            <a:ext cx="7620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59" name="Right Triangle 258"/>
          <p:cNvSpPr/>
          <p:nvPr/>
        </p:nvSpPr>
        <p:spPr>
          <a:xfrm rot="10966212">
            <a:off x="5487569" y="4217246"/>
            <a:ext cx="143552" cy="137833"/>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Right Triangle 259"/>
          <p:cNvSpPr/>
          <p:nvPr/>
        </p:nvSpPr>
        <p:spPr>
          <a:xfrm rot="10800000">
            <a:off x="3333366" y="3299458"/>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Right Triangle 260"/>
          <p:cNvSpPr/>
          <p:nvPr/>
        </p:nvSpPr>
        <p:spPr>
          <a:xfrm rot="10800000">
            <a:off x="6305166" y="4671058"/>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ight Triangle 261"/>
          <p:cNvSpPr/>
          <p:nvPr/>
        </p:nvSpPr>
        <p:spPr>
          <a:xfrm rot="16200000" flipV="1">
            <a:off x="6390427" y="4368842"/>
            <a:ext cx="160190" cy="139443"/>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ight Triangle 262"/>
          <p:cNvSpPr/>
          <p:nvPr/>
        </p:nvSpPr>
        <p:spPr>
          <a:xfrm rot="10966212">
            <a:off x="7487964" y="3759741"/>
            <a:ext cx="129819" cy="9486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ight Triangle 263"/>
          <p:cNvSpPr/>
          <p:nvPr/>
        </p:nvSpPr>
        <p:spPr>
          <a:xfrm rot="16200000">
            <a:off x="7645748" y="4111912"/>
            <a:ext cx="100905"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Right Triangle 264"/>
          <p:cNvSpPr/>
          <p:nvPr/>
        </p:nvSpPr>
        <p:spPr>
          <a:xfrm rot="10800000">
            <a:off x="1275966" y="3832859"/>
            <a:ext cx="95634" cy="152400"/>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p:cNvSpPr/>
          <p:nvPr/>
        </p:nvSpPr>
        <p:spPr>
          <a:xfrm>
            <a:off x="6972300" y="3528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Oval 266"/>
          <p:cNvSpPr/>
          <p:nvPr/>
        </p:nvSpPr>
        <p:spPr>
          <a:xfrm>
            <a:off x="69723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Right Triangle 268"/>
          <p:cNvSpPr/>
          <p:nvPr/>
        </p:nvSpPr>
        <p:spPr>
          <a:xfrm rot="10966212" flipH="1">
            <a:off x="4955544"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Right Triangle 269"/>
          <p:cNvSpPr/>
          <p:nvPr/>
        </p:nvSpPr>
        <p:spPr>
          <a:xfrm rot="10966212" flipH="1">
            <a:off x="1526546" y="37601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ight Triangle 271"/>
          <p:cNvSpPr/>
          <p:nvPr/>
        </p:nvSpPr>
        <p:spPr>
          <a:xfrm rot="16200000">
            <a:off x="1240448" y="4006507"/>
            <a:ext cx="160190" cy="102114"/>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ight Triangle 272"/>
          <p:cNvSpPr/>
          <p:nvPr/>
        </p:nvSpPr>
        <p:spPr>
          <a:xfrm rot="16200000" flipV="1">
            <a:off x="7749455" y="4008205"/>
            <a:ext cx="160190"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Right Triangle 273"/>
          <p:cNvSpPr/>
          <p:nvPr/>
        </p:nvSpPr>
        <p:spPr>
          <a:xfrm rot="5400000">
            <a:off x="7753351" y="3851910"/>
            <a:ext cx="152397" cy="114299"/>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Right Triangle 274"/>
          <p:cNvSpPr/>
          <p:nvPr/>
        </p:nvSpPr>
        <p:spPr>
          <a:xfrm rot="10966212" flipH="1">
            <a:off x="5336544" y="4217356"/>
            <a:ext cx="147310" cy="108911"/>
          </a:xfrm>
          <a:prstGeom prst="rtTriangle">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 name="Straight Connector 106"/>
          <p:cNvCxnSpPr/>
          <p:nvPr/>
        </p:nvCxnSpPr>
        <p:spPr>
          <a:xfrm flipV="1">
            <a:off x="3429000" y="1851659"/>
            <a:ext cx="0" cy="19050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5105400" y="2308859"/>
            <a:ext cx="0" cy="14478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3429000" y="2308859"/>
            <a:ext cx="16764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V="1">
            <a:off x="3657600" y="3375659"/>
            <a:ext cx="0" cy="37688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3657600" y="3375659"/>
            <a:ext cx="12192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4114800" y="3375659"/>
            <a:ext cx="0" cy="37688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4495800" y="3375659"/>
            <a:ext cx="0" cy="37688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V="1">
            <a:off x="4876800" y="3375659"/>
            <a:ext cx="0" cy="37688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3810000" y="1851659"/>
            <a:ext cx="0" cy="4572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4191000" y="1851659"/>
            <a:ext cx="0" cy="4572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V="1">
            <a:off x="4572000" y="1851659"/>
            <a:ext cx="0" cy="4572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4953000" y="1851659"/>
            <a:ext cx="0" cy="4572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3048000" y="2385059"/>
            <a:ext cx="381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048000" y="2689859"/>
            <a:ext cx="381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3048000" y="3299459"/>
            <a:ext cx="381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5105400" y="2385059"/>
            <a:ext cx="3048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5105400" y="2766059"/>
            <a:ext cx="3048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a:off x="5105400" y="3299459"/>
            <a:ext cx="3048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657600" y="2461259"/>
            <a:ext cx="12192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V="1">
            <a:off x="4876800" y="2461259"/>
            <a:ext cx="0" cy="6858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V="1">
            <a:off x="3657600" y="2461259"/>
            <a:ext cx="0" cy="6858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3657600" y="2842259"/>
            <a:ext cx="12192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3962400" y="2461259"/>
            <a:ext cx="0" cy="6858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V="1">
            <a:off x="4572000" y="2461259"/>
            <a:ext cx="0" cy="68580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657600" y="3147059"/>
            <a:ext cx="12192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048000" y="3756659"/>
            <a:ext cx="2971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685800" y="3756659"/>
            <a:ext cx="14478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1371600" y="4061459"/>
            <a:ext cx="152400" cy="152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Straight Connector 96"/>
          <p:cNvCxnSpPr>
            <a:stCxn id="93" idx="1"/>
          </p:cNvCxnSpPr>
          <p:nvPr/>
        </p:nvCxnSpPr>
        <p:spPr>
          <a:xfrm flipV="1">
            <a:off x="1371600" y="3756659"/>
            <a:ext cx="0" cy="381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371600" y="3756659"/>
            <a:ext cx="152400" cy="152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Connector 68"/>
          <p:cNvCxnSpPr/>
          <p:nvPr/>
        </p:nvCxnSpPr>
        <p:spPr>
          <a:xfrm flipH="1">
            <a:off x="7010400" y="3752539"/>
            <a:ext cx="1447800" cy="1205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7620000" y="3756659"/>
            <a:ext cx="152400" cy="1524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Connector 63"/>
          <p:cNvCxnSpPr/>
          <p:nvPr/>
        </p:nvCxnSpPr>
        <p:spPr>
          <a:xfrm flipH="1">
            <a:off x="685800" y="4213857"/>
            <a:ext cx="7772400" cy="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7772400" y="3756659"/>
            <a:ext cx="0" cy="4572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V="1">
            <a:off x="6858000" y="4217979"/>
            <a:ext cx="0" cy="83408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6400800" y="4213859"/>
            <a:ext cx="0" cy="6858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685800" y="5855732"/>
            <a:ext cx="2286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990600" y="5638800"/>
            <a:ext cx="1752600" cy="369332"/>
          </a:xfrm>
          <a:prstGeom prst="rect">
            <a:avLst/>
          </a:prstGeom>
          <a:noFill/>
        </p:spPr>
        <p:txBody>
          <a:bodyPr wrap="square" rtlCol="0">
            <a:spAutoFit/>
          </a:bodyPr>
          <a:lstStyle/>
          <a:p>
            <a:r>
              <a:rPr lang="en-US" dirty="0" smtClean="0"/>
              <a:t>Outdoor Wall</a:t>
            </a:r>
            <a:endParaRPr lang="en-US" dirty="0"/>
          </a:p>
        </p:txBody>
      </p:sp>
      <p:sp>
        <p:nvSpPr>
          <p:cNvPr id="279" name="TextBox 278"/>
          <p:cNvSpPr txBox="1"/>
          <p:nvPr/>
        </p:nvSpPr>
        <p:spPr>
          <a:xfrm>
            <a:off x="4572000" y="5638800"/>
            <a:ext cx="1752600" cy="369332"/>
          </a:xfrm>
          <a:prstGeom prst="rect">
            <a:avLst/>
          </a:prstGeom>
          <a:noFill/>
        </p:spPr>
        <p:txBody>
          <a:bodyPr wrap="square" rtlCol="0">
            <a:spAutoFit/>
          </a:bodyPr>
          <a:lstStyle/>
          <a:p>
            <a:r>
              <a:rPr lang="en-US" dirty="0" smtClean="0">
                <a:solidFill>
                  <a:schemeClr val="bg2">
                    <a:lumMod val="25000"/>
                  </a:schemeClr>
                </a:solidFill>
              </a:rPr>
              <a:t>Door</a:t>
            </a:r>
            <a:endParaRPr lang="en-US" dirty="0">
              <a:solidFill>
                <a:schemeClr val="bg2">
                  <a:lumMod val="25000"/>
                </a:schemeClr>
              </a:solidFill>
            </a:endParaRPr>
          </a:p>
        </p:txBody>
      </p:sp>
      <p:sp>
        <p:nvSpPr>
          <p:cNvPr id="280" name="Oval 279"/>
          <p:cNvSpPr/>
          <p:nvPr/>
        </p:nvSpPr>
        <p:spPr>
          <a:xfrm>
            <a:off x="4267200" y="6084332"/>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TextBox 280"/>
          <p:cNvSpPr txBox="1"/>
          <p:nvPr/>
        </p:nvSpPr>
        <p:spPr>
          <a:xfrm>
            <a:off x="4572000" y="5943600"/>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Window</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cxnSp>
        <p:nvCxnSpPr>
          <p:cNvPr id="282" name="Straight Connector 281"/>
          <p:cNvCxnSpPr/>
          <p:nvPr/>
        </p:nvCxnSpPr>
        <p:spPr>
          <a:xfrm flipH="1">
            <a:off x="685800" y="6172200"/>
            <a:ext cx="2286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84" name="TextBox 283"/>
          <p:cNvSpPr txBox="1"/>
          <p:nvPr/>
        </p:nvSpPr>
        <p:spPr>
          <a:xfrm>
            <a:off x="1143000" y="5955268"/>
            <a:ext cx="2667000" cy="369332"/>
          </a:xfrm>
          <a:prstGeom prst="rect">
            <a:avLst/>
          </a:prstGeom>
          <a:noFill/>
        </p:spPr>
        <p:txBody>
          <a:bodyPr wrap="square" rtlCol="0">
            <a:spAutoFit/>
          </a:bodyPr>
          <a:lstStyle/>
          <a:p>
            <a:r>
              <a:rPr lang="en-US" dirty="0" smtClean="0">
                <a:solidFill>
                  <a:srgbClr val="FFC000"/>
                </a:solidFill>
                <a:effectLst>
                  <a:glow rad="101600">
                    <a:schemeClr val="tx1">
                      <a:alpha val="60000"/>
                    </a:schemeClr>
                  </a:glow>
                  <a:outerShdw blurRad="50800" dist="38100" dir="2700000" algn="tl" rotWithShape="0">
                    <a:prstClr val="black">
                      <a:alpha val="40000"/>
                    </a:prstClr>
                  </a:outerShdw>
                </a:effectLst>
              </a:rPr>
              <a:t>Interior Wall (wooden)</a:t>
            </a:r>
            <a:endParaRPr lang="en-US" dirty="0">
              <a:solidFill>
                <a:srgbClr val="FFC000"/>
              </a:solidFill>
              <a:effectLst>
                <a:glow rad="101600">
                  <a:schemeClr val="tx1">
                    <a:alpha val="60000"/>
                  </a:schemeClr>
                </a:glow>
                <a:outerShdw blurRad="50800" dist="38100" dir="2700000" algn="tl" rotWithShape="0">
                  <a:prstClr val="black">
                    <a:alpha val="40000"/>
                  </a:prstClr>
                </a:outerShdw>
              </a:effectLst>
            </a:endParaRPr>
          </a:p>
        </p:txBody>
      </p:sp>
      <p:cxnSp>
        <p:nvCxnSpPr>
          <p:cNvPr id="285" name="Straight Connector 284"/>
          <p:cNvCxnSpPr/>
          <p:nvPr/>
        </p:nvCxnSpPr>
        <p:spPr>
          <a:xfrm flipH="1">
            <a:off x="685800" y="6477000"/>
            <a:ext cx="22860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287" name="TextBox 286"/>
          <p:cNvSpPr txBox="1"/>
          <p:nvPr/>
        </p:nvSpPr>
        <p:spPr>
          <a:xfrm>
            <a:off x="1143000" y="6260068"/>
            <a:ext cx="2667000" cy="369332"/>
          </a:xfrm>
          <a:prstGeom prst="rect">
            <a:avLst/>
          </a:prstGeom>
          <a:noFill/>
        </p:spPr>
        <p:txBody>
          <a:bodyPr wrap="square" rtlCol="0">
            <a:spAutoFit/>
          </a:bodyPr>
          <a:lstStyle/>
          <a:p>
            <a:r>
              <a:rPr lang="en-US" dirty="0" smtClean="0">
                <a:solidFill>
                  <a:srgbClr val="C00000"/>
                </a:solidFill>
              </a:rPr>
              <a:t>Interior Wall (stucco)</a:t>
            </a:r>
            <a:endParaRPr lang="en-US" dirty="0">
              <a:solidFill>
                <a:srgbClr val="C00000"/>
              </a:solidFill>
            </a:endParaRPr>
          </a:p>
        </p:txBody>
      </p:sp>
      <p:sp>
        <p:nvSpPr>
          <p:cNvPr id="288" name="Oval 287"/>
          <p:cNvSpPr/>
          <p:nvPr/>
        </p:nvSpPr>
        <p:spPr>
          <a:xfrm>
            <a:off x="4267200" y="6389132"/>
            <a:ext cx="152400" cy="15240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extBox 288"/>
          <p:cNvSpPr txBox="1"/>
          <p:nvPr/>
        </p:nvSpPr>
        <p:spPr>
          <a:xfrm>
            <a:off x="4572000" y="6248400"/>
            <a:ext cx="1752600" cy="369332"/>
          </a:xfrm>
          <a:prstGeom prst="rect">
            <a:avLst/>
          </a:prstGeom>
          <a:noFill/>
        </p:spPr>
        <p:txBody>
          <a:bodyPr wrap="square" rtlCol="0">
            <a:spAutoFit/>
          </a:bodyPr>
          <a:lstStyle/>
          <a:p>
            <a:r>
              <a:rPr lang="en-US" dirty="0" smtClean="0">
                <a:solidFill>
                  <a:srgbClr val="7030A0"/>
                </a:solidFill>
              </a:rPr>
              <a:t>Column</a:t>
            </a:r>
            <a:endParaRPr lang="en-US" dirty="0">
              <a:solidFill>
                <a:srgbClr val="7030A0"/>
              </a:solidFill>
            </a:endParaRPr>
          </a:p>
        </p:txBody>
      </p:sp>
      <p:sp>
        <p:nvSpPr>
          <p:cNvPr id="290" name="TextBox 289"/>
          <p:cNvSpPr txBox="1"/>
          <p:nvPr/>
        </p:nvSpPr>
        <p:spPr>
          <a:xfrm>
            <a:off x="7315200" y="5879068"/>
            <a:ext cx="1752600" cy="369332"/>
          </a:xfrm>
          <a:prstGeom prst="rect">
            <a:avLst/>
          </a:prstGeom>
          <a:noFill/>
        </p:spPr>
        <p:txBody>
          <a:bodyPr wrap="square" rtlCol="0">
            <a:spAutoFit/>
          </a:bodyPr>
          <a:lstStyle/>
          <a:p>
            <a:r>
              <a:rPr lang="en-US" dirty="0" smtClean="0">
                <a:solidFill>
                  <a:srgbClr val="00B050"/>
                </a:solidFill>
              </a:rPr>
              <a:t>Elevator</a:t>
            </a:r>
            <a:endParaRPr lang="en-US" dirty="0">
              <a:solidFill>
                <a:srgbClr val="00B050"/>
              </a:solidFill>
            </a:endParaRPr>
          </a:p>
        </p:txBody>
      </p:sp>
      <p:sp>
        <p:nvSpPr>
          <p:cNvPr id="291" name="TextBox 290"/>
          <p:cNvSpPr txBox="1"/>
          <p:nvPr/>
        </p:nvSpPr>
        <p:spPr>
          <a:xfrm>
            <a:off x="7315200" y="6260068"/>
            <a:ext cx="1752600" cy="369332"/>
          </a:xfrm>
          <a:prstGeom prst="rect">
            <a:avLst/>
          </a:prstGeom>
          <a:noFill/>
        </p:spPr>
        <p:txBody>
          <a:bodyPr wrap="square" rtlCol="0">
            <a:spAutoFit/>
          </a:bodyPr>
          <a:lstStyle/>
          <a:p>
            <a:r>
              <a:rPr lang="en-US" dirty="0" smtClean="0">
                <a:solidFill>
                  <a:srgbClr val="FFFF00"/>
                </a:solidFill>
                <a:effectLst>
                  <a:glow rad="101600">
                    <a:schemeClr val="tx1">
                      <a:alpha val="60000"/>
                    </a:schemeClr>
                  </a:glow>
                  <a:outerShdw blurRad="50800" dist="38100" dir="2700000" algn="tl" rotWithShape="0">
                    <a:prstClr val="black">
                      <a:alpha val="40000"/>
                    </a:prstClr>
                  </a:outerShdw>
                </a:effectLst>
              </a:rPr>
              <a:t>Steps</a:t>
            </a:r>
            <a:endParaRPr lang="en-US" dirty="0">
              <a:solidFill>
                <a:srgbClr val="FFFF00"/>
              </a:solidFill>
              <a:effectLst>
                <a:glow rad="101600">
                  <a:schemeClr val="tx1">
                    <a:alpha val="60000"/>
                  </a:schemeClr>
                </a:glow>
                <a:outerShdw blurRad="50800" dist="38100" dir="2700000" algn="tl" rotWithShape="0">
                  <a:prstClr val="black">
                    <a:alpha val="40000"/>
                  </a:prstClr>
                </a:outerShdw>
              </a:effectLst>
            </a:endParaRPr>
          </a:p>
        </p:txBody>
      </p:sp>
      <p:sp>
        <p:nvSpPr>
          <p:cNvPr id="293" name="Rectangle 292"/>
          <p:cNvSpPr/>
          <p:nvPr/>
        </p:nvSpPr>
        <p:spPr>
          <a:xfrm>
            <a:off x="7924800" y="3832860"/>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4" name="Straight Connector 293"/>
          <p:cNvCxnSpPr/>
          <p:nvPr/>
        </p:nvCxnSpPr>
        <p:spPr>
          <a:xfrm>
            <a:off x="7924800" y="38328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80010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80772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81534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a:off x="82296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a:off x="83058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0" name="Rectangle 299"/>
          <p:cNvSpPr/>
          <p:nvPr/>
        </p:nvSpPr>
        <p:spPr>
          <a:xfrm>
            <a:off x="762000" y="3832860"/>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1" name="Straight Connector 300"/>
          <p:cNvCxnSpPr/>
          <p:nvPr/>
        </p:nvCxnSpPr>
        <p:spPr>
          <a:xfrm>
            <a:off x="800100" y="38328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8763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9525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10287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1049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1181100" y="38328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rot="16200000">
            <a:off x="5257800" y="4518659"/>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8" name="Straight Connector 307"/>
          <p:cNvCxnSpPr/>
          <p:nvPr/>
        </p:nvCxnSpPr>
        <p:spPr>
          <a:xfrm rot="16200000">
            <a:off x="5486400" y="4671059"/>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16200000">
            <a:off x="5486400" y="45948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16200000">
            <a:off x="5486400" y="45186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rot="16200000">
            <a:off x="5486400" y="44424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rot="16200000">
            <a:off x="5486400" y="436626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Rounded Rectangle 324"/>
          <p:cNvSpPr/>
          <p:nvPr/>
        </p:nvSpPr>
        <p:spPr>
          <a:xfrm>
            <a:off x="3505200" y="4271811"/>
            <a:ext cx="322947" cy="31915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ounded Rectangle 325"/>
          <p:cNvSpPr/>
          <p:nvPr/>
        </p:nvSpPr>
        <p:spPr>
          <a:xfrm>
            <a:off x="6839853" y="5943600"/>
            <a:ext cx="208647" cy="240268"/>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ectangle 326"/>
          <p:cNvSpPr/>
          <p:nvPr/>
        </p:nvSpPr>
        <p:spPr>
          <a:xfrm>
            <a:off x="6705600" y="6324600"/>
            <a:ext cx="457200" cy="3048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8" name="Straight Connector 327"/>
          <p:cNvCxnSpPr/>
          <p:nvPr/>
        </p:nvCxnSpPr>
        <p:spPr>
          <a:xfrm>
            <a:off x="67818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a:off x="68580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69342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a:off x="70104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7086600" y="6324600"/>
            <a:ext cx="0" cy="304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4" name="TextBox 333"/>
          <p:cNvSpPr txBox="1"/>
          <p:nvPr/>
        </p:nvSpPr>
        <p:spPr>
          <a:xfrm>
            <a:off x="76200" y="3048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3</a:t>
            </a:r>
            <a:r>
              <a:rPr lang="en-US" sz="3600" baseline="30000" dirty="0" smtClean="0">
                <a:latin typeface="Times New Roman" panose="02020603050405020304" pitchFamily="18" charset="0"/>
                <a:cs typeface="Times New Roman" panose="02020603050405020304" pitchFamily="18" charset="0"/>
              </a:rPr>
              <a:t>rd</a:t>
            </a:r>
            <a:r>
              <a:rPr lang="en-US" sz="3600" dirty="0" smtClean="0">
                <a:latin typeface="Times New Roman" panose="02020603050405020304" pitchFamily="18" charset="0"/>
                <a:cs typeface="Times New Roman" panose="02020603050405020304" pitchFamily="18" charset="0"/>
              </a:rPr>
              <a:t> Floor</a:t>
            </a:r>
            <a:endParaRPr lang="en-US" sz="3600" dirty="0">
              <a:latin typeface="Times New Roman" panose="02020603050405020304" pitchFamily="18" charset="0"/>
              <a:cs typeface="Times New Roman" panose="02020603050405020304" pitchFamily="18" charset="0"/>
            </a:endParaRPr>
          </a:p>
        </p:txBody>
      </p:sp>
      <p:sp>
        <p:nvSpPr>
          <p:cNvPr id="335" name="TextBox 334"/>
          <p:cNvSpPr txBox="1"/>
          <p:nvPr/>
        </p:nvSpPr>
        <p:spPr>
          <a:xfrm>
            <a:off x="1524000" y="951131"/>
            <a:ext cx="6286500" cy="369332"/>
          </a:xfrm>
          <a:prstGeom prst="rect">
            <a:avLst/>
          </a:prstGeom>
          <a:noFill/>
        </p:spPr>
        <p:txBody>
          <a:bodyPr wrap="square" rtlCol="0">
            <a:spAutoFit/>
          </a:bodyPr>
          <a:lstStyle/>
          <a:p>
            <a:pPr algn="ctr"/>
            <a:r>
              <a:rPr lang="en-US" dirty="0" smtClean="0"/>
              <a:t>(Based on the posted fire escape plans .) </a:t>
            </a:r>
            <a:endParaRPr lang="en-US" dirty="0"/>
          </a:p>
        </p:txBody>
      </p:sp>
      <p:sp>
        <p:nvSpPr>
          <p:cNvPr id="336" name="TextBox 335"/>
          <p:cNvSpPr txBox="1"/>
          <p:nvPr/>
        </p:nvSpPr>
        <p:spPr>
          <a:xfrm>
            <a:off x="914400" y="3135868"/>
            <a:ext cx="533400" cy="369332"/>
          </a:xfrm>
          <a:prstGeom prst="rect">
            <a:avLst/>
          </a:prstGeom>
          <a:noFill/>
        </p:spPr>
        <p:txBody>
          <a:bodyPr wrap="square" rtlCol="0">
            <a:spAutoFit/>
          </a:bodyPr>
          <a:lstStyle/>
          <a:p>
            <a:r>
              <a:rPr lang="en-US" dirty="0" smtClean="0">
                <a:solidFill>
                  <a:schemeClr val="tx2"/>
                </a:solidFill>
              </a:rPr>
              <a:t>304</a:t>
            </a:r>
            <a:endParaRPr lang="en-US" dirty="0">
              <a:solidFill>
                <a:schemeClr val="tx2"/>
              </a:solidFill>
            </a:endParaRPr>
          </a:p>
        </p:txBody>
      </p:sp>
      <p:sp>
        <p:nvSpPr>
          <p:cNvPr id="337" name="TextBox 336"/>
          <p:cNvSpPr txBox="1"/>
          <p:nvPr/>
        </p:nvSpPr>
        <p:spPr>
          <a:xfrm>
            <a:off x="1143000" y="4431268"/>
            <a:ext cx="1066800" cy="369332"/>
          </a:xfrm>
          <a:prstGeom prst="rect">
            <a:avLst/>
          </a:prstGeom>
          <a:noFill/>
        </p:spPr>
        <p:txBody>
          <a:bodyPr wrap="square" rtlCol="0">
            <a:spAutoFit/>
          </a:bodyPr>
          <a:lstStyle/>
          <a:p>
            <a:r>
              <a:rPr lang="en-US" dirty="0" smtClean="0">
                <a:solidFill>
                  <a:schemeClr val="tx2"/>
                </a:solidFill>
              </a:rPr>
              <a:t>305-306</a:t>
            </a:r>
            <a:endParaRPr lang="en-US" dirty="0">
              <a:solidFill>
                <a:schemeClr val="tx2"/>
              </a:solidFill>
            </a:endParaRPr>
          </a:p>
        </p:txBody>
      </p:sp>
      <p:sp>
        <p:nvSpPr>
          <p:cNvPr id="338" name="TextBox 337"/>
          <p:cNvSpPr txBox="1"/>
          <p:nvPr/>
        </p:nvSpPr>
        <p:spPr>
          <a:xfrm>
            <a:off x="4495800" y="4278868"/>
            <a:ext cx="533400" cy="369332"/>
          </a:xfrm>
          <a:prstGeom prst="rect">
            <a:avLst/>
          </a:prstGeom>
          <a:noFill/>
        </p:spPr>
        <p:txBody>
          <a:bodyPr wrap="square" rtlCol="0">
            <a:spAutoFit/>
          </a:bodyPr>
          <a:lstStyle/>
          <a:p>
            <a:r>
              <a:rPr lang="en-US" dirty="0" smtClean="0">
                <a:solidFill>
                  <a:schemeClr val="tx2"/>
                </a:solidFill>
              </a:rPr>
              <a:t>310</a:t>
            </a:r>
            <a:endParaRPr lang="en-US" dirty="0">
              <a:solidFill>
                <a:schemeClr val="tx2"/>
              </a:solidFill>
            </a:endParaRPr>
          </a:p>
        </p:txBody>
      </p:sp>
      <p:sp>
        <p:nvSpPr>
          <p:cNvPr id="339" name="TextBox 338"/>
          <p:cNvSpPr txBox="1"/>
          <p:nvPr/>
        </p:nvSpPr>
        <p:spPr>
          <a:xfrm>
            <a:off x="5791200" y="4202668"/>
            <a:ext cx="533400" cy="369332"/>
          </a:xfrm>
          <a:prstGeom prst="rect">
            <a:avLst/>
          </a:prstGeom>
          <a:noFill/>
        </p:spPr>
        <p:txBody>
          <a:bodyPr wrap="square" rtlCol="0">
            <a:spAutoFit/>
          </a:bodyPr>
          <a:lstStyle/>
          <a:p>
            <a:r>
              <a:rPr lang="en-US" dirty="0" smtClean="0">
                <a:solidFill>
                  <a:schemeClr val="tx2"/>
                </a:solidFill>
              </a:rPr>
              <a:t>311</a:t>
            </a:r>
            <a:endParaRPr lang="en-US" dirty="0">
              <a:solidFill>
                <a:schemeClr val="tx2"/>
              </a:solidFill>
            </a:endParaRPr>
          </a:p>
        </p:txBody>
      </p:sp>
      <p:sp>
        <p:nvSpPr>
          <p:cNvPr id="340" name="TextBox 339"/>
          <p:cNvSpPr txBox="1"/>
          <p:nvPr/>
        </p:nvSpPr>
        <p:spPr>
          <a:xfrm>
            <a:off x="7543800" y="3200400"/>
            <a:ext cx="533400" cy="369332"/>
          </a:xfrm>
          <a:prstGeom prst="rect">
            <a:avLst/>
          </a:prstGeom>
          <a:noFill/>
        </p:spPr>
        <p:txBody>
          <a:bodyPr wrap="square" rtlCol="0">
            <a:spAutoFit/>
          </a:bodyPr>
          <a:lstStyle/>
          <a:p>
            <a:r>
              <a:rPr lang="en-US" dirty="0" smtClean="0">
                <a:solidFill>
                  <a:schemeClr val="tx2"/>
                </a:solidFill>
              </a:rPr>
              <a:t>314</a:t>
            </a:r>
            <a:endParaRPr lang="en-US" dirty="0">
              <a:solidFill>
                <a:schemeClr val="tx2"/>
              </a:solidFill>
            </a:endParaRPr>
          </a:p>
        </p:txBody>
      </p:sp>
      <p:sp>
        <p:nvSpPr>
          <p:cNvPr id="341" name="TextBox 340"/>
          <p:cNvSpPr txBox="1"/>
          <p:nvPr/>
        </p:nvSpPr>
        <p:spPr>
          <a:xfrm>
            <a:off x="6934200" y="4278868"/>
            <a:ext cx="762000" cy="369332"/>
          </a:xfrm>
          <a:prstGeom prst="rect">
            <a:avLst/>
          </a:prstGeom>
          <a:noFill/>
        </p:spPr>
        <p:txBody>
          <a:bodyPr wrap="square" rtlCol="0">
            <a:spAutoFit/>
          </a:bodyPr>
          <a:lstStyle/>
          <a:p>
            <a:r>
              <a:rPr lang="en-US" dirty="0" smtClean="0">
                <a:solidFill>
                  <a:schemeClr val="tx2"/>
                </a:solidFill>
              </a:rPr>
              <a:t>312C</a:t>
            </a:r>
            <a:endParaRPr lang="en-US" dirty="0">
              <a:solidFill>
                <a:schemeClr val="tx2"/>
              </a:solidFill>
            </a:endParaRPr>
          </a:p>
        </p:txBody>
      </p:sp>
      <p:sp>
        <p:nvSpPr>
          <p:cNvPr id="342" name="TextBox 341"/>
          <p:cNvSpPr txBox="1"/>
          <p:nvPr/>
        </p:nvSpPr>
        <p:spPr>
          <a:xfrm>
            <a:off x="7696200" y="4355068"/>
            <a:ext cx="685800" cy="369332"/>
          </a:xfrm>
          <a:prstGeom prst="rect">
            <a:avLst/>
          </a:prstGeom>
          <a:noFill/>
        </p:spPr>
        <p:txBody>
          <a:bodyPr wrap="square" rtlCol="0">
            <a:spAutoFit/>
          </a:bodyPr>
          <a:lstStyle/>
          <a:p>
            <a:r>
              <a:rPr lang="en-US" dirty="0" smtClean="0">
                <a:solidFill>
                  <a:schemeClr val="tx2"/>
                </a:solidFill>
              </a:rPr>
              <a:t>313</a:t>
            </a:r>
            <a:endParaRPr lang="en-US" dirty="0">
              <a:solidFill>
                <a:schemeClr val="tx2"/>
              </a:solidFill>
            </a:endParaRPr>
          </a:p>
        </p:txBody>
      </p:sp>
      <p:sp>
        <p:nvSpPr>
          <p:cNvPr id="343" name="TextBox 342"/>
          <p:cNvSpPr txBox="1"/>
          <p:nvPr/>
        </p:nvSpPr>
        <p:spPr>
          <a:xfrm>
            <a:off x="3086100" y="3364468"/>
            <a:ext cx="266700" cy="369332"/>
          </a:xfrm>
          <a:prstGeom prst="rect">
            <a:avLst/>
          </a:prstGeom>
          <a:noFill/>
        </p:spPr>
        <p:txBody>
          <a:bodyPr wrap="square" rtlCol="0">
            <a:spAutoFit/>
          </a:bodyPr>
          <a:lstStyle/>
          <a:p>
            <a:r>
              <a:rPr lang="en-US" dirty="0">
                <a:solidFill>
                  <a:schemeClr val="tx2"/>
                </a:solidFill>
              </a:rPr>
              <a:t>A</a:t>
            </a:r>
          </a:p>
        </p:txBody>
      </p:sp>
      <p:sp>
        <p:nvSpPr>
          <p:cNvPr id="344" name="TextBox 343"/>
          <p:cNvSpPr txBox="1"/>
          <p:nvPr/>
        </p:nvSpPr>
        <p:spPr>
          <a:xfrm>
            <a:off x="3086100" y="2743200"/>
            <a:ext cx="266700" cy="369332"/>
          </a:xfrm>
          <a:prstGeom prst="rect">
            <a:avLst/>
          </a:prstGeom>
          <a:noFill/>
        </p:spPr>
        <p:txBody>
          <a:bodyPr wrap="square" rtlCol="0">
            <a:spAutoFit/>
          </a:bodyPr>
          <a:lstStyle/>
          <a:p>
            <a:r>
              <a:rPr lang="en-US" dirty="0" smtClean="0">
                <a:solidFill>
                  <a:schemeClr val="tx2"/>
                </a:solidFill>
              </a:rPr>
              <a:t>B</a:t>
            </a:r>
            <a:endParaRPr lang="en-US" dirty="0">
              <a:solidFill>
                <a:schemeClr val="tx2"/>
              </a:solidFill>
            </a:endParaRPr>
          </a:p>
        </p:txBody>
      </p:sp>
      <p:sp>
        <p:nvSpPr>
          <p:cNvPr id="345" name="TextBox 344"/>
          <p:cNvSpPr txBox="1"/>
          <p:nvPr/>
        </p:nvSpPr>
        <p:spPr>
          <a:xfrm>
            <a:off x="3086100" y="2362200"/>
            <a:ext cx="266700" cy="369332"/>
          </a:xfrm>
          <a:prstGeom prst="rect">
            <a:avLst/>
          </a:prstGeom>
          <a:noFill/>
        </p:spPr>
        <p:txBody>
          <a:bodyPr wrap="square" rtlCol="0">
            <a:spAutoFit/>
          </a:bodyPr>
          <a:lstStyle/>
          <a:p>
            <a:r>
              <a:rPr lang="en-US" dirty="0" smtClean="0">
                <a:solidFill>
                  <a:schemeClr val="tx2"/>
                </a:solidFill>
              </a:rPr>
              <a:t>C</a:t>
            </a:r>
            <a:endParaRPr lang="en-US" dirty="0">
              <a:solidFill>
                <a:schemeClr val="tx2"/>
              </a:solidFill>
            </a:endParaRPr>
          </a:p>
        </p:txBody>
      </p:sp>
      <p:sp>
        <p:nvSpPr>
          <p:cNvPr id="346" name="TextBox 345"/>
          <p:cNvSpPr txBox="1"/>
          <p:nvPr/>
        </p:nvSpPr>
        <p:spPr>
          <a:xfrm>
            <a:off x="3086100" y="1905000"/>
            <a:ext cx="266700" cy="369332"/>
          </a:xfrm>
          <a:prstGeom prst="rect">
            <a:avLst/>
          </a:prstGeom>
          <a:noFill/>
        </p:spPr>
        <p:txBody>
          <a:bodyPr wrap="square" rtlCol="0">
            <a:spAutoFit/>
          </a:bodyPr>
          <a:lstStyle/>
          <a:p>
            <a:r>
              <a:rPr lang="en-US" dirty="0" smtClean="0">
                <a:solidFill>
                  <a:schemeClr val="tx2"/>
                </a:solidFill>
              </a:rPr>
              <a:t>D</a:t>
            </a:r>
            <a:endParaRPr lang="en-US" dirty="0">
              <a:solidFill>
                <a:schemeClr val="tx2"/>
              </a:solidFill>
            </a:endParaRPr>
          </a:p>
        </p:txBody>
      </p:sp>
      <p:sp>
        <p:nvSpPr>
          <p:cNvPr id="347" name="TextBox 346"/>
          <p:cNvSpPr txBox="1"/>
          <p:nvPr/>
        </p:nvSpPr>
        <p:spPr>
          <a:xfrm>
            <a:off x="3467100" y="1905000"/>
            <a:ext cx="266700" cy="369332"/>
          </a:xfrm>
          <a:prstGeom prst="rect">
            <a:avLst/>
          </a:prstGeom>
          <a:noFill/>
        </p:spPr>
        <p:txBody>
          <a:bodyPr wrap="square" rtlCol="0">
            <a:spAutoFit/>
          </a:bodyPr>
          <a:lstStyle/>
          <a:p>
            <a:r>
              <a:rPr lang="en-US" dirty="0" smtClean="0">
                <a:solidFill>
                  <a:schemeClr val="tx2"/>
                </a:solidFill>
              </a:rPr>
              <a:t>E</a:t>
            </a:r>
            <a:endParaRPr lang="en-US" dirty="0">
              <a:solidFill>
                <a:schemeClr val="tx2"/>
              </a:solidFill>
            </a:endParaRPr>
          </a:p>
        </p:txBody>
      </p:sp>
      <p:sp>
        <p:nvSpPr>
          <p:cNvPr id="348" name="TextBox 347"/>
          <p:cNvSpPr txBox="1"/>
          <p:nvPr/>
        </p:nvSpPr>
        <p:spPr>
          <a:xfrm>
            <a:off x="3886200" y="1905000"/>
            <a:ext cx="266700" cy="369332"/>
          </a:xfrm>
          <a:prstGeom prst="rect">
            <a:avLst/>
          </a:prstGeom>
          <a:noFill/>
        </p:spPr>
        <p:txBody>
          <a:bodyPr wrap="square" rtlCol="0">
            <a:spAutoFit/>
          </a:bodyPr>
          <a:lstStyle/>
          <a:p>
            <a:r>
              <a:rPr lang="en-US" dirty="0" smtClean="0">
                <a:solidFill>
                  <a:schemeClr val="tx2"/>
                </a:solidFill>
              </a:rPr>
              <a:t>F</a:t>
            </a:r>
            <a:endParaRPr lang="en-US" dirty="0">
              <a:solidFill>
                <a:schemeClr val="tx2"/>
              </a:solidFill>
            </a:endParaRPr>
          </a:p>
        </p:txBody>
      </p:sp>
      <p:sp>
        <p:nvSpPr>
          <p:cNvPr id="349" name="TextBox 348"/>
          <p:cNvSpPr txBox="1"/>
          <p:nvPr/>
        </p:nvSpPr>
        <p:spPr>
          <a:xfrm>
            <a:off x="4229100" y="1905000"/>
            <a:ext cx="266700" cy="369332"/>
          </a:xfrm>
          <a:prstGeom prst="rect">
            <a:avLst/>
          </a:prstGeom>
          <a:noFill/>
        </p:spPr>
        <p:txBody>
          <a:bodyPr wrap="square" rtlCol="0">
            <a:spAutoFit/>
          </a:bodyPr>
          <a:lstStyle/>
          <a:p>
            <a:r>
              <a:rPr lang="en-US" dirty="0" smtClean="0">
                <a:solidFill>
                  <a:schemeClr val="tx2"/>
                </a:solidFill>
              </a:rPr>
              <a:t>G</a:t>
            </a:r>
            <a:endParaRPr lang="en-US" dirty="0">
              <a:solidFill>
                <a:schemeClr val="tx2"/>
              </a:solidFill>
            </a:endParaRPr>
          </a:p>
        </p:txBody>
      </p:sp>
      <p:sp>
        <p:nvSpPr>
          <p:cNvPr id="350" name="TextBox 349"/>
          <p:cNvSpPr txBox="1"/>
          <p:nvPr/>
        </p:nvSpPr>
        <p:spPr>
          <a:xfrm>
            <a:off x="4610100" y="1916668"/>
            <a:ext cx="266700" cy="369332"/>
          </a:xfrm>
          <a:prstGeom prst="rect">
            <a:avLst/>
          </a:prstGeom>
          <a:noFill/>
        </p:spPr>
        <p:txBody>
          <a:bodyPr wrap="square" rtlCol="0">
            <a:spAutoFit/>
          </a:bodyPr>
          <a:lstStyle/>
          <a:p>
            <a:r>
              <a:rPr lang="en-US" dirty="0">
                <a:solidFill>
                  <a:schemeClr val="tx2"/>
                </a:solidFill>
              </a:rPr>
              <a:t>H</a:t>
            </a:r>
          </a:p>
        </p:txBody>
      </p:sp>
      <p:sp>
        <p:nvSpPr>
          <p:cNvPr id="351" name="TextBox 350"/>
          <p:cNvSpPr txBox="1"/>
          <p:nvPr/>
        </p:nvSpPr>
        <p:spPr>
          <a:xfrm>
            <a:off x="5067300" y="1916668"/>
            <a:ext cx="266700" cy="369332"/>
          </a:xfrm>
          <a:prstGeom prst="rect">
            <a:avLst/>
          </a:prstGeom>
          <a:noFill/>
        </p:spPr>
        <p:txBody>
          <a:bodyPr wrap="square" rtlCol="0">
            <a:spAutoFit/>
          </a:bodyPr>
          <a:lstStyle/>
          <a:p>
            <a:r>
              <a:rPr lang="en-US" dirty="0">
                <a:solidFill>
                  <a:schemeClr val="tx2"/>
                </a:solidFill>
              </a:rPr>
              <a:t>I</a:t>
            </a:r>
          </a:p>
        </p:txBody>
      </p:sp>
      <p:sp>
        <p:nvSpPr>
          <p:cNvPr id="352" name="TextBox 351"/>
          <p:cNvSpPr txBox="1"/>
          <p:nvPr/>
        </p:nvSpPr>
        <p:spPr>
          <a:xfrm>
            <a:off x="5143500" y="2373868"/>
            <a:ext cx="266700" cy="369332"/>
          </a:xfrm>
          <a:prstGeom prst="rect">
            <a:avLst/>
          </a:prstGeom>
          <a:noFill/>
        </p:spPr>
        <p:txBody>
          <a:bodyPr wrap="square" rtlCol="0">
            <a:spAutoFit/>
          </a:bodyPr>
          <a:lstStyle/>
          <a:p>
            <a:r>
              <a:rPr lang="en-US" dirty="0">
                <a:solidFill>
                  <a:schemeClr val="tx2"/>
                </a:solidFill>
              </a:rPr>
              <a:t>J</a:t>
            </a:r>
          </a:p>
        </p:txBody>
      </p:sp>
      <p:sp>
        <p:nvSpPr>
          <p:cNvPr id="353" name="TextBox 352"/>
          <p:cNvSpPr txBox="1"/>
          <p:nvPr/>
        </p:nvSpPr>
        <p:spPr>
          <a:xfrm>
            <a:off x="5143500" y="2831068"/>
            <a:ext cx="266700" cy="369332"/>
          </a:xfrm>
          <a:prstGeom prst="rect">
            <a:avLst/>
          </a:prstGeom>
          <a:noFill/>
        </p:spPr>
        <p:txBody>
          <a:bodyPr wrap="square" rtlCol="0">
            <a:spAutoFit/>
          </a:bodyPr>
          <a:lstStyle/>
          <a:p>
            <a:r>
              <a:rPr lang="en-US" dirty="0">
                <a:solidFill>
                  <a:schemeClr val="tx2"/>
                </a:solidFill>
              </a:rPr>
              <a:t>K</a:t>
            </a:r>
          </a:p>
        </p:txBody>
      </p:sp>
      <p:sp>
        <p:nvSpPr>
          <p:cNvPr id="354" name="TextBox 353"/>
          <p:cNvSpPr txBox="1"/>
          <p:nvPr/>
        </p:nvSpPr>
        <p:spPr>
          <a:xfrm>
            <a:off x="5143500" y="3364468"/>
            <a:ext cx="266700" cy="369332"/>
          </a:xfrm>
          <a:prstGeom prst="rect">
            <a:avLst/>
          </a:prstGeom>
          <a:noFill/>
        </p:spPr>
        <p:txBody>
          <a:bodyPr wrap="square" rtlCol="0">
            <a:spAutoFit/>
          </a:bodyPr>
          <a:lstStyle/>
          <a:p>
            <a:r>
              <a:rPr lang="en-US" dirty="0" smtClean="0">
                <a:solidFill>
                  <a:schemeClr val="tx2"/>
                </a:solidFill>
              </a:rPr>
              <a:t>L</a:t>
            </a:r>
            <a:endParaRPr lang="en-US" dirty="0">
              <a:solidFill>
                <a:schemeClr val="tx2"/>
              </a:solidFill>
            </a:endParaRPr>
          </a:p>
        </p:txBody>
      </p:sp>
      <p:sp>
        <p:nvSpPr>
          <p:cNvPr id="357" name="TextBox 356"/>
          <p:cNvSpPr txBox="1"/>
          <p:nvPr/>
        </p:nvSpPr>
        <p:spPr>
          <a:xfrm>
            <a:off x="4495800" y="3364468"/>
            <a:ext cx="266700" cy="369332"/>
          </a:xfrm>
          <a:prstGeom prst="rect">
            <a:avLst/>
          </a:prstGeom>
          <a:noFill/>
        </p:spPr>
        <p:txBody>
          <a:bodyPr wrap="square" rtlCol="0">
            <a:spAutoFit/>
          </a:bodyPr>
          <a:lstStyle/>
          <a:p>
            <a:r>
              <a:rPr lang="en-US" dirty="0">
                <a:solidFill>
                  <a:schemeClr val="tx2"/>
                </a:solidFill>
              </a:rPr>
              <a:t>M</a:t>
            </a:r>
          </a:p>
        </p:txBody>
      </p:sp>
      <p:sp>
        <p:nvSpPr>
          <p:cNvPr id="358" name="TextBox 357"/>
          <p:cNvSpPr txBox="1"/>
          <p:nvPr/>
        </p:nvSpPr>
        <p:spPr>
          <a:xfrm>
            <a:off x="4114800" y="3352800"/>
            <a:ext cx="266700" cy="369332"/>
          </a:xfrm>
          <a:prstGeom prst="rect">
            <a:avLst/>
          </a:prstGeom>
          <a:noFill/>
        </p:spPr>
        <p:txBody>
          <a:bodyPr wrap="square" rtlCol="0">
            <a:spAutoFit/>
          </a:bodyPr>
          <a:lstStyle/>
          <a:p>
            <a:r>
              <a:rPr lang="en-US" dirty="0">
                <a:solidFill>
                  <a:schemeClr val="tx2"/>
                </a:solidFill>
              </a:rPr>
              <a:t>N</a:t>
            </a:r>
          </a:p>
        </p:txBody>
      </p:sp>
      <p:sp>
        <p:nvSpPr>
          <p:cNvPr id="359" name="TextBox 358"/>
          <p:cNvSpPr txBox="1"/>
          <p:nvPr/>
        </p:nvSpPr>
        <p:spPr>
          <a:xfrm>
            <a:off x="4610100" y="2831068"/>
            <a:ext cx="266700" cy="369332"/>
          </a:xfrm>
          <a:prstGeom prst="rect">
            <a:avLst/>
          </a:prstGeom>
          <a:noFill/>
        </p:spPr>
        <p:txBody>
          <a:bodyPr wrap="square" rtlCol="0">
            <a:spAutoFit/>
          </a:bodyPr>
          <a:lstStyle/>
          <a:p>
            <a:r>
              <a:rPr lang="en-US" dirty="0" smtClean="0">
                <a:solidFill>
                  <a:schemeClr val="tx2"/>
                </a:solidFill>
              </a:rPr>
              <a:t>R</a:t>
            </a:r>
            <a:endParaRPr lang="en-US" dirty="0">
              <a:solidFill>
                <a:schemeClr val="tx2"/>
              </a:solidFill>
            </a:endParaRPr>
          </a:p>
        </p:txBody>
      </p:sp>
      <p:sp>
        <p:nvSpPr>
          <p:cNvPr id="360" name="TextBox 359"/>
          <p:cNvSpPr txBox="1"/>
          <p:nvPr/>
        </p:nvSpPr>
        <p:spPr>
          <a:xfrm>
            <a:off x="4114800" y="2819400"/>
            <a:ext cx="266700" cy="369332"/>
          </a:xfrm>
          <a:prstGeom prst="rect">
            <a:avLst/>
          </a:prstGeom>
          <a:noFill/>
        </p:spPr>
        <p:txBody>
          <a:bodyPr wrap="square" rtlCol="0">
            <a:spAutoFit/>
          </a:bodyPr>
          <a:lstStyle/>
          <a:p>
            <a:r>
              <a:rPr lang="en-US" dirty="0">
                <a:solidFill>
                  <a:schemeClr val="tx2"/>
                </a:solidFill>
              </a:rPr>
              <a:t>Q</a:t>
            </a:r>
          </a:p>
        </p:txBody>
      </p:sp>
      <p:sp>
        <p:nvSpPr>
          <p:cNvPr id="361" name="TextBox 360"/>
          <p:cNvSpPr txBox="1"/>
          <p:nvPr/>
        </p:nvSpPr>
        <p:spPr>
          <a:xfrm>
            <a:off x="3619500" y="2831068"/>
            <a:ext cx="266700" cy="369332"/>
          </a:xfrm>
          <a:prstGeom prst="rect">
            <a:avLst/>
          </a:prstGeom>
          <a:noFill/>
        </p:spPr>
        <p:txBody>
          <a:bodyPr wrap="square" rtlCol="0">
            <a:spAutoFit/>
          </a:bodyPr>
          <a:lstStyle/>
          <a:p>
            <a:r>
              <a:rPr lang="en-US" dirty="0">
                <a:solidFill>
                  <a:schemeClr val="tx2"/>
                </a:solidFill>
              </a:rPr>
              <a:t>P</a:t>
            </a:r>
          </a:p>
        </p:txBody>
      </p:sp>
      <p:sp>
        <p:nvSpPr>
          <p:cNvPr id="362" name="TextBox 361"/>
          <p:cNvSpPr txBox="1"/>
          <p:nvPr/>
        </p:nvSpPr>
        <p:spPr>
          <a:xfrm>
            <a:off x="3695700" y="3364468"/>
            <a:ext cx="266700" cy="369332"/>
          </a:xfrm>
          <a:prstGeom prst="rect">
            <a:avLst/>
          </a:prstGeom>
          <a:noFill/>
        </p:spPr>
        <p:txBody>
          <a:bodyPr wrap="square" rtlCol="0">
            <a:spAutoFit/>
          </a:bodyPr>
          <a:lstStyle/>
          <a:p>
            <a:r>
              <a:rPr lang="en-US" dirty="0">
                <a:solidFill>
                  <a:schemeClr val="tx2"/>
                </a:solidFill>
              </a:rPr>
              <a:t>O</a:t>
            </a:r>
          </a:p>
        </p:txBody>
      </p:sp>
      <p:sp>
        <p:nvSpPr>
          <p:cNvPr id="363" name="TextBox 362"/>
          <p:cNvSpPr txBox="1"/>
          <p:nvPr/>
        </p:nvSpPr>
        <p:spPr>
          <a:xfrm>
            <a:off x="4572000" y="2438400"/>
            <a:ext cx="266700" cy="369332"/>
          </a:xfrm>
          <a:prstGeom prst="rect">
            <a:avLst/>
          </a:prstGeom>
          <a:noFill/>
        </p:spPr>
        <p:txBody>
          <a:bodyPr wrap="square" rtlCol="0">
            <a:spAutoFit/>
          </a:bodyPr>
          <a:lstStyle/>
          <a:p>
            <a:r>
              <a:rPr lang="en-US" dirty="0" smtClean="0">
                <a:solidFill>
                  <a:schemeClr val="tx2"/>
                </a:solidFill>
              </a:rPr>
              <a:t>S</a:t>
            </a:r>
            <a:endParaRPr lang="en-US" dirty="0">
              <a:solidFill>
                <a:schemeClr val="tx2"/>
              </a:solidFill>
            </a:endParaRPr>
          </a:p>
        </p:txBody>
      </p:sp>
      <p:sp>
        <p:nvSpPr>
          <p:cNvPr id="364" name="TextBox 363"/>
          <p:cNvSpPr txBox="1"/>
          <p:nvPr/>
        </p:nvSpPr>
        <p:spPr>
          <a:xfrm>
            <a:off x="4076700" y="2438400"/>
            <a:ext cx="266700" cy="369332"/>
          </a:xfrm>
          <a:prstGeom prst="rect">
            <a:avLst/>
          </a:prstGeom>
          <a:noFill/>
        </p:spPr>
        <p:txBody>
          <a:bodyPr wrap="square" rtlCol="0">
            <a:spAutoFit/>
          </a:bodyPr>
          <a:lstStyle/>
          <a:p>
            <a:r>
              <a:rPr lang="en-US" dirty="0" smtClean="0">
                <a:solidFill>
                  <a:schemeClr val="tx2"/>
                </a:solidFill>
              </a:rPr>
              <a:t>T</a:t>
            </a:r>
            <a:endParaRPr lang="en-US" dirty="0">
              <a:solidFill>
                <a:schemeClr val="tx2"/>
              </a:solidFill>
            </a:endParaRPr>
          </a:p>
        </p:txBody>
      </p:sp>
      <p:sp>
        <p:nvSpPr>
          <p:cNvPr id="365" name="TextBox 364"/>
          <p:cNvSpPr txBox="1"/>
          <p:nvPr/>
        </p:nvSpPr>
        <p:spPr>
          <a:xfrm>
            <a:off x="3619500" y="2438400"/>
            <a:ext cx="266700" cy="369332"/>
          </a:xfrm>
          <a:prstGeom prst="rect">
            <a:avLst/>
          </a:prstGeom>
          <a:noFill/>
        </p:spPr>
        <p:txBody>
          <a:bodyPr wrap="square" rtlCol="0">
            <a:spAutoFit/>
          </a:bodyPr>
          <a:lstStyle/>
          <a:p>
            <a:r>
              <a:rPr lang="en-US" dirty="0">
                <a:solidFill>
                  <a:schemeClr val="tx2"/>
                </a:solidFill>
              </a:rPr>
              <a:t>U</a:t>
            </a:r>
          </a:p>
        </p:txBody>
      </p:sp>
      <p:sp>
        <p:nvSpPr>
          <p:cNvPr id="366" name="TextBox 365"/>
          <p:cNvSpPr txBox="1"/>
          <p:nvPr/>
        </p:nvSpPr>
        <p:spPr>
          <a:xfrm rot="5400000">
            <a:off x="2593116" y="4345716"/>
            <a:ext cx="692836" cy="369332"/>
          </a:xfrm>
          <a:prstGeom prst="rect">
            <a:avLst/>
          </a:prstGeom>
          <a:noFill/>
        </p:spPr>
        <p:txBody>
          <a:bodyPr wrap="square" rtlCol="0">
            <a:spAutoFit/>
          </a:bodyPr>
          <a:lstStyle/>
          <a:p>
            <a:pPr algn="ctr"/>
            <a:r>
              <a:rPr lang="en-US" dirty="0" smtClean="0">
                <a:solidFill>
                  <a:schemeClr val="tx2"/>
                </a:solidFill>
              </a:rPr>
              <a:t>307B</a:t>
            </a:r>
            <a:endParaRPr lang="en-US" dirty="0">
              <a:solidFill>
                <a:schemeClr val="tx2"/>
              </a:solidFill>
            </a:endParaRPr>
          </a:p>
        </p:txBody>
      </p:sp>
      <p:sp>
        <p:nvSpPr>
          <p:cNvPr id="367" name="TextBox 366"/>
          <p:cNvSpPr txBox="1"/>
          <p:nvPr/>
        </p:nvSpPr>
        <p:spPr>
          <a:xfrm>
            <a:off x="5715000" y="4583668"/>
            <a:ext cx="685800" cy="369332"/>
          </a:xfrm>
          <a:prstGeom prst="rect">
            <a:avLst/>
          </a:prstGeom>
          <a:noFill/>
        </p:spPr>
        <p:txBody>
          <a:bodyPr wrap="square" rtlCol="0">
            <a:spAutoFit/>
          </a:bodyPr>
          <a:lstStyle/>
          <a:p>
            <a:r>
              <a:rPr lang="en-US" dirty="0" smtClean="0">
                <a:solidFill>
                  <a:schemeClr val="tx2"/>
                </a:solidFill>
              </a:rPr>
              <a:t>312A</a:t>
            </a:r>
            <a:endParaRPr lang="en-US" dirty="0">
              <a:solidFill>
                <a:schemeClr val="tx2"/>
              </a:solidFill>
            </a:endParaRPr>
          </a:p>
        </p:txBody>
      </p:sp>
      <p:sp>
        <p:nvSpPr>
          <p:cNvPr id="368" name="TextBox 367"/>
          <p:cNvSpPr txBox="1"/>
          <p:nvPr/>
        </p:nvSpPr>
        <p:spPr>
          <a:xfrm>
            <a:off x="6858000" y="4648200"/>
            <a:ext cx="685800" cy="369332"/>
          </a:xfrm>
          <a:prstGeom prst="rect">
            <a:avLst/>
          </a:prstGeom>
          <a:noFill/>
        </p:spPr>
        <p:txBody>
          <a:bodyPr wrap="square" rtlCol="0">
            <a:spAutoFit/>
          </a:bodyPr>
          <a:lstStyle/>
          <a:p>
            <a:r>
              <a:rPr lang="en-US" dirty="0" smtClean="0">
                <a:solidFill>
                  <a:schemeClr val="tx2"/>
                </a:solidFill>
              </a:rPr>
              <a:t>312B</a:t>
            </a:r>
            <a:endParaRPr lang="en-US" dirty="0">
              <a:solidFill>
                <a:schemeClr val="tx2"/>
              </a:solidFill>
            </a:endParaRPr>
          </a:p>
        </p:txBody>
      </p:sp>
      <p:sp>
        <p:nvSpPr>
          <p:cNvPr id="369" name="TextBox 368"/>
          <p:cNvSpPr txBox="1"/>
          <p:nvPr/>
        </p:nvSpPr>
        <p:spPr>
          <a:xfrm rot="5400000">
            <a:off x="2897916" y="4352752"/>
            <a:ext cx="692836" cy="369332"/>
          </a:xfrm>
          <a:prstGeom prst="rect">
            <a:avLst/>
          </a:prstGeom>
          <a:noFill/>
        </p:spPr>
        <p:txBody>
          <a:bodyPr wrap="square" rtlCol="0">
            <a:spAutoFit/>
          </a:bodyPr>
          <a:lstStyle/>
          <a:p>
            <a:pPr algn="ctr"/>
            <a:r>
              <a:rPr lang="en-US" dirty="0" smtClean="0">
                <a:solidFill>
                  <a:schemeClr val="tx2"/>
                </a:solidFill>
              </a:rPr>
              <a:t>307A</a:t>
            </a:r>
            <a:endParaRPr lang="en-US" dirty="0">
              <a:solidFill>
                <a:schemeClr val="tx2"/>
              </a:solidFill>
            </a:endParaRPr>
          </a:p>
        </p:txBody>
      </p:sp>
      <p:sp>
        <p:nvSpPr>
          <p:cNvPr id="370" name="TextBox 369"/>
          <p:cNvSpPr txBox="1"/>
          <p:nvPr/>
        </p:nvSpPr>
        <p:spPr>
          <a:xfrm rot="5400000">
            <a:off x="6315248" y="4428952"/>
            <a:ext cx="692836" cy="369332"/>
          </a:xfrm>
          <a:prstGeom prst="rect">
            <a:avLst/>
          </a:prstGeom>
          <a:noFill/>
        </p:spPr>
        <p:txBody>
          <a:bodyPr wrap="square" rtlCol="0">
            <a:spAutoFit/>
          </a:bodyPr>
          <a:lstStyle/>
          <a:p>
            <a:pPr algn="ctr"/>
            <a:r>
              <a:rPr lang="en-US" dirty="0" smtClean="0">
                <a:solidFill>
                  <a:schemeClr val="tx2"/>
                </a:solidFill>
              </a:rPr>
              <a:t>312</a:t>
            </a:r>
            <a:endParaRPr lang="en-US" dirty="0">
              <a:solidFill>
                <a:schemeClr val="tx2"/>
              </a:solidFill>
            </a:endParaRPr>
          </a:p>
        </p:txBody>
      </p:sp>
      <p:sp>
        <p:nvSpPr>
          <p:cNvPr id="371" name="TextBox 370"/>
          <p:cNvSpPr txBox="1"/>
          <p:nvPr/>
        </p:nvSpPr>
        <p:spPr>
          <a:xfrm>
            <a:off x="5410200" y="2209800"/>
            <a:ext cx="533400" cy="369332"/>
          </a:xfrm>
          <a:prstGeom prst="rect">
            <a:avLst/>
          </a:prstGeom>
          <a:noFill/>
        </p:spPr>
        <p:txBody>
          <a:bodyPr wrap="square" rtlCol="0">
            <a:spAutoFit/>
          </a:bodyPr>
          <a:lstStyle/>
          <a:p>
            <a:r>
              <a:rPr lang="en-US" dirty="0" smtClean="0">
                <a:solidFill>
                  <a:srgbClr val="FFC000"/>
                </a:solidFill>
              </a:rPr>
              <a:t>308</a:t>
            </a:r>
            <a:endParaRPr lang="en-US" dirty="0">
              <a:solidFill>
                <a:srgbClr val="FFC000"/>
              </a:solidFill>
            </a:endParaRPr>
          </a:p>
        </p:txBody>
      </p:sp>
      <p:cxnSp>
        <p:nvCxnSpPr>
          <p:cNvPr id="22" name="Straight Connector 21"/>
          <p:cNvCxnSpPr/>
          <p:nvPr/>
        </p:nvCxnSpPr>
        <p:spPr>
          <a:xfrm>
            <a:off x="3048000" y="1851659"/>
            <a:ext cx="0" cy="1905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V="1">
            <a:off x="5410200" y="1851659"/>
            <a:ext cx="0" cy="190500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3048000" y="1851659"/>
            <a:ext cx="2971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2" name="Oval 151"/>
          <p:cNvSpPr/>
          <p:nvPr/>
        </p:nvSpPr>
        <p:spPr>
          <a:xfrm>
            <a:off x="35052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a:off x="32766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a:off x="38862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40386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44196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a:off x="46482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50292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5181600" y="1828800"/>
            <a:ext cx="76200" cy="9905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2971800" y="2004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2971800" y="22326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2971800" y="25374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2971800" y="2766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2971800" y="31470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2971800" y="3375659"/>
            <a:ext cx="114300" cy="7620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TextBox 373"/>
          <p:cNvSpPr txBox="1"/>
          <p:nvPr/>
        </p:nvSpPr>
        <p:spPr>
          <a:xfrm>
            <a:off x="3810000" y="4267200"/>
            <a:ext cx="533400" cy="369332"/>
          </a:xfrm>
          <a:prstGeom prst="rect">
            <a:avLst/>
          </a:prstGeom>
          <a:noFill/>
        </p:spPr>
        <p:txBody>
          <a:bodyPr wrap="square" rtlCol="0">
            <a:spAutoFit/>
          </a:bodyPr>
          <a:lstStyle/>
          <a:p>
            <a:r>
              <a:rPr lang="en-US" dirty="0" smtClean="0">
                <a:solidFill>
                  <a:schemeClr val="tx2"/>
                </a:solidFill>
              </a:rPr>
              <a:t>309</a:t>
            </a:r>
            <a:endParaRPr lang="en-US" dirty="0">
              <a:solidFill>
                <a:schemeClr val="tx2"/>
              </a:solidFill>
            </a:endParaRPr>
          </a:p>
        </p:txBody>
      </p:sp>
      <p:sp>
        <p:nvSpPr>
          <p:cNvPr id="375" name="TextBox 374"/>
          <p:cNvSpPr txBox="1"/>
          <p:nvPr/>
        </p:nvSpPr>
        <p:spPr>
          <a:xfrm>
            <a:off x="1676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6" name="TextBox 375"/>
          <p:cNvSpPr txBox="1"/>
          <p:nvPr/>
        </p:nvSpPr>
        <p:spPr>
          <a:xfrm>
            <a:off x="7010400" y="3135868"/>
            <a:ext cx="533400" cy="369332"/>
          </a:xfrm>
          <a:prstGeom prst="rect">
            <a:avLst/>
          </a:prstGeom>
          <a:noFill/>
        </p:spPr>
        <p:txBody>
          <a:bodyPr wrap="square" rtlCol="0">
            <a:spAutoFit/>
          </a:bodyPr>
          <a:lstStyle/>
          <a:p>
            <a:r>
              <a:rPr lang="en-US" dirty="0" smtClean="0">
                <a:solidFill>
                  <a:schemeClr val="tx2"/>
                </a:solidFill>
              </a:rPr>
              <a:t>BR</a:t>
            </a:r>
            <a:endParaRPr lang="en-US" dirty="0">
              <a:solidFill>
                <a:schemeClr val="tx2"/>
              </a:solidFill>
            </a:endParaRPr>
          </a:p>
        </p:txBody>
      </p:sp>
      <p:sp>
        <p:nvSpPr>
          <p:cNvPr id="377" name="TextBox 376"/>
          <p:cNvSpPr txBox="1"/>
          <p:nvPr/>
        </p:nvSpPr>
        <p:spPr>
          <a:xfrm>
            <a:off x="6705600" y="5562600"/>
            <a:ext cx="1828800" cy="369332"/>
          </a:xfrm>
          <a:prstGeom prst="rect">
            <a:avLst/>
          </a:prstGeom>
          <a:noFill/>
        </p:spPr>
        <p:txBody>
          <a:bodyPr wrap="square" rtlCol="0">
            <a:spAutoFit/>
          </a:bodyPr>
          <a:lstStyle/>
          <a:p>
            <a:r>
              <a:rPr lang="en-US" dirty="0" smtClean="0">
                <a:solidFill>
                  <a:schemeClr val="tx2"/>
                </a:solidFill>
              </a:rPr>
              <a:t>BR       Bathroom</a:t>
            </a:r>
            <a:endParaRPr lang="en-US" dirty="0">
              <a:solidFill>
                <a:schemeClr val="tx2"/>
              </a:solidFill>
            </a:endParaRPr>
          </a:p>
        </p:txBody>
      </p:sp>
      <p:sp>
        <p:nvSpPr>
          <p:cNvPr id="379" name="TextBox 378"/>
          <p:cNvSpPr txBox="1"/>
          <p:nvPr/>
        </p:nvSpPr>
        <p:spPr>
          <a:xfrm>
            <a:off x="152400" y="1487269"/>
            <a:ext cx="2590800" cy="646331"/>
          </a:xfrm>
          <a:prstGeom prst="rect">
            <a:avLst/>
          </a:prstGeom>
          <a:noFill/>
        </p:spPr>
        <p:txBody>
          <a:bodyPr wrap="square" rtlCol="0">
            <a:spAutoFit/>
          </a:bodyPr>
          <a:lstStyle/>
          <a:p>
            <a:r>
              <a:rPr lang="en-US" dirty="0" smtClean="0"/>
              <a:t>Missing Room Numbers:  301, 302, 303 </a:t>
            </a:r>
            <a:endParaRPr lang="en-US" dirty="0"/>
          </a:p>
        </p:txBody>
      </p:sp>
    </p:spTree>
    <p:extLst>
      <p:ext uri="{BB962C8B-B14F-4D97-AF65-F5344CB8AC3E}">
        <p14:creationId xmlns:p14="http://schemas.microsoft.com/office/powerpoint/2010/main" val="5726880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308 Office Complex 1977-78</a:t>
            </a:r>
            <a:endParaRPr lang="en-US" sz="36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6781800" y="1676400"/>
            <a:ext cx="0" cy="3962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362200" y="1676400"/>
            <a:ext cx="0" cy="3962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362200" y="2438400"/>
            <a:ext cx="5715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352800" y="1676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715000" y="1676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48200" y="1676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0" y="48768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0960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0480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054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0386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8000" y="28956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0" y="43434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048000" y="2895600"/>
            <a:ext cx="0" cy="1447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096000" y="2895600"/>
            <a:ext cx="0" cy="1447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48000" y="35814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781800" y="3124200"/>
            <a:ext cx="1295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81800" y="4267200"/>
            <a:ext cx="1295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43000" y="2743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143000" y="3505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43000" y="4648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334000" y="2895600"/>
            <a:ext cx="0" cy="685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733800" y="2895600"/>
            <a:ext cx="0" cy="685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886200" y="3581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029200" y="3581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43000" y="1676400"/>
            <a:ext cx="6934200" cy="3962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524000" y="4572000"/>
            <a:ext cx="457200" cy="523220"/>
          </a:xfrm>
          <a:prstGeom prst="rect">
            <a:avLst/>
          </a:prstGeom>
          <a:noFill/>
        </p:spPr>
        <p:txBody>
          <a:bodyPr wrap="square" rtlCol="0">
            <a:spAutoFit/>
          </a:bodyPr>
          <a:lstStyle/>
          <a:p>
            <a:r>
              <a:rPr lang="en-US" sz="2800" dirty="0" smtClean="0">
                <a:solidFill>
                  <a:schemeClr val="tx2"/>
                </a:solidFill>
              </a:rPr>
              <a:t>A</a:t>
            </a:r>
            <a:endParaRPr lang="en-US" sz="2800" dirty="0">
              <a:solidFill>
                <a:schemeClr val="tx2"/>
              </a:solidFill>
            </a:endParaRPr>
          </a:p>
        </p:txBody>
      </p:sp>
      <p:sp>
        <p:nvSpPr>
          <p:cNvPr id="60" name="TextBox 59"/>
          <p:cNvSpPr txBox="1"/>
          <p:nvPr/>
        </p:nvSpPr>
        <p:spPr>
          <a:xfrm>
            <a:off x="1524000" y="3505200"/>
            <a:ext cx="457200" cy="523220"/>
          </a:xfrm>
          <a:prstGeom prst="rect">
            <a:avLst/>
          </a:prstGeom>
          <a:noFill/>
        </p:spPr>
        <p:txBody>
          <a:bodyPr wrap="square" rtlCol="0">
            <a:spAutoFit/>
          </a:bodyPr>
          <a:lstStyle/>
          <a:p>
            <a:r>
              <a:rPr lang="en-US" sz="2800" dirty="0">
                <a:solidFill>
                  <a:schemeClr val="tx2"/>
                </a:solidFill>
              </a:rPr>
              <a:t>B</a:t>
            </a:r>
          </a:p>
        </p:txBody>
      </p:sp>
      <p:sp>
        <p:nvSpPr>
          <p:cNvPr id="61" name="TextBox 60"/>
          <p:cNvSpPr txBox="1"/>
          <p:nvPr/>
        </p:nvSpPr>
        <p:spPr>
          <a:xfrm>
            <a:off x="1524000" y="2667000"/>
            <a:ext cx="457200" cy="523220"/>
          </a:xfrm>
          <a:prstGeom prst="rect">
            <a:avLst/>
          </a:prstGeom>
          <a:noFill/>
        </p:spPr>
        <p:txBody>
          <a:bodyPr wrap="square" rtlCol="0">
            <a:spAutoFit/>
          </a:bodyPr>
          <a:lstStyle/>
          <a:p>
            <a:r>
              <a:rPr lang="en-US" sz="2800" dirty="0">
                <a:solidFill>
                  <a:schemeClr val="tx2"/>
                </a:solidFill>
              </a:rPr>
              <a:t>C</a:t>
            </a:r>
          </a:p>
        </p:txBody>
      </p:sp>
      <p:sp>
        <p:nvSpPr>
          <p:cNvPr id="62" name="TextBox 61"/>
          <p:cNvSpPr txBox="1"/>
          <p:nvPr/>
        </p:nvSpPr>
        <p:spPr>
          <a:xfrm>
            <a:off x="1524000" y="1686580"/>
            <a:ext cx="457200" cy="523220"/>
          </a:xfrm>
          <a:prstGeom prst="rect">
            <a:avLst/>
          </a:prstGeom>
          <a:noFill/>
        </p:spPr>
        <p:txBody>
          <a:bodyPr wrap="square" rtlCol="0">
            <a:spAutoFit/>
          </a:bodyPr>
          <a:lstStyle/>
          <a:p>
            <a:r>
              <a:rPr lang="en-US" sz="2800" dirty="0">
                <a:solidFill>
                  <a:schemeClr val="tx2"/>
                </a:solidFill>
              </a:rPr>
              <a:t>D</a:t>
            </a:r>
          </a:p>
        </p:txBody>
      </p:sp>
      <p:sp>
        <p:nvSpPr>
          <p:cNvPr id="64" name="TextBox 63"/>
          <p:cNvSpPr txBox="1"/>
          <p:nvPr/>
        </p:nvSpPr>
        <p:spPr>
          <a:xfrm>
            <a:off x="2667000" y="1676400"/>
            <a:ext cx="457200" cy="523220"/>
          </a:xfrm>
          <a:prstGeom prst="rect">
            <a:avLst/>
          </a:prstGeom>
          <a:noFill/>
        </p:spPr>
        <p:txBody>
          <a:bodyPr wrap="square" rtlCol="0">
            <a:spAutoFit/>
          </a:bodyPr>
          <a:lstStyle/>
          <a:p>
            <a:r>
              <a:rPr lang="en-US" sz="2800" dirty="0">
                <a:solidFill>
                  <a:schemeClr val="tx2"/>
                </a:solidFill>
              </a:rPr>
              <a:t>E</a:t>
            </a:r>
          </a:p>
        </p:txBody>
      </p:sp>
      <p:sp>
        <p:nvSpPr>
          <p:cNvPr id="65" name="TextBox 64"/>
          <p:cNvSpPr txBox="1"/>
          <p:nvPr/>
        </p:nvSpPr>
        <p:spPr>
          <a:xfrm>
            <a:off x="3810000" y="1676400"/>
            <a:ext cx="457200" cy="523220"/>
          </a:xfrm>
          <a:prstGeom prst="rect">
            <a:avLst/>
          </a:prstGeom>
          <a:noFill/>
        </p:spPr>
        <p:txBody>
          <a:bodyPr wrap="square" rtlCol="0">
            <a:spAutoFit/>
          </a:bodyPr>
          <a:lstStyle/>
          <a:p>
            <a:r>
              <a:rPr lang="en-US" sz="2800" dirty="0" smtClean="0">
                <a:solidFill>
                  <a:schemeClr val="tx2"/>
                </a:solidFill>
              </a:rPr>
              <a:t>F</a:t>
            </a:r>
            <a:endParaRPr lang="en-US" sz="2800" dirty="0">
              <a:solidFill>
                <a:schemeClr val="tx2"/>
              </a:solidFill>
            </a:endParaRPr>
          </a:p>
        </p:txBody>
      </p:sp>
      <p:sp>
        <p:nvSpPr>
          <p:cNvPr id="66" name="TextBox 65"/>
          <p:cNvSpPr txBox="1"/>
          <p:nvPr/>
        </p:nvSpPr>
        <p:spPr>
          <a:xfrm>
            <a:off x="4953000" y="1676400"/>
            <a:ext cx="457200" cy="523220"/>
          </a:xfrm>
          <a:prstGeom prst="rect">
            <a:avLst/>
          </a:prstGeom>
          <a:noFill/>
        </p:spPr>
        <p:txBody>
          <a:bodyPr wrap="square" rtlCol="0">
            <a:spAutoFit/>
          </a:bodyPr>
          <a:lstStyle/>
          <a:p>
            <a:r>
              <a:rPr lang="en-US" sz="2800" dirty="0">
                <a:solidFill>
                  <a:schemeClr val="tx2"/>
                </a:solidFill>
              </a:rPr>
              <a:t>G</a:t>
            </a:r>
          </a:p>
        </p:txBody>
      </p:sp>
      <p:sp>
        <p:nvSpPr>
          <p:cNvPr id="67" name="TextBox 66"/>
          <p:cNvSpPr txBox="1"/>
          <p:nvPr/>
        </p:nvSpPr>
        <p:spPr>
          <a:xfrm>
            <a:off x="6019800" y="1676400"/>
            <a:ext cx="457200" cy="523220"/>
          </a:xfrm>
          <a:prstGeom prst="rect">
            <a:avLst/>
          </a:prstGeom>
          <a:noFill/>
        </p:spPr>
        <p:txBody>
          <a:bodyPr wrap="square" rtlCol="0">
            <a:spAutoFit/>
          </a:bodyPr>
          <a:lstStyle/>
          <a:p>
            <a:r>
              <a:rPr lang="en-US" sz="2800" dirty="0">
                <a:solidFill>
                  <a:schemeClr val="tx2"/>
                </a:solidFill>
              </a:rPr>
              <a:t>H</a:t>
            </a:r>
          </a:p>
        </p:txBody>
      </p:sp>
      <p:sp>
        <p:nvSpPr>
          <p:cNvPr id="68" name="TextBox 67"/>
          <p:cNvSpPr txBox="1"/>
          <p:nvPr/>
        </p:nvSpPr>
        <p:spPr>
          <a:xfrm>
            <a:off x="7772400" y="1676400"/>
            <a:ext cx="457200" cy="523220"/>
          </a:xfrm>
          <a:prstGeom prst="rect">
            <a:avLst/>
          </a:prstGeom>
          <a:noFill/>
        </p:spPr>
        <p:txBody>
          <a:bodyPr wrap="square" rtlCol="0">
            <a:spAutoFit/>
          </a:bodyPr>
          <a:lstStyle/>
          <a:p>
            <a:r>
              <a:rPr lang="en-US" sz="2800" dirty="0">
                <a:solidFill>
                  <a:schemeClr val="tx2"/>
                </a:solidFill>
              </a:rPr>
              <a:t>I</a:t>
            </a:r>
          </a:p>
        </p:txBody>
      </p:sp>
      <p:sp>
        <p:nvSpPr>
          <p:cNvPr id="69" name="TextBox 68"/>
          <p:cNvSpPr txBox="1"/>
          <p:nvPr/>
        </p:nvSpPr>
        <p:spPr>
          <a:xfrm>
            <a:off x="7848600" y="2677180"/>
            <a:ext cx="457200" cy="523220"/>
          </a:xfrm>
          <a:prstGeom prst="rect">
            <a:avLst/>
          </a:prstGeom>
          <a:noFill/>
        </p:spPr>
        <p:txBody>
          <a:bodyPr wrap="square" rtlCol="0">
            <a:spAutoFit/>
          </a:bodyPr>
          <a:lstStyle/>
          <a:p>
            <a:r>
              <a:rPr lang="en-US" sz="2800" dirty="0">
                <a:solidFill>
                  <a:schemeClr val="tx2"/>
                </a:solidFill>
              </a:rPr>
              <a:t>J</a:t>
            </a:r>
          </a:p>
        </p:txBody>
      </p:sp>
      <p:sp>
        <p:nvSpPr>
          <p:cNvPr id="70" name="TextBox 69"/>
          <p:cNvSpPr txBox="1"/>
          <p:nvPr/>
        </p:nvSpPr>
        <p:spPr>
          <a:xfrm>
            <a:off x="7239000" y="3048000"/>
            <a:ext cx="457200" cy="523220"/>
          </a:xfrm>
          <a:prstGeom prst="rect">
            <a:avLst/>
          </a:prstGeom>
          <a:noFill/>
        </p:spPr>
        <p:txBody>
          <a:bodyPr wrap="square" rtlCol="0">
            <a:spAutoFit/>
          </a:bodyPr>
          <a:lstStyle/>
          <a:p>
            <a:r>
              <a:rPr lang="en-US" sz="2800" dirty="0">
                <a:solidFill>
                  <a:schemeClr val="tx2"/>
                </a:solidFill>
              </a:rPr>
              <a:t>K</a:t>
            </a:r>
          </a:p>
        </p:txBody>
      </p:sp>
      <p:sp>
        <p:nvSpPr>
          <p:cNvPr id="71" name="TextBox 70"/>
          <p:cNvSpPr txBox="1"/>
          <p:nvPr/>
        </p:nvSpPr>
        <p:spPr>
          <a:xfrm>
            <a:off x="7239000" y="4277380"/>
            <a:ext cx="457200" cy="523220"/>
          </a:xfrm>
          <a:prstGeom prst="rect">
            <a:avLst/>
          </a:prstGeom>
          <a:noFill/>
        </p:spPr>
        <p:txBody>
          <a:bodyPr wrap="square" rtlCol="0">
            <a:spAutoFit/>
          </a:bodyPr>
          <a:lstStyle/>
          <a:p>
            <a:r>
              <a:rPr lang="en-US" sz="2800" dirty="0" smtClean="0">
                <a:solidFill>
                  <a:schemeClr val="tx2"/>
                </a:solidFill>
              </a:rPr>
              <a:t>L</a:t>
            </a:r>
            <a:endParaRPr lang="en-US" sz="2800" dirty="0">
              <a:solidFill>
                <a:schemeClr val="tx2"/>
              </a:solidFill>
            </a:endParaRPr>
          </a:p>
        </p:txBody>
      </p:sp>
      <p:sp>
        <p:nvSpPr>
          <p:cNvPr id="72" name="TextBox 71"/>
          <p:cNvSpPr txBox="1"/>
          <p:nvPr/>
        </p:nvSpPr>
        <p:spPr>
          <a:xfrm>
            <a:off x="5334000" y="4810780"/>
            <a:ext cx="457200" cy="523220"/>
          </a:xfrm>
          <a:prstGeom prst="rect">
            <a:avLst/>
          </a:prstGeom>
          <a:noFill/>
        </p:spPr>
        <p:txBody>
          <a:bodyPr wrap="square" rtlCol="0">
            <a:spAutoFit/>
          </a:bodyPr>
          <a:lstStyle/>
          <a:p>
            <a:r>
              <a:rPr lang="en-US" sz="2800" dirty="0" smtClean="0">
                <a:solidFill>
                  <a:schemeClr val="tx2"/>
                </a:solidFill>
              </a:rPr>
              <a:t>M</a:t>
            </a:r>
            <a:endParaRPr lang="en-US" sz="2800" dirty="0">
              <a:solidFill>
                <a:schemeClr val="tx2"/>
              </a:solidFill>
            </a:endParaRPr>
          </a:p>
        </p:txBody>
      </p:sp>
      <p:sp>
        <p:nvSpPr>
          <p:cNvPr id="73" name="TextBox 72"/>
          <p:cNvSpPr txBox="1"/>
          <p:nvPr/>
        </p:nvSpPr>
        <p:spPr>
          <a:xfrm>
            <a:off x="4343400" y="4800600"/>
            <a:ext cx="457200" cy="523220"/>
          </a:xfrm>
          <a:prstGeom prst="rect">
            <a:avLst/>
          </a:prstGeom>
          <a:noFill/>
        </p:spPr>
        <p:txBody>
          <a:bodyPr wrap="square" rtlCol="0">
            <a:spAutoFit/>
          </a:bodyPr>
          <a:lstStyle/>
          <a:p>
            <a:r>
              <a:rPr lang="en-US" sz="2800" dirty="0">
                <a:solidFill>
                  <a:schemeClr val="tx2"/>
                </a:solidFill>
              </a:rPr>
              <a:t>N</a:t>
            </a:r>
          </a:p>
        </p:txBody>
      </p:sp>
      <p:sp>
        <p:nvSpPr>
          <p:cNvPr id="74" name="TextBox 73"/>
          <p:cNvSpPr txBox="1"/>
          <p:nvPr/>
        </p:nvSpPr>
        <p:spPr>
          <a:xfrm>
            <a:off x="3352800" y="4800600"/>
            <a:ext cx="457200" cy="523220"/>
          </a:xfrm>
          <a:prstGeom prst="rect">
            <a:avLst/>
          </a:prstGeom>
          <a:noFill/>
        </p:spPr>
        <p:txBody>
          <a:bodyPr wrap="square" rtlCol="0">
            <a:spAutoFit/>
          </a:bodyPr>
          <a:lstStyle/>
          <a:p>
            <a:r>
              <a:rPr lang="en-US" sz="2800" dirty="0">
                <a:solidFill>
                  <a:schemeClr val="tx2"/>
                </a:solidFill>
              </a:rPr>
              <a:t>O</a:t>
            </a:r>
          </a:p>
        </p:txBody>
      </p:sp>
      <p:sp>
        <p:nvSpPr>
          <p:cNvPr id="75" name="TextBox 74"/>
          <p:cNvSpPr txBox="1"/>
          <p:nvPr/>
        </p:nvSpPr>
        <p:spPr>
          <a:xfrm>
            <a:off x="3352800" y="3505200"/>
            <a:ext cx="457200" cy="523220"/>
          </a:xfrm>
          <a:prstGeom prst="rect">
            <a:avLst/>
          </a:prstGeom>
          <a:noFill/>
        </p:spPr>
        <p:txBody>
          <a:bodyPr wrap="square" rtlCol="0">
            <a:spAutoFit/>
          </a:bodyPr>
          <a:lstStyle/>
          <a:p>
            <a:r>
              <a:rPr lang="en-US" sz="2800" dirty="0" smtClean="0">
                <a:solidFill>
                  <a:schemeClr val="tx2"/>
                </a:solidFill>
              </a:rPr>
              <a:t>P</a:t>
            </a:r>
            <a:endParaRPr lang="en-US" sz="2800" dirty="0">
              <a:solidFill>
                <a:schemeClr val="tx2"/>
              </a:solidFill>
            </a:endParaRPr>
          </a:p>
        </p:txBody>
      </p:sp>
      <p:sp>
        <p:nvSpPr>
          <p:cNvPr id="76" name="TextBox 75"/>
          <p:cNvSpPr txBox="1"/>
          <p:nvPr/>
        </p:nvSpPr>
        <p:spPr>
          <a:xfrm>
            <a:off x="4267200" y="3505200"/>
            <a:ext cx="457200" cy="523220"/>
          </a:xfrm>
          <a:prstGeom prst="rect">
            <a:avLst/>
          </a:prstGeom>
          <a:noFill/>
        </p:spPr>
        <p:txBody>
          <a:bodyPr wrap="square" rtlCol="0">
            <a:spAutoFit/>
          </a:bodyPr>
          <a:lstStyle/>
          <a:p>
            <a:r>
              <a:rPr lang="en-US" sz="2800" dirty="0" smtClean="0">
                <a:solidFill>
                  <a:schemeClr val="tx2"/>
                </a:solidFill>
              </a:rPr>
              <a:t>Q</a:t>
            </a:r>
            <a:endParaRPr lang="en-US" sz="2800" dirty="0">
              <a:solidFill>
                <a:schemeClr val="tx2"/>
              </a:solidFill>
            </a:endParaRPr>
          </a:p>
        </p:txBody>
      </p:sp>
      <p:sp>
        <p:nvSpPr>
          <p:cNvPr id="77" name="TextBox 76"/>
          <p:cNvSpPr txBox="1"/>
          <p:nvPr/>
        </p:nvSpPr>
        <p:spPr>
          <a:xfrm>
            <a:off x="5410200" y="3505200"/>
            <a:ext cx="457200" cy="523220"/>
          </a:xfrm>
          <a:prstGeom prst="rect">
            <a:avLst/>
          </a:prstGeom>
          <a:noFill/>
        </p:spPr>
        <p:txBody>
          <a:bodyPr wrap="square" rtlCol="0">
            <a:spAutoFit/>
          </a:bodyPr>
          <a:lstStyle/>
          <a:p>
            <a:r>
              <a:rPr lang="en-US" sz="2800" dirty="0">
                <a:solidFill>
                  <a:schemeClr val="tx2"/>
                </a:solidFill>
              </a:rPr>
              <a:t>R</a:t>
            </a:r>
          </a:p>
        </p:txBody>
      </p:sp>
      <p:sp>
        <p:nvSpPr>
          <p:cNvPr id="78" name="TextBox 77"/>
          <p:cNvSpPr txBox="1"/>
          <p:nvPr/>
        </p:nvSpPr>
        <p:spPr>
          <a:xfrm>
            <a:off x="5562600" y="2819400"/>
            <a:ext cx="457200" cy="523220"/>
          </a:xfrm>
          <a:prstGeom prst="rect">
            <a:avLst/>
          </a:prstGeom>
          <a:noFill/>
        </p:spPr>
        <p:txBody>
          <a:bodyPr wrap="square" rtlCol="0">
            <a:spAutoFit/>
          </a:bodyPr>
          <a:lstStyle/>
          <a:p>
            <a:r>
              <a:rPr lang="en-US" sz="2800" dirty="0" smtClean="0">
                <a:solidFill>
                  <a:schemeClr val="tx2"/>
                </a:solidFill>
              </a:rPr>
              <a:t>S</a:t>
            </a:r>
            <a:endParaRPr lang="en-US" sz="2800" dirty="0">
              <a:solidFill>
                <a:schemeClr val="tx2"/>
              </a:solidFill>
            </a:endParaRPr>
          </a:p>
        </p:txBody>
      </p:sp>
      <p:sp>
        <p:nvSpPr>
          <p:cNvPr id="79" name="TextBox 78"/>
          <p:cNvSpPr txBox="1"/>
          <p:nvPr/>
        </p:nvSpPr>
        <p:spPr>
          <a:xfrm>
            <a:off x="4343400" y="2819400"/>
            <a:ext cx="457200" cy="523220"/>
          </a:xfrm>
          <a:prstGeom prst="rect">
            <a:avLst/>
          </a:prstGeom>
          <a:noFill/>
        </p:spPr>
        <p:txBody>
          <a:bodyPr wrap="square" rtlCol="0">
            <a:spAutoFit/>
          </a:bodyPr>
          <a:lstStyle/>
          <a:p>
            <a:r>
              <a:rPr lang="en-US" sz="2800" dirty="0">
                <a:solidFill>
                  <a:schemeClr val="tx2"/>
                </a:solidFill>
              </a:rPr>
              <a:t>T</a:t>
            </a:r>
          </a:p>
        </p:txBody>
      </p:sp>
      <p:sp>
        <p:nvSpPr>
          <p:cNvPr id="80" name="TextBox 79"/>
          <p:cNvSpPr txBox="1"/>
          <p:nvPr/>
        </p:nvSpPr>
        <p:spPr>
          <a:xfrm>
            <a:off x="3200400" y="2829580"/>
            <a:ext cx="457200" cy="523220"/>
          </a:xfrm>
          <a:prstGeom prst="rect">
            <a:avLst/>
          </a:prstGeom>
          <a:noFill/>
        </p:spPr>
        <p:txBody>
          <a:bodyPr wrap="square" rtlCol="0">
            <a:spAutoFit/>
          </a:bodyPr>
          <a:lstStyle/>
          <a:p>
            <a:r>
              <a:rPr lang="en-US" sz="2800" dirty="0">
                <a:solidFill>
                  <a:schemeClr val="tx2"/>
                </a:solidFill>
              </a:rPr>
              <a:t>U</a:t>
            </a:r>
          </a:p>
        </p:txBody>
      </p:sp>
      <p:sp>
        <p:nvSpPr>
          <p:cNvPr id="81" name="TextBox 80"/>
          <p:cNvSpPr txBox="1"/>
          <p:nvPr/>
        </p:nvSpPr>
        <p:spPr>
          <a:xfrm>
            <a:off x="6629400" y="2438400"/>
            <a:ext cx="1524000" cy="646331"/>
          </a:xfrm>
          <a:prstGeom prst="rect">
            <a:avLst/>
          </a:prstGeom>
          <a:noFill/>
        </p:spPr>
        <p:txBody>
          <a:bodyPr wrap="square" rtlCol="0">
            <a:spAutoFit/>
          </a:bodyPr>
          <a:lstStyle/>
          <a:p>
            <a:pPr algn="ctr"/>
            <a:r>
              <a:rPr lang="en-US" dirty="0" smtClean="0"/>
              <a:t>Sally Carson</a:t>
            </a:r>
          </a:p>
          <a:p>
            <a:pPr algn="ctr"/>
            <a:r>
              <a:rPr lang="en-US" dirty="0" smtClean="0"/>
              <a:t>L. </a:t>
            </a:r>
            <a:r>
              <a:rPr lang="en-US" dirty="0" err="1" smtClean="0"/>
              <a:t>Kerley</a:t>
            </a:r>
            <a:endParaRPr lang="en-US" dirty="0"/>
          </a:p>
        </p:txBody>
      </p:sp>
      <p:sp>
        <p:nvSpPr>
          <p:cNvPr id="82" name="TextBox 81"/>
          <p:cNvSpPr txBox="1"/>
          <p:nvPr/>
        </p:nvSpPr>
        <p:spPr>
          <a:xfrm>
            <a:off x="6781800" y="3516868"/>
            <a:ext cx="1295400" cy="646331"/>
          </a:xfrm>
          <a:prstGeom prst="rect">
            <a:avLst/>
          </a:prstGeom>
          <a:noFill/>
        </p:spPr>
        <p:txBody>
          <a:bodyPr wrap="square" rtlCol="0">
            <a:spAutoFit/>
          </a:bodyPr>
          <a:lstStyle/>
          <a:p>
            <a:pPr algn="ctr"/>
            <a:r>
              <a:rPr lang="en-US" dirty="0" smtClean="0"/>
              <a:t>Joe Faber</a:t>
            </a:r>
          </a:p>
          <a:p>
            <a:pPr algn="ctr"/>
            <a:r>
              <a:rPr lang="en-US" dirty="0" smtClean="0"/>
              <a:t>Ed Williams</a:t>
            </a:r>
            <a:endParaRPr lang="en-US" dirty="0"/>
          </a:p>
        </p:txBody>
      </p:sp>
      <p:sp>
        <p:nvSpPr>
          <p:cNvPr id="83" name="TextBox 82"/>
          <p:cNvSpPr txBox="1"/>
          <p:nvPr/>
        </p:nvSpPr>
        <p:spPr>
          <a:xfrm>
            <a:off x="4648200" y="2057400"/>
            <a:ext cx="1143000" cy="338554"/>
          </a:xfrm>
          <a:prstGeom prst="rect">
            <a:avLst/>
          </a:prstGeom>
          <a:noFill/>
        </p:spPr>
        <p:txBody>
          <a:bodyPr wrap="square" rtlCol="0">
            <a:spAutoFit/>
          </a:bodyPr>
          <a:lstStyle/>
          <a:p>
            <a:r>
              <a:rPr lang="en-US" sz="1600" dirty="0" smtClean="0"/>
              <a:t>G. </a:t>
            </a:r>
            <a:r>
              <a:rPr lang="en-US" sz="1600" dirty="0" err="1" smtClean="0"/>
              <a:t>Ginnings</a:t>
            </a:r>
            <a:endParaRPr lang="en-US" sz="1600" dirty="0"/>
          </a:p>
        </p:txBody>
      </p:sp>
      <p:sp>
        <p:nvSpPr>
          <p:cNvPr id="84" name="TextBox 83"/>
          <p:cNvSpPr txBox="1"/>
          <p:nvPr/>
        </p:nvSpPr>
        <p:spPr>
          <a:xfrm>
            <a:off x="1066800" y="3897868"/>
            <a:ext cx="1371600" cy="646331"/>
          </a:xfrm>
          <a:prstGeom prst="rect">
            <a:avLst/>
          </a:prstGeom>
          <a:noFill/>
        </p:spPr>
        <p:txBody>
          <a:bodyPr wrap="square" rtlCol="0">
            <a:spAutoFit/>
          </a:bodyPr>
          <a:lstStyle/>
          <a:p>
            <a:pPr algn="ctr"/>
            <a:r>
              <a:rPr lang="en-US" dirty="0" smtClean="0"/>
              <a:t>T. </a:t>
            </a:r>
            <a:r>
              <a:rPr lang="en-US" dirty="0" err="1" smtClean="0"/>
              <a:t>Jablonski</a:t>
            </a:r>
            <a:endParaRPr lang="en-US" dirty="0" smtClean="0"/>
          </a:p>
          <a:p>
            <a:pPr algn="ctr"/>
            <a:r>
              <a:rPr lang="en-US" dirty="0" smtClean="0"/>
              <a:t>C. Wilson</a:t>
            </a:r>
            <a:endParaRPr lang="en-US" dirty="0"/>
          </a:p>
        </p:txBody>
      </p:sp>
      <p:sp>
        <p:nvSpPr>
          <p:cNvPr id="85" name="TextBox 84"/>
          <p:cNvSpPr txBox="1"/>
          <p:nvPr/>
        </p:nvSpPr>
        <p:spPr>
          <a:xfrm>
            <a:off x="6781800" y="1752600"/>
            <a:ext cx="1143000" cy="646331"/>
          </a:xfrm>
          <a:prstGeom prst="rect">
            <a:avLst/>
          </a:prstGeom>
          <a:noFill/>
        </p:spPr>
        <p:txBody>
          <a:bodyPr wrap="square" rtlCol="0">
            <a:spAutoFit/>
          </a:bodyPr>
          <a:lstStyle/>
          <a:p>
            <a:pPr algn="ctr"/>
            <a:r>
              <a:rPr lang="en-US" dirty="0" smtClean="0"/>
              <a:t>J. Kinloch</a:t>
            </a:r>
          </a:p>
          <a:p>
            <a:pPr algn="ctr"/>
            <a:r>
              <a:rPr lang="en-US" dirty="0" smtClean="0"/>
              <a:t>C. Taylor</a:t>
            </a:r>
            <a:endParaRPr lang="en-US" dirty="0"/>
          </a:p>
        </p:txBody>
      </p:sp>
      <p:sp>
        <p:nvSpPr>
          <p:cNvPr id="86" name="TextBox 85"/>
          <p:cNvSpPr txBox="1"/>
          <p:nvPr/>
        </p:nvSpPr>
        <p:spPr>
          <a:xfrm>
            <a:off x="2286000" y="2057400"/>
            <a:ext cx="1143000" cy="369332"/>
          </a:xfrm>
          <a:prstGeom prst="rect">
            <a:avLst/>
          </a:prstGeom>
          <a:noFill/>
        </p:spPr>
        <p:txBody>
          <a:bodyPr wrap="square" rtlCol="0">
            <a:spAutoFit/>
          </a:bodyPr>
          <a:lstStyle/>
          <a:p>
            <a:pPr algn="ctr"/>
            <a:r>
              <a:rPr lang="en-US" dirty="0" smtClean="0"/>
              <a:t>Ben Lyle</a:t>
            </a:r>
            <a:endParaRPr lang="en-US" dirty="0"/>
          </a:p>
        </p:txBody>
      </p:sp>
      <p:sp>
        <p:nvSpPr>
          <p:cNvPr id="87" name="TextBox 86"/>
          <p:cNvSpPr txBox="1"/>
          <p:nvPr/>
        </p:nvSpPr>
        <p:spPr>
          <a:xfrm>
            <a:off x="6858000" y="4648200"/>
            <a:ext cx="1143000" cy="369332"/>
          </a:xfrm>
          <a:prstGeom prst="rect">
            <a:avLst/>
          </a:prstGeom>
          <a:noFill/>
        </p:spPr>
        <p:txBody>
          <a:bodyPr wrap="square" rtlCol="0">
            <a:spAutoFit/>
          </a:bodyPr>
          <a:lstStyle/>
          <a:p>
            <a:pPr algn="ctr"/>
            <a:r>
              <a:rPr lang="en-US" dirty="0" smtClean="0"/>
              <a:t>Betty Lyle</a:t>
            </a:r>
            <a:endParaRPr lang="en-US" dirty="0"/>
          </a:p>
        </p:txBody>
      </p:sp>
      <p:sp>
        <p:nvSpPr>
          <p:cNvPr id="88" name="TextBox 87"/>
          <p:cNvSpPr txBox="1"/>
          <p:nvPr/>
        </p:nvSpPr>
        <p:spPr>
          <a:xfrm>
            <a:off x="6781800" y="5117068"/>
            <a:ext cx="1295400" cy="369332"/>
          </a:xfrm>
          <a:prstGeom prst="rect">
            <a:avLst/>
          </a:prstGeom>
          <a:noFill/>
        </p:spPr>
        <p:txBody>
          <a:bodyPr wrap="square" rtlCol="0">
            <a:spAutoFit/>
          </a:bodyPr>
          <a:lstStyle/>
          <a:p>
            <a:pPr algn="ctr"/>
            <a:r>
              <a:rPr lang="en-US" dirty="0" smtClean="0"/>
              <a:t>M. </a:t>
            </a:r>
            <a:r>
              <a:rPr lang="en-US" dirty="0" err="1" smtClean="0"/>
              <a:t>Midyett</a:t>
            </a:r>
            <a:endParaRPr lang="en-US" dirty="0"/>
          </a:p>
        </p:txBody>
      </p:sp>
      <p:sp>
        <p:nvSpPr>
          <p:cNvPr id="89" name="TextBox 88"/>
          <p:cNvSpPr txBox="1"/>
          <p:nvPr/>
        </p:nvSpPr>
        <p:spPr>
          <a:xfrm>
            <a:off x="1219200" y="2057400"/>
            <a:ext cx="1143000" cy="646331"/>
          </a:xfrm>
          <a:prstGeom prst="rect">
            <a:avLst/>
          </a:prstGeom>
          <a:noFill/>
        </p:spPr>
        <p:txBody>
          <a:bodyPr wrap="square" rtlCol="0">
            <a:spAutoFit/>
          </a:bodyPr>
          <a:lstStyle/>
          <a:p>
            <a:pPr algn="ctr"/>
            <a:r>
              <a:rPr lang="en-US" dirty="0" smtClean="0"/>
              <a:t>James Pleasant</a:t>
            </a:r>
            <a:endParaRPr lang="en-US" dirty="0"/>
          </a:p>
        </p:txBody>
      </p:sp>
      <p:sp>
        <p:nvSpPr>
          <p:cNvPr id="90" name="TextBox 89"/>
          <p:cNvSpPr txBox="1"/>
          <p:nvPr/>
        </p:nvSpPr>
        <p:spPr>
          <a:xfrm>
            <a:off x="3429000" y="2069068"/>
            <a:ext cx="1143000" cy="369332"/>
          </a:xfrm>
          <a:prstGeom prst="rect">
            <a:avLst/>
          </a:prstGeom>
          <a:noFill/>
        </p:spPr>
        <p:txBody>
          <a:bodyPr wrap="square" rtlCol="0">
            <a:spAutoFit/>
          </a:bodyPr>
          <a:lstStyle/>
          <a:p>
            <a:pPr algn="ctr"/>
            <a:r>
              <a:rPr lang="en-US" dirty="0" smtClean="0"/>
              <a:t>V. </a:t>
            </a:r>
            <a:r>
              <a:rPr lang="en-US" dirty="0" err="1" smtClean="0"/>
              <a:t>Sakhare</a:t>
            </a:r>
            <a:endParaRPr lang="en-US" dirty="0"/>
          </a:p>
        </p:txBody>
      </p:sp>
      <p:sp>
        <p:nvSpPr>
          <p:cNvPr id="91" name="TextBox 90"/>
          <p:cNvSpPr txBox="1"/>
          <p:nvPr/>
        </p:nvSpPr>
        <p:spPr>
          <a:xfrm>
            <a:off x="5715000" y="2057400"/>
            <a:ext cx="1143000" cy="369332"/>
          </a:xfrm>
          <a:prstGeom prst="rect">
            <a:avLst/>
          </a:prstGeom>
          <a:noFill/>
        </p:spPr>
        <p:txBody>
          <a:bodyPr wrap="square" rtlCol="0">
            <a:spAutoFit/>
          </a:bodyPr>
          <a:lstStyle/>
          <a:p>
            <a:pPr algn="ctr"/>
            <a:r>
              <a:rPr lang="en-US" dirty="0"/>
              <a:t>T</a:t>
            </a:r>
            <a:r>
              <a:rPr lang="en-US" dirty="0" smtClean="0"/>
              <a:t>ae-Il </a:t>
            </a:r>
            <a:r>
              <a:rPr lang="en-US" dirty="0" err="1" smtClean="0"/>
              <a:t>Suh</a:t>
            </a:r>
            <a:endParaRPr lang="en-US" dirty="0"/>
          </a:p>
        </p:txBody>
      </p:sp>
      <p:sp>
        <p:nvSpPr>
          <p:cNvPr id="92" name="TextBox 91"/>
          <p:cNvSpPr txBox="1"/>
          <p:nvPr/>
        </p:nvSpPr>
        <p:spPr>
          <a:xfrm>
            <a:off x="1143000" y="801469"/>
            <a:ext cx="7162800" cy="707886"/>
          </a:xfrm>
          <a:prstGeom prst="rect">
            <a:avLst/>
          </a:prstGeom>
          <a:noFill/>
        </p:spPr>
        <p:txBody>
          <a:bodyPr wrap="square" rtlCol="0">
            <a:spAutoFit/>
          </a:bodyPr>
          <a:lstStyle/>
          <a:p>
            <a:pPr algn="ctr"/>
            <a:r>
              <a:rPr lang="en-US" sz="2000" dirty="0" smtClean="0">
                <a:solidFill>
                  <a:schemeClr val="tx2"/>
                </a:solidFill>
              </a:rPr>
              <a:t>Math Department Members 308 </a:t>
            </a:r>
            <a:r>
              <a:rPr lang="en-US" sz="2000" dirty="0" err="1" smtClean="0">
                <a:solidFill>
                  <a:schemeClr val="tx2"/>
                </a:solidFill>
              </a:rPr>
              <a:t>Gilbreath</a:t>
            </a:r>
            <a:r>
              <a:rPr lang="en-US" sz="2000" dirty="0" smtClean="0">
                <a:solidFill>
                  <a:schemeClr val="tx2"/>
                </a:solidFill>
              </a:rPr>
              <a:t>, 1977-78</a:t>
            </a:r>
          </a:p>
          <a:p>
            <a:pPr algn="ctr"/>
            <a:r>
              <a:rPr lang="en-US" sz="2000" dirty="0" smtClean="0">
                <a:solidFill>
                  <a:schemeClr val="tx2"/>
                </a:solidFill>
              </a:rPr>
              <a:t>According to the ETSU Telephone Directory</a:t>
            </a:r>
            <a:endParaRPr lang="en-US" sz="2000" dirty="0">
              <a:solidFill>
                <a:schemeClr val="tx2"/>
              </a:solidFill>
            </a:endParaRPr>
          </a:p>
        </p:txBody>
      </p:sp>
      <p:sp>
        <p:nvSpPr>
          <p:cNvPr id="93" name="TextBox 92"/>
          <p:cNvSpPr txBox="1"/>
          <p:nvPr/>
        </p:nvSpPr>
        <p:spPr>
          <a:xfrm>
            <a:off x="457200" y="5867400"/>
            <a:ext cx="8305800" cy="830997"/>
          </a:xfrm>
          <a:prstGeom prst="rect">
            <a:avLst/>
          </a:prstGeom>
          <a:noFill/>
        </p:spPr>
        <p:txBody>
          <a:bodyPr wrap="square" rtlCol="0">
            <a:spAutoFit/>
          </a:bodyPr>
          <a:lstStyle/>
          <a:p>
            <a:pPr algn="ctr"/>
            <a:r>
              <a:rPr lang="en-US" sz="2400" dirty="0" smtClean="0"/>
              <a:t>In the Math Office (311 </a:t>
            </a:r>
            <a:r>
              <a:rPr lang="en-US" sz="2400" dirty="0" err="1" smtClean="0"/>
              <a:t>Gilbreath</a:t>
            </a:r>
            <a:r>
              <a:rPr lang="en-US" sz="2400" dirty="0" smtClean="0"/>
              <a:t>):  Lester </a:t>
            </a:r>
            <a:r>
              <a:rPr lang="en-US" sz="2400" dirty="0" err="1" smtClean="0"/>
              <a:t>Hartsell</a:t>
            </a:r>
            <a:r>
              <a:rPr lang="en-US" sz="2400" dirty="0" smtClean="0"/>
              <a:t> (chair) and Helen Byrd (secretary).</a:t>
            </a:r>
            <a:endParaRPr lang="en-US" sz="2400" dirty="0"/>
          </a:p>
        </p:txBody>
      </p:sp>
    </p:spTree>
    <p:extLst>
      <p:ext uri="{BB962C8B-B14F-4D97-AF65-F5344CB8AC3E}">
        <p14:creationId xmlns:p14="http://schemas.microsoft.com/office/powerpoint/2010/main" val="18129111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308 Office Complex 1982-83</a:t>
            </a:r>
            <a:endParaRPr lang="en-US" sz="36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6781800" y="1676400"/>
            <a:ext cx="0" cy="3962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362200" y="1676400"/>
            <a:ext cx="0" cy="3962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362200" y="2438400"/>
            <a:ext cx="5715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352800" y="1676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715000" y="1676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48200" y="1676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0" y="48768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0960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0480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054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038600" y="4876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8000" y="28956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0" y="43434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048000" y="2895600"/>
            <a:ext cx="0" cy="1447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096000" y="2895600"/>
            <a:ext cx="0" cy="1447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48000" y="35814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781800" y="3124200"/>
            <a:ext cx="1295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81800" y="4267200"/>
            <a:ext cx="1295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43000" y="2743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143000" y="3505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43000" y="4648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334000" y="2895600"/>
            <a:ext cx="0" cy="685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733800" y="2895600"/>
            <a:ext cx="0" cy="685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886200" y="3581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029200" y="3581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43000" y="1676400"/>
            <a:ext cx="6934200" cy="3962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524000" y="4572000"/>
            <a:ext cx="457200" cy="523220"/>
          </a:xfrm>
          <a:prstGeom prst="rect">
            <a:avLst/>
          </a:prstGeom>
          <a:noFill/>
        </p:spPr>
        <p:txBody>
          <a:bodyPr wrap="square" rtlCol="0">
            <a:spAutoFit/>
          </a:bodyPr>
          <a:lstStyle/>
          <a:p>
            <a:r>
              <a:rPr lang="en-US" sz="2800" dirty="0" smtClean="0">
                <a:solidFill>
                  <a:schemeClr val="tx2"/>
                </a:solidFill>
              </a:rPr>
              <a:t>A</a:t>
            </a:r>
            <a:endParaRPr lang="en-US" sz="2800" dirty="0">
              <a:solidFill>
                <a:schemeClr val="tx2"/>
              </a:solidFill>
            </a:endParaRPr>
          </a:p>
        </p:txBody>
      </p:sp>
      <p:sp>
        <p:nvSpPr>
          <p:cNvPr id="60" name="TextBox 59"/>
          <p:cNvSpPr txBox="1"/>
          <p:nvPr/>
        </p:nvSpPr>
        <p:spPr>
          <a:xfrm>
            <a:off x="1524000" y="3505200"/>
            <a:ext cx="457200" cy="523220"/>
          </a:xfrm>
          <a:prstGeom prst="rect">
            <a:avLst/>
          </a:prstGeom>
          <a:noFill/>
        </p:spPr>
        <p:txBody>
          <a:bodyPr wrap="square" rtlCol="0">
            <a:spAutoFit/>
          </a:bodyPr>
          <a:lstStyle/>
          <a:p>
            <a:r>
              <a:rPr lang="en-US" sz="2800" dirty="0">
                <a:solidFill>
                  <a:schemeClr val="tx2"/>
                </a:solidFill>
              </a:rPr>
              <a:t>B</a:t>
            </a:r>
          </a:p>
        </p:txBody>
      </p:sp>
      <p:sp>
        <p:nvSpPr>
          <p:cNvPr id="61" name="TextBox 60"/>
          <p:cNvSpPr txBox="1"/>
          <p:nvPr/>
        </p:nvSpPr>
        <p:spPr>
          <a:xfrm>
            <a:off x="1524000" y="2667000"/>
            <a:ext cx="457200" cy="523220"/>
          </a:xfrm>
          <a:prstGeom prst="rect">
            <a:avLst/>
          </a:prstGeom>
          <a:noFill/>
        </p:spPr>
        <p:txBody>
          <a:bodyPr wrap="square" rtlCol="0">
            <a:spAutoFit/>
          </a:bodyPr>
          <a:lstStyle/>
          <a:p>
            <a:r>
              <a:rPr lang="en-US" sz="2800" dirty="0">
                <a:solidFill>
                  <a:schemeClr val="tx2"/>
                </a:solidFill>
              </a:rPr>
              <a:t>C</a:t>
            </a:r>
          </a:p>
        </p:txBody>
      </p:sp>
      <p:sp>
        <p:nvSpPr>
          <p:cNvPr id="62" name="TextBox 61"/>
          <p:cNvSpPr txBox="1"/>
          <p:nvPr/>
        </p:nvSpPr>
        <p:spPr>
          <a:xfrm>
            <a:off x="1524000" y="1686580"/>
            <a:ext cx="457200" cy="523220"/>
          </a:xfrm>
          <a:prstGeom prst="rect">
            <a:avLst/>
          </a:prstGeom>
          <a:noFill/>
        </p:spPr>
        <p:txBody>
          <a:bodyPr wrap="square" rtlCol="0">
            <a:spAutoFit/>
          </a:bodyPr>
          <a:lstStyle/>
          <a:p>
            <a:r>
              <a:rPr lang="en-US" sz="2800" dirty="0">
                <a:solidFill>
                  <a:schemeClr val="tx2"/>
                </a:solidFill>
              </a:rPr>
              <a:t>D</a:t>
            </a:r>
          </a:p>
        </p:txBody>
      </p:sp>
      <p:sp>
        <p:nvSpPr>
          <p:cNvPr id="64" name="TextBox 63"/>
          <p:cNvSpPr txBox="1"/>
          <p:nvPr/>
        </p:nvSpPr>
        <p:spPr>
          <a:xfrm>
            <a:off x="2667000" y="1676400"/>
            <a:ext cx="457200" cy="523220"/>
          </a:xfrm>
          <a:prstGeom prst="rect">
            <a:avLst/>
          </a:prstGeom>
          <a:noFill/>
        </p:spPr>
        <p:txBody>
          <a:bodyPr wrap="square" rtlCol="0">
            <a:spAutoFit/>
          </a:bodyPr>
          <a:lstStyle/>
          <a:p>
            <a:r>
              <a:rPr lang="en-US" sz="2800" dirty="0">
                <a:solidFill>
                  <a:schemeClr val="tx2"/>
                </a:solidFill>
              </a:rPr>
              <a:t>E</a:t>
            </a:r>
          </a:p>
        </p:txBody>
      </p:sp>
      <p:sp>
        <p:nvSpPr>
          <p:cNvPr id="65" name="TextBox 64"/>
          <p:cNvSpPr txBox="1"/>
          <p:nvPr/>
        </p:nvSpPr>
        <p:spPr>
          <a:xfrm>
            <a:off x="3810000" y="1676400"/>
            <a:ext cx="457200" cy="523220"/>
          </a:xfrm>
          <a:prstGeom prst="rect">
            <a:avLst/>
          </a:prstGeom>
          <a:noFill/>
        </p:spPr>
        <p:txBody>
          <a:bodyPr wrap="square" rtlCol="0">
            <a:spAutoFit/>
          </a:bodyPr>
          <a:lstStyle/>
          <a:p>
            <a:r>
              <a:rPr lang="en-US" sz="2800" dirty="0" smtClean="0">
                <a:solidFill>
                  <a:schemeClr val="tx2"/>
                </a:solidFill>
              </a:rPr>
              <a:t>F</a:t>
            </a:r>
            <a:endParaRPr lang="en-US" sz="2800" dirty="0">
              <a:solidFill>
                <a:schemeClr val="tx2"/>
              </a:solidFill>
            </a:endParaRPr>
          </a:p>
        </p:txBody>
      </p:sp>
      <p:sp>
        <p:nvSpPr>
          <p:cNvPr id="66" name="TextBox 65"/>
          <p:cNvSpPr txBox="1"/>
          <p:nvPr/>
        </p:nvSpPr>
        <p:spPr>
          <a:xfrm>
            <a:off x="4953000" y="1676400"/>
            <a:ext cx="457200" cy="523220"/>
          </a:xfrm>
          <a:prstGeom prst="rect">
            <a:avLst/>
          </a:prstGeom>
          <a:noFill/>
        </p:spPr>
        <p:txBody>
          <a:bodyPr wrap="square" rtlCol="0">
            <a:spAutoFit/>
          </a:bodyPr>
          <a:lstStyle/>
          <a:p>
            <a:r>
              <a:rPr lang="en-US" sz="2800" dirty="0">
                <a:solidFill>
                  <a:schemeClr val="tx2"/>
                </a:solidFill>
              </a:rPr>
              <a:t>G</a:t>
            </a:r>
          </a:p>
        </p:txBody>
      </p:sp>
      <p:sp>
        <p:nvSpPr>
          <p:cNvPr id="67" name="TextBox 66"/>
          <p:cNvSpPr txBox="1"/>
          <p:nvPr/>
        </p:nvSpPr>
        <p:spPr>
          <a:xfrm>
            <a:off x="6019800" y="1676400"/>
            <a:ext cx="457200" cy="523220"/>
          </a:xfrm>
          <a:prstGeom prst="rect">
            <a:avLst/>
          </a:prstGeom>
          <a:noFill/>
        </p:spPr>
        <p:txBody>
          <a:bodyPr wrap="square" rtlCol="0">
            <a:spAutoFit/>
          </a:bodyPr>
          <a:lstStyle/>
          <a:p>
            <a:r>
              <a:rPr lang="en-US" sz="2800" dirty="0">
                <a:solidFill>
                  <a:schemeClr val="tx2"/>
                </a:solidFill>
              </a:rPr>
              <a:t>H</a:t>
            </a:r>
          </a:p>
        </p:txBody>
      </p:sp>
      <p:sp>
        <p:nvSpPr>
          <p:cNvPr id="68" name="TextBox 67"/>
          <p:cNvSpPr txBox="1"/>
          <p:nvPr/>
        </p:nvSpPr>
        <p:spPr>
          <a:xfrm>
            <a:off x="7772400" y="1676400"/>
            <a:ext cx="457200" cy="523220"/>
          </a:xfrm>
          <a:prstGeom prst="rect">
            <a:avLst/>
          </a:prstGeom>
          <a:noFill/>
        </p:spPr>
        <p:txBody>
          <a:bodyPr wrap="square" rtlCol="0">
            <a:spAutoFit/>
          </a:bodyPr>
          <a:lstStyle/>
          <a:p>
            <a:r>
              <a:rPr lang="en-US" sz="2800" dirty="0">
                <a:solidFill>
                  <a:schemeClr val="tx2"/>
                </a:solidFill>
              </a:rPr>
              <a:t>I</a:t>
            </a:r>
          </a:p>
        </p:txBody>
      </p:sp>
      <p:sp>
        <p:nvSpPr>
          <p:cNvPr id="69" name="TextBox 68"/>
          <p:cNvSpPr txBox="1"/>
          <p:nvPr/>
        </p:nvSpPr>
        <p:spPr>
          <a:xfrm>
            <a:off x="7391400" y="2362200"/>
            <a:ext cx="457200" cy="523220"/>
          </a:xfrm>
          <a:prstGeom prst="rect">
            <a:avLst/>
          </a:prstGeom>
          <a:noFill/>
        </p:spPr>
        <p:txBody>
          <a:bodyPr wrap="square" rtlCol="0">
            <a:spAutoFit/>
          </a:bodyPr>
          <a:lstStyle/>
          <a:p>
            <a:r>
              <a:rPr lang="en-US" sz="2800" dirty="0">
                <a:solidFill>
                  <a:schemeClr val="tx2"/>
                </a:solidFill>
              </a:rPr>
              <a:t>J</a:t>
            </a:r>
          </a:p>
        </p:txBody>
      </p:sp>
      <p:sp>
        <p:nvSpPr>
          <p:cNvPr id="70" name="TextBox 69"/>
          <p:cNvSpPr txBox="1"/>
          <p:nvPr/>
        </p:nvSpPr>
        <p:spPr>
          <a:xfrm>
            <a:off x="7239000" y="3048000"/>
            <a:ext cx="457200" cy="523220"/>
          </a:xfrm>
          <a:prstGeom prst="rect">
            <a:avLst/>
          </a:prstGeom>
          <a:noFill/>
        </p:spPr>
        <p:txBody>
          <a:bodyPr wrap="square" rtlCol="0">
            <a:spAutoFit/>
          </a:bodyPr>
          <a:lstStyle/>
          <a:p>
            <a:r>
              <a:rPr lang="en-US" sz="2800" dirty="0">
                <a:solidFill>
                  <a:schemeClr val="tx2"/>
                </a:solidFill>
              </a:rPr>
              <a:t>K</a:t>
            </a:r>
          </a:p>
        </p:txBody>
      </p:sp>
      <p:sp>
        <p:nvSpPr>
          <p:cNvPr id="71" name="TextBox 70"/>
          <p:cNvSpPr txBox="1"/>
          <p:nvPr/>
        </p:nvSpPr>
        <p:spPr>
          <a:xfrm>
            <a:off x="7239000" y="4277380"/>
            <a:ext cx="457200" cy="523220"/>
          </a:xfrm>
          <a:prstGeom prst="rect">
            <a:avLst/>
          </a:prstGeom>
          <a:noFill/>
        </p:spPr>
        <p:txBody>
          <a:bodyPr wrap="square" rtlCol="0">
            <a:spAutoFit/>
          </a:bodyPr>
          <a:lstStyle/>
          <a:p>
            <a:r>
              <a:rPr lang="en-US" sz="2800" dirty="0" smtClean="0">
                <a:solidFill>
                  <a:schemeClr val="tx2"/>
                </a:solidFill>
              </a:rPr>
              <a:t>L</a:t>
            </a:r>
            <a:endParaRPr lang="en-US" sz="2800" dirty="0">
              <a:solidFill>
                <a:schemeClr val="tx2"/>
              </a:solidFill>
            </a:endParaRPr>
          </a:p>
        </p:txBody>
      </p:sp>
      <p:sp>
        <p:nvSpPr>
          <p:cNvPr id="72" name="TextBox 71"/>
          <p:cNvSpPr txBox="1"/>
          <p:nvPr/>
        </p:nvSpPr>
        <p:spPr>
          <a:xfrm>
            <a:off x="5334000" y="4810780"/>
            <a:ext cx="457200" cy="523220"/>
          </a:xfrm>
          <a:prstGeom prst="rect">
            <a:avLst/>
          </a:prstGeom>
          <a:noFill/>
        </p:spPr>
        <p:txBody>
          <a:bodyPr wrap="square" rtlCol="0">
            <a:spAutoFit/>
          </a:bodyPr>
          <a:lstStyle/>
          <a:p>
            <a:r>
              <a:rPr lang="en-US" sz="2800" dirty="0" smtClean="0">
                <a:solidFill>
                  <a:schemeClr val="tx2"/>
                </a:solidFill>
              </a:rPr>
              <a:t>M</a:t>
            </a:r>
            <a:endParaRPr lang="en-US" sz="2800" dirty="0">
              <a:solidFill>
                <a:schemeClr val="tx2"/>
              </a:solidFill>
            </a:endParaRPr>
          </a:p>
        </p:txBody>
      </p:sp>
      <p:sp>
        <p:nvSpPr>
          <p:cNvPr id="73" name="TextBox 72"/>
          <p:cNvSpPr txBox="1"/>
          <p:nvPr/>
        </p:nvSpPr>
        <p:spPr>
          <a:xfrm>
            <a:off x="4343400" y="4800600"/>
            <a:ext cx="457200" cy="523220"/>
          </a:xfrm>
          <a:prstGeom prst="rect">
            <a:avLst/>
          </a:prstGeom>
          <a:noFill/>
        </p:spPr>
        <p:txBody>
          <a:bodyPr wrap="square" rtlCol="0">
            <a:spAutoFit/>
          </a:bodyPr>
          <a:lstStyle/>
          <a:p>
            <a:r>
              <a:rPr lang="en-US" sz="2800" dirty="0">
                <a:solidFill>
                  <a:schemeClr val="tx2"/>
                </a:solidFill>
              </a:rPr>
              <a:t>N</a:t>
            </a:r>
          </a:p>
        </p:txBody>
      </p:sp>
      <p:sp>
        <p:nvSpPr>
          <p:cNvPr id="74" name="TextBox 73"/>
          <p:cNvSpPr txBox="1"/>
          <p:nvPr/>
        </p:nvSpPr>
        <p:spPr>
          <a:xfrm>
            <a:off x="3352800" y="4800600"/>
            <a:ext cx="457200" cy="523220"/>
          </a:xfrm>
          <a:prstGeom prst="rect">
            <a:avLst/>
          </a:prstGeom>
          <a:noFill/>
        </p:spPr>
        <p:txBody>
          <a:bodyPr wrap="square" rtlCol="0">
            <a:spAutoFit/>
          </a:bodyPr>
          <a:lstStyle/>
          <a:p>
            <a:r>
              <a:rPr lang="en-US" sz="2800" dirty="0">
                <a:solidFill>
                  <a:schemeClr val="tx2"/>
                </a:solidFill>
              </a:rPr>
              <a:t>O</a:t>
            </a:r>
          </a:p>
        </p:txBody>
      </p:sp>
      <p:sp>
        <p:nvSpPr>
          <p:cNvPr id="75" name="TextBox 74"/>
          <p:cNvSpPr txBox="1"/>
          <p:nvPr/>
        </p:nvSpPr>
        <p:spPr>
          <a:xfrm>
            <a:off x="3352800" y="3505200"/>
            <a:ext cx="457200" cy="523220"/>
          </a:xfrm>
          <a:prstGeom prst="rect">
            <a:avLst/>
          </a:prstGeom>
          <a:noFill/>
        </p:spPr>
        <p:txBody>
          <a:bodyPr wrap="square" rtlCol="0">
            <a:spAutoFit/>
          </a:bodyPr>
          <a:lstStyle/>
          <a:p>
            <a:r>
              <a:rPr lang="en-US" sz="2800" dirty="0" smtClean="0">
                <a:solidFill>
                  <a:schemeClr val="tx2"/>
                </a:solidFill>
              </a:rPr>
              <a:t>P</a:t>
            </a:r>
            <a:endParaRPr lang="en-US" sz="2800" dirty="0">
              <a:solidFill>
                <a:schemeClr val="tx2"/>
              </a:solidFill>
            </a:endParaRPr>
          </a:p>
        </p:txBody>
      </p:sp>
      <p:sp>
        <p:nvSpPr>
          <p:cNvPr id="76" name="TextBox 75"/>
          <p:cNvSpPr txBox="1"/>
          <p:nvPr/>
        </p:nvSpPr>
        <p:spPr>
          <a:xfrm>
            <a:off x="4267200" y="3505200"/>
            <a:ext cx="457200" cy="523220"/>
          </a:xfrm>
          <a:prstGeom prst="rect">
            <a:avLst/>
          </a:prstGeom>
          <a:noFill/>
        </p:spPr>
        <p:txBody>
          <a:bodyPr wrap="square" rtlCol="0">
            <a:spAutoFit/>
          </a:bodyPr>
          <a:lstStyle/>
          <a:p>
            <a:r>
              <a:rPr lang="en-US" sz="2800" dirty="0" smtClean="0">
                <a:solidFill>
                  <a:schemeClr val="tx2"/>
                </a:solidFill>
              </a:rPr>
              <a:t>Q</a:t>
            </a:r>
            <a:endParaRPr lang="en-US" sz="2800" dirty="0">
              <a:solidFill>
                <a:schemeClr val="tx2"/>
              </a:solidFill>
            </a:endParaRPr>
          </a:p>
        </p:txBody>
      </p:sp>
      <p:sp>
        <p:nvSpPr>
          <p:cNvPr id="77" name="TextBox 76"/>
          <p:cNvSpPr txBox="1"/>
          <p:nvPr/>
        </p:nvSpPr>
        <p:spPr>
          <a:xfrm>
            <a:off x="5791200" y="3505200"/>
            <a:ext cx="457200" cy="523220"/>
          </a:xfrm>
          <a:prstGeom prst="rect">
            <a:avLst/>
          </a:prstGeom>
          <a:noFill/>
        </p:spPr>
        <p:txBody>
          <a:bodyPr wrap="square" rtlCol="0">
            <a:spAutoFit/>
          </a:bodyPr>
          <a:lstStyle/>
          <a:p>
            <a:r>
              <a:rPr lang="en-US" sz="2800" dirty="0">
                <a:solidFill>
                  <a:schemeClr val="tx2"/>
                </a:solidFill>
              </a:rPr>
              <a:t>R</a:t>
            </a:r>
          </a:p>
        </p:txBody>
      </p:sp>
      <p:sp>
        <p:nvSpPr>
          <p:cNvPr id="78" name="TextBox 77"/>
          <p:cNvSpPr txBox="1"/>
          <p:nvPr/>
        </p:nvSpPr>
        <p:spPr>
          <a:xfrm>
            <a:off x="5562600" y="2819400"/>
            <a:ext cx="457200" cy="523220"/>
          </a:xfrm>
          <a:prstGeom prst="rect">
            <a:avLst/>
          </a:prstGeom>
          <a:noFill/>
        </p:spPr>
        <p:txBody>
          <a:bodyPr wrap="square" rtlCol="0">
            <a:spAutoFit/>
          </a:bodyPr>
          <a:lstStyle/>
          <a:p>
            <a:r>
              <a:rPr lang="en-US" sz="2800" dirty="0" smtClean="0">
                <a:solidFill>
                  <a:schemeClr val="tx2"/>
                </a:solidFill>
              </a:rPr>
              <a:t>S</a:t>
            </a:r>
            <a:endParaRPr lang="en-US" sz="2800" dirty="0">
              <a:solidFill>
                <a:schemeClr val="tx2"/>
              </a:solidFill>
            </a:endParaRPr>
          </a:p>
        </p:txBody>
      </p:sp>
      <p:sp>
        <p:nvSpPr>
          <p:cNvPr id="79" name="TextBox 78"/>
          <p:cNvSpPr txBox="1"/>
          <p:nvPr/>
        </p:nvSpPr>
        <p:spPr>
          <a:xfrm>
            <a:off x="4343400" y="2819400"/>
            <a:ext cx="457200" cy="523220"/>
          </a:xfrm>
          <a:prstGeom prst="rect">
            <a:avLst/>
          </a:prstGeom>
          <a:noFill/>
        </p:spPr>
        <p:txBody>
          <a:bodyPr wrap="square" rtlCol="0">
            <a:spAutoFit/>
          </a:bodyPr>
          <a:lstStyle/>
          <a:p>
            <a:r>
              <a:rPr lang="en-US" sz="2800" dirty="0">
                <a:solidFill>
                  <a:schemeClr val="tx2"/>
                </a:solidFill>
              </a:rPr>
              <a:t>T</a:t>
            </a:r>
          </a:p>
        </p:txBody>
      </p:sp>
      <p:sp>
        <p:nvSpPr>
          <p:cNvPr id="80" name="TextBox 79"/>
          <p:cNvSpPr txBox="1"/>
          <p:nvPr/>
        </p:nvSpPr>
        <p:spPr>
          <a:xfrm>
            <a:off x="3200400" y="2829580"/>
            <a:ext cx="457200" cy="523220"/>
          </a:xfrm>
          <a:prstGeom prst="rect">
            <a:avLst/>
          </a:prstGeom>
          <a:noFill/>
        </p:spPr>
        <p:txBody>
          <a:bodyPr wrap="square" rtlCol="0">
            <a:spAutoFit/>
          </a:bodyPr>
          <a:lstStyle/>
          <a:p>
            <a:r>
              <a:rPr lang="en-US" sz="2800" dirty="0">
                <a:solidFill>
                  <a:schemeClr val="tx2"/>
                </a:solidFill>
              </a:rPr>
              <a:t>U</a:t>
            </a:r>
          </a:p>
        </p:txBody>
      </p:sp>
      <p:sp>
        <p:nvSpPr>
          <p:cNvPr id="81" name="TextBox 80"/>
          <p:cNvSpPr txBox="1"/>
          <p:nvPr/>
        </p:nvSpPr>
        <p:spPr>
          <a:xfrm>
            <a:off x="6705600" y="2743200"/>
            <a:ext cx="1524000" cy="369332"/>
          </a:xfrm>
          <a:prstGeom prst="rect">
            <a:avLst/>
          </a:prstGeom>
          <a:noFill/>
        </p:spPr>
        <p:txBody>
          <a:bodyPr wrap="square" rtlCol="0">
            <a:spAutoFit/>
          </a:bodyPr>
          <a:lstStyle/>
          <a:p>
            <a:pPr algn="ctr"/>
            <a:r>
              <a:rPr lang="en-US" dirty="0" smtClean="0"/>
              <a:t>L. </a:t>
            </a:r>
            <a:r>
              <a:rPr lang="en-US" dirty="0" err="1" smtClean="0"/>
              <a:t>Hartsell</a:t>
            </a:r>
            <a:endParaRPr lang="en-US" dirty="0" smtClean="0"/>
          </a:p>
        </p:txBody>
      </p:sp>
      <p:sp>
        <p:nvSpPr>
          <p:cNvPr id="82" name="TextBox 81"/>
          <p:cNvSpPr txBox="1"/>
          <p:nvPr/>
        </p:nvSpPr>
        <p:spPr>
          <a:xfrm>
            <a:off x="6781800" y="3516868"/>
            <a:ext cx="1295400" cy="646331"/>
          </a:xfrm>
          <a:prstGeom prst="rect">
            <a:avLst/>
          </a:prstGeom>
          <a:noFill/>
        </p:spPr>
        <p:txBody>
          <a:bodyPr wrap="square" rtlCol="0">
            <a:spAutoFit/>
          </a:bodyPr>
          <a:lstStyle/>
          <a:p>
            <a:pPr algn="ctr"/>
            <a:r>
              <a:rPr lang="en-US" dirty="0" smtClean="0"/>
              <a:t>Joe Faber</a:t>
            </a:r>
          </a:p>
          <a:p>
            <a:pPr algn="ctr"/>
            <a:r>
              <a:rPr lang="en-US" dirty="0" smtClean="0"/>
              <a:t>Ed Williams</a:t>
            </a:r>
            <a:endParaRPr lang="en-US" dirty="0"/>
          </a:p>
        </p:txBody>
      </p:sp>
      <p:sp>
        <p:nvSpPr>
          <p:cNvPr id="83" name="TextBox 82"/>
          <p:cNvSpPr txBox="1"/>
          <p:nvPr/>
        </p:nvSpPr>
        <p:spPr>
          <a:xfrm>
            <a:off x="4648200" y="2057400"/>
            <a:ext cx="1143000" cy="338554"/>
          </a:xfrm>
          <a:prstGeom prst="rect">
            <a:avLst/>
          </a:prstGeom>
          <a:noFill/>
        </p:spPr>
        <p:txBody>
          <a:bodyPr wrap="square" rtlCol="0">
            <a:spAutoFit/>
          </a:bodyPr>
          <a:lstStyle/>
          <a:p>
            <a:r>
              <a:rPr lang="en-US" sz="1600" dirty="0" smtClean="0"/>
              <a:t>G. </a:t>
            </a:r>
            <a:r>
              <a:rPr lang="en-US" sz="1600" dirty="0" err="1" smtClean="0"/>
              <a:t>Ginnings</a:t>
            </a:r>
            <a:endParaRPr lang="en-US" sz="1600" dirty="0"/>
          </a:p>
        </p:txBody>
      </p:sp>
      <p:sp>
        <p:nvSpPr>
          <p:cNvPr id="84" name="TextBox 83"/>
          <p:cNvSpPr txBox="1"/>
          <p:nvPr/>
        </p:nvSpPr>
        <p:spPr>
          <a:xfrm>
            <a:off x="1066800" y="3897868"/>
            <a:ext cx="1371600" cy="646331"/>
          </a:xfrm>
          <a:prstGeom prst="rect">
            <a:avLst/>
          </a:prstGeom>
          <a:noFill/>
        </p:spPr>
        <p:txBody>
          <a:bodyPr wrap="square" rtlCol="0">
            <a:spAutoFit/>
          </a:bodyPr>
          <a:lstStyle/>
          <a:p>
            <a:pPr algn="ctr"/>
            <a:r>
              <a:rPr lang="en-US" dirty="0" smtClean="0"/>
              <a:t>T. </a:t>
            </a:r>
            <a:r>
              <a:rPr lang="en-US" dirty="0" err="1" smtClean="0"/>
              <a:t>Jablonski</a:t>
            </a:r>
            <a:endParaRPr lang="en-US" dirty="0" smtClean="0"/>
          </a:p>
          <a:p>
            <a:pPr algn="ctr"/>
            <a:r>
              <a:rPr lang="en-US" dirty="0" smtClean="0"/>
              <a:t>C. Wilson</a:t>
            </a:r>
            <a:endParaRPr lang="en-US" dirty="0"/>
          </a:p>
        </p:txBody>
      </p:sp>
      <p:sp>
        <p:nvSpPr>
          <p:cNvPr id="85" name="TextBox 84"/>
          <p:cNvSpPr txBox="1"/>
          <p:nvPr/>
        </p:nvSpPr>
        <p:spPr>
          <a:xfrm>
            <a:off x="6781800" y="1752600"/>
            <a:ext cx="1143000" cy="646331"/>
          </a:xfrm>
          <a:prstGeom prst="rect">
            <a:avLst/>
          </a:prstGeom>
          <a:noFill/>
        </p:spPr>
        <p:txBody>
          <a:bodyPr wrap="square" rtlCol="0">
            <a:spAutoFit/>
          </a:bodyPr>
          <a:lstStyle/>
          <a:p>
            <a:pPr algn="ctr"/>
            <a:r>
              <a:rPr lang="en-US" dirty="0" smtClean="0"/>
              <a:t>J. Kinloch</a:t>
            </a:r>
          </a:p>
          <a:p>
            <a:pPr algn="ctr"/>
            <a:r>
              <a:rPr lang="en-US" dirty="0" smtClean="0"/>
              <a:t>C. Taylor</a:t>
            </a:r>
            <a:endParaRPr lang="en-US" dirty="0"/>
          </a:p>
        </p:txBody>
      </p:sp>
      <p:sp>
        <p:nvSpPr>
          <p:cNvPr id="86" name="TextBox 85"/>
          <p:cNvSpPr txBox="1"/>
          <p:nvPr/>
        </p:nvSpPr>
        <p:spPr>
          <a:xfrm>
            <a:off x="2286000" y="2057400"/>
            <a:ext cx="1143000" cy="369332"/>
          </a:xfrm>
          <a:prstGeom prst="rect">
            <a:avLst/>
          </a:prstGeom>
          <a:noFill/>
        </p:spPr>
        <p:txBody>
          <a:bodyPr wrap="square" rtlCol="0">
            <a:spAutoFit/>
          </a:bodyPr>
          <a:lstStyle/>
          <a:p>
            <a:pPr algn="ctr"/>
            <a:r>
              <a:rPr lang="en-US" dirty="0" smtClean="0"/>
              <a:t>Ben Lyle</a:t>
            </a:r>
            <a:endParaRPr lang="en-US" dirty="0"/>
          </a:p>
        </p:txBody>
      </p:sp>
      <p:sp>
        <p:nvSpPr>
          <p:cNvPr id="88" name="TextBox 87"/>
          <p:cNvSpPr txBox="1"/>
          <p:nvPr/>
        </p:nvSpPr>
        <p:spPr>
          <a:xfrm>
            <a:off x="6781800" y="4876800"/>
            <a:ext cx="1295400" cy="369332"/>
          </a:xfrm>
          <a:prstGeom prst="rect">
            <a:avLst/>
          </a:prstGeom>
          <a:noFill/>
        </p:spPr>
        <p:txBody>
          <a:bodyPr wrap="square" rtlCol="0">
            <a:spAutoFit/>
          </a:bodyPr>
          <a:lstStyle/>
          <a:p>
            <a:pPr algn="ctr"/>
            <a:r>
              <a:rPr lang="en-US" dirty="0" smtClean="0"/>
              <a:t>M. </a:t>
            </a:r>
            <a:r>
              <a:rPr lang="en-US" dirty="0" err="1" smtClean="0"/>
              <a:t>Midyett</a:t>
            </a:r>
            <a:endParaRPr lang="en-US" dirty="0"/>
          </a:p>
        </p:txBody>
      </p:sp>
      <p:sp>
        <p:nvSpPr>
          <p:cNvPr id="89" name="TextBox 88"/>
          <p:cNvSpPr txBox="1"/>
          <p:nvPr/>
        </p:nvSpPr>
        <p:spPr>
          <a:xfrm>
            <a:off x="1219200" y="2057400"/>
            <a:ext cx="1143000" cy="646331"/>
          </a:xfrm>
          <a:prstGeom prst="rect">
            <a:avLst/>
          </a:prstGeom>
          <a:noFill/>
        </p:spPr>
        <p:txBody>
          <a:bodyPr wrap="square" rtlCol="0">
            <a:spAutoFit/>
          </a:bodyPr>
          <a:lstStyle/>
          <a:p>
            <a:pPr algn="ctr"/>
            <a:r>
              <a:rPr lang="en-US" dirty="0" smtClean="0"/>
              <a:t>James Pleasant</a:t>
            </a:r>
            <a:endParaRPr lang="en-US" dirty="0"/>
          </a:p>
        </p:txBody>
      </p:sp>
      <p:sp>
        <p:nvSpPr>
          <p:cNvPr id="90" name="TextBox 89"/>
          <p:cNvSpPr txBox="1"/>
          <p:nvPr/>
        </p:nvSpPr>
        <p:spPr>
          <a:xfrm>
            <a:off x="3429000" y="2069068"/>
            <a:ext cx="1143000" cy="369332"/>
          </a:xfrm>
          <a:prstGeom prst="rect">
            <a:avLst/>
          </a:prstGeom>
          <a:noFill/>
        </p:spPr>
        <p:txBody>
          <a:bodyPr wrap="square" rtlCol="0">
            <a:spAutoFit/>
          </a:bodyPr>
          <a:lstStyle/>
          <a:p>
            <a:pPr algn="ctr"/>
            <a:r>
              <a:rPr lang="en-US" dirty="0" smtClean="0"/>
              <a:t>V. </a:t>
            </a:r>
            <a:r>
              <a:rPr lang="en-US" dirty="0" err="1" smtClean="0"/>
              <a:t>Sakhare</a:t>
            </a:r>
            <a:endParaRPr lang="en-US" dirty="0"/>
          </a:p>
        </p:txBody>
      </p:sp>
      <p:sp>
        <p:nvSpPr>
          <p:cNvPr id="91" name="TextBox 90"/>
          <p:cNvSpPr txBox="1"/>
          <p:nvPr/>
        </p:nvSpPr>
        <p:spPr>
          <a:xfrm>
            <a:off x="5715000" y="2057400"/>
            <a:ext cx="1143000" cy="369332"/>
          </a:xfrm>
          <a:prstGeom prst="rect">
            <a:avLst/>
          </a:prstGeom>
          <a:noFill/>
        </p:spPr>
        <p:txBody>
          <a:bodyPr wrap="square" rtlCol="0">
            <a:spAutoFit/>
          </a:bodyPr>
          <a:lstStyle/>
          <a:p>
            <a:pPr algn="ctr"/>
            <a:r>
              <a:rPr lang="en-US" dirty="0"/>
              <a:t>T</a:t>
            </a:r>
            <a:r>
              <a:rPr lang="en-US" dirty="0" smtClean="0"/>
              <a:t>ae-Il </a:t>
            </a:r>
            <a:r>
              <a:rPr lang="en-US" dirty="0" err="1" smtClean="0"/>
              <a:t>Suh</a:t>
            </a:r>
            <a:endParaRPr lang="en-US" dirty="0"/>
          </a:p>
        </p:txBody>
      </p:sp>
      <p:sp>
        <p:nvSpPr>
          <p:cNvPr id="92" name="TextBox 91"/>
          <p:cNvSpPr txBox="1"/>
          <p:nvPr/>
        </p:nvSpPr>
        <p:spPr>
          <a:xfrm>
            <a:off x="1143000" y="801469"/>
            <a:ext cx="7162800" cy="707886"/>
          </a:xfrm>
          <a:prstGeom prst="rect">
            <a:avLst/>
          </a:prstGeom>
          <a:noFill/>
        </p:spPr>
        <p:txBody>
          <a:bodyPr wrap="square" rtlCol="0">
            <a:spAutoFit/>
          </a:bodyPr>
          <a:lstStyle/>
          <a:p>
            <a:pPr algn="ctr"/>
            <a:r>
              <a:rPr lang="en-US" sz="2000" dirty="0" smtClean="0">
                <a:solidFill>
                  <a:schemeClr val="tx2"/>
                </a:solidFill>
              </a:rPr>
              <a:t>Math Department Members 308 </a:t>
            </a:r>
            <a:r>
              <a:rPr lang="en-US" sz="2000" dirty="0" err="1" smtClean="0">
                <a:solidFill>
                  <a:schemeClr val="tx2"/>
                </a:solidFill>
              </a:rPr>
              <a:t>Gilbreath</a:t>
            </a:r>
            <a:r>
              <a:rPr lang="en-US" sz="2000" dirty="0" smtClean="0">
                <a:solidFill>
                  <a:schemeClr val="tx2"/>
                </a:solidFill>
              </a:rPr>
              <a:t>, 1982-83</a:t>
            </a:r>
          </a:p>
          <a:p>
            <a:pPr algn="ctr"/>
            <a:r>
              <a:rPr lang="en-US" sz="2000" dirty="0" smtClean="0">
                <a:solidFill>
                  <a:schemeClr val="tx2"/>
                </a:solidFill>
              </a:rPr>
              <a:t>According to the ETSU Telephone Directory</a:t>
            </a:r>
            <a:endParaRPr lang="en-US" sz="2000" dirty="0">
              <a:solidFill>
                <a:schemeClr val="tx2"/>
              </a:solidFill>
            </a:endParaRPr>
          </a:p>
        </p:txBody>
      </p:sp>
      <p:sp>
        <p:nvSpPr>
          <p:cNvPr id="93" name="TextBox 92"/>
          <p:cNvSpPr txBox="1"/>
          <p:nvPr/>
        </p:nvSpPr>
        <p:spPr>
          <a:xfrm>
            <a:off x="457200" y="5867400"/>
            <a:ext cx="8305800" cy="830997"/>
          </a:xfrm>
          <a:prstGeom prst="rect">
            <a:avLst/>
          </a:prstGeom>
          <a:noFill/>
        </p:spPr>
        <p:txBody>
          <a:bodyPr wrap="square" rtlCol="0">
            <a:spAutoFit/>
          </a:bodyPr>
          <a:lstStyle/>
          <a:p>
            <a:pPr algn="ctr"/>
            <a:r>
              <a:rPr lang="en-US" sz="2400" dirty="0" smtClean="0"/>
              <a:t>In the Math Office (311 </a:t>
            </a:r>
            <a:r>
              <a:rPr lang="en-US" sz="2400" dirty="0" err="1" smtClean="0"/>
              <a:t>Gilbreath</a:t>
            </a:r>
            <a:r>
              <a:rPr lang="en-US" sz="2400" dirty="0" smtClean="0"/>
              <a:t>):  William Anderson, Jr. (chair) and Helen Byrd (secretary).</a:t>
            </a:r>
            <a:endParaRPr lang="en-US" sz="2400" dirty="0"/>
          </a:p>
        </p:txBody>
      </p:sp>
      <p:sp>
        <p:nvSpPr>
          <p:cNvPr id="63" name="TextBox 62"/>
          <p:cNvSpPr txBox="1"/>
          <p:nvPr/>
        </p:nvSpPr>
        <p:spPr>
          <a:xfrm>
            <a:off x="3886200" y="3897868"/>
            <a:ext cx="1143000" cy="369332"/>
          </a:xfrm>
          <a:prstGeom prst="rect">
            <a:avLst/>
          </a:prstGeom>
          <a:noFill/>
        </p:spPr>
        <p:txBody>
          <a:bodyPr wrap="square" rtlCol="0">
            <a:spAutoFit/>
          </a:bodyPr>
          <a:lstStyle/>
          <a:p>
            <a:pPr algn="ctr"/>
            <a:r>
              <a:rPr lang="en-US" dirty="0" smtClean="0"/>
              <a:t>Betty Lyle</a:t>
            </a:r>
            <a:endParaRPr lang="en-US" dirty="0"/>
          </a:p>
        </p:txBody>
      </p:sp>
      <p:sp>
        <p:nvSpPr>
          <p:cNvPr id="94" name="TextBox 93"/>
          <p:cNvSpPr txBox="1"/>
          <p:nvPr/>
        </p:nvSpPr>
        <p:spPr>
          <a:xfrm>
            <a:off x="5029200" y="3620869"/>
            <a:ext cx="1295400" cy="646331"/>
          </a:xfrm>
          <a:prstGeom prst="rect">
            <a:avLst/>
          </a:prstGeom>
          <a:noFill/>
        </p:spPr>
        <p:txBody>
          <a:bodyPr wrap="square" rtlCol="0">
            <a:spAutoFit/>
          </a:bodyPr>
          <a:lstStyle/>
          <a:p>
            <a:r>
              <a:rPr lang="en-US" dirty="0" smtClean="0"/>
              <a:t>Robert </a:t>
            </a:r>
          </a:p>
          <a:p>
            <a:r>
              <a:rPr lang="en-US" dirty="0" err="1" smtClean="0"/>
              <a:t>Zeighami</a:t>
            </a:r>
            <a:r>
              <a:rPr lang="en-US" dirty="0" smtClean="0"/>
              <a:t> </a:t>
            </a:r>
            <a:endParaRPr lang="en-US" dirty="0"/>
          </a:p>
        </p:txBody>
      </p:sp>
    </p:spTree>
    <p:extLst>
      <p:ext uri="{BB962C8B-B14F-4D97-AF65-F5344CB8AC3E}">
        <p14:creationId xmlns:p14="http://schemas.microsoft.com/office/powerpoint/2010/main" val="34068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7351"/>
            <a:ext cx="9144000" cy="53832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609600"/>
            <a:ext cx="10863996" cy="6058929"/>
          </a:xfrm>
          <a:prstGeom prst="rect">
            <a:avLst/>
          </a:prstGeom>
        </p:spPr>
      </p:pic>
      <p:sp>
        <p:nvSpPr>
          <p:cNvPr id="4" name="5-Point Star 3"/>
          <p:cNvSpPr/>
          <p:nvPr/>
        </p:nvSpPr>
        <p:spPr>
          <a:xfrm>
            <a:off x="4991100" y="2209800"/>
            <a:ext cx="190500" cy="15240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4267200"/>
            <a:ext cx="3424428" cy="2200040"/>
          </a:xfrm>
          <a:prstGeom prst="rect">
            <a:avLst/>
          </a:prstGeom>
          <a:ln w="38100">
            <a:solidFill>
              <a:srgbClr val="FFFF00"/>
            </a:solidFill>
          </a:ln>
        </p:spPr>
      </p:pic>
      <p:sp>
        <p:nvSpPr>
          <p:cNvPr id="6" name="TextBox 5"/>
          <p:cNvSpPr txBox="1"/>
          <p:nvPr/>
        </p:nvSpPr>
        <p:spPr>
          <a:xfrm>
            <a:off x="6705600" y="6019800"/>
            <a:ext cx="1676400" cy="369332"/>
          </a:xfrm>
          <a:prstGeom prst="rect">
            <a:avLst/>
          </a:prstGeom>
          <a:noFill/>
        </p:spPr>
        <p:txBody>
          <a:bodyPr wrap="square" rtlCol="0">
            <a:spAutoFit/>
          </a:bodyPr>
          <a:lstStyle/>
          <a:p>
            <a:r>
              <a:rPr lang="en-US" dirty="0" smtClean="0">
                <a:solidFill>
                  <a:srgbClr val="FFFF00"/>
                </a:solidFill>
              </a:rPr>
              <a:t>1910 Postcard</a:t>
            </a:r>
            <a:endParaRPr lang="en-US" dirty="0">
              <a:solidFill>
                <a:srgbClr val="FFFF00"/>
              </a:solidFill>
            </a:endParaRPr>
          </a:p>
        </p:txBody>
      </p:sp>
    </p:spTree>
    <p:extLst>
      <p:ext uri="{BB962C8B-B14F-4D97-AF65-F5344CB8AC3E}">
        <p14:creationId xmlns:p14="http://schemas.microsoft.com/office/powerpoint/2010/main" val="39721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6" presetClass="emph" presetSubtype="0" fill="hold" nodeType="afterEffect">
                                  <p:stCondLst>
                                    <p:cond delay="0"/>
                                  </p:stCondLst>
                                  <p:childTnLst>
                                    <p:animScale>
                                      <p:cBhvr>
                                        <p:cTn id="15" dur="2000" fill="hold"/>
                                        <p:tgtEl>
                                          <p:spTgt spid="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76200"/>
            <a:ext cx="8915400" cy="646331"/>
          </a:xfrm>
          <a:prstGeom prst="rect">
            <a:avLst/>
          </a:prstGeom>
          <a:noFill/>
        </p:spPr>
        <p:txBody>
          <a:bodyPr wrap="square" rtlCol="0">
            <a:spAutoFit/>
          </a:bodyPr>
          <a:lstStyle/>
          <a:p>
            <a:pPr algn="ctr"/>
            <a:r>
              <a:rPr lang="en-US" sz="3600" dirty="0" err="1" smtClean="0">
                <a:latin typeface="Times New Roman" panose="02020603050405020304" pitchFamily="18" charset="0"/>
                <a:cs typeface="Times New Roman" panose="02020603050405020304" pitchFamily="18" charset="0"/>
              </a:rPr>
              <a:t>Gilbreath</a:t>
            </a:r>
            <a:r>
              <a:rPr lang="en-US" sz="3600" dirty="0" smtClean="0">
                <a:latin typeface="Times New Roman" panose="02020603050405020304" pitchFamily="18" charset="0"/>
                <a:cs typeface="Times New Roman" panose="02020603050405020304" pitchFamily="18" charset="0"/>
              </a:rPr>
              <a:t> Hall, 308 Office Complex 2016</a:t>
            </a:r>
            <a:endParaRPr lang="en-US" sz="36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flipV="1">
            <a:off x="6781800" y="914400"/>
            <a:ext cx="0" cy="3962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2362200" y="914400"/>
            <a:ext cx="0" cy="39624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2362200" y="1676400"/>
            <a:ext cx="5715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352800" y="914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715000" y="914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648200" y="914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048000" y="41148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6096000" y="4114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048000" y="4114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5105400" y="4114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038600" y="41148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8000" y="21336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048000" y="35814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3048000" y="2133600"/>
            <a:ext cx="0" cy="1447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096000" y="2133600"/>
            <a:ext cx="0" cy="1447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048000" y="2819400"/>
            <a:ext cx="30480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781800" y="2362200"/>
            <a:ext cx="1295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781800" y="3505200"/>
            <a:ext cx="12954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43000" y="1981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143000" y="2743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143000" y="3886200"/>
            <a:ext cx="12192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334000" y="2133600"/>
            <a:ext cx="0" cy="685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733800" y="2133600"/>
            <a:ext cx="0" cy="6858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3886200" y="2819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029200" y="2819400"/>
            <a:ext cx="0" cy="76200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143000" y="914400"/>
            <a:ext cx="6934200" cy="396240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524000" y="3810000"/>
            <a:ext cx="457200" cy="523220"/>
          </a:xfrm>
          <a:prstGeom prst="rect">
            <a:avLst/>
          </a:prstGeom>
          <a:noFill/>
        </p:spPr>
        <p:txBody>
          <a:bodyPr wrap="square" rtlCol="0">
            <a:spAutoFit/>
          </a:bodyPr>
          <a:lstStyle/>
          <a:p>
            <a:r>
              <a:rPr lang="en-US" sz="2800" dirty="0" smtClean="0">
                <a:solidFill>
                  <a:schemeClr val="tx2"/>
                </a:solidFill>
              </a:rPr>
              <a:t>A</a:t>
            </a:r>
            <a:endParaRPr lang="en-US" sz="2800" dirty="0">
              <a:solidFill>
                <a:schemeClr val="tx2"/>
              </a:solidFill>
            </a:endParaRPr>
          </a:p>
        </p:txBody>
      </p:sp>
      <p:sp>
        <p:nvSpPr>
          <p:cNvPr id="60" name="TextBox 59"/>
          <p:cNvSpPr txBox="1"/>
          <p:nvPr/>
        </p:nvSpPr>
        <p:spPr>
          <a:xfrm>
            <a:off x="1524000" y="2743200"/>
            <a:ext cx="457200" cy="523220"/>
          </a:xfrm>
          <a:prstGeom prst="rect">
            <a:avLst/>
          </a:prstGeom>
          <a:noFill/>
        </p:spPr>
        <p:txBody>
          <a:bodyPr wrap="square" rtlCol="0">
            <a:spAutoFit/>
          </a:bodyPr>
          <a:lstStyle/>
          <a:p>
            <a:r>
              <a:rPr lang="en-US" sz="2800" dirty="0">
                <a:solidFill>
                  <a:schemeClr val="tx2"/>
                </a:solidFill>
              </a:rPr>
              <a:t>B</a:t>
            </a:r>
          </a:p>
        </p:txBody>
      </p:sp>
      <p:sp>
        <p:nvSpPr>
          <p:cNvPr id="61" name="TextBox 60"/>
          <p:cNvSpPr txBox="1"/>
          <p:nvPr/>
        </p:nvSpPr>
        <p:spPr>
          <a:xfrm>
            <a:off x="1524000" y="1905000"/>
            <a:ext cx="457200" cy="523220"/>
          </a:xfrm>
          <a:prstGeom prst="rect">
            <a:avLst/>
          </a:prstGeom>
          <a:noFill/>
        </p:spPr>
        <p:txBody>
          <a:bodyPr wrap="square" rtlCol="0">
            <a:spAutoFit/>
          </a:bodyPr>
          <a:lstStyle/>
          <a:p>
            <a:r>
              <a:rPr lang="en-US" sz="2800" dirty="0">
                <a:solidFill>
                  <a:schemeClr val="tx2"/>
                </a:solidFill>
              </a:rPr>
              <a:t>C</a:t>
            </a:r>
          </a:p>
        </p:txBody>
      </p:sp>
      <p:sp>
        <p:nvSpPr>
          <p:cNvPr id="62" name="TextBox 61"/>
          <p:cNvSpPr txBox="1"/>
          <p:nvPr/>
        </p:nvSpPr>
        <p:spPr>
          <a:xfrm>
            <a:off x="1524000" y="924580"/>
            <a:ext cx="457200" cy="523220"/>
          </a:xfrm>
          <a:prstGeom prst="rect">
            <a:avLst/>
          </a:prstGeom>
          <a:noFill/>
        </p:spPr>
        <p:txBody>
          <a:bodyPr wrap="square" rtlCol="0">
            <a:spAutoFit/>
          </a:bodyPr>
          <a:lstStyle/>
          <a:p>
            <a:r>
              <a:rPr lang="en-US" sz="2800" dirty="0">
                <a:solidFill>
                  <a:schemeClr val="tx2"/>
                </a:solidFill>
              </a:rPr>
              <a:t>D</a:t>
            </a:r>
          </a:p>
        </p:txBody>
      </p:sp>
      <p:sp>
        <p:nvSpPr>
          <p:cNvPr id="64" name="TextBox 63"/>
          <p:cNvSpPr txBox="1"/>
          <p:nvPr/>
        </p:nvSpPr>
        <p:spPr>
          <a:xfrm>
            <a:off x="2667000" y="914400"/>
            <a:ext cx="457200" cy="523220"/>
          </a:xfrm>
          <a:prstGeom prst="rect">
            <a:avLst/>
          </a:prstGeom>
          <a:noFill/>
        </p:spPr>
        <p:txBody>
          <a:bodyPr wrap="square" rtlCol="0">
            <a:spAutoFit/>
          </a:bodyPr>
          <a:lstStyle/>
          <a:p>
            <a:r>
              <a:rPr lang="en-US" sz="2800" dirty="0">
                <a:solidFill>
                  <a:schemeClr val="tx2"/>
                </a:solidFill>
              </a:rPr>
              <a:t>E</a:t>
            </a:r>
          </a:p>
        </p:txBody>
      </p:sp>
      <p:sp>
        <p:nvSpPr>
          <p:cNvPr id="65" name="TextBox 64"/>
          <p:cNvSpPr txBox="1"/>
          <p:nvPr/>
        </p:nvSpPr>
        <p:spPr>
          <a:xfrm>
            <a:off x="3810000" y="914400"/>
            <a:ext cx="457200" cy="523220"/>
          </a:xfrm>
          <a:prstGeom prst="rect">
            <a:avLst/>
          </a:prstGeom>
          <a:noFill/>
        </p:spPr>
        <p:txBody>
          <a:bodyPr wrap="square" rtlCol="0">
            <a:spAutoFit/>
          </a:bodyPr>
          <a:lstStyle/>
          <a:p>
            <a:r>
              <a:rPr lang="en-US" sz="2800" dirty="0" smtClean="0">
                <a:solidFill>
                  <a:schemeClr val="tx2"/>
                </a:solidFill>
              </a:rPr>
              <a:t>F</a:t>
            </a:r>
            <a:endParaRPr lang="en-US" sz="2800" dirty="0">
              <a:solidFill>
                <a:schemeClr val="tx2"/>
              </a:solidFill>
            </a:endParaRPr>
          </a:p>
        </p:txBody>
      </p:sp>
      <p:sp>
        <p:nvSpPr>
          <p:cNvPr id="66" name="TextBox 65"/>
          <p:cNvSpPr txBox="1"/>
          <p:nvPr/>
        </p:nvSpPr>
        <p:spPr>
          <a:xfrm>
            <a:off x="4953000" y="914400"/>
            <a:ext cx="457200" cy="523220"/>
          </a:xfrm>
          <a:prstGeom prst="rect">
            <a:avLst/>
          </a:prstGeom>
          <a:noFill/>
        </p:spPr>
        <p:txBody>
          <a:bodyPr wrap="square" rtlCol="0">
            <a:spAutoFit/>
          </a:bodyPr>
          <a:lstStyle/>
          <a:p>
            <a:r>
              <a:rPr lang="en-US" sz="2800" dirty="0">
                <a:solidFill>
                  <a:schemeClr val="tx2"/>
                </a:solidFill>
              </a:rPr>
              <a:t>G</a:t>
            </a:r>
          </a:p>
        </p:txBody>
      </p:sp>
      <p:sp>
        <p:nvSpPr>
          <p:cNvPr id="67" name="TextBox 66"/>
          <p:cNvSpPr txBox="1"/>
          <p:nvPr/>
        </p:nvSpPr>
        <p:spPr>
          <a:xfrm>
            <a:off x="6019800" y="924580"/>
            <a:ext cx="457200" cy="523220"/>
          </a:xfrm>
          <a:prstGeom prst="rect">
            <a:avLst/>
          </a:prstGeom>
          <a:noFill/>
        </p:spPr>
        <p:txBody>
          <a:bodyPr wrap="square" rtlCol="0">
            <a:spAutoFit/>
          </a:bodyPr>
          <a:lstStyle/>
          <a:p>
            <a:r>
              <a:rPr lang="en-US" sz="2800" dirty="0">
                <a:solidFill>
                  <a:schemeClr val="tx2"/>
                </a:solidFill>
              </a:rPr>
              <a:t>H</a:t>
            </a:r>
          </a:p>
        </p:txBody>
      </p:sp>
      <p:sp>
        <p:nvSpPr>
          <p:cNvPr id="68" name="TextBox 67"/>
          <p:cNvSpPr txBox="1"/>
          <p:nvPr/>
        </p:nvSpPr>
        <p:spPr>
          <a:xfrm>
            <a:off x="7315200" y="924580"/>
            <a:ext cx="457200" cy="523220"/>
          </a:xfrm>
          <a:prstGeom prst="rect">
            <a:avLst/>
          </a:prstGeom>
          <a:noFill/>
        </p:spPr>
        <p:txBody>
          <a:bodyPr wrap="square" rtlCol="0">
            <a:spAutoFit/>
          </a:bodyPr>
          <a:lstStyle/>
          <a:p>
            <a:r>
              <a:rPr lang="en-US" sz="2800" dirty="0">
                <a:solidFill>
                  <a:schemeClr val="tx2"/>
                </a:solidFill>
              </a:rPr>
              <a:t>I</a:t>
            </a:r>
          </a:p>
        </p:txBody>
      </p:sp>
      <p:sp>
        <p:nvSpPr>
          <p:cNvPr id="69" name="TextBox 68"/>
          <p:cNvSpPr txBox="1"/>
          <p:nvPr/>
        </p:nvSpPr>
        <p:spPr>
          <a:xfrm>
            <a:off x="7315200" y="1600200"/>
            <a:ext cx="457200" cy="523220"/>
          </a:xfrm>
          <a:prstGeom prst="rect">
            <a:avLst/>
          </a:prstGeom>
          <a:noFill/>
        </p:spPr>
        <p:txBody>
          <a:bodyPr wrap="square" rtlCol="0">
            <a:spAutoFit/>
          </a:bodyPr>
          <a:lstStyle/>
          <a:p>
            <a:r>
              <a:rPr lang="en-US" sz="2800" dirty="0">
                <a:solidFill>
                  <a:schemeClr val="tx2"/>
                </a:solidFill>
              </a:rPr>
              <a:t>J</a:t>
            </a:r>
          </a:p>
        </p:txBody>
      </p:sp>
      <p:sp>
        <p:nvSpPr>
          <p:cNvPr id="70" name="TextBox 69"/>
          <p:cNvSpPr txBox="1"/>
          <p:nvPr/>
        </p:nvSpPr>
        <p:spPr>
          <a:xfrm>
            <a:off x="7239000" y="2286000"/>
            <a:ext cx="457200" cy="523220"/>
          </a:xfrm>
          <a:prstGeom prst="rect">
            <a:avLst/>
          </a:prstGeom>
          <a:noFill/>
        </p:spPr>
        <p:txBody>
          <a:bodyPr wrap="square" rtlCol="0">
            <a:spAutoFit/>
          </a:bodyPr>
          <a:lstStyle/>
          <a:p>
            <a:r>
              <a:rPr lang="en-US" sz="2800" dirty="0">
                <a:solidFill>
                  <a:schemeClr val="tx2"/>
                </a:solidFill>
              </a:rPr>
              <a:t>K</a:t>
            </a:r>
          </a:p>
        </p:txBody>
      </p:sp>
      <p:sp>
        <p:nvSpPr>
          <p:cNvPr id="71" name="TextBox 70"/>
          <p:cNvSpPr txBox="1"/>
          <p:nvPr/>
        </p:nvSpPr>
        <p:spPr>
          <a:xfrm>
            <a:off x="7239000" y="3515380"/>
            <a:ext cx="457200" cy="523220"/>
          </a:xfrm>
          <a:prstGeom prst="rect">
            <a:avLst/>
          </a:prstGeom>
          <a:noFill/>
        </p:spPr>
        <p:txBody>
          <a:bodyPr wrap="square" rtlCol="0">
            <a:spAutoFit/>
          </a:bodyPr>
          <a:lstStyle/>
          <a:p>
            <a:r>
              <a:rPr lang="en-US" sz="2800" dirty="0" smtClean="0">
                <a:solidFill>
                  <a:schemeClr val="tx2"/>
                </a:solidFill>
              </a:rPr>
              <a:t>L</a:t>
            </a:r>
            <a:endParaRPr lang="en-US" sz="2800" dirty="0">
              <a:solidFill>
                <a:schemeClr val="tx2"/>
              </a:solidFill>
            </a:endParaRPr>
          </a:p>
        </p:txBody>
      </p:sp>
      <p:sp>
        <p:nvSpPr>
          <p:cNvPr id="72" name="TextBox 71"/>
          <p:cNvSpPr txBox="1"/>
          <p:nvPr/>
        </p:nvSpPr>
        <p:spPr>
          <a:xfrm>
            <a:off x="5334000" y="4048780"/>
            <a:ext cx="457200" cy="523220"/>
          </a:xfrm>
          <a:prstGeom prst="rect">
            <a:avLst/>
          </a:prstGeom>
          <a:noFill/>
        </p:spPr>
        <p:txBody>
          <a:bodyPr wrap="square" rtlCol="0">
            <a:spAutoFit/>
          </a:bodyPr>
          <a:lstStyle/>
          <a:p>
            <a:r>
              <a:rPr lang="en-US" sz="2800" dirty="0" smtClean="0">
                <a:solidFill>
                  <a:schemeClr val="tx2"/>
                </a:solidFill>
              </a:rPr>
              <a:t>M</a:t>
            </a:r>
            <a:endParaRPr lang="en-US" sz="2800" dirty="0">
              <a:solidFill>
                <a:schemeClr val="tx2"/>
              </a:solidFill>
            </a:endParaRPr>
          </a:p>
        </p:txBody>
      </p:sp>
      <p:sp>
        <p:nvSpPr>
          <p:cNvPr id="73" name="TextBox 72"/>
          <p:cNvSpPr txBox="1"/>
          <p:nvPr/>
        </p:nvSpPr>
        <p:spPr>
          <a:xfrm>
            <a:off x="4343400" y="4038600"/>
            <a:ext cx="457200" cy="523220"/>
          </a:xfrm>
          <a:prstGeom prst="rect">
            <a:avLst/>
          </a:prstGeom>
          <a:noFill/>
        </p:spPr>
        <p:txBody>
          <a:bodyPr wrap="square" rtlCol="0">
            <a:spAutoFit/>
          </a:bodyPr>
          <a:lstStyle/>
          <a:p>
            <a:r>
              <a:rPr lang="en-US" sz="2800" dirty="0">
                <a:solidFill>
                  <a:schemeClr val="tx2"/>
                </a:solidFill>
              </a:rPr>
              <a:t>N</a:t>
            </a:r>
          </a:p>
        </p:txBody>
      </p:sp>
      <p:sp>
        <p:nvSpPr>
          <p:cNvPr id="74" name="TextBox 73"/>
          <p:cNvSpPr txBox="1"/>
          <p:nvPr/>
        </p:nvSpPr>
        <p:spPr>
          <a:xfrm>
            <a:off x="3352800" y="4038600"/>
            <a:ext cx="457200" cy="523220"/>
          </a:xfrm>
          <a:prstGeom prst="rect">
            <a:avLst/>
          </a:prstGeom>
          <a:noFill/>
        </p:spPr>
        <p:txBody>
          <a:bodyPr wrap="square" rtlCol="0">
            <a:spAutoFit/>
          </a:bodyPr>
          <a:lstStyle/>
          <a:p>
            <a:r>
              <a:rPr lang="en-US" sz="2800" dirty="0">
                <a:solidFill>
                  <a:schemeClr val="tx2"/>
                </a:solidFill>
              </a:rPr>
              <a:t>O</a:t>
            </a:r>
          </a:p>
        </p:txBody>
      </p:sp>
      <p:sp>
        <p:nvSpPr>
          <p:cNvPr id="75" name="TextBox 74"/>
          <p:cNvSpPr txBox="1"/>
          <p:nvPr/>
        </p:nvSpPr>
        <p:spPr>
          <a:xfrm>
            <a:off x="3352800" y="2743200"/>
            <a:ext cx="457200" cy="523220"/>
          </a:xfrm>
          <a:prstGeom prst="rect">
            <a:avLst/>
          </a:prstGeom>
          <a:noFill/>
        </p:spPr>
        <p:txBody>
          <a:bodyPr wrap="square" rtlCol="0">
            <a:spAutoFit/>
          </a:bodyPr>
          <a:lstStyle/>
          <a:p>
            <a:r>
              <a:rPr lang="en-US" sz="2800" dirty="0" smtClean="0">
                <a:solidFill>
                  <a:schemeClr val="tx2"/>
                </a:solidFill>
              </a:rPr>
              <a:t>P</a:t>
            </a:r>
            <a:endParaRPr lang="en-US" sz="2800" dirty="0">
              <a:solidFill>
                <a:schemeClr val="tx2"/>
              </a:solidFill>
            </a:endParaRPr>
          </a:p>
        </p:txBody>
      </p:sp>
      <p:sp>
        <p:nvSpPr>
          <p:cNvPr id="76" name="TextBox 75"/>
          <p:cNvSpPr txBox="1"/>
          <p:nvPr/>
        </p:nvSpPr>
        <p:spPr>
          <a:xfrm>
            <a:off x="4267200" y="2743200"/>
            <a:ext cx="457200" cy="523220"/>
          </a:xfrm>
          <a:prstGeom prst="rect">
            <a:avLst/>
          </a:prstGeom>
          <a:noFill/>
        </p:spPr>
        <p:txBody>
          <a:bodyPr wrap="square" rtlCol="0">
            <a:spAutoFit/>
          </a:bodyPr>
          <a:lstStyle/>
          <a:p>
            <a:r>
              <a:rPr lang="en-US" sz="2800" dirty="0" smtClean="0">
                <a:solidFill>
                  <a:schemeClr val="tx2"/>
                </a:solidFill>
              </a:rPr>
              <a:t>Q</a:t>
            </a:r>
            <a:endParaRPr lang="en-US" sz="2800" dirty="0">
              <a:solidFill>
                <a:schemeClr val="tx2"/>
              </a:solidFill>
            </a:endParaRPr>
          </a:p>
        </p:txBody>
      </p:sp>
      <p:sp>
        <p:nvSpPr>
          <p:cNvPr id="77" name="TextBox 76"/>
          <p:cNvSpPr txBox="1"/>
          <p:nvPr/>
        </p:nvSpPr>
        <p:spPr>
          <a:xfrm>
            <a:off x="5410200" y="2743200"/>
            <a:ext cx="457200" cy="523220"/>
          </a:xfrm>
          <a:prstGeom prst="rect">
            <a:avLst/>
          </a:prstGeom>
          <a:noFill/>
        </p:spPr>
        <p:txBody>
          <a:bodyPr wrap="square" rtlCol="0">
            <a:spAutoFit/>
          </a:bodyPr>
          <a:lstStyle/>
          <a:p>
            <a:r>
              <a:rPr lang="en-US" sz="2800" dirty="0">
                <a:solidFill>
                  <a:schemeClr val="tx2"/>
                </a:solidFill>
              </a:rPr>
              <a:t>R</a:t>
            </a:r>
          </a:p>
        </p:txBody>
      </p:sp>
      <p:sp>
        <p:nvSpPr>
          <p:cNvPr id="78" name="TextBox 77"/>
          <p:cNvSpPr txBox="1"/>
          <p:nvPr/>
        </p:nvSpPr>
        <p:spPr>
          <a:xfrm>
            <a:off x="5562600" y="2057400"/>
            <a:ext cx="457200" cy="523220"/>
          </a:xfrm>
          <a:prstGeom prst="rect">
            <a:avLst/>
          </a:prstGeom>
          <a:noFill/>
        </p:spPr>
        <p:txBody>
          <a:bodyPr wrap="square" rtlCol="0">
            <a:spAutoFit/>
          </a:bodyPr>
          <a:lstStyle/>
          <a:p>
            <a:r>
              <a:rPr lang="en-US" sz="2800" dirty="0" smtClean="0">
                <a:solidFill>
                  <a:schemeClr val="tx2"/>
                </a:solidFill>
              </a:rPr>
              <a:t>S</a:t>
            </a:r>
            <a:endParaRPr lang="en-US" sz="2800" dirty="0">
              <a:solidFill>
                <a:schemeClr val="tx2"/>
              </a:solidFill>
            </a:endParaRPr>
          </a:p>
        </p:txBody>
      </p:sp>
      <p:sp>
        <p:nvSpPr>
          <p:cNvPr id="79" name="TextBox 78"/>
          <p:cNvSpPr txBox="1"/>
          <p:nvPr/>
        </p:nvSpPr>
        <p:spPr>
          <a:xfrm>
            <a:off x="5029200" y="2057400"/>
            <a:ext cx="457200" cy="523220"/>
          </a:xfrm>
          <a:prstGeom prst="rect">
            <a:avLst/>
          </a:prstGeom>
          <a:noFill/>
        </p:spPr>
        <p:txBody>
          <a:bodyPr wrap="square" rtlCol="0">
            <a:spAutoFit/>
          </a:bodyPr>
          <a:lstStyle/>
          <a:p>
            <a:r>
              <a:rPr lang="en-US" sz="2800" dirty="0">
                <a:solidFill>
                  <a:schemeClr val="tx2"/>
                </a:solidFill>
              </a:rPr>
              <a:t>T</a:t>
            </a:r>
          </a:p>
        </p:txBody>
      </p:sp>
      <p:sp>
        <p:nvSpPr>
          <p:cNvPr id="80" name="TextBox 79"/>
          <p:cNvSpPr txBox="1"/>
          <p:nvPr/>
        </p:nvSpPr>
        <p:spPr>
          <a:xfrm>
            <a:off x="3200400" y="2067580"/>
            <a:ext cx="457200" cy="523220"/>
          </a:xfrm>
          <a:prstGeom prst="rect">
            <a:avLst/>
          </a:prstGeom>
          <a:noFill/>
        </p:spPr>
        <p:txBody>
          <a:bodyPr wrap="square" rtlCol="0">
            <a:spAutoFit/>
          </a:bodyPr>
          <a:lstStyle/>
          <a:p>
            <a:r>
              <a:rPr lang="en-US" sz="2800" dirty="0">
                <a:solidFill>
                  <a:schemeClr val="tx2"/>
                </a:solidFill>
              </a:rPr>
              <a:t>U</a:t>
            </a:r>
          </a:p>
        </p:txBody>
      </p:sp>
      <p:sp>
        <p:nvSpPr>
          <p:cNvPr id="81" name="TextBox 80"/>
          <p:cNvSpPr txBox="1"/>
          <p:nvPr/>
        </p:nvSpPr>
        <p:spPr>
          <a:xfrm>
            <a:off x="6705600" y="1981200"/>
            <a:ext cx="1524000" cy="369332"/>
          </a:xfrm>
          <a:prstGeom prst="rect">
            <a:avLst/>
          </a:prstGeom>
          <a:noFill/>
        </p:spPr>
        <p:txBody>
          <a:bodyPr wrap="square" rtlCol="0">
            <a:spAutoFit/>
          </a:bodyPr>
          <a:lstStyle/>
          <a:p>
            <a:pPr algn="ctr"/>
            <a:r>
              <a:rPr lang="en-US" dirty="0" smtClean="0"/>
              <a:t>Robe</a:t>
            </a:r>
          </a:p>
        </p:txBody>
      </p:sp>
      <p:sp>
        <p:nvSpPr>
          <p:cNvPr id="82" name="TextBox 81"/>
          <p:cNvSpPr txBox="1"/>
          <p:nvPr/>
        </p:nvSpPr>
        <p:spPr>
          <a:xfrm>
            <a:off x="6781800" y="2907268"/>
            <a:ext cx="1295400" cy="369332"/>
          </a:xfrm>
          <a:prstGeom prst="rect">
            <a:avLst/>
          </a:prstGeom>
          <a:noFill/>
        </p:spPr>
        <p:txBody>
          <a:bodyPr wrap="square" rtlCol="0">
            <a:spAutoFit/>
          </a:bodyPr>
          <a:lstStyle/>
          <a:p>
            <a:pPr algn="ctr"/>
            <a:r>
              <a:rPr lang="en-US" dirty="0" smtClean="0"/>
              <a:t>J. </a:t>
            </a:r>
            <a:r>
              <a:rPr lang="en-US" dirty="0" err="1" smtClean="0"/>
              <a:t>Knisley</a:t>
            </a:r>
            <a:endParaRPr lang="en-US" dirty="0"/>
          </a:p>
        </p:txBody>
      </p:sp>
      <p:sp>
        <p:nvSpPr>
          <p:cNvPr id="83" name="TextBox 82"/>
          <p:cNvSpPr txBox="1"/>
          <p:nvPr/>
        </p:nvSpPr>
        <p:spPr>
          <a:xfrm>
            <a:off x="4533900" y="1413981"/>
            <a:ext cx="1333500" cy="338619"/>
          </a:xfrm>
          <a:prstGeom prst="rect">
            <a:avLst/>
          </a:prstGeom>
          <a:noFill/>
        </p:spPr>
        <p:txBody>
          <a:bodyPr wrap="square" rtlCol="0">
            <a:spAutoFit/>
          </a:bodyPr>
          <a:lstStyle/>
          <a:p>
            <a:pPr algn="ctr">
              <a:lnSpc>
                <a:spcPts val="0"/>
              </a:lnSpc>
            </a:pPr>
            <a:r>
              <a:rPr lang="en-US" sz="1600" dirty="0" smtClean="0"/>
              <a:t>Cintron-</a:t>
            </a:r>
          </a:p>
          <a:p>
            <a:pPr algn="ctr"/>
            <a:r>
              <a:rPr lang="en-US" sz="1600" dirty="0" smtClean="0"/>
              <a:t>Arias</a:t>
            </a:r>
            <a:endParaRPr lang="en-US" sz="1600" dirty="0"/>
          </a:p>
        </p:txBody>
      </p:sp>
      <p:sp>
        <p:nvSpPr>
          <p:cNvPr id="84" name="TextBox 83"/>
          <p:cNvSpPr txBox="1"/>
          <p:nvPr/>
        </p:nvSpPr>
        <p:spPr>
          <a:xfrm>
            <a:off x="990600" y="3288268"/>
            <a:ext cx="1371600" cy="369332"/>
          </a:xfrm>
          <a:prstGeom prst="rect">
            <a:avLst/>
          </a:prstGeom>
          <a:noFill/>
        </p:spPr>
        <p:txBody>
          <a:bodyPr wrap="square" rtlCol="0">
            <a:spAutoFit/>
          </a:bodyPr>
          <a:lstStyle/>
          <a:p>
            <a:pPr algn="ctr"/>
            <a:r>
              <a:rPr lang="en-US" dirty="0" smtClean="0"/>
              <a:t>Joyner</a:t>
            </a:r>
            <a:endParaRPr lang="en-US" dirty="0"/>
          </a:p>
        </p:txBody>
      </p:sp>
      <p:sp>
        <p:nvSpPr>
          <p:cNvPr id="85" name="TextBox 84"/>
          <p:cNvSpPr txBox="1"/>
          <p:nvPr/>
        </p:nvSpPr>
        <p:spPr>
          <a:xfrm>
            <a:off x="6858000" y="1307068"/>
            <a:ext cx="1143000" cy="369332"/>
          </a:xfrm>
          <a:prstGeom prst="rect">
            <a:avLst/>
          </a:prstGeom>
          <a:noFill/>
        </p:spPr>
        <p:txBody>
          <a:bodyPr wrap="square" rtlCol="0">
            <a:spAutoFit/>
          </a:bodyPr>
          <a:lstStyle/>
          <a:p>
            <a:pPr algn="ctr"/>
            <a:r>
              <a:rPr lang="en-US" dirty="0" smtClean="0"/>
              <a:t>Poole</a:t>
            </a:r>
            <a:endParaRPr lang="en-US" dirty="0"/>
          </a:p>
        </p:txBody>
      </p:sp>
      <p:sp>
        <p:nvSpPr>
          <p:cNvPr id="86" name="TextBox 85"/>
          <p:cNvSpPr txBox="1"/>
          <p:nvPr/>
        </p:nvSpPr>
        <p:spPr>
          <a:xfrm>
            <a:off x="2286000" y="1295400"/>
            <a:ext cx="1143000" cy="369332"/>
          </a:xfrm>
          <a:prstGeom prst="rect">
            <a:avLst/>
          </a:prstGeom>
          <a:noFill/>
        </p:spPr>
        <p:txBody>
          <a:bodyPr wrap="square" rtlCol="0">
            <a:spAutoFit/>
          </a:bodyPr>
          <a:lstStyle/>
          <a:p>
            <a:pPr algn="ctr"/>
            <a:r>
              <a:rPr lang="en-US" dirty="0" smtClean="0"/>
              <a:t>Norwood</a:t>
            </a:r>
            <a:endParaRPr lang="en-US" dirty="0"/>
          </a:p>
        </p:txBody>
      </p:sp>
      <p:sp>
        <p:nvSpPr>
          <p:cNvPr id="88" name="TextBox 87"/>
          <p:cNvSpPr txBox="1"/>
          <p:nvPr/>
        </p:nvSpPr>
        <p:spPr>
          <a:xfrm>
            <a:off x="6781800" y="4038600"/>
            <a:ext cx="1295400" cy="369332"/>
          </a:xfrm>
          <a:prstGeom prst="rect">
            <a:avLst/>
          </a:prstGeom>
          <a:noFill/>
        </p:spPr>
        <p:txBody>
          <a:bodyPr wrap="square" rtlCol="0">
            <a:spAutoFit/>
          </a:bodyPr>
          <a:lstStyle/>
          <a:p>
            <a:pPr algn="ctr"/>
            <a:r>
              <a:rPr lang="en-US" dirty="0" smtClean="0"/>
              <a:t>Adjuncts</a:t>
            </a:r>
            <a:endParaRPr lang="en-US" dirty="0"/>
          </a:p>
        </p:txBody>
      </p:sp>
      <p:sp>
        <p:nvSpPr>
          <p:cNvPr id="89" name="TextBox 88"/>
          <p:cNvSpPr txBox="1"/>
          <p:nvPr/>
        </p:nvSpPr>
        <p:spPr>
          <a:xfrm>
            <a:off x="1219200" y="1447800"/>
            <a:ext cx="1143000" cy="369332"/>
          </a:xfrm>
          <a:prstGeom prst="rect">
            <a:avLst/>
          </a:prstGeom>
          <a:noFill/>
        </p:spPr>
        <p:txBody>
          <a:bodyPr wrap="square" rtlCol="0">
            <a:spAutoFit/>
          </a:bodyPr>
          <a:lstStyle/>
          <a:p>
            <a:pPr algn="ctr"/>
            <a:r>
              <a:rPr lang="en-US" dirty="0" smtClean="0"/>
              <a:t>McGill</a:t>
            </a:r>
            <a:endParaRPr lang="en-US" dirty="0"/>
          </a:p>
        </p:txBody>
      </p:sp>
      <p:sp>
        <p:nvSpPr>
          <p:cNvPr id="90" name="TextBox 89"/>
          <p:cNvSpPr txBox="1"/>
          <p:nvPr/>
        </p:nvSpPr>
        <p:spPr>
          <a:xfrm>
            <a:off x="3429000" y="1307068"/>
            <a:ext cx="1143000" cy="369332"/>
          </a:xfrm>
          <a:prstGeom prst="rect">
            <a:avLst/>
          </a:prstGeom>
          <a:noFill/>
        </p:spPr>
        <p:txBody>
          <a:bodyPr wrap="square" rtlCol="0">
            <a:spAutoFit/>
          </a:bodyPr>
          <a:lstStyle/>
          <a:p>
            <a:pPr algn="ctr"/>
            <a:r>
              <a:rPr lang="en-US" dirty="0" smtClean="0"/>
              <a:t>Gardner</a:t>
            </a:r>
            <a:endParaRPr lang="en-US" dirty="0"/>
          </a:p>
        </p:txBody>
      </p:sp>
      <p:sp>
        <p:nvSpPr>
          <p:cNvPr id="91" name="TextBox 90"/>
          <p:cNvSpPr txBox="1"/>
          <p:nvPr/>
        </p:nvSpPr>
        <p:spPr>
          <a:xfrm>
            <a:off x="5638800" y="1295400"/>
            <a:ext cx="1143000" cy="369332"/>
          </a:xfrm>
          <a:prstGeom prst="rect">
            <a:avLst/>
          </a:prstGeom>
          <a:noFill/>
        </p:spPr>
        <p:txBody>
          <a:bodyPr wrap="square" rtlCol="0">
            <a:spAutoFit/>
          </a:bodyPr>
          <a:lstStyle/>
          <a:p>
            <a:pPr algn="ctr"/>
            <a:r>
              <a:rPr lang="en-US" dirty="0" smtClean="0"/>
              <a:t>Lewis</a:t>
            </a:r>
            <a:endParaRPr lang="en-US" dirty="0"/>
          </a:p>
        </p:txBody>
      </p:sp>
      <p:sp>
        <p:nvSpPr>
          <p:cNvPr id="93" name="TextBox 92"/>
          <p:cNvSpPr txBox="1"/>
          <p:nvPr/>
        </p:nvSpPr>
        <p:spPr>
          <a:xfrm>
            <a:off x="457200" y="5105400"/>
            <a:ext cx="8305800" cy="1569660"/>
          </a:xfrm>
          <a:prstGeom prst="rect">
            <a:avLst/>
          </a:prstGeom>
          <a:noFill/>
        </p:spPr>
        <p:txBody>
          <a:bodyPr wrap="square" rtlCol="0">
            <a:spAutoFit/>
          </a:bodyPr>
          <a:lstStyle/>
          <a:p>
            <a:pPr algn="ctr"/>
            <a:r>
              <a:rPr lang="en-US" sz="2400" dirty="0"/>
              <a:t>Also</a:t>
            </a:r>
            <a:r>
              <a:rPr lang="en-US" sz="2400" dirty="0" smtClean="0"/>
              <a:t>, </a:t>
            </a:r>
            <a:r>
              <a:rPr lang="en-US" sz="2400" dirty="0"/>
              <a:t>Haynes (</a:t>
            </a:r>
            <a:r>
              <a:rPr lang="en-US" sz="2400" dirty="0" smtClean="0"/>
              <a:t>307A), D. </a:t>
            </a:r>
            <a:r>
              <a:rPr lang="en-US" sz="2400" dirty="0" err="1" smtClean="0"/>
              <a:t>Knisley</a:t>
            </a:r>
            <a:r>
              <a:rPr lang="en-US" sz="2400" dirty="0" smtClean="0"/>
              <a:t> </a:t>
            </a:r>
            <a:r>
              <a:rPr lang="en-US" sz="2400" dirty="0"/>
              <a:t>(307B</a:t>
            </a:r>
            <a:r>
              <a:rPr lang="en-US" sz="2400" dirty="0" smtClean="0"/>
              <a:t>), </a:t>
            </a:r>
            <a:r>
              <a:rPr lang="en-US" sz="2400" dirty="0" err="1" smtClean="0"/>
              <a:t>Godbole</a:t>
            </a:r>
            <a:r>
              <a:rPr lang="en-US" sz="2400" dirty="0" smtClean="0"/>
              <a:t> (509A Warf-</a:t>
            </a:r>
            <a:r>
              <a:rPr lang="en-US" sz="2400" dirty="0" err="1" smtClean="0"/>
              <a:t>Pickel</a:t>
            </a:r>
            <a:r>
              <a:rPr lang="en-US" sz="2400" dirty="0" smtClean="0"/>
              <a:t> Hall), and Marks (314 McCune-Welch Hall, Kingsport).</a:t>
            </a:r>
            <a:endParaRPr lang="en-US" sz="2400" dirty="0"/>
          </a:p>
          <a:p>
            <a:pPr algn="ctr"/>
            <a:r>
              <a:rPr lang="en-US" sz="2400" dirty="0" smtClean="0"/>
              <a:t>In the Math Office (312 </a:t>
            </a:r>
            <a:r>
              <a:rPr lang="en-US" sz="2400" dirty="0" err="1" smtClean="0"/>
              <a:t>Gilbreath</a:t>
            </a:r>
            <a:r>
              <a:rPr lang="en-US" sz="2400" dirty="0" smtClean="0"/>
              <a:t>):  Bob Price (chair), Daryl Stephens (assistant chair), and Lisa Erwin (executive aid).</a:t>
            </a:r>
          </a:p>
        </p:txBody>
      </p:sp>
      <p:sp>
        <p:nvSpPr>
          <p:cNvPr id="63" name="TextBox 62"/>
          <p:cNvSpPr txBox="1"/>
          <p:nvPr/>
        </p:nvSpPr>
        <p:spPr>
          <a:xfrm>
            <a:off x="4953000" y="3167722"/>
            <a:ext cx="1295400" cy="489878"/>
          </a:xfrm>
          <a:prstGeom prst="rect">
            <a:avLst/>
          </a:prstGeom>
          <a:noFill/>
        </p:spPr>
        <p:txBody>
          <a:bodyPr wrap="square" rtlCol="0">
            <a:spAutoFit/>
          </a:bodyPr>
          <a:lstStyle/>
          <a:p>
            <a:pPr algn="ctr">
              <a:lnSpc>
                <a:spcPts val="1500"/>
              </a:lnSpc>
            </a:pPr>
            <a:r>
              <a:rPr lang="en-US" dirty="0" err="1" smtClean="0"/>
              <a:t>Hendrick</a:t>
            </a:r>
            <a:r>
              <a:rPr lang="en-US" dirty="0" smtClean="0"/>
              <a:t>-son</a:t>
            </a:r>
            <a:endParaRPr lang="en-US" dirty="0"/>
          </a:p>
        </p:txBody>
      </p:sp>
      <p:sp>
        <p:nvSpPr>
          <p:cNvPr id="87" name="TextBox 86"/>
          <p:cNvSpPr txBox="1"/>
          <p:nvPr/>
        </p:nvSpPr>
        <p:spPr>
          <a:xfrm>
            <a:off x="1066800" y="4355068"/>
            <a:ext cx="1371600" cy="369332"/>
          </a:xfrm>
          <a:prstGeom prst="rect">
            <a:avLst/>
          </a:prstGeom>
          <a:noFill/>
        </p:spPr>
        <p:txBody>
          <a:bodyPr wrap="square" rtlCol="0">
            <a:spAutoFit/>
          </a:bodyPr>
          <a:lstStyle/>
          <a:p>
            <a:pPr algn="ctr"/>
            <a:r>
              <a:rPr lang="en-US" dirty="0" smtClean="0"/>
              <a:t>Beeler</a:t>
            </a:r>
            <a:endParaRPr lang="en-US" dirty="0"/>
          </a:p>
        </p:txBody>
      </p:sp>
      <p:sp>
        <p:nvSpPr>
          <p:cNvPr id="95" name="TextBox 94"/>
          <p:cNvSpPr txBox="1"/>
          <p:nvPr/>
        </p:nvSpPr>
        <p:spPr>
          <a:xfrm>
            <a:off x="1066800" y="2286000"/>
            <a:ext cx="1371600" cy="369332"/>
          </a:xfrm>
          <a:prstGeom prst="rect">
            <a:avLst/>
          </a:prstGeom>
          <a:noFill/>
        </p:spPr>
        <p:txBody>
          <a:bodyPr wrap="square" rtlCol="0">
            <a:spAutoFit/>
          </a:bodyPr>
          <a:lstStyle/>
          <a:p>
            <a:pPr algn="ctr"/>
            <a:r>
              <a:rPr lang="en-US" dirty="0" smtClean="0"/>
              <a:t>Davidson</a:t>
            </a:r>
            <a:endParaRPr lang="en-US" dirty="0"/>
          </a:p>
        </p:txBody>
      </p:sp>
      <p:sp>
        <p:nvSpPr>
          <p:cNvPr id="96" name="TextBox 95"/>
          <p:cNvSpPr txBox="1"/>
          <p:nvPr/>
        </p:nvSpPr>
        <p:spPr>
          <a:xfrm>
            <a:off x="2895600" y="4419600"/>
            <a:ext cx="1371600" cy="369332"/>
          </a:xfrm>
          <a:prstGeom prst="rect">
            <a:avLst/>
          </a:prstGeom>
          <a:noFill/>
        </p:spPr>
        <p:txBody>
          <a:bodyPr wrap="square" rtlCol="0">
            <a:spAutoFit/>
          </a:bodyPr>
          <a:lstStyle/>
          <a:p>
            <a:pPr algn="ctr"/>
            <a:r>
              <a:rPr lang="en-US" dirty="0" err="1" smtClean="0"/>
              <a:t>Hosler</a:t>
            </a:r>
            <a:endParaRPr lang="en-US" dirty="0"/>
          </a:p>
        </p:txBody>
      </p:sp>
      <p:sp>
        <p:nvSpPr>
          <p:cNvPr id="97" name="TextBox 96"/>
          <p:cNvSpPr txBox="1"/>
          <p:nvPr/>
        </p:nvSpPr>
        <p:spPr>
          <a:xfrm>
            <a:off x="3810000" y="4419600"/>
            <a:ext cx="1371600" cy="369332"/>
          </a:xfrm>
          <a:prstGeom prst="rect">
            <a:avLst/>
          </a:prstGeom>
          <a:noFill/>
        </p:spPr>
        <p:txBody>
          <a:bodyPr wrap="square" rtlCol="0">
            <a:spAutoFit/>
          </a:bodyPr>
          <a:lstStyle/>
          <a:p>
            <a:pPr algn="ctr"/>
            <a:r>
              <a:rPr lang="en-US" dirty="0" smtClean="0"/>
              <a:t>Smith</a:t>
            </a:r>
            <a:endParaRPr lang="en-US" dirty="0"/>
          </a:p>
        </p:txBody>
      </p:sp>
      <p:sp>
        <p:nvSpPr>
          <p:cNvPr id="98" name="TextBox 97"/>
          <p:cNvSpPr txBox="1"/>
          <p:nvPr/>
        </p:nvSpPr>
        <p:spPr>
          <a:xfrm>
            <a:off x="2819400" y="3135868"/>
            <a:ext cx="1371600" cy="369332"/>
          </a:xfrm>
          <a:prstGeom prst="rect">
            <a:avLst/>
          </a:prstGeom>
          <a:noFill/>
        </p:spPr>
        <p:txBody>
          <a:bodyPr wrap="square" rtlCol="0">
            <a:spAutoFit/>
          </a:bodyPr>
          <a:lstStyle/>
          <a:p>
            <a:pPr algn="ctr"/>
            <a:r>
              <a:rPr lang="en-US" dirty="0" smtClean="0"/>
              <a:t>Hardin</a:t>
            </a:r>
            <a:endParaRPr lang="en-US" dirty="0"/>
          </a:p>
        </p:txBody>
      </p:sp>
      <p:sp>
        <p:nvSpPr>
          <p:cNvPr id="99" name="TextBox 98"/>
          <p:cNvSpPr txBox="1"/>
          <p:nvPr/>
        </p:nvSpPr>
        <p:spPr>
          <a:xfrm>
            <a:off x="5029200" y="2362200"/>
            <a:ext cx="1371600" cy="369332"/>
          </a:xfrm>
          <a:prstGeom prst="rect">
            <a:avLst/>
          </a:prstGeom>
          <a:noFill/>
        </p:spPr>
        <p:txBody>
          <a:bodyPr wrap="square" rtlCol="0">
            <a:spAutoFit/>
          </a:bodyPr>
          <a:lstStyle/>
          <a:p>
            <a:pPr algn="ctr"/>
            <a:r>
              <a:rPr lang="en-US" dirty="0" smtClean="0"/>
              <a:t>Hicks</a:t>
            </a:r>
            <a:endParaRPr lang="en-US" dirty="0"/>
          </a:p>
        </p:txBody>
      </p:sp>
      <p:sp>
        <p:nvSpPr>
          <p:cNvPr id="100" name="TextBox 99"/>
          <p:cNvSpPr txBox="1"/>
          <p:nvPr/>
        </p:nvSpPr>
        <p:spPr>
          <a:xfrm>
            <a:off x="3962400" y="2133600"/>
            <a:ext cx="1143000" cy="646331"/>
          </a:xfrm>
          <a:prstGeom prst="rect">
            <a:avLst/>
          </a:prstGeom>
          <a:noFill/>
        </p:spPr>
        <p:txBody>
          <a:bodyPr wrap="square" rtlCol="0">
            <a:spAutoFit/>
          </a:bodyPr>
          <a:lstStyle/>
          <a:p>
            <a:pPr algn="ctr"/>
            <a:r>
              <a:rPr lang="en-US" dirty="0" smtClean="0"/>
              <a:t>Graduate Students</a:t>
            </a:r>
            <a:endParaRPr lang="en-US" dirty="0"/>
          </a:p>
        </p:txBody>
      </p:sp>
      <p:sp>
        <p:nvSpPr>
          <p:cNvPr id="101" name="TextBox 100"/>
          <p:cNvSpPr txBox="1"/>
          <p:nvPr/>
        </p:nvSpPr>
        <p:spPr>
          <a:xfrm>
            <a:off x="5257800" y="4431268"/>
            <a:ext cx="1295400" cy="369332"/>
          </a:xfrm>
          <a:prstGeom prst="rect">
            <a:avLst/>
          </a:prstGeom>
          <a:noFill/>
        </p:spPr>
        <p:txBody>
          <a:bodyPr wrap="square" rtlCol="0">
            <a:spAutoFit/>
          </a:bodyPr>
          <a:lstStyle/>
          <a:p>
            <a:r>
              <a:rPr lang="en-US" dirty="0" smtClean="0"/>
              <a:t>Keaton </a:t>
            </a:r>
            <a:endParaRPr lang="en-US" dirty="0"/>
          </a:p>
        </p:txBody>
      </p:sp>
    </p:spTree>
    <p:extLst>
      <p:ext uri="{BB962C8B-B14F-4D97-AF65-F5344CB8AC3E}">
        <p14:creationId xmlns:p14="http://schemas.microsoft.com/office/powerpoint/2010/main" val="20654663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173480"/>
            <a:ext cx="2743200" cy="4023360"/>
          </a:xfrm>
          <a:prstGeom prst="rect">
            <a:avLst/>
          </a:prstGeom>
          <a:ln w="38100">
            <a:solidFill>
              <a:srgbClr val="FFC000"/>
            </a:solidFill>
          </a:ln>
        </p:spPr>
      </p:pic>
      <p:sp>
        <p:nvSpPr>
          <p:cNvPr id="3" name="TextBox 2"/>
          <p:cNvSpPr txBox="1"/>
          <p:nvPr/>
        </p:nvSpPr>
        <p:spPr>
          <a:xfrm>
            <a:off x="76200" y="304800"/>
            <a:ext cx="8915400" cy="646331"/>
          </a:xfrm>
          <a:prstGeom prst="rect">
            <a:avLst/>
          </a:prstGeom>
          <a:noFill/>
        </p:spPr>
        <p:txBody>
          <a:bodyPr wrap="square" rtlCol="0">
            <a:spAutoFit/>
          </a:bodyPr>
          <a:lstStyle/>
          <a:p>
            <a:pPr algn="ctr"/>
            <a:r>
              <a:rPr lang="en-US" sz="3600" dirty="0" smtClean="0">
                <a:latin typeface="Times New Roman" panose="02020603050405020304" pitchFamily="18" charset="0"/>
                <a:cs typeface="Times New Roman" panose="02020603050405020304" pitchFamily="18" charset="0"/>
              </a:rPr>
              <a:t>Tae-Il </a:t>
            </a:r>
            <a:r>
              <a:rPr lang="en-US" sz="3600" dirty="0" err="1" smtClean="0">
                <a:latin typeface="Times New Roman" panose="02020603050405020304" pitchFamily="18" charset="0"/>
                <a:cs typeface="Times New Roman" panose="02020603050405020304" pitchFamily="18" charset="0"/>
              </a:rPr>
              <a:t>Suh</a:t>
            </a:r>
            <a:r>
              <a:rPr lang="en-US" sz="3600" dirty="0" smtClean="0">
                <a:latin typeface="Times New Roman" panose="02020603050405020304" pitchFamily="18" charset="0"/>
                <a:cs typeface="Times New Roman" panose="02020603050405020304" pitchFamily="18" charset="0"/>
              </a:rPr>
              <a:t>: The First Research Paper?</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76200" y="5334000"/>
            <a:ext cx="3276600" cy="923330"/>
          </a:xfrm>
          <a:prstGeom prst="rect">
            <a:avLst/>
          </a:prstGeom>
          <a:noFill/>
        </p:spPr>
        <p:txBody>
          <a:bodyPr wrap="square" rtlCol="0">
            <a:spAutoFit/>
          </a:bodyPr>
          <a:lstStyle/>
          <a:p>
            <a:pPr algn="ctr"/>
            <a:r>
              <a:rPr lang="en-US" dirty="0" smtClean="0"/>
              <a:t>June </a:t>
            </a:r>
            <a:r>
              <a:rPr lang="en-US" dirty="0"/>
              <a:t>1, </a:t>
            </a:r>
            <a:r>
              <a:rPr lang="en-US" dirty="0" smtClean="0"/>
              <a:t>1928-July 27, 2009</a:t>
            </a:r>
          </a:p>
          <a:p>
            <a:pPr algn="ctr"/>
            <a:r>
              <a:rPr lang="en-US" dirty="0" smtClean="0"/>
              <a:t>Photo taken spring 1996 in </a:t>
            </a:r>
            <a:r>
              <a:rPr lang="en-US" dirty="0" err="1" smtClean="0"/>
              <a:t>Gilbreath</a:t>
            </a:r>
            <a:r>
              <a:rPr lang="en-US" dirty="0" smtClean="0"/>
              <a:t> 308H.</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200" y="1295400"/>
            <a:ext cx="2667000" cy="3874203"/>
          </a:xfrm>
          <a:prstGeom prst="rect">
            <a:avLst/>
          </a:prstGeom>
          <a:ln w="38100">
            <a:solidFill>
              <a:schemeClr val="tx2"/>
            </a:solidFill>
          </a:ln>
        </p:spPr>
      </p:pic>
      <p:sp>
        <p:nvSpPr>
          <p:cNvPr id="6" name="TextBox 5"/>
          <p:cNvSpPr txBox="1"/>
          <p:nvPr/>
        </p:nvSpPr>
        <p:spPr>
          <a:xfrm>
            <a:off x="3733800" y="5334000"/>
            <a:ext cx="2514600" cy="1077218"/>
          </a:xfrm>
          <a:prstGeom prst="rect">
            <a:avLst/>
          </a:prstGeom>
          <a:noFill/>
        </p:spPr>
        <p:txBody>
          <a:bodyPr wrap="square" rtlCol="0">
            <a:spAutoFit/>
          </a:bodyPr>
          <a:lstStyle/>
          <a:p>
            <a:pPr algn="ctr"/>
            <a:r>
              <a:rPr lang="en-US" sz="1600" i="1" dirty="0" err="1"/>
              <a:t>Nederl</a:t>
            </a:r>
            <a:r>
              <a:rPr lang="en-US" sz="1600" i="1" dirty="0"/>
              <a:t>. </a:t>
            </a:r>
            <a:r>
              <a:rPr lang="en-US" sz="1600" i="1" dirty="0" err="1"/>
              <a:t>Akad</a:t>
            </a:r>
            <a:r>
              <a:rPr lang="en-US" sz="1600" i="1" dirty="0"/>
              <a:t>. </a:t>
            </a:r>
            <a:r>
              <a:rPr lang="en-US" sz="1600" i="1" dirty="0" err="1"/>
              <a:t>Wetensch</a:t>
            </a:r>
            <a:r>
              <a:rPr lang="en-US" sz="1600" i="1" dirty="0"/>
              <a:t>. Proc. Ser. A </a:t>
            </a:r>
            <a:r>
              <a:rPr lang="en-US" sz="1600" b="1" dirty="0" smtClean="0"/>
              <a:t>71 </a:t>
            </a:r>
            <a:r>
              <a:rPr lang="en-US" sz="1600" dirty="0" smtClean="0"/>
              <a:t>= </a:t>
            </a:r>
            <a:r>
              <a:rPr lang="en-US" sz="1600" i="1" dirty="0" err="1" smtClean="0"/>
              <a:t>Indag</a:t>
            </a:r>
            <a:r>
              <a:rPr lang="en-US" sz="1600" i="1" dirty="0" smtClean="0"/>
              <a:t>. </a:t>
            </a:r>
            <a:r>
              <a:rPr lang="en-US" sz="1600" i="1" dirty="0"/>
              <a:t>Math.</a:t>
            </a:r>
            <a:r>
              <a:rPr lang="en-US" sz="1600" dirty="0"/>
              <a:t> </a:t>
            </a:r>
            <a:r>
              <a:rPr lang="en-US" sz="1600" b="1" dirty="0"/>
              <a:t>30</a:t>
            </a:r>
            <a:r>
              <a:rPr lang="en-US" sz="1600" dirty="0"/>
              <a:t> </a:t>
            </a:r>
            <a:r>
              <a:rPr lang="en-US" sz="1600" dirty="0" smtClean="0"/>
              <a:t>(1968) 321–324.</a:t>
            </a:r>
          </a:p>
          <a:p>
            <a:pPr algn="ctr"/>
            <a:r>
              <a:rPr lang="en-US" sz="1600" dirty="0" smtClean="0"/>
              <a:t>(Lists ETSU as affiliation)</a:t>
            </a:r>
            <a:endParaRPr lang="en-US" sz="16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1817883"/>
            <a:ext cx="2077357" cy="2906517"/>
          </a:xfrm>
          <a:prstGeom prst="rect">
            <a:avLst/>
          </a:prstGeom>
          <a:ln w="38100">
            <a:solidFill>
              <a:srgbClr val="C00000"/>
            </a:solidFill>
          </a:ln>
        </p:spPr>
      </p:pic>
      <p:sp>
        <p:nvSpPr>
          <p:cNvPr id="8" name="TextBox 7"/>
          <p:cNvSpPr txBox="1"/>
          <p:nvPr/>
        </p:nvSpPr>
        <p:spPr>
          <a:xfrm>
            <a:off x="6629400" y="4953000"/>
            <a:ext cx="2077357" cy="646331"/>
          </a:xfrm>
          <a:prstGeom prst="rect">
            <a:avLst/>
          </a:prstGeom>
          <a:noFill/>
        </p:spPr>
        <p:txBody>
          <a:bodyPr wrap="square" rtlCol="0">
            <a:spAutoFit/>
          </a:bodyPr>
          <a:lstStyle/>
          <a:p>
            <a:pPr algn="ctr"/>
            <a:r>
              <a:rPr lang="en-US" dirty="0" smtClean="0"/>
              <a:t>Nathan Jacobson (1910-1999)</a:t>
            </a:r>
            <a:endParaRPr lang="en-US" dirty="0"/>
          </a:p>
        </p:txBody>
      </p:sp>
    </p:spTree>
    <p:extLst>
      <p:ext uri="{BB962C8B-B14F-4D97-AF65-F5344CB8AC3E}">
        <p14:creationId xmlns:p14="http://schemas.microsoft.com/office/powerpoint/2010/main" val="6034349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314450"/>
            <a:ext cx="6781800" cy="50863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1066800" y="6412468"/>
            <a:ext cx="6934200" cy="369332"/>
          </a:xfrm>
          <a:prstGeom prst="rect">
            <a:avLst/>
          </a:prstGeom>
          <a:noFill/>
        </p:spPr>
        <p:txBody>
          <a:bodyPr wrap="square" rtlCol="0">
            <a:spAutoFit/>
          </a:bodyPr>
          <a:lstStyle/>
          <a:p>
            <a:pPr algn="ctr"/>
            <a:r>
              <a:rPr lang="en-US" dirty="0" smtClean="0"/>
              <a:t>Spring 2012</a:t>
            </a:r>
            <a:endParaRPr lang="en-US" dirty="0"/>
          </a:p>
        </p:txBody>
      </p:sp>
      <p:sp>
        <p:nvSpPr>
          <p:cNvPr id="4" name="TextBox 3"/>
          <p:cNvSpPr txBox="1"/>
          <p:nvPr/>
        </p:nvSpPr>
        <p:spPr>
          <a:xfrm>
            <a:off x="685800" y="152400"/>
            <a:ext cx="7696200" cy="1077218"/>
          </a:xfrm>
          <a:prstGeom prst="rect">
            <a:avLst/>
          </a:prstGeom>
          <a:noFill/>
        </p:spPr>
        <p:txBody>
          <a:bodyPr wrap="square" rtlCol="0">
            <a:spAutoFit/>
          </a:bodyPr>
          <a:lstStyle/>
          <a:p>
            <a:pPr algn="ctr"/>
            <a:r>
              <a:rPr lang="en-US" sz="3200" dirty="0" smtClean="0"/>
              <a:t>Our Most Recent Departmental Group Photo</a:t>
            </a:r>
          </a:p>
          <a:p>
            <a:pPr algn="ctr"/>
            <a:r>
              <a:rPr lang="en-US" sz="3200" dirty="0" smtClean="0"/>
              <a:t>(in a familiar setting!)</a:t>
            </a:r>
            <a:endParaRPr lang="en-US" sz="3200" dirty="0"/>
          </a:p>
        </p:txBody>
      </p:sp>
    </p:spTree>
    <p:extLst>
      <p:ext uri="{BB962C8B-B14F-4D97-AF65-F5344CB8AC3E}">
        <p14:creationId xmlns:p14="http://schemas.microsoft.com/office/powerpoint/2010/main" val="22248551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990600"/>
            <a:ext cx="7467600" cy="5600700"/>
          </a:xfrm>
          <a:prstGeom prst="rect">
            <a:avLst/>
          </a:prstGeom>
          <a:ln w="38100">
            <a:solidFill>
              <a:srgbClr val="002060"/>
            </a:solidFill>
          </a:ln>
        </p:spPr>
      </p:pic>
      <p:sp>
        <p:nvSpPr>
          <p:cNvPr id="3" name="TextBox 2"/>
          <p:cNvSpPr txBox="1"/>
          <p:nvPr/>
        </p:nvSpPr>
        <p:spPr>
          <a:xfrm>
            <a:off x="228600" y="228600"/>
            <a:ext cx="8458200" cy="707886"/>
          </a:xfrm>
          <a:prstGeom prst="rect">
            <a:avLst/>
          </a:prstGeom>
          <a:noFill/>
        </p:spPr>
        <p:txBody>
          <a:bodyPr wrap="square" rtlCol="0">
            <a:spAutoFit/>
          </a:bodyPr>
          <a:lstStyle/>
          <a:p>
            <a:pPr algn="ctr"/>
            <a:r>
              <a:rPr lang="en-US" sz="4000" dirty="0" smtClean="0"/>
              <a:t>Our Most Interesting Neighbor…</a:t>
            </a:r>
            <a:endParaRPr lang="en-US" sz="4000" dirty="0"/>
          </a:p>
        </p:txBody>
      </p:sp>
    </p:spTree>
    <p:extLst>
      <p:ext uri="{BB962C8B-B14F-4D97-AF65-F5344CB8AC3E}">
        <p14:creationId xmlns:p14="http://schemas.microsoft.com/office/powerpoint/2010/main" val="114496659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47800"/>
            <a:ext cx="8734425" cy="3992880"/>
          </a:xfrm>
          <a:prstGeom prst="rect">
            <a:avLst/>
          </a:prstGeom>
          <a:ln w="38100">
            <a:solidFill>
              <a:srgbClr val="002060"/>
            </a:solidFill>
          </a:ln>
        </p:spPr>
      </p:pic>
      <p:sp>
        <p:nvSpPr>
          <p:cNvPr id="3" name="TextBox 2"/>
          <p:cNvSpPr txBox="1"/>
          <p:nvPr/>
        </p:nvSpPr>
        <p:spPr>
          <a:xfrm>
            <a:off x="533400" y="381000"/>
            <a:ext cx="8001000" cy="646331"/>
          </a:xfrm>
          <a:prstGeom prst="rect">
            <a:avLst/>
          </a:prstGeom>
          <a:noFill/>
        </p:spPr>
        <p:txBody>
          <a:bodyPr wrap="square" rtlCol="0">
            <a:spAutoFit/>
          </a:bodyPr>
          <a:lstStyle/>
          <a:p>
            <a:pPr algn="ctr"/>
            <a:r>
              <a:rPr lang="en-US" sz="3600" dirty="0" smtClean="0">
                <a:solidFill>
                  <a:srgbClr val="002060"/>
                </a:solidFill>
              </a:rPr>
              <a:t>The Old Gymnasium, 1947 </a:t>
            </a:r>
            <a:endParaRPr lang="en-US" sz="3600" dirty="0">
              <a:solidFill>
                <a:srgbClr val="002060"/>
              </a:solidFill>
            </a:endParaRPr>
          </a:p>
        </p:txBody>
      </p:sp>
    </p:spTree>
    <p:extLst>
      <p:ext uri="{BB962C8B-B14F-4D97-AF65-F5344CB8AC3E}">
        <p14:creationId xmlns:p14="http://schemas.microsoft.com/office/powerpoint/2010/main" val="2042368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992066"/>
            <a:ext cx="8991600" cy="5561134"/>
          </a:xfrm>
          <a:prstGeom prst="rect">
            <a:avLst/>
          </a:prstGeom>
          <a:ln w="38100">
            <a:solidFill>
              <a:srgbClr val="002060"/>
            </a:solidFill>
          </a:ln>
        </p:spPr>
      </p:pic>
      <p:sp>
        <p:nvSpPr>
          <p:cNvPr id="4" name="TextBox 3"/>
          <p:cNvSpPr txBox="1"/>
          <p:nvPr/>
        </p:nvSpPr>
        <p:spPr>
          <a:xfrm>
            <a:off x="228600" y="76200"/>
            <a:ext cx="8458200" cy="707886"/>
          </a:xfrm>
          <a:prstGeom prst="rect">
            <a:avLst/>
          </a:prstGeom>
          <a:noFill/>
        </p:spPr>
        <p:txBody>
          <a:bodyPr wrap="square" rtlCol="0">
            <a:spAutoFit/>
          </a:bodyPr>
          <a:lstStyle/>
          <a:p>
            <a:pPr algn="ctr"/>
            <a:r>
              <a:rPr lang="en-US" sz="4000" dirty="0" smtClean="0"/>
              <a:t>Campus Map, February 1951</a:t>
            </a:r>
            <a:endParaRPr lang="en-US" sz="40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72308"/>
            <a:ext cx="6857381" cy="6709492"/>
          </a:xfrm>
          <a:prstGeom prst="rect">
            <a:avLst/>
          </a:prstGeom>
          <a:ln w="38100">
            <a:solidFill>
              <a:srgbClr val="002060"/>
            </a:solidFill>
          </a:ln>
        </p:spPr>
      </p:pic>
      <p:cxnSp>
        <p:nvCxnSpPr>
          <p:cNvPr id="6" name="Straight Connector 5"/>
          <p:cNvCxnSpPr/>
          <p:nvPr/>
        </p:nvCxnSpPr>
        <p:spPr>
          <a:xfrm flipH="1">
            <a:off x="3810000" y="2743200"/>
            <a:ext cx="914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10000" y="2362200"/>
            <a:ext cx="381000" cy="380999"/>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67000" y="1828800"/>
            <a:ext cx="1600200" cy="461665"/>
          </a:xfrm>
          <a:prstGeom prst="rect">
            <a:avLst/>
          </a:prstGeom>
          <a:noFill/>
        </p:spPr>
        <p:txBody>
          <a:bodyPr wrap="square" rtlCol="0">
            <a:spAutoFit/>
          </a:bodyPr>
          <a:lstStyle/>
          <a:p>
            <a:r>
              <a:rPr lang="en-US" sz="2400" dirty="0" smtClean="0">
                <a:solidFill>
                  <a:srgbClr val="7030A0"/>
                </a:solidFill>
              </a:rPr>
              <a:t>“Fine Arts”</a:t>
            </a:r>
            <a:endParaRPr lang="en-US" sz="2400" dirty="0">
              <a:solidFill>
                <a:srgbClr val="7030A0"/>
              </a:solidFill>
            </a:endParaRPr>
          </a:p>
        </p:txBody>
      </p:sp>
    </p:spTree>
    <p:extLst>
      <p:ext uri="{BB962C8B-B14F-4D97-AF65-F5344CB8AC3E}">
        <p14:creationId xmlns:p14="http://schemas.microsoft.com/office/powerpoint/2010/main" val="394247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par>
                          <p:cTn id="9" fill="hold">
                            <p:stCondLst>
                              <p:cond delay="0"/>
                            </p:stCondLst>
                            <p:childTnLst>
                              <p:par>
                                <p:cTn id="10" presetID="53" presetClass="entr" presetSubtype="16"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87" y="381000"/>
            <a:ext cx="4629150" cy="6172200"/>
          </a:xfrm>
          <a:prstGeom prst="rect">
            <a:avLst/>
          </a:prstGeom>
          <a:ln w="38100">
            <a:solidFill>
              <a:schemeClr val="tx2"/>
            </a:solidFill>
          </a:ln>
        </p:spPr>
      </p:pic>
      <p:sp>
        <p:nvSpPr>
          <p:cNvPr id="3" name="TextBox 2"/>
          <p:cNvSpPr txBox="1"/>
          <p:nvPr/>
        </p:nvSpPr>
        <p:spPr>
          <a:xfrm>
            <a:off x="5105400" y="1793081"/>
            <a:ext cx="3886200" cy="3693319"/>
          </a:xfrm>
          <a:prstGeom prst="rect">
            <a:avLst/>
          </a:prstGeom>
          <a:noFill/>
        </p:spPr>
        <p:txBody>
          <a:bodyPr wrap="square" rtlCol="0">
            <a:spAutoFit/>
          </a:bodyPr>
          <a:lstStyle/>
          <a:p>
            <a:r>
              <a:rPr lang="en-US" dirty="0" smtClean="0"/>
              <a:t>“[We moved] a 100’ x 112’ solid brick, with steel frame and reinforcement, in 1953.  We picked up the building, moved it west 12 feet, reversed it [i.e., its direction], moved it north 114 feet, raised it 14 feet and added a complete new story under the building and a story on top of the building, changing it from a two-story </a:t>
            </a:r>
            <a:r>
              <a:rPr lang="en-US" dirty="0"/>
              <a:t>t</a:t>
            </a:r>
            <a:r>
              <a:rPr lang="en-US" dirty="0" smtClean="0"/>
              <a:t>o a four-story brick, doubling the capacity of the building. It was a superb engineering job executed by the Winn Engineering Company of Nashville.”</a:t>
            </a:r>
            <a:endParaRPr lang="en-US" dirty="0"/>
          </a:p>
        </p:txBody>
      </p:sp>
      <p:sp>
        <p:nvSpPr>
          <p:cNvPr id="4" name="TextBox 3"/>
          <p:cNvSpPr txBox="1"/>
          <p:nvPr/>
        </p:nvSpPr>
        <p:spPr>
          <a:xfrm>
            <a:off x="5257800" y="381000"/>
            <a:ext cx="3733800" cy="1200329"/>
          </a:xfrm>
          <a:prstGeom prst="rect">
            <a:avLst/>
          </a:prstGeom>
          <a:noFill/>
        </p:spPr>
        <p:txBody>
          <a:bodyPr wrap="square" rtlCol="0">
            <a:spAutoFit/>
          </a:bodyPr>
          <a:lstStyle/>
          <a:p>
            <a:pPr algn="ctr"/>
            <a:r>
              <a:rPr lang="en-US" sz="2400" dirty="0" smtClean="0">
                <a:solidFill>
                  <a:srgbClr val="002060"/>
                </a:solidFill>
              </a:rPr>
              <a:t>A letter from President Burgin E. </a:t>
            </a:r>
            <a:r>
              <a:rPr lang="en-US" sz="2400" dirty="0" err="1" smtClean="0">
                <a:solidFill>
                  <a:srgbClr val="002060"/>
                </a:solidFill>
              </a:rPr>
              <a:t>Dossett</a:t>
            </a:r>
            <a:r>
              <a:rPr lang="en-US" sz="2400" dirty="0" smtClean="0">
                <a:solidFill>
                  <a:srgbClr val="002060"/>
                </a:solidFill>
              </a:rPr>
              <a:t> dated August 12, 1964.</a:t>
            </a:r>
            <a:endParaRPr lang="en-US" sz="2400" dirty="0">
              <a:solidFill>
                <a:srgbClr val="002060"/>
              </a:solidFill>
            </a:endParaRPr>
          </a:p>
        </p:txBody>
      </p:sp>
    </p:spTree>
    <p:extLst>
      <p:ext uri="{BB962C8B-B14F-4D97-AF65-F5344CB8AC3E}">
        <p14:creationId xmlns:p14="http://schemas.microsoft.com/office/powerpoint/2010/main" val="9567781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208005"/>
            <a:ext cx="4848225" cy="6464300"/>
          </a:xfrm>
          <a:prstGeom prst="rect">
            <a:avLst/>
          </a:prstGeom>
          <a:ln w="38100">
            <a:solidFill>
              <a:schemeClr val="tx2"/>
            </a:solidFill>
          </a:ln>
        </p:spPr>
      </p:pic>
      <p:sp>
        <p:nvSpPr>
          <p:cNvPr id="3" name="TextBox 2"/>
          <p:cNvSpPr txBox="1"/>
          <p:nvPr/>
        </p:nvSpPr>
        <p:spPr>
          <a:xfrm>
            <a:off x="228600" y="1524000"/>
            <a:ext cx="3352800" cy="3693319"/>
          </a:xfrm>
          <a:prstGeom prst="rect">
            <a:avLst/>
          </a:prstGeom>
          <a:noFill/>
        </p:spPr>
        <p:txBody>
          <a:bodyPr wrap="square" rtlCol="0">
            <a:spAutoFit/>
          </a:bodyPr>
          <a:lstStyle/>
          <a:p>
            <a:pPr algn="ctr"/>
            <a:r>
              <a:rPr lang="en-US" dirty="0" smtClean="0"/>
              <a:t>“On March 8, 1960 under the authority of the State Board of Education the Administrative Council in regular session officially named this building The Charles Hodge </a:t>
            </a:r>
            <a:r>
              <a:rPr lang="en-US" dirty="0" err="1"/>
              <a:t>M</a:t>
            </a:r>
            <a:r>
              <a:rPr lang="en-US" dirty="0" err="1" smtClean="0"/>
              <a:t>athes</a:t>
            </a:r>
            <a:r>
              <a:rPr lang="en-US" dirty="0" smtClean="0"/>
              <a:t> Hall in honor of him who as charter member of the faculty served this college from its beginning September 1, 1911, to August 31, 1949. </a:t>
            </a:r>
          </a:p>
          <a:p>
            <a:pPr algn="ctr"/>
            <a:r>
              <a:rPr lang="en-US" dirty="0" smtClean="0"/>
              <a:t>Master teacher </a:t>
            </a:r>
          </a:p>
          <a:p>
            <a:pPr algn="ctr"/>
            <a:r>
              <a:rPr lang="en-US" dirty="0" smtClean="0"/>
              <a:t>Dean – 1911-1920”</a:t>
            </a:r>
            <a:endParaRPr lang="en-US" dirty="0"/>
          </a:p>
        </p:txBody>
      </p:sp>
      <p:sp>
        <p:nvSpPr>
          <p:cNvPr id="4" name="TextBox 3"/>
          <p:cNvSpPr txBox="1"/>
          <p:nvPr/>
        </p:nvSpPr>
        <p:spPr>
          <a:xfrm>
            <a:off x="0" y="833735"/>
            <a:ext cx="3733800" cy="461665"/>
          </a:xfrm>
          <a:prstGeom prst="rect">
            <a:avLst/>
          </a:prstGeom>
          <a:noFill/>
        </p:spPr>
        <p:txBody>
          <a:bodyPr wrap="square" rtlCol="0">
            <a:spAutoFit/>
          </a:bodyPr>
          <a:lstStyle/>
          <a:p>
            <a:pPr algn="ctr"/>
            <a:r>
              <a:rPr lang="en-US" sz="2400" dirty="0" smtClean="0">
                <a:solidFill>
                  <a:srgbClr val="002060"/>
                </a:solidFill>
              </a:rPr>
              <a:t>The upper plaque reads:</a:t>
            </a:r>
            <a:endParaRPr lang="en-US" sz="2400" dirty="0">
              <a:solidFill>
                <a:srgbClr val="002060"/>
              </a:solidFill>
            </a:endParaRPr>
          </a:p>
        </p:txBody>
      </p:sp>
    </p:spTree>
    <p:extLst>
      <p:ext uri="{BB962C8B-B14F-4D97-AF65-F5344CB8AC3E}">
        <p14:creationId xmlns:p14="http://schemas.microsoft.com/office/powerpoint/2010/main" val="17702962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098" y="1219200"/>
            <a:ext cx="12876098" cy="5638800"/>
          </a:xfrm>
          <a:prstGeom prst="rect">
            <a:avLst/>
          </a:prstGeom>
          <a:ln w="38100">
            <a:noFill/>
          </a:ln>
        </p:spPr>
      </p:pic>
      <p:sp>
        <p:nvSpPr>
          <p:cNvPr id="4" name="TextBox 3"/>
          <p:cNvSpPr txBox="1"/>
          <p:nvPr/>
        </p:nvSpPr>
        <p:spPr>
          <a:xfrm>
            <a:off x="0" y="76200"/>
            <a:ext cx="9144000" cy="1200329"/>
          </a:xfrm>
          <a:prstGeom prst="rect">
            <a:avLst/>
          </a:prstGeom>
          <a:noFill/>
        </p:spPr>
        <p:txBody>
          <a:bodyPr wrap="square" rtlCol="0">
            <a:spAutoFit/>
          </a:bodyPr>
          <a:lstStyle/>
          <a:p>
            <a:pPr algn="ctr"/>
            <a:r>
              <a:rPr lang="en-US" sz="3600" dirty="0" smtClean="0">
                <a:solidFill>
                  <a:srgbClr val="002060"/>
                </a:solidFill>
              </a:rPr>
              <a:t>The Façade of the old Gym is preserved in </a:t>
            </a:r>
            <a:r>
              <a:rPr lang="en-US" sz="3600" dirty="0" err="1" smtClean="0">
                <a:solidFill>
                  <a:srgbClr val="002060"/>
                </a:solidFill>
              </a:rPr>
              <a:t>Mathes</a:t>
            </a:r>
            <a:r>
              <a:rPr lang="en-US" sz="3600" dirty="0" smtClean="0">
                <a:solidFill>
                  <a:srgbClr val="002060"/>
                </a:solidFill>
              </a:rPr>
              <a:t> Hall</a:t>
            </a:r>
            <a:endParaRPr lang="en-US" sz="3600" dirty="0">
              <a:solidFill>
                <a:srgbClr val="002060"/>
              </a:solidFill>
            </a:endParaRPr>
          </a:p>
        </p:txBody>
      </p:sp>
      <p:cxnSp>
        <p:nvCxnSpPr>
          <p:cNvPr id="6" name="Straight Connector 5"/>
          <p:cNvCxnSpPr/>
          <p:nvPr/>
        </p:nvCxnSpPr>
        <p:spPr>
          <a:xfrm flipV="1">
            <a:off x="457200" y="3048000"/>
            <a:ext cx="914400" cy="1524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371600" y="2057400"/>
            <a:ext cx="4724400" cy="6858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096000" y="2209800"/>
            <a:ext cx="1828800" cy="2286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71600" y="2743200"/>
            <a:ext cx="0" cy="3048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96000" y="2057400"/>
            <a:ext cx="0" cy="381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286000"/>
            <a:ext cx="5895732" cy="4045752"/>
          </a:xfrm>
          <a:prstGeom prst="rect">
            <a:avLst/>
          </a:prstGeom>
        </p:spPr>
      </p:pic>
    </p:spTree>
    <p:extLst>
      <p:ext uri="{BB962C8B-B14F-4D97-AF65-F5344CB8AC3E}">
        <p14:creationId xmlns:p14="http://schemas.microsoft.com/office/powerpoint/2010/main" val="331147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93520"/>
            <a:ext cx="8734425" cy="3992880"/>
          </a:xfrm>
          <a:prstGeom prst="rect">
            <a:avLst/>
          </a:prstGeom>
          <a:ln w="38100">
            <a:solidFill>
              <a:srgbClr val="002060"/>
            </a:solidFill>
          </a:ln>
        </p:spPr>
      </p:pic>
      <p:sp>
        <p:nvSpPr>
          <p:cNvPr id="3" name="TextBox 2"/>
          <p:cNvSpPr txBox="1"/>
          <p:nvPr/>
        </p:nvSpPr>
        <p:spPr>
          <a:xfrm>
            <a:off x="0" y="76200"/>
            <a:ext cx="9144000" cy="1200329"/>
          </a:xfrm>
          <a:prstGeom prst="rect">
            <a:avLst/>
          </a:prstGeom>
          <a:noFill/>
        </p:spPr>
        <p:txBody>
          <a:bodyPr wrap="square" rtlCol="0">
            <a:spAutoFit/>
          </a:bodyPr>
          <a:lstStyle/>
          <a:p>
            <a:pPr algn="ctr"/>
            <a:r>
              <a:rPr lang="en-US" sz="3600" dirty="0" smtClean="0">
                <a:solidFill>
                  <a:srgbClr val="002060"/>
                </a:solidFill>
              </a:rPr>
              <a:t>The Windows from the South side of the old Gym are partially preserved in </a:t>
            </a:r>
            <a:r>
              <a:rPr lang="en-US" sz="3600" dirty="0" err="1" smtClean="0">
                <a:solidFill>
                  <a:srgbClr val="002060"/>
                </a:solidFill>
              </a:rPr>
              <a:t>Mathes</a:t>
            </a:r>
            <a:r>
              <a:rPr lang="en-US" sz="3600" dirty="0" smtClean="0">
                <a:solidFill>
                  <a:srgbClr val="002060"/>
                </a:solidFill>
              </a:rPr>
              <a:t> Hall</a:t>
            </a:r>
            <a:endParaRPr lang="en-US" sz="3600" dirty="0">
              <a:solidFill>
                <a:srgbClr val="002060"/>
              </a:solidFill>
            </a:endParaRPr>
          </a:p>
        </p:txBody>
      </p:sp>
      <p:sp>
        <p:nvSpPr>
          <p:cNvPr id="5" name="Rounded Rectangle 4"/>
          <p:cNvSpPr/>
          <p:nvPr/>
        </p:nvSpPr>
        <p:spPr>
          <a:xfrm>
            <a:off x="914400" y="3352800"/>
            <a:ext cx="4191000" cy="15240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 y="0"/>
            <a:ext cx="9192063" cy="6858000"/>
          </a:xfrm>
          <a:prstGeom prst="rect">
            <a:avLst/>
          </a:prstGeom>
        </p:spPr>
      </p:pic>
      <p:sp>
        <p:nvSpPr>
          <p:cNvPr id="7" name="Rounded Rectangle 6"/>
          <p:cNvSpPr/>
          <p:nvPr/>
        </p:nvSpPr>
        <p:spPr>
          <a:xfrm>
            <a:off x="581243" y="2743199"/>
            <a:ext cx="3276600" cy="1066800"/>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05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9515708" cy="6858000"/>
          </a:xfrm>
          <a:prstGeom prst="rect">
            <a:avLst/>
          </a:prstGeom>
        </p:spPr>
      </p:pic>
      <p:sp>
        <p:nvSpPr>
          <p:cNvPr id="3" name="TextBox 2"/>
          <p:cNvSpPr txBox="1"/>
          <p:nvPr/>
        </p:nvSpPr>
        <p:spPr>
          <a:xfrm>
            <a:off x="1371600" y="76200"/>
            <a:ext cx="7391400" cy="523220"/>
          </a:xfrm>
          <a:prstGeom prst="rect">
            <a:avLst/>
          </a:prstGeom>
          <a:noFill/>
        </p:spPr>
        <p:txBody>
          <a:bodyPr wrap="square" rtlCol="0">
            <a:spAutoFit/>
          </a:bodyPr>
          <a:lstStyle/>
          <a:p>
            <a:pPr algn="ctr"/>
            <a:r>
              <a:rPr lang="en-US" sz="2800" dirty="0" smtClean="0">
                <a:solidFill>
                  <a:srgbClr val="FFFF00"/>
                </a:solidFill>
              </a:rPr>
              <a:t>The Hills South of Campus (1969)</a:t>
            </a:r>
            <a:endParaRPr lang="en-US" sz="2800" dirty="0">
              <a:solidFill>
                <a:srgbClr val="FFFF00"/>
              </a:solidFill>
            </a:endParaRPr>
          </a:p>
        </p:txBody>
      </p:sp>
    </p:spTree>
    <p:extLst>
      <p:ext uri="{BB962C8B-B14F-4D97-AF65-F5344CB8AC3E}">
        <p14:creationId xmlns:p14="http://schemas.microsoft.com/office/powerpoint/2010/main" val="107006377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397000"/>
            <a:ext cx="3867150" cy="5156200"/>
          </a:xfrm>
          <a:prstGeom prst="rect">
            <a:avLst/>
          </a:prstGeom>
          <a:ln w="38100">
            <a:solidFill>
              <a:srgbClr val="002060"/>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1397000"/>
            <a:ext cx="3867150" cy="5156200"/>
          </a:xfrm>
          <a:prstGeom prst="rect">
            <a:avLst/>
          </a:prstGeom>
          <a:ln w="38100">
            <a:solidFill>
              <a:srgbClr val="002060"/>
            </a:solidFill>
          </a:ln>
        </p:spPr>
      </p:pic>
      <p:sp>
        <p:nvSpPr>
          <p:cNvPr id="4" name="TextBox 3"/>
          <p:cNvSpPr txBox="1"/>
          <p:nvPr/>
        </p:nvSpPr>
        <p:spPr>
          <a:xfrm>
            <a:off x="1143000" y="76200"/>
            <a:ext cx="7010400" cy="1200329"/>
          </a:xfrm>
          <a:prstGeom prst="rect">
            <a:avLst/>
          </a:prstGeom>
          <a:noFill/>
        </p:spPr>
        <p:txBody>
          <a:bodyPr wrap="square" rtlCol="0">
            <a:spAutoFit/>
          </a:bodyPr>
          <a:lstStyle/>
          <a:p>
            <a:pPr algn="ctr"/>
            <a:r>
              <a:rPr lang="en-US" sz="3600" dirty="0" smtClean="0">
                <a:solidFill>
                  <a:srgbClr val="002060"/>
                </a:solidFill>
              </a:rPr>
              <a:t>The South Facing Windows on </a:t>
            </a:r>
            <a:r>
              <a:rPr lang="en-US" sz="3600" dirty="0" err="1" smtClean="0">
                <a:solidFill>
                  <a:srgbClr val="002060"/>
                </a:solidFill>
              </a:rPr>
              <a:t>Mathes</a:t>
            </a:r>
            <a:r>
              <a:rPr lang="en-US" sz="3600" dirty="0" smtClean="0">
                <a:solidFill>
                  <a:srgbClr val="002060"/>
                </a:solidFill>
              </a:rPr>
              <a:t> Hall Today (Outside)</a:t>
            </a:r>
            <a:endParaRPr lang="en-US" sz="3600" dirty="0">
              <a:solidFill>
                <a:srgbClr val="002060"/>
              </a:solidFill>
            </a:endParaRPr>
          </a:p>
        </p:txBody>
      </p:sp>
    </p:spTree>
    <p:extLst>
      <p:ext uri="{BB962C8B-B14F-4D97-AF65-F5344CB8AC3E}">
        <p14:creationId xmlns:p14="http://schemas.microsoft.com/office/powerpoint/2010/main" val="10332879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609746"/>
            <a:ext cx="3610202" cy="4867254"/>
          </a:xfrm>
          <a:prstGeom prst="rect">
            <a:avLst/>
          </a:prstGeom>
          <a:ln w="38100">
            <a:solidFill>
              <a:schemeClr val="tx2"/>
            </a:solidFill>
          </a:ln>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1898" y="1621468"/>
            <a:ext cx="4193997" cy="4855531"/>
          </a:xfrm>
          <a:prstGeom prst="rect">
            <a:avLst/>
          </a:prstGeom>
          <a:ln w="38100">
            <a:solidFill>
              <a:schemeClr val="tx2"/>
            </a:solidFill>
          </a:ln>
        </p:spPr>
      </p:pic>
      <p:sp>
        <p:nvSpPr>
          <p:cNvPr id="5" name="TextBox 4"/>
          <p:cNvSpPr txBox="1"/>
          <p:nvPr/>
        </p:nvSpPr>
        <p:spPr>
          <a:xfrm>
            <a:off x="1143000" y="76200"/>
            <a:ext cx="7010400" cy="1200329"/>
          </a:xfrm>
          <a:prstGeom prst="rect">
            <a:avLst/>
          </a:prstGeom>
          <a:noFill/>
        </p:spPr>
        <p:txBody>
          <a:bodyPr wrap="square" rtlCol="0">
            <a:spAutoFit/>
          </a:bodyPr>
          <a:lstStyle/>
          <a:p>
            <a:pPr algn="ctr"/>
            <a:r>
              <a:rPr lang="en-US" sz="3600" dirty="0" smtClean="0">
                <a:solidFill>
                  <a:srgbClr val="002060"/>
                </a:solidFill>
              </a:rPr>
              <a:t>The South Facing Arched Window on </a:t>
            </a:r>
            <a:r>
              <a:rPr lang="en-US" sz="3600" dirty="0" err="1" smtClean="0">
                <a:solidFill>
                  <a:srgbClr val="002060"/>
                </a:solidFill>
              </a:rPr>
              <a:t>Mathes</a:t>
            </a:r>
            <a:r>
              <a:rPr lang="en-US" sz="3600" dirty="0" smtClean="0">
                <a:solidFill>
                  <a:srgbClr val="002060"/>
                </a:solidFill>
              </a:rPr>
              <a:t> Hall Today (Inside)</a:t>
            </a:r>
            <a:endParaRPr lang="en-US" sz="3600" dirty="0">
              <a:solidFill>
                <a:srgbClr val="002060"/>
              </a:solidFill>
            </a:endParaRPr>
          </a:p>
        </p:txBody>
      </p:sp>
    </p:spTree>
    <p:extLst>
      <p:ext uri="{BB962C8B-B14F-4D97-AF65-F5344CB8AC3E}">
        <p14:creationId xmlns:p14="http://schemas.microsoft.com/office/powerpoint/2010/main" val="767998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294456"/>
            <a:ext cx="8839200" cy="4392253"/>
          </a:xfrm>
          <a:prstGeom prst="rect">
            <a:avLst/>
          </a:prstGeom>
          <a:ln w="38100">
            <a:solidFill>
              <a:srgbClr val="002060"/>
            </a:solidFill>
          </a:ln>
        </p:spPr>
      </p:pic>
      <p:sp>
        <p:nvSpPr>
          <p:cNvPr id="3" name="TextBox 2"/>
          <p:cNvSpPr txBox="1"/>
          <p:nvPr/>
        </p:nvSpPr>
        <p:spPr>
          <a:xfrm>
            <a:off x="304800" y="344269"/>
            <a:ext cx="8686800" cy="646331"/>
          </a:xfrm>
          <a:prstGeom prst="rect">
            <a:avLst/>
          </a:prstGeom>
          <a:noFill/>
        </p:spPr>
        <p:txBody>
          <a:bodyPr wrap="square" rtlCol="0">
            <a:spAutoFit/>
          </a:bodyPr>
          <a:lstStyle/>
          <a:p>
            <a:pPr algn="ctr"/>
            <a:r>
              <a:rPr lang="en-US" sz="3600" dirty="0" smtClean="0">
                <a:solidFill>
                  <a:srgbClr val="002060"/>
                </a:solidFill>
              </a:rPr>
              <a:t>The North Facing Windows on the Old Gym</a:t>
            </a:r>
            <a:endParaRPr lang="en-US" sz="3600" dirty="0">
              <a:solidFill>
                <a:srgbClr val="002060"/>
              </a:solidFill>
            </a:endParaRPr>
          </a:p>
        </p:txBody>
      </p:sp>
      <p:sp>
        <p:nvSpPr>
          <p:cNvPr id="4" name="TextBox 3"/>
          <p:cNvSpPr txBox="1"/>
          <p:nvPr/>
        </p:nvSpPr>
        <p:spPr>
          <a:xfrm>
            <a:off x="1066800" y="5943600"/>
            <a:ext cx="6781800" cy="523220"/>
          </a:xfrm>
          <a:prstGeom prst="rect">
            <a:avLst/>
          </a:prstGeom>
          <a:noFill/>
        </p:spPr>
        <p:txBody>
          <a:bodyPr wrap="square" rtlCol="0">
            <a:spAutoFit/>
          </a:bodyPr>
          <a:lstStyle/>
          <a:p>
            <a:pPr algn="ctr"/>
            <a:r>
              <a:rPr lang="en-US" sz="2800" dirty="0" smtClean="0"/>
              <a:t>From the 1941 </a:t>
            </a:r>
            <a:r>
              <a:rPr lang="en-US" sz="2800" i="1" dirty="0" smtClean="0"/>
              <a:t>Buccaneer</a:t>
            </a:r>
            <a:r>
              <a:rPr lang="en-US" sz="2800" dirty="0" smtClean="0"/>
              <a:t>, page 37.</a:t>
            </a:r>
            <a:endParaRPr lang="en-US" sz="2800" dirty="0"/>
          </a:p>
        </p:txBody>
      </p:sp>
      <p:sp>
        <p:nvSpPr>
          <p:cNvPr id="6" name="Rounded Rectangle 5"/>
          <p:cNvSpPr/>
          <p:nvPr/>
        </p:nvSpPr>
        <p:spPr>
          <a:xfrm>
            <a:off x="1524000" y="1294456"/>
            <a:ext cx="3581400" cy="106774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181600" y="1295400"/>
            <a:ext cx="1676400" cy="10668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162800" y="1676400"/>
            <a:ext cx="1828800" cy="9906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696200" y="1120914"/>
            <a:ext cx="762000" cy="707886"/>
          </a:xfrm>
          <a:prstGeom prst="rect">
            <a:avLst/>
          </a:prstGeom>
          <a:noFill/>
        </p:spPr>
        <p:txBody>
          <a:bodyPr wrap="square" rtlCol="0">
            <a:spAutoFit/>
          </a:bodyPr>
          <a:lstStyle/>
          <a:p>
            <a:pPr algn="ctr"/>
            <a:r>
              <a:rPr lang="en-US" sz="4000" b="1" dirty="0" smtClean="0"/>
              <a:t>?</a:t>
            </a:r>
            <a:endParaRPr lang="en-US" sz="4000" b="1"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192" y="3048000"/>
            <a:ext cx="5448300" cy="3658305"/>
          </a:xfrm>
          <a:prstGeom prst="rect">
            <a:avLst/>
          </a:prstGeom>
          <a:ln w="38100">
            <a:solidFill>
              <a:schemeClr val="tx1"/>
            </a:solidFill>
          </a:ln>
        </p:spPr>
      </p:pic>
      <p:sp>
        <p:nvSpPr>
          <p:cNvPr id="11" name="Curved Up Arrow 10"/>
          <p:cNvSpPr/>
          <p:nvPr/>
        </p:nvSpPr>
        <p:spPr>
          <a:xfrm rot="8592969">
            <a:off x="5530851" y="1976402"/>
            <a:ext cx="1798221" cy="598118"/>
          </a:xfrm>
          <a:prstGeom prst="curved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7239000" y="5791200"/>
            <a:ext cx="1662464" cy="830997"/>
          </a:xfrm>
          <a:prstGeom prst="rect">
            <a:avLst/>
          </a:prstGeom>
          <a:noFill/>
          <a:ln w="38100">
            <a:solidFill>
              <a:schemeClr val="tx1"/>
            </a:solidFill>
          </a:ln>
        </p:spPr>
        <p:txBody>
          <a:bodyPr wrap="square" rtlCol="0">
            <a:spAutoFit/>
          </a:bodyPr>
          <a:lstStyle/>
          <a:p>
            <a:pPr algn="ctr"/>
            <a:r>
              <a:rPr lang="en-US" sz="2400" dirty="0" smtClean="0"/>
              <a:t>From 1952 </a:t>
            </a:r>
            <a:r>
              <a:rPr lang="en-US" sz="2400" i="1" dirty="0" smtClean="0"/>
              <a:t>Buccaneer</a:t>
            </a:r>
            <a:endParaRPr lang="en-US" sz="2400" dirty="0"/>
          </a:p>
        </p:txBody>
      </p:sp>
    </p:spTree>
    <p:extLst>
      <p:ext uri="{BB962C8B-B14F-4D97-AF65-F5344CB8AC3E}">
        <p14:creationId xmlns:p14="http://schemas.microsoft.com/office/powerpoint/2010/main" val="267338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1" grpId="0" animBg="1"/>
      <p:bldP spid="1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572000" cy="3429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0"/>
            <a:ext cx="4572000" cy="3429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85" y="3429000"/>
            <a:ext cx="4572000" cy="3429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3429000"/>
            <a:ext cx="4572000" cy="3429000"/>
          </a:xfrm>
          <a:prstGeom prst="rect">
            <a:avLst/>
          </a:prstGeom>
        </p:spPr>
      </p:pic>
      <p:sp>
        <p:nvSpPr>
          <p:cNvPr id="6" name="Rectangle 5"/>
          <p:cNvSpPr/>
          <p:nvPr/>
        </p:nvSpPr>
        <p:spPr>
          <a:xfrm>
            <a:off x="0" y="0"/>
            <a:ext cx="9144000" cy="6858000"/>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a:stCxn id="6" idx="0"/>
            <a:endCxn id="6" idx="2"/>
          </p:cNvCxnSpPr>
          <p:nvPr/>
        </p:nvCxnSpPr>
        <p:spPr>
          <a:xfrm>
            <a:off x="4572000" y="0"/>
            <a:ext cx="0" cy="68580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6" idx="3"/>
            <a:endCxn id="6" idx="1"/>
          </p:cNvCxnSpPr>
          <p:nvPr/>
        </p:nvCxnSpPr>
        <p:spPr>
          <a:xfrm flipH="1">
            <a:off x="0" y="3429000"/>
            <a:ext cx="91440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0" y="2831068"/>
            <a:ext cx="1752600" cy="369332"/>
          </a:xfrm>
          <a:prstGeom prst="rect">
            <a:avLst/>
          </a:prstGeom>
          <a:noFill/>
        </p:spPr>
        <p:txBody>
          <a:bodyPr wrap="square" rtlCol="0">
            <a:spAutoFit/>
          </a:bodyPr>
          <a:lstStyle/>
          <a:p>
            <a:pPr algn="ctr"/>
            <a:r>
              <a:rPr lang="en-US" dirty="0" smtClean="0">
                <a:effectLst>
                  <a:outerShdw blurRad="50800" dist="38100" dir="18900000" algn="bl" rotWithShape="0">
                    <a:prstClr val="black">
                      <a:alpha val="40000"/>
                    </a:prstClr>
                  </a:outerShdw>
                </a:effectLst>
              </a:rPr>
              <a:t>First Floor</a:t>
            </a:r>
            <a:endParaRPr lang="en-US" dirty="0">
              <a:effectLst>
                <a:outerShdw blurRad="50800" dist="38100" dir="18900000" algn="bl" rotWithShape="0">
                  <a:prstClr val="black">
                    <a:alpha val="40000"/>
                  </a:prstClr>
                </a:outerShdw>
              </a:effectLst>
            </a:endParaRPr>
          </a:p>
        </p:txBody>
      </p:sp>
      <p:sp>
        <p:nvSpPr>
          <p:cNvPr id="13" name="TextBox 12"/>
          <p:cNvSpPr txBox="1"/>
          <p:nvPr/>
        </p:nvSpPr>
        <p:spPr>
          <a:xfrm>
            <a:off x="4876800" y="2983468"/>
            <a:ext cx="1752600" cy="369332"/>
          </a:xfrm>
          <a:prstGeom prst="rect">
            <a:avLst/>
          </a:prstGeom>
          <a:noFill/>
        </p:spPr>
        <p:txBody>
          <a:bodyPr wrap="square" rtlCol="0">
            <a:spAutoFit/>
          </a:bodyPr>
          <a:lstStyle/>
          <a:p>
            <a:pPr algn="ctr"/>
            <a:r>
              <a:rPr lang="en-US" dirty="0" smtClean="0">
                <a:effectLst>
                  <a:outerShdw blurRad="50800" dist="38100" dir="18900000" algn="bl" rotWithShape="0">
                    <a:prstClr val="black">
                      <a:alpha val="40000"/>
                    </a:prstClr>
                  </a:outerShdw>
                </a:effectLst>
              </a:rPr>
              <a:t>Second Floor</a:t>
            </a:r>
            <a:endParaRPr lang="en-US" dirty="0">
              <a:effectLst>
                <a:outerShdw blurRad="50800" dist="38100" dir="18900000" algn="bl" rotWithShape="0">
                  <a:prstClr val="black">
                    <a:alpha val="40000"/>
                  </a:prstClr>
                </a:outerShdw>
              </a:effectLst>
            </a:endParaRPr>
          </a:p>
        </p:txBody>
      </p:sp>
      <p:sp>
        <p:nvSpPr>
          <p:cNvPr id="14" name="TextBox 13"/>
          <p:cNvSpPr txBox="1"/>
          <p:nvPr/>
        </p:nvSpPr>
        <p:spPr>
          <a:xfrm>
            <a:off x="76200" y="6260068"/>
            <a:ext cx="1752600" cy="369332"/>
          </a:xfrm>
          <a:prstGeom prst="rect">
            <a:avLst/>
          </a:prstGeom>
          <a:noFill/>
        </p:spPr>
        <p:txBody>
          <a:bodyPr wrap="square" rtlCol="0">
            <a:spAutoFit/>
          </a:bodyPr>
          <a:lstStyle/>
          <a:p>
            <a:pPr algn="ctr"/>
            <a:r>
              <a:rPr lang="en-US" dirty="0" smtClean="0">
                <a:effectLst>
                  <a:outerShdw blurRad="50800" dist="38100" dir="18900000" algn="bl" rotWithShape="0">
                    <a:prstClr val="black">
                      <a:alpha val="40000"/>
                    </a:prstClr>
                  </a:outerShdw>
                </a:effectLst>
              </a:rPr>
              <a:t>Third Floor</a:t>
            </a:r>
            <a:endParaRPr lang="en-US" dirty="0">
              <a:effectLst>
                <a:outerShdw blurRad="50800" dist="38100" dir="18900000" algn="bl" rotWithShape="0">
                  <a:prstClr val="black">
                    <a:alpha val="40000"/>
                  </a:prstClr>
                </a:outerShdw>
              </a:effectLst>
            </a:endParaRPr>
          </a:p>
        </p:txBody>
      </p:sp>
      <p:sp>
        <p:nvSpPr>
          <p:cNvPr id="15" name="TextBox 14"/>
          <p:cNvSpPr txBox="1"/>
          <p:nvPr/>
        </p:nvSpPr>
        <p:spPr>
          <a:xfrm>
            <a:off x="4724400" y="6324600"/>
            <a:ext cx="1752600" cy="369332"/>
          </a:xfrm>
          <a:prstGeom prst="rect">
            <a:avLst/>
          </a:prstGeom>
          <a:noFill/>
        </p:spPr>
        <p:txBody>
          <a:bodyPr wrap="square" rtlCol="0">
            <a:spAutoFit/>
          </a:bodyPr>
          <a:lstStyle/>
          <a:p>
            <a:pPr algn="ctr"/>
            <a:r>
              <a:rPr lang="en-US" dirty="0" smtClean="0">
                <a:effectLst>
                  <a:outerShdw blurRad="50800" dist="38100" dir="18900000" algn="bl" rotWithShape="0">
                    <a:prstClr val="black">
                      <a:alpha val="40000"/>
                    </a:prstClr>
                  </a:outerShdw>
                </a:effectLst>
              </a:rPr>
              <a:t>Fourth Floor</a:t>
            </a:r>
            <a:endParaRPr lang="en-US" dirty="0">
              <a:effectLst>
                <a:outerShdw blurRad="50800" dist="38100" dir="18900000" algn="bl" rotWithShape="0">
                  <a:prstClr val="black">
                    <a:alpha val="40000"/>
                  </a:prstClr>
                </a:outerShdw>
              </a:effectLst>
            </a:endParaRPr>
          </a:p>
        </p:txBody>
      </p:sp>
      <p:cxnSp>
        <p:nvCxnSpPr>
          <p:cNvPr id="17" name="Straight Connector 16"/>
          <p:cNvCxnSpPr/>
          <p:nvPr/>
        </p:nvCxnSpPr>
        <p:spPr>
          <a:xfrm flipH="1" flipV="1">
            <a:off x="6324600" y="1447800"/>
            <a:ext cx="2362200" cy="1905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81000" y="76200"/>
            <a:ext cx="2286000" cy="1323439"/>
          </a:xfrm>
          <a:prstGeom prst="rect">
            <a:avLst/>
          </a:prstGeom>
          <a:noFill/>
        </p:spPr>
        <p:txBody>
          <a:bodyPr wrap="square" rtlCol="0">
            <a:spAutoFit/>
          </a:bodyPr>
          <a:lstStyle/>
          <a:p>
            <a:pPr algn="ctr"/>
            <a:r>
              <a:rPr lang="en-US" sz="4000" dirty="0" smtClean="0">
                <a:effectLst>
                  <a:glow rad="228600">
                    <a:schemeClr val="accent6">
                      <a:satMod val="175000"/>
                      <a:alpha val="40000"/>
                    </a:schemeClr>
                  </a:glow>
                  <a:outerShdw blurRad="50800" dist="38100" dir="2700000" algn="tl" rotWithShape="0">
                    <a:prstClr val="black">
                      <a:alpha val="40000"/>
                    </a:prstClr>
                  </a:outerShdw>
                </a:effectLst>
              </a:rPr>
              <a:t>Burleson Hall</a:t>
            </a:r>
            <a:endParaRPr lang="en-US" sz="4000" dirty="0">
              <a:effectLst>
                <a:glow rad="228600">
                  <a:schemeClr val="accent6">
                    <a:satMod val="175000"/>
                    <a:alpha val="40000"/>
                  </a:schemeClr>
                </a:glow>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76112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1278">
            <a:off x="-268904" y="-421684"/>
            <a:ext cx="10304161" cy="7728120"/>
          </a:xfrm>
          <a:prstGeom prst="rect">
            <a:avLst/>
          </a:prstGeom>
        </p:spPr>
      </p:pic>
      <p:cxnSp>
        <p:nvCxnSpPr>
          <p:cNvPr id="8" name="Straight Connector 7"/>
          <p:cNvCxnSpPr/>
          <p:nvPr/>
        </p:nvCxnSpPr>
        <p:spPr>
          <a:xfrm>
            <a:off x="914400" y="2971799"/>
            <a:ext cx="457200" cy="291424"/>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1371600" y="990601"/>
            <a:ext cx="0" cy="228599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914400" y="762001"/>
            <a:ext cx="0" cy="2209798"/>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Arc 10"/>
          <p:cNvSpPr/>
          <p:nvPr/>
        </p:nvSpPr>
        <p:spPr>
          <a:xfrm rot="16200000">
            <a:off x="838200" y="533400"/>
            <a:ext cx="609600" cy="457200"/>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p:cNvSpPr/>
          <p:nvPr/>
        </p:nvSpPr>
        <p:spPr>
          <a:xfrm>
            <a:off x="838200" y="457200"/>
            <a:ext cx="533400" cy="1104900"/>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p:cNvSpPr txBox="1"/>
          <p:nvPr/>
        </p:nvSpPr>
        <p:spPr>
          <a:xfrm>
            <a:off x="457200" y="5950803"/>
            <a:ext cx="2895600" cy="830997"/>
          </a:xfrm>
          <a:prstGeom prst="rect">
            <a:avLst/>
          </a:prstGeom>
          <a:noFill/>
        </p:spPr>
        <p:txBody>
          <a:bodyPr wrap="square" rtlCol="0">
            <a:spAutoFit/>
          </a:bodyPr>
          <a:lstStyle/>
          <a:p>
            <a:pPr algn="ctr"/>
            <a:r>
              <a:rPr lang="en-US" sz="4800" dirty="0" smtClean="0">
                <a:effectLst>
                  <a:outerShdw blurRad="50800" dist="38100" dir="18900000" algn="bl" rotWithShape="0">
                    <a:prstClr val="black">
                      <a:alpha val="40000"/>
                    </a:prstClr>
                  </a:outerShdw>
                </a:effectLst>
              </a:rPr>
              <a:t>Third Floor</a:t>
            </a:r>
            <a:endParaRPr lang="en-US" sz="4800" dirty="0">
              <a:effectLst>
                <a:outerShdw blurRad="50800" dist="38100" dir="18900000" algn="bl" rotWithShape="0">
                  <a:prstClr val="black">
                    <a:alpha val="40000"/>
                  </a:prstClr>
                </a:outerShdw>
              </a:effectLst>
            </a:endParaRPr>
          </a:p>
        </p:txBody>
      </p:sp>
      <p:sp>
        <p:nvSpPr>
          <p:cNvPr id="33" name="TextBox 32"/>
          <p:cNvSpPr txBox="1"/>
          <p:nvPr/>
        </p:nvSpPr>
        <p:spPr>
          <a:xfrm>
            <a:off x="0" y="4482405"/>
            <a:ext cx="2514600" cy="1384995"/>
          </a:xfrm>
          <a:prstGeom prst="rect">
            <a:avLst/>
          </a:prstGeom>
          <a:noFill/>
        </p:spPr>
        <p:txBody>
          <a:bodyPr wrap="square" rtlCol="0">
            <a:spAutoFit/>
          </a:bodyPr>
          <a:lstStyle/>
          <a:p>
            <a:pPr algn="ctr"/>
            <a:r>
              <a:rPr lang="en-US" sz="2800" b="1" dirty="0" smtClean="0"/>
              <a:t>T. Alan Holmes’ Office</a:t>
            </a:r>
          </a:p>
          <a:p>
            <a:pPr algn="ctr"/>
            <a:r>
              <a:rPr lang="en-US" sz="2800" b="1" dirty="0" smtClean="0"/>
              <a:t>(305 Burleson) </a:t>
            </a:r>
            <a:endParaRPr lang="en-US" sz="2800" b="1" dirty="0"/>
          </a:p>
        </p:txBody>
      </p:sp>
      <p:sp>
        <p:nvSpPr>
          <p:cNvPr id="34" name="Up Arrow 33"/>
          <p:cNvSpPr/>
          <p:nvPr/>
        </p:nvSpPr>
        <p:spPr>
          <a:xfrm>
            <a:off x="228600" y="3276600"/>
            <a:ext cx="457200" cy="1205805"/>
          </a:xfrm>
          <a:prstGeom prst="up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down)">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3" grpId="0"/>
      <p:bldP spid="3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295400"/>
            <a:ext cx="7086600" cy="5314950"/>
          </a:xfrm>
          <a:prstGeom prst="rect">
            <a:avLst/>
          </a:prstGeom>
          <a:ln w="38100">
            <a:solidFill>
              <a:srgbClr val="002060"/>
            </a:solidFill>
          </a:ln>
        </p:spPr>
      </p:pic>
      <p:sp>
        <p:nvSpPr>
          <p:cNvPr id="4" name="TextBox 3"/>
          <p:cNvSpPr txBox="1"/>
          <p:nvPr/>
        </p:nvSpPr>
        <p:spPr>
          <a:xfrm>
            <a:off x="1143000" y="76200"/>
            <a:ext cx="7010400" cy="1200329"/>
          </a:xfrm>
          <a:prstGeom prst="rect">
            <a:avLst/>
          </a:prstGeom>
          <a:noFill/>
        </p:spPr>
        <p:txBody>
          <a:bodyPr wrap="square" rtlCol="0">
            <a:spAutoFit/>
          </a:bodyPr>
          <a:lstStyle/>
          <a:p>
            <a:pPr algn="ctr"/>
            <a:r>
              <a:rPr lang="en-US" sz="3600" dirty="0" smtClean="0">
                <a:solidFill>
                  <a:srgbClr val="002060"/>
                </a:solidFill>
              </a:rPr>
              <a:t>The North Facing Arched Window on </a:t>
            </a:r>
            <a:r>
              <a:rPr lang="en-US" sz="3600" dirty="0" err="1" smtClean="0">
                <a:solidFill>
                  <a:srgbClr val="002060"/>
                </a:solidFill>
              </a:rPr>
              <a:t>Mathes</a:t>
            </a:r>
            <a:r>
              <a:rPr lang="en-US" sz="3600" dirty="0" smtClean="0">
                <a:solidFill>
                  <a:srgbClr val="002060"/>
                </a:solidFill>
              </a:rPr>
              <a:t> Hall Today (Inside)</a:t>
            </a:r>
            <a:endParaRPr lang="en-US" sz="3600" dirty="0">
              <a:solidFill>
                <a:srgbClr val="002060"/>
              </a:solidFill>
            </a:endParaRPr>
          </a:p>
        </p:txBody>
      </p:sp>
      <p:sp>
        <p:nvSpPr>
          <p:cNvPr id="6" name="Arc 5"/>
          <p:cNvSpPr/>
          <p:nvPr/>
        </p:nvSpPr>
        <p:spPr>
          <a:xfrm>
            <a:off x="3200400" y="3124200"/>
            <a:ext cx="2743200" cy="2286000"/>
          </a:xfrm>
          <a:prstGeom prst="arc">
            <a:avLst>
              <a:gd name="adj1" fmla="val 10816526"/>
              <a:gd name="adj2" fmla="val 21586317"/>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a:off x="5943600" y="4267200"/>
            <a:ext cx="0" cy="1143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200400" y="4267200"/>
            <a:ext cx="0" cy="1143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120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2"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2"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76200"/>
            <a:ext cx="7010400" cy="646331"/>
          </a:xfrm>
          <a:prstGeom prst="rect">
            <a:avLst/>
          </a:prstGeom>
          <a:noFill/>
        </p:spPr>
        <p:txBody>
          <a:bodyPr wrap="square" rtlCol="0">
            <a:spAutoFit/>
          </a:bodyPr>
          <a:lstStyle/>
          <a:p>
            <a:pPr algn="ctr"/>
            <a:r>
              <a:rPr lang="en-US" sz="3600" dirty="0" smtClean="0">
                <a:solidFill>
                  <a:srgbClr val="002060"/>
                </a:solidFill>
              </a:rPr>
              <a:t>When Was It Moved?</a:t>
            </a:r>
            <a:endParaRPr lang="en-US" sz="3600" dirty="0">
              <a:solidFill>
                <a:srgbClr val="002060"/>
              </a:solidFill>
            </a:endParaRPr>
          </a:p>
        </p:txBody>
      </p:sp>
      <p:sp>
        <p:nvSpPr>
          <p:cNvPr id="3" name="TextBox 2"/>
          <p:cNvSpPr txBox="1"/>
          <p:nvPr/>
        </p:nvSpPr>
        <p:spPr>
          <a:xfrm>
            <a:off x="152400" y="810161"/>
            <a:ext cx="8686800" cy="1323439"/>
          </a:xfrm>
          <a:prstGeom prst="rect">
            <a:avLst/>
          </a:prstGeom>
          <a:noFill/>
        </p:spPr>
        <p:txBody>
          <a:bodyPr wrap="square" rtlCol="0">
            <a:spAutoFit/>
          </a:bodyPr>
          <a:lstStyle/>
          <a:p>
            <a:pPr algn="ctr"/>
            <a:r>
              <a:rPr lang="en-US" sz="2000" dirty="0" smtClean="0"/>
              <a:t>From ETSU’s Facts and </a:t>
            </a:r>
            <a:r>
              <a:rPr lang="en-US" sz="2000" dirty="0"/>
              <a:t>History website (</a:t>
            </a:r>
            <a:r>
              <a:rPr lang="en-US" sz="2000" dirty="0">
                <a:hlinkClick r:id="rId3"/>
              </a:rPr>
              <a:t>http://</a:t>
            </a:r>
            <a:r>
              <a:rPr lang="en-US" sz="2000" dirty="0" smtClean="0">
                <a:hlinkClick r:id="rId3"/>
              </a:rPr>
              <a:t>www.etsu.edu/facts/history.aspx</a:t>
            </a:r>
            <a:r>
              <a:rPr lang="en-US" sz="2000" dirty="0" smtClean="0"/>
              <a:t>): </a:t>
            </a:r>
          </a:p>
          <a:p>
            <a:pPr algn="ctr"/>
            <a:r>
              <a:rPr lang="en-US" sz="2000" dirty="0" smtClean="0"/>
              <a:t>  </a:t>
            </a:r>
            <a:endParaRPr lang="en-US" sz="2000" dirty="0"/>
          </a:p>
          <a:p>
            <a:r>
              <a:rPr lang="en-US" sz="2000" b="1" dirty="0"/>
              <a:t>September </a:t>
            </a:r>
            <a:r>
              <a:rPr lang="en-US" sz="2000" b="1" dirty="0" smtClean="0"/>
              <a:t>1955: </a:t>
            </a:r>
            <a:r>
              <a:rPr lang="en-US" sz="2000" dirty="0" smtClean="0"/>
              <a:t>Old </a:t>
            </a:r>
            <a:r>
              <a:rPr lang="en-US" sz="2000" dirty="0"/>
              <a:t>gymnasium (built in 1928) moved </a:t>
            </a:r>
            <a:r>
              <a:rPr lang="en-US" sz="2000" dirty="0" smtClean="0"/>
              <a:t>to </a:t>
            </a:r>
            <a:r>
              <a:rPr lang="en-US" sz="2000" dirty="0"/>
              <a:t>become part of </a:t>
            </a:r>
            <a:r>
              <a:rPr lang="en-US" sz="2000" dirty="0" err="1"/>
              <a:t>Mathes</a:t>
            </a:r>
            <a:r>
              <a:rPr lang="en-US" sz="2000" dirty="0"/>
              <a:t> Hall (music and military science</a:t>
            </a:r>
            <a:r>
              <a:rPr lang="en-US" sz="2000" dirty="0" smtClean="0"/>
              <a:t>).</a:t>
            </a:r>
            <a:endParaRPr lang="en-US" sz="2000" dirty="0"/>
          </a:p>
        </p:txBody>
      </p:sp>
      <p:sp>
        <p:nvSpPr>
          <p:cNvPr id="4" name="TextBox 3"/>
          <p:cNvSpPr txBox="1"/>
          <p:nvPr/>
        </p:nvSpPr>
        <p:spPr>
          <a:xfrm>
            <a:off x="685800" y="3383340"/>
            <a:ext cx="7543800" cy="1569660"/>
          </a:xfrm>
          <a:prstGeom prst="rect">
            <a:avLst/>
          </a:prstGeom>
          <a:noFill/>
        </p:spPr>
        <p:txBody>
          <a:bodyPr wrap="square" rtlCol="0">
            <a:spAutoFit/>
          </a:bodyPr>
          <a:lstStyle/>
          <a:p>
            <a:pPr algn="ctr"/>
            <a:r>
              <a:rPr lang="en-US" sz="4800" dirty="0" smtClean="0">
                <a:solidFill>
                  <a:srgbClr val="C00000"/>
                </a:solidFill>
              </a:rPr>
              <a:t>BUT THIS CAN’T BE CORRECT!!!</a:t>
            </a:r>
            <a:endParaRPr lang="en-US" sz="4800" dirty="0">
              <a:solidFill>
                <a:srgbClr val="C000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438400"/>
            <a:ext cx="3774677" cy="3830278"/>
          </a:xfrm>
          <a:prstGeom prst="rect">
            <a:avLst/>
          </a:prstGeom>
          <a:ln w="38100">
            <a:solidFill>
              <a:srgbClr val="C00000"/>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615" y="2438400"/>
            <a:ext cx="4348526" cy="3830277"/>
          </a:xfrm>
          <a:prstGeom prst="rect">
            <a:avLst/>
          </a:prstGeom>
          <a:ln w="38100">
            <a:solidFill>
              <a:srgbClr val="C00000"/>
            </a:solidFill>
          </a:ln>
        </p:spPr>
      </p:pic>
      <p:sp>
        <p:nvSpPr>
          <p:cNvPr id="7" name="TextBox 6"/>
          <p:cNvSpPr txBox="1"/>
          <p:nvPr/>
        </p:nvSpPr>
        <p:spPr>
          <a:xfrm>
            <a:off x="685800" y="6400800"/>
            <a:ext cx="3048000" cy="381000"/>
          </a:xfrm>
          <a:prstGeom prst="rect">
            <a:avLst/>
          </a:prstGeom>
          <a:noFill/>
        </p:spPr>
        <p:txBody>
          <a:bodyPr wrap="square" rtlCol="0">
            <a:spAutoFit/>
          </a:bodyPr>
          <a:lstStyle/>
          <a:p>
            <a:pPr algn="ctr"/>
            <a:r>
              <a:rPr lang="en-US" i="1" dirty="0" smtClean="0"/>
              <a:t>ETSC Collegian</a:t>
            </a:r>
            <a:r>
              <a:rPr lang="en-US" dirty="0" smtClean="0"/>
              <a:t> 9/11/1953</a:t>
            </a:r>
            <a:endParaRPr lang="en-US" i="1" dirty="0"/>
          </a:p>
        </p:txBody>
      </p:sp>
      <p:sp>
        <p:nvSpPr>
          <p:cNvPr id="8" name="TextBox 7"/>
          <p:cNvSpPr txBox="1"/>
          <p:nvPr/>
        </p:nvSpPr>
        <p:spPr>
          <a:xfrm>
            <a:off x="5410200" y="6400800"/>
            <a:ext cx="3048000" cy="381000"/>
          </a:xfrm>
          <a:prstGeom prst="rect">
            <a:avLst/>
          </a:prstGeom>
          <a:noFill/>
        </p:spPr>
        <p:txBody>
          <a:bodyPr wrap="square" rtlCol="0">
            <a:spAutoFit/>
          </a:bodyPr>
          <a:lstStyle/>
          <a:p>
            <a:pPr algn="ctr"/>
            <a:r>
              <a:rPr lang="en-US" i="1" dirty="0" smtClean="0"/>
              <a:t>ETSC Collegian</a:t>
            </a:r>
            <a:r>
              <a:rPr lang="en-US" dirty="0" smtClean="0"/>
              <a:t> 9/22/1954</a:t>
            </a:r>
            <a:endParaRPr lang="en-US" i="1" dirty="0"/>
          </a:p>
        </p:txBody>
      </p:sp>
    </p:spTree>
    <p:extLst>
      <p:ext uri="{BB962C8B-B14F-4D97-AF65-F5344CB8AC3E}">
        <p14:creationId xmlns:p14="http://schemas.microsoft.com/office/powerpoint/2010/main" val="362256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7" grpId="0"/>
      <p:bldP spid="8"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828" y="1524000"/>
            <a:ext cx="8596572" cy="4505653"/>
          </a:xfrm>
          <a:prstGeom prst="rect">
            <a:avLst/>
          </a:prstGeom>
          <a:ln w="38100">
            <a:solidFill>
              <a:srgbClr val="002060"/>
            </a:solidFill>
          </a:ln>
        </p:spPr>
      </p:pic>
      <p:sp>
        <p:nvSpPr>
          <p:cNvPr id="20" name="TextBox 19"/>
          <p:cNvSpPr txBox="1"/>
          <p:nvPr/>
        </p:nvSpPr>
        <p:spPr>
          <a:xfrm>
            <a:off x="1143000" y="344269"/>
            <a:ext cx="7010400" cy="646331"/>
          </a:xfrm>
          <a:prstGeom prst="rect">
            <a:avLst/>
          </a:prstGeom>
          <a:noFill/>
        </p:spPr>
        <p:txBody>
          <a:bodyPr wrap="square" rtlCol="0">
            <a:spAutoFit/>
          </a:bodyPr>
          <a:lstStyle/>
          <a:p>
            <a:pPr algn="ctr"/>
            <a:r>
              <a:rPr lang="en-US" sz="3600" dirty="0" smtClean="0">
                <a:solidFill>
                  <a:srgbClr val="002060"/>
                </a:solidFill>
              </a:rPr>
              <a:t>The Back of </a:t>
            </a:r>
            <a:r>
              <a:rPr lang="en-US" sz="3600" dirty="0" err="1" smtClean="0">
                <a:solidFill>
                  <a:srgbClr val="002060"/>
                </a:solidFill>
              </a:rPr>
              <a:t>Mathes</a:t>
            </a:r>
            <a:r>
              <a:rPr lang="en-US" sz="3600" dirty="0" smtClean="0">
                <a:solidFill>
                  <a:srgbClr val="002060"/>
                </a:solidFill>
              </a:rPr>
              <a:t> Hall Today </a:t>
            </a:r>
            <a:endParaRPr lang="en-US" sz="3600" dirty="0">
              <a:solidFill>
                <a:srgbClr val="002060"/>
              </a:solidFill>
            </a:endParaRPr>
          </a:p>
        </p:txBody>
      </p:sp>
      <p:cxnSp>
        <p:nvCxnSpPr>
          <p:cNvPr id="22" name="Straight Connector 21"/>
          <p:cNvCxnSpPr/>
          <p:nvPr/>
        </p:nvCxnSpPr>
        <p:spPr>
          <a:xfrm flipV="1">
            <a:off x="1066800" y="3352800"/>
            <a:ext cx="1143000" cy="1524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2209800" y="2667000"/>
            <a:ext cx="3429000" cy="4572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638800" y="2819400"/>
            <a:ext cx="1600200" cy="228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638800" y="2667000"/>
            <a:ext cx="0" cy="3810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209800" y="3124200"/>
            <a:ext cx="0" cy="22860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3429000" y="3657600"/>
            <a:ext cx="838200" cy="9906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58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2000"/>
                                        <p:tgtEl>
                                          <p:spTgt spid="25"/>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10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295400"/>
            <a:ext cx="7010400" cy="5257800"/>
          </a:xfrm>
          <a:prstGeom prst="rect">
            <a:avLst/>
          </a:prstGeom>
          <a:ln w="38100">
            <a:solidFill>
              <a:srgbClr val="002060"/>
            </a:solidFill>
          </a:ln>
        </p:spPr>
      </p:pic>
      <p:sp>
        <p:nvSpPr>
          <p:cNvPr id="4" name="TextBox 3"/>
          <p:cNvSpPr txBox="1"/>
          <p:nvPr/>
        </p:nvSpPr>
        <p:spPr>
          <a:xfrm>
            <a:off x="1143000" y="344269"/>
            <a:ext cx="7010400" cy="646331"/>
          </a:xfrm>
          <a:prstGeom prst="rect">
            <a:avLst/>
          </a:prstGeom>
          <a:noFill/>
        </p:spPr>
        <p:txBody>
          <a:bodyPr wrap="square" rtlCol="0">
            <a:spAutoFit/>
          </a:bodyPr>
          <a:lstStyle/>
          <a:p>
            <a:pPr algn="ctr"/>
            <a:r>
              <a:rPr lang="en-US" sz="3600" dirty="0" smtClean="0">
                <a:solidFill>
                  <a:srgbClr val="002060"/>
                </a:solidFill>
              </a:rPr>
              <a:t>The Front of </a:t>
            </a:r>
            <a:r>
              <a:rPr lang="en-US" sz="3600" dirty="0" err="1" smtClean="0">
                <a:solidFill>
                  <a:srgbClr val="002060"/>
                </a:solidFill>
              </a:rPr>
              <a:t>Mathes</a:t>
            </a:r>
            <a:r>
              <a:rPr lang="en-US" sz="3600" dirty="0" smtClean="0">
                <a:solidFill>
                  <a:srgbClr val="002060"/>
                </a:solidFill>
              </a:rPr>
              <a:t> Hall Today </a:t>
            </a:r>
            <a:endParaRPr lang="en-US" sz="3600" dirty="0">
              <a:solidFill>
                <a:srgbClr val="00206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219200"/>
            <a:ext cx="7239000" cy="5429250"/>
          </a:xfrm>
          <a:prstGeom prst="rect">
            <a:avLst/>
          </a:prstGeom>
          <a:ln w="38100">
            <a:solidFill>
              <a:srgbClr val="002060"/>
            </a:solidFill>
          </a:ln>
        </p:spPr>
      </p:pic>
    </p:spTree>
    <p:extLst>
      <p:ext uri="{BB962C8B-B14F-4D97-AF65-F5344CB8AC3E}">
        <p14:creationId xmlns:p14="http://schemas.microsoft.com/office/powerpoint/2010/main" val="102005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6031468"/>
            <a:ext cx="7010400" cy="369332"/>
          </a:xfrm>
          <a:prstGeom prst="rect">
            <a:avLst/>
          </a:prstGeom>
          <a:noFill/>
        </p:spPr>
        <p:txBody>
          <a:bodyPr wrap="square" rtlCol="0">
            <a:spAutoFit/>
          </a:bodyPr>
          <a:lstStyle/>
          <a:p>
            <a:pPr algn="ctr"/>
            <a:r>
              <a:rPr lang="en-US" dirty="0" smtClean="0">
                <a:latin typeface="Lucida Sans Unicode" panose="020B0602030504020204" pitchFamily="34" charset="0"/>
                <a:cs typeface="Lucida Sans Unicode" panose="020B0602030504020204" pitchFamily="34" charset="0"/>
                <a:hlinkClick r:id="rId2"/>
              </a:rPr>
              <a:t>https</a:t>
            </a:r>
            <a:r>
              <a:rPr lang="en-US" dirty="0">
                <a:latin typeface="Lucida Sans Unicode" panose="020B0602030504020204" pitchFamily="34" charset="0"/>
                <a:cs typeface="Lucida Sans Unicode" panose="020B0602030504020204" pitchFamily="34" charset="0"/>
                <a:hlinkClick r:id="rId2"/>
              </a:rPr>
              <a:t>://</a:t>
            </a:r>
            <a:r>
              <a:rPr lang="en-US" dirty="0" smtClean="0">
                <a:latin typeface="Lucida Sans Unicode" panose="020B0602030504020204" pitchFamily="34" charset="0"/>
                <a:cs typeface="Lucida Sans Unicode" panose="020B0602030504020204" pitchFamily="34" charset="0"/>
                <a:hlinkClick r:id="rId2"/>
              </a:rPr>
              <a:t>www.youtube.com/watch?v=hMVP3wGCBIY</a:t>
            </a:r>
            <a:r>
              <a:rPr lang="en-US" dirty="0" smtClean="0">
                <a:latin typeface="Lucida Sans Unicode" panose="020B0602030504020204" pitchFamily="34" charset="0"/>
                <a:cs typeface="Lucida Sans Unicode" panose="020B0602030504020204" pitchFamily="34" charset="0"/>
              </a:rPr>
              <a:t> </a:t>
            </a:r>
            <a:endParaRPr lang="en-US" dirty="0">
              <a:latin typeface="Lucida Sans Unicode" panose="020B0602030504020204" pitchFamily="34" charset="0"/>
              <a:cs typeface="Lucida Sans Unicode" panose="020B0602030504020204" pitchFamily="34" charset="0"/>
            </a:endParaRPr>
          </a:p>
        </p:txBody>
      </p:sp>
      <p:sp>
        <p:nvSpPr>
          <p:cNvPr id="4" name="TextBox 3"/>
          <p:cNvSpPr txBox="1"/>
          <p:nvPr/>
        </p:nvSpPr>
        <p:spPr>
          <a:xfrm>
            <a:off x="228600" y="304800"/>
            <a:ext cx="8686800" cy="615553"/>
          </a:xfrm>
          <a:prstGeom prst="rect">
            <a:avLst/>
          </a:prstGeom>
          <a:noFill/>
        </p:spPr>
        <p:txBody>
          <a:bodyPr wrap="square" rtlCol="0">
            <a:spAutoFit/>
          </a:bodyPr>
          <a:lstStyle/>
          <a:p>
            <a:pPr algn="ctr"/>
            <a:r>
              <a:rPr lang="en-US" sz="3400" dirty="0" smtClean="0"/>
              <a:t>YouTube Video: </a:t>
            </a:r>
            <a:r>
              <a:rPr lang="en-US" sz="3400" i="1" dirty="0" smtClean="0"/>
              <a:t>2012 ETSU Virtual Campus Tour</a:t>
            </a:r>
            <a:endParaRPr lang="en-US" sz="3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478" y="1066800"/>
            <a:ext cx="8423044" cy="4724400"/>
          </a:xfrm>
          <a:prstGeom prst="rect">
            <a:avLst/>
          </a:prstGeom>
          <a:ln w="38100">
            <a:solidFill>
              <a:srgbClr val="00B050"/>
            </a:solidFill>
          </a:ln>
        </p:spPr>
      </p:pic>
    </p:spTree>
    <p:extLst>
      <p:ext uri="{BB962C8B-B14F-4D97-AF65-F5344CB8AC3E}">
        <p14:creationId xmlns:p14="http://schemas.microsoft.com/office/powerpoint/2010/main" val="6180479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157527</TotalTime>
  <Words>2940</Words>
  <Application>Microsoft Office PowerPoint</Application>
  <PresentationFormat>On-screen Show (4:3)</PresentationFormat>
  <Paragraphs>613</Paragraphs>
  <Slides>101</Slides>
  <Notes>10</Notes>
  <HiddenSlides>0</HiddenSlides>
  <MMClips>0</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224</cp:revision>
  <dcterms:created xsi:type="dcterms:W3CDTF">2016-04-22T00:51:20Z</dcterms:created>
  <dcterms:modified xsi:type="dcterms:W3CDTF">2016-11-03T03:53:32Z</dcterms:modified>
</cp:coreProperties>
</file>