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93" r:id="rId3"/>
    <p:sldId id="257" r:id="rId4"/>
    <p:sldId id="262" r:id="rId5"/>
    <p:sldId id="263" r:id="rId6"/>
    <p:sldId id="264" r:id="rId7"/>
    <p:sldId id="265" r:id="rId8"/>
    <p:sldId id="266" r:id="rId9"/>
    <p:sldId id="267" r:id="rId10"/>
    <p:sldId id="258" r:id="rId11"/>
    <p:sldId id="300" r:id="rId12"/>
    <p:sldId id="301" r:id="rId13"/>
    <p:sldId id="302" r:id="rId14"/>
    <p:sldId id="303" r:id="rId15"/>
    <p:sldId id="304" r:id="rId16"/>
    <p:sldId id="268" r:id="rId17"/>
    <p:sldId id="269" r:id="rId18"/>
    <p:sldId id="270" r:id="rId19"/>
    <p:sldId id="271" r:id="rId20"/>
    <p:sldId id="272" r:id="rId21"/>
    <p:sldId id="259"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60" r:id="rId35"/>
    <p:sldId id="292" r:id="rId36"/>
    <p:sldId id="309" r:id="rId37"/>
    <p:sldId id="310" r:id="rId38"/>
    <p:sldId id="290" r:id="rId39"/>
    <p:sldId id="313" r:id="rId40"/>
    <p:sldId id="315" r:id="rId41"/>
    <p:sldId id="316" r:id="rId42"/>
    <p:sldId id="317" r:id="rId43"/>
    <p:sldId id="308" r:id="rId44"/>
    <p:sldId id="274" r:id="rId45"/>
    <p:sldId id="305" r:id="rId46"/>
    <p:sldId id="306" r:id="rId47"/>
    <p:sldId id="307" r:id="rId48"/>
    <p:sldId id="261" r:id="rId49"/>
    <p:sldId id="275" r:id="rId50"/>
    <p:sldId id="294" r:id="rId51"/>
    <p:sldId id="295" r:id="rId52"/>
    <p:sldId id="296" r:id="rId53"/>
    <p:sldId id="297" r:id="rId54"/>
    <p:sldId id="298" r:id="rId55"/>
    <p:sldId id="299" r:id="rId56"/>
    <p:sldId id="318"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65" d="100"/>
          <a:sy n="65" d="100"/>
        </p:scale>
        <p:origin x="-643" y="-72"/>
      </p:cViewPr>
      <p:guideLst>
        <p:guide orient="horz" pos="2160"/>
        <p:guide pos="2880"/>
      </p:guideLst>
    </p:cSldViewPr>
  </p:slideViewPr>
  <p:notesTextViewPr>
    <p:cViewPr>
      <p:scale>
        <a:sx n="1" d="1"/>
        <a:sy n="1" d="1"/>
      </p:scale>
      <p:origin x="0" y="0"/>
    </p:cViewPr>
  </p:notesTextViewPr>
  <p:sorterViewPr>
    <p:cViewPr>
      <p:scale>
        <a:sx n="100" d="100"/>
        <a:sy n="100" d="100"/>
      </p:scale>
      <p:origin x="0" y="150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126498-E5EE-4DAB-BD1D-F7C081DB09D6}" type="datetimeFigureOut">
              <a:rPr lang="en-US" smtClean="0"/>
              <a:t>9/22/2017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1D59DF-AD87-4541-8E67-EDF6ADC123F4}" type="slidenum">
              <a:rPr lang="en-US" smtClean="0"/>
              <a:t>‹#›</a:t>
            </a:fld>
            <a:endParaRPr lang="en-US"/>
          </a:p>
        </p:txBody>
      </p:sp>
    </p:spTree>
    <p:extLst>
      <p:ext uri="{BB962C8B-B14F-4D97-AF65-F5344CB8AC3E}">
        <p14:creationId xmlns:p14="http://schemas.microsoft.com/office/powerpoint/2010/main" val="1436228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D59DF-AD87-4541-8E67-EDF6ADC123F4}" type="slidenum">
              <a:rPr lang="en-US" smtClean="0"/>
              <a:t>22</a:t>
            </a:fld>
            <a:endParaRPr lang="en-US"/>
          </a:p>
        </p:txBody>
      </p:sp>
    </p:spTree>
    <p:extLst>
      <p:ext uri="{BB962C8B-B14F-4D97-AF65-F5344CB8AC3E}">
        <p14:creationId xmlns:p14="http://schemas.microsoft.com/office/powerpoint/2010/main" val="2268108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D59DF-AD87-4541-8E67-EDF6ADC123F4}" type="slidenum">
              <a:rPr lang="en-US" smtClean="0"/>
              <a:t>23</a:t>
            </a:fld>
            <a:endParaRPr lang="en-US"/>
          </a:p>
        </p:txBody>
      </p:sp>
    </p:spTree>
    <p:extLst>
      <p:ext uri="{BB962C8B-B14F-4D97-AF65-F5344CB8AC3E}">
        <p14:creationId xmlns:p14="http://schemas.microsoft.com/office/powerpoint/2010/main" val="2268108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F759C7-3C27-4EFC-B0DC-DC0D5AAE5D53}"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95A8DA-AEB8-484A-9919-40D5072CADBC}" type="slidenum">
              <a:rPr lang="en-US" smtClean="0"/>
              <a:t>‹#›</a:t>
            </a:fld>
            <a:endParaRPr lang="en-US"/>
          </a:p>
        </p:txBody>
      </p:sp>
    </p:spTree>
    <p:extLst>
      <p:ext uri="{BB962C8B-B14F-4D97-AF65-F5344CB8AC3E}">
        <p14:creationId xmlns:p14="http://schemas.microsoft.com/office/powerpoint/2010/main" val="3243637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F759C7-3C27-4EFC-B0DC-DC0D5AAE5D53}"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95A8DA-AEB8-484A-9919-40D5072CADBC}" type="slidenum">
              <a:rPr lang="en-US" smtClean="0"/>
              <a:t>‹#›</a:t>
            </a:fld>
            <a:endParaRPr lang="en-US"/>
          </a:p>
        </p:txBody>
      </p:sp>
    </p:spTree>
    <p:extLst>
      <p:ext uri="{BB962C8B-B14F-4D97-AF65-F5344CB8AC3E}">
        <p14:creationId xmlns:p14="http://schemas.microsoft.com/office/powerpoint/2010/main" val="1600643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F759C7-3C27-4EFC-B0DC-DC0D5AAE5D53}"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95A8DA-AEB8-484A-9919-40D5072CADBC}" type="slidenum">
              <a:rPr lang="en-US" smtClean="0"/>
              <a:t>‹#›</a:t>
            </a:fld>
            <a:endParaRPr lang="en-US"/>
          </a:p>
        </p:txBody>
      </p:sp>
    </p:spTree>
    <p:extLst>
      <p:ext uri="{BB962C8B-B14F-4D97-AF65-F5344CB8AC3E}">
        <p14:creationId xmlns:p14="http://schemas.microsoft.com/office/powerpoint/2010/main" val="3755220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F759C7-3C27-4EFC-B0DC-DC0D5AAE5D53}"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95A8DA-AEB8-484A-9919-40D5072CADBC}" type="slidenum">
              <a:rPr lang="en-US" smtClean="0"/>
              <a:t>‹#›</a:t>
            </a:fld>
            <a:endParaRPr lang="en-US"/>
          </a:p>
        </p:txBody>
      </p:sp>
    </p:spTree>
    <p:extLst>
      <p:ext uri="{BB962C8B-B14F-4D97-AF65-F5344CB8AC3E}">
        <p14:creationId xmlns:p14="http://schemas.microsoft.com/office/powerpoint/2010/main" val="2937792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F759C7-3C27-4EFC-B0DC-DC0D5AAE5D53}" type="datetimeFigureOut">
              <a:rPr lang="en-US" smtClean="0"/>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95A8DA-AEB8-484A-9919-40D5072CADBC}" type="slidenum">
              <a:rPr lang="en-US" smtClean="0"/>
              <a:t>‹#›</a:t>
            </a:fld>
            <a:endParaRPr lang="en-US"/>
          </a:p>
        </p:txBody>
      </p:sp>
    </p:spTree>
    <p:extLst>
      <p:ext uri="{BB962C8B-B14F-4D97-AF65-F5344CB8AC3E}">
        <p14:creationId xmlns:p14="http://schemas.microsoft.com/office/powerpoint/2010/main" val="1738395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F759C7-3C27-4EFC-B0DC-DC0D5AAE5D53}" type="datetimeFigureOut">
              <a:rPr lang="en-US" smtClean="0"/>
              <a:t>9/22/2017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95A8DA-AEB8-484A-9919-40D5072CADBC}" type="slidenum">
              <a:rPr lang="en-US" smtClean="0"/>
              <a:t>‹#›</a:t>
            </a:fld>
            <a:endParaRPr lang="en-US"/>
          </a:p>
        </p:txBody>
      </p:sp>
    </p:spTree>
    <p:extLst>
      <p:ext uri="{BB962C8B-B14F-4D97-AF65-F5344CB8AC3E}">
        <p14:creationId xmlns:p14="http://schemas.microsoft.com/office/powerpoint/2010/main" val="1855797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F759C7-3C27-4EFC-B0DC-DC0D5AAE5D53}" type="datetimeFigureOut">
              <a:rPr lang="en-US" smtClean="0"/>
              <a:t>9/22/2017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95A8DA-AEB8-484A-9919-40D5072CADBC}" type="slidenum">
              <a:rPr lang="en-US" smtClean="0"/>
              <a:t>‹#›</a:t>
            </a:fld>
            <a:endParaRPr lang="en-US"/>
          </a:p>
        </p:txBody>
      </p:sp>
    </p:spTree>
    <p:extLst>
      <p:ext uri="{BB962C8B-B14F-4D97-AF65-F5344CB8AC3E}">
        <p14:creationId xmlns:p14="http://schemas.microsoft.com/office/powerpoint/2010/main" val="4099824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F759C7-3C27-4EFC-B0DC-DC0D5AAE5D53}" type="datetimeFigureOut">
              <a:rPr lang="en-US" smtClean="0"/>
              <a:t>9/22/2017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95A8DA-AEB8-484A-9919-40D5072CADBC}" type="slidenum">
              <a:rPr lang="en-US" smtClean="0"/>
              <a:t>‹#›</a:t>
            </a:fld>
            <a:endParaRPr lang="en-US"/>
          </a:p>
        </p:txBody>
      </p:sp>
    </p:spTree>
    <p:extLst>
      <p:ext uri="{BB962C8B-B14F-4D97-AF65-F5344CB8AC3E}">
        <p14:creationId xmlns:p14="http://schemas.microsoft.com/office/powerpoint/2010/main" val="349804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759C7-3C27-4EFC-B0DC-DC0D5AAE5D53}" type="datetimeFigureOut">
              <a:rPr lang="en-US" smtClean="0"/>
              <a:t>9/22/2017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95A8DA-AEB8-484A-9919-40D5072CADBC}" type="slidenum">
              <a:rPr lang="en-US" smtClean="0"/>
              <a:t>‹#›</a:t>
            </a:fld>
            <a:endParaRPr lang="en-US"/>
          </a:p>
        </p:txBody>
      </p:sp>
    </p:spTree>
    <p:extLst>
      <p:ext uri="{BB962C8B-B14F-4D97-AF65-F5344CB8AC3E}">
        <p14:creationId xmlns:p14="http://schemas.microsoft.com/office/powerpoint/2010/main" val="122992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F759C7-3C27-4EFC-B0DC-DC0D5AAE5D53}" type="datetimeFigureOut">
              <a:rPr lang="en-US" smtClean="0"/>
              <a:t>9/22/2017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95A8DA-AEB8-484A-9919-40D5072CADBC}" type="slidenum">
              <a:rPr lang="en-US" smtClean="0"/>
              <a:t>‹#›</a:t>
            </a:fld>
            <a:endParaRPr lang="en-US"/>
          </a:p>
        </p:txBody>
      </p:sp>
    </p:spTree>
    <p:extLst>
      <p:ext uri="{BB962C8B-B14F-4D97-AF65-F5344CB8AC3E}">
        <p14:creationId xmlns:p14="http://schemas.microsoft.com/office/powerpoint/2010/main" val="2282876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F759C7-3C27-4EFC-B0DC-DC0D5AAE5D53}" type="datetimeFigureOut">
              <a:rPr lang="en-US" smtClean="0"/>
              <a:t>9/22/2017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95A8DA-AEB8-484A-9919-40D5072CADBC}" type="slidenum">
              <a:rPr lang="en-US" smtClean="0"/>
              <a:t>‹#›</a:t>
            </a:fld>
            <a:endParaRPr lang="en-US"/>
          </a:p>
        </p:txBody>
      </p:sp>
    </p:spTree>
    <p:extLst>
      <p:ext uri="{BB962C8B-B14F-4D97-AF65-F5344CB8AC3E}">
        <p14:creationId xmlns:p14="http://schemas.microsoft.com/office/powerpoint/2010/main" val="4113294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F759C7-3C27-4EFC-B0DC-DC0D5AAE5D53}" type="datetimeFigureOut">
              <a:rPr lang="en-US" smtClean="0"/>
              <a:t>9/22/2017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95A8DA-AEB8-484A-9919-40D5072CADBC}" type="slidenum">
              <a:rPr lang="en-US" smtClean="0"/>
              <a:t>‹#›</a:t>
            </a:fld>
            <a:endParaRPr lang="en-US"/>
          </a:p>
        </p:txBody>
      </p:sp>
    </p:spTree>
    <p:extLst>
      <p:ext uri="{BB962C8B-B14F-4D97-AF65-F5344CB8AC3E}">
        <p14:creationId xmlns:p14="http://schemas.microsoft.com/office/powerpoint/2010/main" val="2400482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7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370.png"/><Relationship Id="rId3" Type="http://schemas.openxmlformats.org/officeDocument/2006/relationships/image" Target="../media/image320.png"/><Relationship Id="rId7" Type="http://schemas.openxmlformats.org/officeDocument/2006/relationships/image" Target="../media/image36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50.png"/><Relationship Id="rId5" Type="http://schemas.openxmlformats.org/officeDocument/2006/relationships/image" Target="../media/image340.png"/><Relationship Id="rId4" Type="http://schemas.openxmlformats.org/officeDocument/2006/relationships/image" Target="../media/image330.png"/><Relationship Id="rId9" Type="http://schemas.openxmlformats.org/officeDocument/2006/relationships/image" Target="../media/image380.png"/></Relationships>
</file>

<file path=ppt/slides/_rels/slide23.xml.rels><?xml version="1.0" encoding="UTF-8" standalone="yes"?>
<Relationships xmlns="http://schemas.openxmlformats.org/package/2006/relationships"><Relationship Id="rId8" Type="http://schemas.openxmlformats.org/officeDocument/2006/relationships/image" Target="../media/image380.png"/><Relationship Id="rId13" Type="http://schemas.openxmlformats.org/officeDocument/2006/relationships/image" Target="../media/image44.png"/><Relationship Id="rId3" Type="http://schemas.openxmlformats.org/officeDocument/2006/relationships/image" Target="../media/image340.png"/><Relationship Id="rId7" Type="http://schemas.openxmlformats.org/officeDocument/2006/relationships/image" Target="../media/image370.png"/><Relationship Id="rId12"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60.png"/><Relationship Id="rId11" Type="http://schemas.openxmlformats.org/officeDocument/2006/relationships/image" Target="../media/image42.png"/><Relationship Id="rId5" Type="http://schemas.openxmlformats.org/officeDocument/2006/relationships/image" Target="../media/image350.png"/><Relationship Id="rId10" Type="http://schemas.openxmlformats.org/officeDocument/2006/relationships/image" Target="../media/image41.png"/><Relationship Id="rId4" Type="http://schemas.openxmlformats.org/officeDocument/2006/relationships/image" Target="../media/image390.png"/><Relationship Id="rId9" Type="http://schemas.openxmlformats.org/officeDocument/2006/relationships/image" Target="../media/image40.png"/><Relationship Id="rId1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8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8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20.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40.png"/><Relationship Id="rId2" Type="http://schemas.openxmlformats.org/officeDocument/2006/relationships/image" Target="../media/image53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10.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image" Target="../media/image700.png"/><Relationship Id="rId13" Type="http://schemas.openxmlformats.org/officeDocument/2006/relationships/image" Target="../media/image75.png"/><Relationship Id="rId3" Type="http://schemas.openxmlformats.org/officeDocument/2006/relationships/image" Target="../media/image65.png"/><Relationship Id="rId7" Type="http://schemas.openxmlformats.org/officeDocument/2006/relationships/image" Target="../media/image690.png"/><Relationship Id="rId12" Type="http://schemas.openxmlformats.org/officeDocument/2006/relationships/image" Target="../media/image74.png"/><Relationship Id="rId2" Type="http://schemas.openxmlformats.org/officeDocument/2006/relationships/image" Target="../media/image640.png"/><Relationship Id="rId1" Type="http://schemas.openxmlformats.org/officeDocument/2006/relationships/slideLayout" Target="../slideLayouts/slideLayout7.xml"/><Relationship Id="rId6" Type="http://schemas.openxmlformats.org/officeDocument/2006/relationships/image" Target="../media/image680.png"/><Relationship Id="rId11" Type="http://schemas.openxmlformats.org/officeDocument/2006/relationships/image" Target="../media/image730.png"/><Relationship Id="rId5" Type="http://schemas.openxmlformats.org/officeDocument/2006/relationships/image" Target="../media/image670.png"/><Relationship Id="rId10" Type="http://schemas.openxmlformats.org/officeDocument/2006/relationships/image" Target="../media/image720.png"/><Relationship Id="rId4" Type="http://schemas.openxmlformats.org/officeDocument/2006/relationships/image" Target="../media/image660.png"/><Relationship Id="rId9" Type="http://schemas.openxmlformats.org/officeDocument/2006/relationships/image" Target="../media/image710.png"/></Relationships>
</file>

<file path=ppt/slides/_rels/slide5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 Id="rId5" Type="http://schemas.openxmlformats.org/officeDocument/2006/relationships/image" Target="../media/image79.png"/><Relationship Id="rId4" Type="http://schemas.openxmlformats.org/officeDocument/2006/relationships/image" Target="../media/image7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0.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8600" y="228600"/>
            <a:ext cx="8686800"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80628" y="76200"/>
            <a:ext cx="8182753" cy="1015663"/>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6000" b="1" cap="all" spc="0" dirty="0" smtClean="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Magical Math Results</a:t>
            </a:r>
            <a:endParaRPr lang="en-US" sz="6000" b="1" cap="all" spc="0" dirty="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TextBox 4"/>
          <p:cNvSpPr txBox="1"/>
          <p:nvPr/>
        </p:nvSpPr>
        <p:spPr>
          <a:xfrm>
            <a:off x="1066800" y="1066800"/>
            <a:ext cx="6934200" cy="830997"/>
          </a:xfrm>
          <a:prstGeom prst="rect">
            <a:avLst/>
          </a:prstGeom>
          <a:noFill/>
        </p:spPr>
        <p:txBody>
          <a:bodyPr wrap="square" rtlCol="0">
            <a:spAutoFit/>
          </a:bodyPr>
          <a:lstStyle/>
          <a:p>
            <a:pPr algn="ctr"/>
            <a:r>
              <a:rPr lang="en-US" sz="4800" dirty="0" smtClean="0">
                <a:solidFill>
                  <a:schemeClr val="tx2"/>
                </a:solidFill>
              </a:rPr>
              <a:t>…and Their Explanations</a:t>
            </a:r>
            <a:endParaRPr lang="en-US" sz="4800" dirty="0">
              <a:solidFill>
                <a:schemeClr val="tx2"/>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1103" y="1905000"/>
            <a:ext cx="6862297" cy="3733800"/>
          </a:xfrm>
          <a:prstGeom prst="rect">
            <a:avLst/>
          </a:prstGeom>
          <a:ln w="38100">
            <a:solidFill>
              <a:schemeClr val="tx1"/>
            </a:solidFill>
          </a:ln>
        </p:spPr>
      </p:pic>
      <p:sp>
        <p:nvSpPr>
          <p:cNvPr id="8" name="TextBox 7"/>
          <p:cNvSpPr txBox="1"/>
          <p:nvPr/>
        </p:nvSpPr>
        <p:spPr>
          <a:xfrm>
            <a:off x="1676400" y="5715000"/>
            <a:ext cx="6096000" cy="861774"/>
          </a:xfrm>
          <a:prstGeom prst="rect">
            <a:avLst/>
          </a:prstGeom>
          <a:noFill/>
        </p:spPr>
        <p:txBody>
          <a:bodyPr wrap="square" rtlCol="0">
            <a:spAutoFit/>
          </a:bodyPr>
          <a:lstStyle/>
          <a:p>
            <a:pPr algn="ctr"/>
            <a:r>
              <a:rPr lang="en-US" sz="3200" dirty="0" smtClean="0"/>
              <a:t>Robert “Dr. Bob” Gardner</a:t>
            </a:r>
          </a:p>
          <a:p>
            <a:pPr algn="ctr"/>
            <a:r>
              <a:rPr lang="en-US" dirty="0" smtClean="0"/>
              <a:t>September 22, 2017</a:t>
            </a:r>
            <a:endParaRPr lang="en-US" dirty="0"/>
          </a:p>
        </p:txBody>
      </p:sp>
    </p:spTree>
    <p:extLst>
      <p:ext uri="{BB962C8B-B14F-4D97-AF65-F5344CB8AC3E}">
        <p14:creationId xmlns:p14="http://schemas.microsoft.com/office/powerpoint/2010/main" val="17900276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8600" y="228600"/>
            <a:ext cx="8686800"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143000" y="76200"/>
            <a:ext cx="6705600" cy="1446550"/>
          </a:xfrm>
          <a:prstGeom prst="rect">
            <a:avLst/>
          </a:prstGeom>
          <a:noFill/>
        </p:spPr>
        <p:txBody>
          <a:bodyPr wrap="square" rtlCol="0">
            <a:spAutoFit/>
          </a:bodyPr>
          <a:lstStyle/>
          <a:p>
            <a:pPr algn="ctr"/>
            <a:r>
              <a:rPr lang="en-US" sz="8800" dirty="0" smtClean="0"/>
              <a:t>Calculus</a:t>
            </a:r>
            <a:endParaRPr lang="en-US" sz="8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1371600"/>
            <a:ext cx="3374018" cy="4320877"/>
          </a:xfrm>
          <a:prstGeom prst="rect">
            <a:avLst/>
          </a:prstGeom>
        </p:spPr>
      </p:pic>
      <p:sp>
        <p:nvSpPr>
          <p:cNvPr id="4" name="TextBox 3"/>
          <p:cNvSpPr txBox="1"/>
          <p:nvPr/>
        </p:nvSpPr>
        <p:spPr>
          <a:xfrm>
            <a:off x="1143000" y="5867400"/>
            <a:ext cx="6705600" cy="584775"/>
          </a:xfrm>
          <a:prstGeom prst="rect">
            <a:avLst/>
          </a:prstGeom>
          <a:noFill/>
        </p:spPr>
        <p:txBody>
          <a:bodyPr wrap="square" rtlCol="0">
            <a:spAutoFit/>
          </a:bodyPr>
          <a:lstStyle/>
          <a:p>
            <a:pPr algn="ctr"/>
            <a:r>
              <a:rPr lang="en-US" sz="3200" dirty="0" smtClean="0">
                <a:solidFill>
                  <a:srgbClr val="00B050"/>
                </a:solidFill>
                <a:effectLst>
                  <a:outerShdw blurRad="38100" dist="38100" dir="2700000" algn="tl">
                    <a:srgbClr val="000000">
                      <a:alpha val="43137"/>
                    </a:srgbClr>
                  </a:outerShdw>
                </a:effectLst>
              </a:rPr>
              <a:t>Calculus 2 (MATH 1920)</a:t>
            </a:r>
            <a:endParaRPr lang="en-US" sz="3200"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4216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19200" y="152400"/>
            <a:ext cx="7239000" cy="707886"/>
          </a:xfrm>
          <a:prstGeom prst="roundRect">
            <a:avLst/>
          </a:prstGeom>
          <a:solidFill>
            <a:srgbClr val="00B0F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19200" y="130314"/>
            <a:ext cx="7162800" cy="707886"/>
          </a:xfrm>
          <a:prstGeom prst="rect">
            <a:avLst/>
          </a:prstGeom>
          <a:noFill/>
        </p:spPr>
        <p:txBody>
          <a:bodyPr wrap="square" rtlCol="0">
            <a:spAutoFit/>
          </a:bodyPr>
          <a:lstStyle/>
          <a:p>
            <a:pPr algn="ctr"/>
            <a:r>
              <a:rPr lang="en-US" sz="4000" dirty="0" smtClean="0"/>
              <a:t>Finite Paint for an Infinite Wall</a:t>
            </a:r>
            <a:endParaRPr lang="en-US" sz="4000" dirty="0"/>
          </a:p>
        </p:txBody>
      </p:sp>
      <mc:AlternateContent xmlns:mc="http://schemas.openxmlformats.org/markup-compatibility/2006" xmlns:a14="http://schemas.microsoft.com/office/drawing/2010/main">
        <mc:Choice Requires="a14">
          <p:sp>
            <p:nvSpPr>
              <p:cNvPr id="5" name="TextBox 4"/>
              <p:cNvSpPr txBox="1"/>
              <p:nvPr/>
            </p:nvSpPr>
            <p:spPr>
              <a:xfrm>
                <a:off x="304800" y="990600"/>
                <a:ext cx="8763000" cy="1815882"/>
              </a:xfrm>
              <a:prstGeom prst="rect">
                <a:avLst/>
              </a:prstGeom>
              <a:noFill/>
            </p:spPr>
            <p:txBody>
              <a:bodyPr wrap="square" rtlCol="0">
                <a:spAutoFit/>
              </a:bodyPr>
              <a:lstStyle/>
              <a:p>
                <a:r>
                  <a:rPr lang="en-US" sz="2800" b="1" dirty="0" smtClean="0"/>
                  <a:t>Note. </a:t>
                </a:r>
                <a:r>
                  <a:rPr lang="en-US" sz="2800" dirty="0"/>
                  <a:t>C</a:t>
                </a:r>
                <a:r>
                  <a:rPr lang="en-US" sz="2800" dirty="0" smtClean="0"/>
                  <a:t>onsider the graph of </a:t>
                </a:r>
                <a14:m>
                  <m:oMath xmlns:m="http://schemas.openxmlformats.org/officeDocument/2006/math">
                    <m:r>
                      <a:rPr lang="en-US" sz="2800" b="0" i="1" smtClean="0">
                        <a:latin typeface="Cambria Math"/>
                      </a:rPr>
                      <m:t>𝑦</m:t>
                    </m:r>
                    <m:r>
                      <a:rPr lang="en-US" sz="2800" b="0" i="1" smtClean="0">
                        <a:latin typeface="Cambria Math"/>
                      </a:rPr>
                      <m:t>=1/</m:t>
                    </m:r>
                    <m:r>
                      <a:rPr lang="en-US" sz="2800" b="0" i="1" smtClean="0">
                        <a:latin typeface="Cambria Math"/>
                      </a:rPr>
                      <m:t>𝑥</m:t>
                    </m:r>
                  </m:oMath>
                </a14:m>
                <a:r>
                  <a:rPr lang="en-US" sz="2800" dirty="0" smtClean="0"/>
                  <a:t> for </a:t>
                </a:r>
                <a14:m>
                  <m:oMath xmlns:m="http://schemas.openxmlformats.org/officeDocument/2006/math">
                    <m:r>
                      <a:rPr lang="en-US" sz="2800" b="0" i="1" smtClean="0">
                        <a:latin typeface="Cambria Math"/>
                      </a:rPr>
                      <m:t>𝑥</m:t>
                    </m:r>
                    <m:r>
                      <a:rPr lang="en-US" sz="2800" b="0" i="1" smtClean="0">
                        <a:latin typeface="Cambria Math"/>
                        <a:ea typeface="Cambria Math"/>
                      </a:rPr>
                      <m:t>∈[1,∞)</m:t>
                    </m:r>
                  </m:oMath>
                </a14:m>
                <a:r>
                  <a:rPr lang="en-US" sz="2800" dirty="0" smtClean="0"/>
                  <a:t>. Revolve this about the </a:t>
                </a:r>
                <a14:m>
                  <m:oMath xmlns:m="http://schemas.openxmlformats.org/officeDocument/2006/math">
                    <m:r>
                      <a:rPr lang="en-US" sz="2800" b="0" i="1" smtClean="0">
                        <a:latin typeface="Cambria Math"/>
                      </a:rPr>
                      <m:t>𝑥</m:t>
                    </m:r>
                  </m:oMath>
                </a14:m>
                <a:r>
                  <a:rPr lang="en-US" sz="2800" dirty="0" smtClean="0"/>
                  <a:t>-axis to produce a surface of revolution and a solid of revolution.</a:t>
                </a:r>
              </a:p>
              <a:p>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304800" y="990600"/>
                <a:ext cx="8763000" cy="1815882"/>
              </a:xfrm>
              <a:prstGeom prst="rect">
                <a:avLst/>
              </a:prstGeom>
              <a:blipFill rotWithShape="1">
                <a:blip r:embed="rId2"/>
                <a:stretch>
                  <a:fillRect l="-1391" t="-3030"/>
                </a:stretch>
              </a:blipFill>
            </p:spPr>
            <p:txBody>
              <a:bodyPr/>
              <a:lstStyle/>
              <a:p>
                <a:r>
                  <a:rPr lang="en-US">
                    <a:noFill/>
                  </a:rPr>
                  <a:t> </a:t>
                </a:r>
              </a:p>
            </p:txBody>
          </p:sp>
        </mc:Fallback>
      </mc:AlternateContent>
      <p:sp>
        <p:nvSpPr>
          <p:cNvPr id="8" name="Freeform 7"/>
          <p:cNvSpPr/>
          <p:nvPr/>
        </p:nvSpPr>
        <p:spPr>
          <a:xfrm>
            <a:off x="1099751" y="2841968"/>
            <a:ext cx="2434281" cy="570301"/>
          </a:xfrm>
          <a:custGeom>
            <a:avLst/>
            <a:gdLst>
              <a:gd name="connsiteX0" fmla="*/ 0 w 2434281"/>
              <a:gd name="connsiteY0" fmla="*/ 0 h 570301"/>
              <a:gd name="connsiteX1" fmla="*/ 815546 w 2434281"/>
              <a:gd name="connsiteY1" fmla="*/ 494270 h 570301"/>
              <a:gd name="connsiteX2" fmla="*/ 2434281 w 2434281"/>
              <a:gd name="connsiteY2" fmla="*/ 568410 h 570301"/>
              <a:gd name="connsiteX3" fmla="*/ 2434281 w 2434281"/>
              <a:gd name="connsiteY3" fmla="*/ 568410 h 570301"/>
            </a:gdLst>
            <a:ahLst/>
            <a:cxnLst>
              <a:cxn ang="0">
                <a:pos x="connsiteX0" y="connsiteY0"/>
              </a:cxn>
              <a:cxn ang="0">
                <a:pos x="connsiteX1" y="connsiteY1"/>
              </a:cxn>
              <a:cxn ang="0">
                <a:pos x="connsiteX2" y="connsiteY2"/>
              </a:cxn>
              <a:cxn ang="0">
                <a:pos x="connsiteX3" y="connsiteY3"/>
              </a:cxn>
            </a:cxnLst>
            <a:rect l="l" t="t" r="r" b="b"/>
            <a:pathLst>
              <a:path w="2434281" h="570301">
                <a:moveTo>
                  <a:pt x="0" y="0"/>
                </a:moveTo>
                <a:cubicBezTo>
                  <a:pt x="204916" y="199767"/>
                  <a:pt x="409833" y="399535"/>
                  <a:pt x="815546" y="494270"/>
                </a:cubicBezTo>
                <a:cubicBezTo>
                  <a:pt x="1221260" y="589005"/>
                  <a:pt x="2434281" y="568410"/>
                  <a:pt x="2434281" y="568410"/>
                </a:cubicBezTo>
                <a:lnTo>
                  <a:pt x="2434281" y="568410"/>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381000" y="3511292"/>
            <a:ext cx="31530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33400" y="2596892"/>
            <a:ext cx="0" cy="1066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66800" y="3412269"/>
            <a:ext cx="0" cy="2514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14400" y="3587492"/>
            <a:ext cx="304800" cy="369332"/>
          </a:xfrm>
          <a:prstGeom prst="rect">
            <a:avLst/>
          </a:prstGeom>
          <a:noFill/>
        </p:spPr>
        <p:txBody>
          <a:bodyPr wrap="square" rtlCol="0">
            <a:spAutoFit/>
          </a:bodyPr>
          <a:lstStyle/>
          <a:p>
            <a:r>
              <a:rPr lang="en-US" dirty="0" smtClean="0"/>
              <a:t>1</a:t>
            </a:r>
            <a:endParaRPr lang="en-US" dirty="0"/>
          </a:p>
        </p:txBody>
      </p:sp>
      <p:sp>
        <p:nvSpPr>
          <p:cNvPr id="17" name="Curved Left Arrow 16"/>
          <p:cNvSpPr/>
          <p:nvPr/>
        </p:nvSpPr>
        <p:spPr>
          <a:xfrm>
            <a:off x="3429000" y="3041174"/>
            <a:ext cx="457200" cy="1079718"/>
          </a:xfrm>
          <a:prstGeom prst="curved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2813050"/>
            <a:ext cx="4724400" cy="1377950"/>
          </a:xfrm>
          <a:prstGeom prst="rect">
            <a:avLst/>
          </a:prstGeom>
        </p:spPr>
      </p:pic>
      <p:sp>
        <p:nvSpPr>
          <p:cNvPr id="19" name="TextBox 18"/>
          <p:cNvSpPr txBox="1"/>
          <p:nvPr/>
        </p:nvSpPr>
        <p:spPr>
          <a:xfrm>
            <a:off x="228600" y="4737318"/>
            <a:ext cx="8763000" cy="1815882"/>
          </a:xfrm>
          <a:prstGeom prst="rect">
            <a:avLst/>
          </a:prstGeom>
          <a:noFill/>
        </p:spPr>
        <p:txBody>
          <a:bodyPr wrap="square" rtlCol="0">
            <a:spAutoFit/>
          </a:bodyPr>
          <a:lstStyle/>
          <a:p>
            <a:r>
              <a:rPr lang="en-US" sz="2800" b="1" dirty="0" smtClean="0"/>
              <a:t>Note. </a:t>
            </a:r>
            <a:r>
              <a:rPr lang="en-US" sz="2800" dirty="0" smtClean="0"/>
              <a:t>The resulting object is called “Gabriel’s trumpet.”  We will show that it has finite volume and infinite surface area.</a:t>
            </a:r>
          </a:p>
          <a:p>
            <a:endParaRPr lang="en-US" sz="2800" dirty="0"/>
          </a:p>
        </p:txBody>
      </p:sp>
    </p:spTree>
    <p:extLst>
      <p:ext uri="{BB962C8B-B14F-4D97-AF65-F5344CB8AC3E}">
        <p14:creationId xmlns:p14="http://schemas.microsoft.com/office/powerpoint/2010/main" val="148679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6" grpId="0"/>
      <p:bldP spid="17" grpId="0" animBg="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219200" y="152400"/>
            <a:ext cx="7239000" cy="707886"/>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219200" y="130314"/>
            <a:ext cx="7162800" cy="707886"/>
          </a:xfrm>
          <a:prstGeom prst="rect">
            <a:avLst/>
          </a:prstGeom>
          <a:noFill/>
        </p:spPr>
        <p:txBody>
          <a:bodyPr wrap="square" rtlCol="0">
            <a:spAutoFit/>
          </a:bodyPr>
          <a:lstStyle/>
          <a:p>
            <a:pPr algn="ctr"/>
            <a:r>
              <a:rPr lang="en-US" sz="4000" dirty="0" smtClean="0"/>
              <a:t>Finite Paint for an Infinite Wall</a:t>
            </a:r>
            <a:endParaRPr lang="en-US" sz="4000" dirty="0"/>
          </a:p>
        </p:txBody>
      </p:sp>
      <mc:AlternateContent xmlns:mc="http://schemas.openxmlformats.org/markup-compatibility/2006" xmlns:a14="http://schemas.microsoft.com/office/drawing/2010/main">
        <mc:Choice Requires="a14">
          <p:sp>
            <p:nvSpPr>
              <p:cNvPr id="11" name="TextBox 10"/>
              <p:cNvSpPr txBox="1"/>
              <p:nvPr/>
            </p:nvSpPr>
            <p:spPr>
              <a:xfrm>
                <a:off x="304800" y="990600"/>
                <a:ext cx="8763000" cy="954107"/>
              </a:xfrm>
              <a:prstGeom prst="rect">
                <a:avLst/>
              </a:prstGeom>
              <a:noFill/>
            </p:spPr>
            <p:txBody>
              <a:bodyPr wrap="square" rtlCol="0">
                <a:spAutoFit/>
              </a:bodyPr>
              <a:lstStyle/>
              <a:p>
                <a:r>
                  <a:rPr lang="en-US" sz="2800" b="1" dirty="0" smtClean="0"/>
                  <a:t>Note. </a:t>
                </a:r>
                <a:r>
                  <a:rPr lang="en-US" sz="2800" dirty="0" smtClean="0"/>
                  <a:t>We use the washer method to find the volume.  In terms of </a:t>
                </a:r>
                <a14:m>
                  <m:oMath xmlns:m="http://schemas.openxmlformats.org/officeDocument/2006/math">
                    <m:r>
                      <a:rPr lang="en-US" sz="2800" b="0" i="1" smtClean="0">
                        <a:latin typeface="Cambria Math"/>
                      </a:rPr>
                      <m:t>𝑑𝑥</m:t>
                    </m:r>
                  </m:oMath>
                </a14:m>
                <a:r>
                  <a:rPr lang="en-US" sz="2800" dirty="0" smtClean="0"/>
                  <a:t>-slices we have:</a:t>
                </a:r>
                <a:endParaRPr lang="en-US" sz="2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04800" y="990600"/>
                <a:ext cx="8763000" cy="954107"/>
              </a:xfrm>
              <a:prstGeom prst="rect">
                <a:avLst/>
              </a:prstGeom>
              <a:blipFill rotWithShape="1">
                <a:blip r:embed="rId2"/>
                <a:stretch>
                  <a:fillRect l="-1391" t="-5769" b="-173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81000" y="2057400"/>
                <a:ext cx="8686800" cy="118372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𝑉</m:t>
                      </m:r>
                      <m:r>
                        <a:rPr lang="en-US" sz="2800" b="0" i="1" smtClean="0">
                          <a:latin typeface="Cambria Math"/>
                        </a:rPr>
                        <m:t>=</m:t>
                      </m:r>
                      <m:nary>
                        <m:naryPr>
                          <m:ctrlPr>
                            <a:rPr lang="en-US" sz="2800" b="0" i="1" smtClean="0">
                              <a:latin typeface="Cambria Math"/>
                            </a:rPr>
                          </m:ctrlPr>
                        </m:naryPr>
                        <m:sub>
                          <m:r>
                            <m:rPr>
                              <m:brk m:alnAt="23"/>
                            </m:rPr>
                            <a:rPr lang="en-US" sz="2800" b="0" i="1" smtClean="0">
                              <a:latin typeface="Cambria Math"/>
                            </a:rPr>
                            <m:t>1</m:t>
                          </m:r>
                        </m:sub>
                        <m:sup>
                          <m:r>
                            <a:rPr lang="en-US" sz="2800" b="0" i="1" smtClean="0">
                              <a:latin typeface="Cambria Math"/>
                              <a:ea typeface="Cambria Math"/>
                            </a:rPr>
                            <m:t>∞</m:t>
                          </m:r>
                        </m:sup>
                        <m:e>
                          <m:r>
                            <a:rPr lang="en-US" sz="2800" b="0" i="1" smtClean="0">
                              <a:latin typeface="Cambria Math"/>
                              <a:ea typeface="Cambria Math"/>
                            </a:rPr>
                            <m:t>𝜋</m:t>
                          </m:r>
                          <m:sSup>
                            <m:sSupPr>
                              <m:ctrlPr>
                                <a:rPr lang="en-US" sz="2800" b="0" i="1" smtClean="0">
                                  <a:latin typeface="Cambria Math"/>
                                  <a:ea typeface="Cambria Math"/>
                                </a:rPr>
                              </m:ctrlPr>
                            </m:sSupPr>
                            <m:e>
                              <m:r>
                                <a:rPr lang="en-US" sz="2800" b="0" i="1" smtClean="0">
                                  <a:latin typeface="Cambria Math"/>
                                  <a:ea typeface="Cambria Math"/>
                                </a:rPr>
                                <m:t>(</m:t>
                              </m:r>
                              <m:r>
                                <m:rPr>
                                  <m:nor/>
                                </m:rPr>
                                <a:rPr lang="en-US" sz="2800" b="0" i="0" smtClean="0">
                                  <a:latin typeface="Cambria Math"/>
                                  <a:ea typeface="Cambria Math"/>
                                </a:rPr>
                                <m:t>radius</m:t>
                              </m:r>
                              <m:r>
                                <m:rPr>
                                  <m:nor/>
                                </m:rPr>
                                <a:rPr lang="en-US" sz="2800" b="0" i="0" smtClean="0">
                                  <a:latin typeface="Cambria Math"/>
                                  <a:ea typeface="Cambria Math"/>
                                </a:rPr>
                                <m:t>)</m:t>
                              </m:r>
                            </m:e>
                            <m:sup>
                              <m:r>
                                <a:rPr lang="en-US" sz="2800" b="0" i="1" smtClean="0">
                                  <a:latin typeface="Cambria Math"/>
                                  <a:ea typeface="Cambria Math"/>
                                </a:rPr>
                                <m:t>2</m:t>
                              </m:r>
                            </m:sup>
                          </m:sSup>
                          <m:r>
                            <a:rPr lang="en-US" sz="2800" b="0" i="1" smtClean="0">
                              <a:latin typeface="Cambria Math"/>
                              <a:ea typeface="Cambria Math"/>
                            </a:rPr>
                            <m:t>(</m:t>
                          </m:r>
                          <m:r>
                            <m:rPr>
                              <m:nor/>
                            </m:rPr>
                            <a:rPr lang="en-US" sz="2800" b="0" i="0" smtClean="0">
                              <a:latin typeface="Cambria Math"/>
                              <a:ea typeface="Cambria Math"/>
                            </a:rPr>
                            <m:t>thickness</m:t>
                          </m:r>
                          <m:r>
                            <a:rPr lang="en-US" sz="2800" b="0" i="1" smtClean="0">
                              <a:latin typeface="Cambria Math"/>
                              <a:ea typeface="Cambria Math"/>
                            </a:rPr>
                            <m:t>)</m:t>
                          </m:r>
                        </m:e>
                      </m:nary>
                      <m:r>
                        <a:rPr lang="en-US" sz="2800" b="0" i="1" smtClean="0">
                          <a:latin typeface="Cambria Math"/>
                        </a:rPr>
                        <m:t>=</m:t>
                      </m:r>
                      <m:nary>
                        <m:naryPr>
                          <m:ctrlPr>
                            <a:rPr lang="en-US" sz="2800" b="0" i="1" smtClean="0">
                              <a:latin typeface="Cambria Math"/>
                            </a:rPr>
                          </m:ctrlPr>
                        </m:naryPr>
                        <m:sub>
                          <m:r>
                            <m:rPr>
                              <m:brk m:alnAt="23"/>
                            </m:rPr>
                            <a:rPr lang="en-US" sz="2800" b="0" i="1" smtClean="0">
                              <a:latin typeface="Cambria Math"/>
                            </a:rPr>
                            <m:t>1</m:t>
                          </m:r>
                        </m:sub>
                        <m:sup>
                          <m:r>
                            <a:rPr lang="en-US" sz="2800" b="0" i="1" smtClean="0">
                              <a:latin typeface="Cambria Math"/>
                              <a:ea typeface="Cambria Math"/>
                            </a:rPr>
                            <m:t>∞</m:t>
                          </m:r>
                        </m:sup>
                        <m:e>
                          <m:r>
                            <a:rPr lang="en-US" sz="2800" b="0" i="1" smtClean="0">
                              <a:latin typeface="Cambria Math"/>
                              <a:ea typeface="Cambria Math"/>
                            </a:rPr>
                            <m:t>𝜋</m:t>
                          </m:r>
                          <m:sSup>
                            <m:sSupPr>
                              <m:ctrlPr>
                                <a:rPr lang="en-US" sz="2800" b="0" i="1" smtClean="0">
                                  <a:latin typeface="Cambria Math"/>
                                  <a:ea typeface="Cambria Math"/>
                                </a:rPr>
                              </m:ctrlPr>
                            </m:sSupPr>
                            <m:e>
                              <m:d>
                                <m:dPr>
                                  <m:ctrlPr>
                                    <a:rPr lang="en-US" sz="2800" b="0" i="1" smtClean="0">
                                      <a:latin typeface="Cambria Math"/>
                                      <a:ea typeface="Cambria Math"/>
                                    </a:rPr>
                                  </m:ctrlPr>
                                </m:dPr>
                                <m:e>
                                  <m:f>
                                    <m:fPr>
                                      <m:ctrlPr>
                                        <a:rPr lang="en-US" sz="2800" b="0" i="1" smtClean="0">
                                          <a:latin typeface="Cambria Math"/>
                                          <a:ea typeface="Cambria Math"/>
                                        </a:rPr>
                                      </m:ctrlPr>
                                    </m:fPr>
                                    <m:num>
                                      <m:r>
                                        <a:rPr lang="en-US" sz="2800" b="0" i="1" smtClean="0">
                                          <a:latin typeface="Cambria Math"/>
                                          <a:ea typeface="Cambria Math"/>
                                        </a:rPr>
                                        <m:t>1</m:t>
                                      </m:r>
                                    </m:num>
                                    <m:den>
                                      <m:r>
                                        <a:rPr lang="en-US" sz="2800" b="0" i="1" smtClean="0">
                                          <a:latin typeface="Cambria Math"/>
                                          <a:ea typeface="Cambria Math"/>
                                        </a:rPr>
                                        <m:t>𝑥</m:t>
                                      </m:r>
                                    </m:den>
                                  </m:f>
                                </m:e>
                              </m:d>
                            </m:e>
                            <m:sup>
                              <m:r>
                                <a:rPr lang="en-US" sz="2800" b="0" i="1" smtClean="0">
                                  <a:latin typeface="Cambria Math"/>
                                  <a:ea typeface="Cambria Math"/>
                                </a:rPr>
                                <m:t>2</m:t>
                              </m:r>
                            </m:sup>
                          </m:sSup>
                          <m:r>
                            <a:rPr lang="en-US" sz="2800" b="0" i="1" smtClean="0">
                              <a:latin typeface="Cambria Math"/>
                              <a:ea typeface="Cambria Math"/>
                            </a:rPr>
                            <m:t>𝑑𝑥</m:t>
                          </m:r>
                        </m:e>
                      </m:nary>
                    </m:oMath>
                  </m:oMathPara>
                </a14:m>
                <a:endParaRPr lang="en-US" sz="28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81000" y="2057400"/>
                <a:ext cx="8686800" cy="118372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447800" y="3429000"/>
                <a:ext cx="6858000" cy="737189"/>
              </a:xfrm>
              <a:prstGeom prst="rect">
                <a:avLst/>
              </a:prstGeom>
              <a:noFill/>
            </p:spPr>
            <p:txBody>
              <a:bodyPr wrap="square" rtlCol="0">
                <a:spAutoFit/>
              </a:bodyPr>
              <a:lstStyle/>
              <a:p>
                <a14:m>
                  <m:oMath xmlns:m="http://schemas.openxmlformats.org/officeDocument/2006/math">
                    <m:r>
                      <a:rPr lang="en-US" sz="2800" b="0" i="1" smtClean="0">
                        <a:latin typeface="Cambria Math"/>
                      </a:rPr>
                      <m:t>=−</m:t>
                    </m:r>
                    <m:r>
                      <a:rPr lang="en-US" sz="2800" b="0" i="1" smtClean="0">
                        <a:latin typeface="Cambria Math"/>
                        <a:ea typeface="Cambria Math"/>
                      </a:rPr>
                      <m:t>𝜋</m:t>
                    </m:r>
                    <m:d>
                      <m:dPr>
                        <m:ctrlPr>
                          <a:rPr lang="en-US" sz="2800" b="0" i="1" smtClean="0">
                            <a:latin typeface="Cambria Math"/>
                            <a:ea typeface="Cambria Math"/>
                          </a:rPr>
                        </m:ctrlPr>
                      </m:dPr>
                      <m:e>
                        <m:f>
                          <m:fPr>
                            <m:ctrlPr>
                              <a:rPr lang="en-US" sz="2800" b="0" i="1" smtClean="0">
                                <a:latin typeface="Cambria Math"/>
                                <a:ea typeface="Cambria Math"/>
                              </a:rPr>
                            </m:ctrlPr>
                          </m:fPr>
                          <m:num>
                            <m:r>
                              <a:rPr lang="en-US" sz="2800" b="0" i="1" smtClean="0">
                                <a:latin typeface="Cambria Math"/>
                                <a:ea typeface="Cambria Math"/>
                              </a:rPr>
                              <m:t>1</m:t>
                            </m:r>
                          </m:num>
                          <m:den>
                            <m:r>
                              <a:rPr lang="en-US" sz="2800" b="0" i="1" smtClean="0">
                                <a:latin typeface="Cambria Math"/>
                                <a:ea typeface="Cambria Math"/>
                              </a:rPr>
                              <m:t>𝑥</m:t>
                            </m:r>
                          </m:den>
                        </m:f>
                      </m:e>
                    </m:d>
                    <m:r>
                      <a:rPr lang="en-US" sz="2800" b="0" i="1" smtClean="0">
                        <a:latin typeface="Cambria Math"/>
                        <a:ea typeface="Cambria Math"/>
                      </a:rPr>
                      <m:t>     =</m:t>
                    </m:r>
                    <m:r>
                      <a:rPr lang="en-US" sz="2800" b="0" i="1" smtClean="0">
                        <a:latin typeface="Cambria Math"/>
                        <a:ea typeface="Cambria Math"/>
                      </a:rPr>
                      <m:t>𝜋</m:t>
                    </m:r>
                  </m:oMath>
                </a14:m>
                <a:r>
                  <a:rPr lang="en-US" sz="2800" dirty="0" smtClean="0"/>
                  <a:t>.</a:t>
                </a:r>
                <a:endParaRPr lang="en-US" sz="2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447800" y="3429000"/>
                <a:ext cx="6858000" cy="737189"/>
              </a:xfrm>
              <a:prstGeom prst="rect">
                <a:avLst/>
              </a:prstGeom>
              <a:blipFill rotWithShape="1">
                <a:blip r:embed="rId4"/>
                <a:stretch>
                  <a:fillRect b="-9167"/>
                </a:stretch>
              </a:blipFill>
            </p:spPr>
            <p:txBody>
              <a:bodyPr/>
              <a:lstStyle/>
              <a:p>
                <a:r>
                  <a:rPr lang="en-US">
                    <a:noFill/>
                  </a:rPr>
                  <a:t> </a:t>
                </a:r>
              </a:p>
            </p:txBody>
          </p:sp>
        </mc:Fallback>
      </mc:AlternateContent>
      <p:cxnSp>
        <p:nvCxnSpPr>
          <p:cNvPr id="15" name="Straight Connector 14"/>
          <p:cNvCxnSpPr/>
          <p:nvPr/>
        </p:nvCxnSpPr>
        <p:spPr>
          <a:xfrm>
            <a:off x="3048000" y="3429000"/>
            <a:ext cx="0" cy="7371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3048000" y="3276600"/>
                <a:ext cx="38100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a:ea typeface="Cambria Math"/>
                        </a:rPr>
                        <m:t>∞</m:t>
                      </m:r>
                    </m:oMath>
                  </m:oMathPara>
                </a14:m>
                <a:endParaRPr lang="en-US" sz="2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3048000" y="3276600"/>
                <a:ext cx="381000" cy="40011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048000" y="3943290"/>
                <a:ext cx="38100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ea typeface="Cambria Math"/>
                        </a:rPr>
                        <m:t>1</m:t>
                      </m:r>
                    </m:oMath>
                  </m:oMathPara>
                </a14:m>
                <a:endParaRPr lang="en-US" sz="2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3048000" y="3943290"/>
                <a:ext cx="381000" cy="40011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04800" y="4303693"/>
                <a:ext cx="8763000" cy="523220"/>
              </a:xfrm>
              <a:prstGeom prst="rect">
                <a:avLst/>
              </a:prstGeom>
              <a:noFill/>
            </p:spPr>
            <p:txBody>
              <a:bodyPr wrap="square" rtlCol="0">
                <a:spAutoFit/>
              </a:bodyPr>
              <a:lstStyle/>
              <a:p>
                <a:r>
                  <a:rPr lang="en-US" sz="2800" b="1" dirty="0" smtClean="0"/>
                  <a:t>Note. </a:t>
                </a:r>
                <a:r>
                  <a:rPr lang="en-US" sz="2800" dirty="0" smtClean="0"/>
                  <a:t>Now a </a:t>
                </a:r>
                <a14:m>
                  <m:oMath xmlns:m="http://schemas.openxmlformats.org/officeDocument/2006/math">
                    <m:r>
                      <a:rPr lang="en-US" sz="2800" b="0" i="1" smtClean="0">
                        <a:latin typeface="Cambria Math"/>
                      </a:rPr>
                      <m:t>𝑑𝑥</m:t>
                    </m:r>
                  </m:oMath>
                </a14:m>
                <a:r>
                  <a:rPr lang="en-US" sz="2800" dirty="0" smtClean="0"/>
                  <a:t>-slice of </a:t>
                </a:r>
                <a:r>
                  <a:rPr lang="en-US" sz="2800" dirty="0" err="1" smtClean="0"/>
                  <a:t>arclength</a:t>
                </a:r>
                <a:r>
                  <a:rPr lang="en-US" sz="2800" dirty="0" smtClean="0"/>
                  <a:t> is:</a:t>
                </a:r>
                <a:endParaRPr lang="en-US" sz="2800" dirty="0"/>
              </a:p>
            </p:txBody>
          </p:sp>
        </mc:Choice>
        <mc:Fallback xmlns="">
          <p:sp>
            <p:nvSpPr>
              <p:cNvPr id="18" name="TextBox 17"/>
              <p:cNvSpPr txBox="1">
                <a:spLocks noRot="1" noChangeAspect="1" noMove="1" noResize="1" noEditPoints="1" noAdjustHandles="1" noChangeArrowheads="1" noChangeShapeType="1" noTextEdit="1"/>
              </p:cNvSpPr>
              <p:nvPr/>
            </p:nvSpPr>
            <p:spPr>
              <a:xfrm>
                <a:off x="304800" y="4303693"/>
                <a:ext cx="8763000" cy="523220"/>
              </a:xfrm>
              <a:prstGeom prst="rect">
                <a:avLst/>
              </a:prstGeom>
              <a:blipFill rotWithShape="1">
                <a:blip r:embed="rId7"/>
                <a:stretch>
                  <a:fillRect l="-1391" t="-10465" b="-325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p:cNvSpPr txBox="1"/>
              <p:nvPr/>
            </p:nvSpPr>
            <p:spPr>
              <a:xfrm>
                <a:off x="1676400" y="5181600"/>
                <a:ext cx="5791200" cy="13653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US" sz="2800" i="1" smtClean="0">
                              <a:latin typeface="Cambria Math"/>
                            </a:rPr>
                          </m:ctrlPr>
                        </m:radPr>
                        <m:deg/>
                        <m:e>
                          <m:r>
                            <a:rPr lang="en-US" sz="2800" b="0" i="1" smtClean="0">
                              <a:latin typeface="Cambria Math"/>
                            </a:rPr>
                            <m:t>1+</m:t>
                          </m:r>
                          <m:sSup>
                            <m:sSupPr>
                              <m:ctrlPr>
                                <a:rPr lang="en-US" sz="2800" b="0" i="1" smtClean="0">
                                  <a:latin typeface="Cambria Math"/>
                                </a:rPr>
                              </m:ctrlPr>
                            </m:sSupPr>
                            <m:e>
                              <m:d>
                                <m:dPr>
                                  <m:ctrlPr>
                                    <a:rPr lang="en-US" sz="2800" b="0" i="1" smtClean="0">
                                      <a:latin typeface="Cambria Math"/>
                                    </a:rPr>
                                  </m:ctrlPr>
                                </m:dPr>
                                <m:e>
                                  <m:sSup>
                                    <m:sSupPr>
                                      <m:ctrlPr>
                                        <a:rPr lang="en-US" sz="2800" b="0" i="1" smtClean="0">
                                          <a:latin typeface="Cambria Math"/>
                                        </a:rPr>
                                      </m:ctrlPr>
                                    </m:sSupPr>
                                    <m:e>
                                      <m:r>
                                        <a:rPr lang="en-US" sz="2800" b="0" i="1" smtClean="0">
                                          <a:latin typeface="Cambria Math"/>
                                        </a:rPr>
                                        <m:t>𝑦</m:t>
                                      </m:r>
                                    </m:e>
                                    <m:sup>
                                      <m:r>
                                        <a:rPr lang="en-US" sz="2800" b="0" i="1" smtClean="0">
                                          <a:latin typeface="Cambria Math"/>
                                        </a:rPr>
                                        <m:t>′</m:t>
                                      </m:r>
                                    </m:sup>
                                  </m:sSup>
                                </m:e>
                              </m:d>
                            </m:e>
                            <m:sup>
                              <m:r>
                                <a:rPr lang="en-US" sz="2800" b="0" i="1" smtClean="0">
                                  <a:latin typeface="Cambria Math"/>
                                </a:rPr>
                                <m:t>2</m:t>
                              </m:r>
                            </m:sup>
                          </m:sSup>
                        </m:e>
                      </m:rad>
                      <m:r>
                        <a:rPr lang="en-US" sz="2800" b="0" i="1" smtClean="0">
                          <a:latin typeface="Cambria Math"/>
                        </a:rPr>
                        <m:t>𝑑𝑥</m:t>
                      </m:r>
                      <m:r>
                        <a:rPr lang="en-US" sz="2800" b="0" i="1" smtClean="0">
                          <a:latin typeface="Cambria Math"/>
                        </a:rPr>
                        <m:t>=</m:t>
                      </m:r>
                      <m:rad>
                        <m:radPr>
                          <m:degHide m:val="on"/>
                          <m:ctrlPr>
                            <a:rPr lang="en-US" sz="2800" b="0" i="1" smtClean="0">
                              <a:latin typeface="Cambria Math"/>
                            </a:rPr>
                          </m:ctrlPr>
                        </m:radPr>
                        <m:deg/>
                        <m:e>
                          <m:r>
                            <a:rPr lang="en-US" sz="2800" b="0" i="1" smtClean="0">
                              <a:latin typeface="Cambria Math"/>
                            </a:rPr>
                            <m:t>1+</m:t>
                          </m:r>
                          <m:sSup>
                            <m:sSupPr>
                              <m:ctrlPr>
                                <a:rPr lang="en-US" sz="2800" b="0" i="1" smtClean="0">
                                  <a:latin typeface="Cambria Math"/>
                                </a:rPr>
                              </m:ctrlPr>
                            </m:sSupPr>
                            <m:e>
                              <m:d>
                                <m:dPr>
                                  <m:ctrlPr>
                                    <a:rPr lang="en-US" sz="2800" b="0" i="1" smtClean="0">
                                      <a:latin typeface="Cambria Math"/>
                                    </a:rPr>
                                  </m:ctrlPr>
                                </m:dPr>
                                <m:e>
                                  <m:f>
                                    <m:fPr>
                                      <m:ctrlPr>
                                        <a:rPr lang="en-US" sz="2800" b="0" i="1" smtClean="0">
                                          <a:latin typeface="Cambria Math"/>
                                        </a:rPr>
                                      </m:ctrlPr>
                                    </m:fPr>
                                    <m:num>
                                      <m:r>
                                        <a:rPr lang="en-US" sz="2800" b="0" i="1" smtClean="0">
                                          <a:latin typeface="Cambria Math"/>
                                        </a:rPr>
                                        <m:t>−</m:t>
                                      </m:r>
                                      <m:r>
                                        <a:rPr lang="en-US" sz="2800" b="0" i="1" smtClean="0">
                                          <a:latin typeface="Cambria Math"/>
                                        </a:rPr>
                                        <m:t>1</m:t>
                                      </m:r>
                                    </m:num>
                                    <m:den>
                                      <m:sSup>
                                        <m:sSupPr>
                                          <m:ctrlPr>
                                            <a:rPr lang="en-US" sz="2800" b="0" i="1" smtClean="0">
                                              <a:latin typeface="Cambria Math"/>
                                            </a:rPr>
                                          </m:ctrlPr>
                                        </m:sSupPr>
                                        <m:e>
                                          <m:r>
                                            <a:rPr lang="en-US" sz="2800" b="0" i="1" smtClean="0">
                                              <a:latin typeface="Cambria Math"/>
                                            </a:rPr>
                                            <m:t>𝑥</m:t>
                                          </m:r>
                                        </m:e>
                                        <m:sup>
                                          <m:r>
                                            <a:rPr lang="en-US" sz="2800" b="0" i="1" smtClean="0">
                                              <a:latin typeface="Cambria Math"/>
                                            </a:rPr>
                                            <m:t>2</m:t>
                                          </m:r>
                                        </m:sup>
                                      </m:sSup>
                                    </m:den>
                                  </m:f>
                                </m:e>
                              </m:d>
                            </m:e>
                            <m:sup>
                              <m:r>
                                <a:rPr lang="en-US" sz="2800" b="0" i="1" smtClean="0">
                                  <a:latin typeface="Cambria Math"/>
                                </a:rPr>
                                <m:t>2</m:t>
                              </m:r>
                            </m:sup>
                          </m:sSup>
                        </m:e>
                      </m:rad>
                      <m:r>
                        <a:rPr lang="en-US" sz="2800" b="0" i="1" smtClean="0">
                          <a:latin typeface="Cambria Math"/>
                        </a:rPr>
                        <m:t>𝑑𝑥</m:t>
                      </m:r>
                      <m:r>
                        <a:rPr lang="en-US" sz="2800" b="0" i="1" smtClean="0">
                          <a:latin typeface="Cambria Math"/>
                        </a:rPr>
                        <m:t>.</m:t>
                      </m:r>
                    </m:oMath>
                  </m:oMathPara>
                </a14:m>
                <a:endParaRPr lang="en-US" sz="2800" dirty="0"/>
              </a:p>
            </p:txBody>
          </p:sp>
        </mc:Choice>
        <mc:Fallback>
          <p:sp>
            <p:nvSpPr>
              <p:cNvPr id="19" name="TextBox 18"/>
              <p:cNvSpPr txBox="1">
                <a:spLocks noRot="1" noChangeAspect="1" noMove="1" noResize="1" noEditPoints="1" noAdjustHandles="1" noChangeArrowheads="1" noChangeShapeType="1" noTextEdit="1"/>
              </p:cNvSpPr>
              <p:nvPr/>
            </p:nvSpPr>
            <p:spPr>
              <a:xfrm>
                <a:off x="1676400" y="5181600"/>
                <a:ext cx="5791200" cy="1365374"/>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4839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6" grpId="0"/>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19200" y="152400"/>
            <a:ext cx="7239000" cy="707886"/>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19200" y="130314"/>
            <a:ext cx="7162800" cy="707886"/>
          </a:xfrm>
          <a:prstGeom prst="rect">
            <a:avLst/>
          </a:prstGeom>
          <a:noFill/>
        </p:spPr>
        <p:txBody>
          <a:bodyPr wrap="square" rtlCol="0">
            <a:spAutoFit/>
          </a:bodyPr>
          <a:lstStyle/>
          <a:p>
            <a:pPr algn="ctr"/>
            <a:r>
              <a:rPr lang="en-US" sz="4000" dirty="0" smtClean="0"/>
              <a:t>Finite Paint for an Infinite Wall</a:t>
            </a:r>
            <a:endParaRPr lang="en-US" sz="4000" dirty="0"/>
          </a:p>
        </p:txBody>
      </p:sp>
      <p:sp>
        <p:nvSpPr>
          <p:cNvPr id="4" name="TextBox 3"/>
          <p:cNvSpPr txBox="1"/>
          <p:nvPr/>
        </p:nvSpPr>
        <p:spPr>
          <a:xfrm>
            <a:off x="304800" y="990600"/>
            <a:ext cx="8763000" cy="523220"/>
          </a:xfrm>
          <a:prstGeom prst="rect">
            <a:avLst/>
          </a:prstGeom>
          <a:noFill/>
        </p:spPr>
        <p:txBody>
          <a:bodyPr wrap="square" rtlCol="0">
            <a:spAutoFit/>
          </a:bodyPr>
          <a:lstStyle/>
          <a:p>
            <a:r>
              <a:rPr lang="en-US" sz="2800" b="1" dirty="0" smtClean="0"/>
              <a:t>Note. </a:t>
            </a:r>
            <a:r>
              <a:rPr lang="en-US" sz="2800" dirty="0" smtClean="0"/>
              <a:t>So the area of the surface of revolution is:</a:t>
            </a:r>
            <a:endParaRPr lang="en-US" sz="2800" dirty="0"/>
          </a:p>
        </p:txBody>
      </p:sp>
      <mc:AlternateContent xmlns:mc="http://schemas.openxmlformats.org/markup-compatibility/2006">
        <mc:Choice xmlns:a14="http://schemas.microsoft.com/office/drawing/2010/main" Requires="a14">
          <p:sp>
            <p:nvSpPr>
              <p:cNvPr id="5" name="TextBox 4"/>
              <p:cNvSpPr txBox="1"/>
              <p:nvPr/>
            </p:nvSpPr>
            <p:spPr>
              <a:xfrm>
                <a:off x="-304800" y="1600200"/>
                <a:ext cx="9753600" cy="13653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trlPr>
                            <a:rPr lang="en-US" sz="2800" i="1" smtClean="0">
                              <a:latin typeface="Cambria Math"/>
                            </a:rPr>
                          </m:ctrlPr>
                        </m:naryPr>
                        <m:sub>
                          <m:r>
                            <m:rPr>
                              <m:brk m:alnAt="23"/>
                            </m:rPr>
                            <a:rPr lang="en-US" sz="2800" b="0" i="1" smtClean="0">
                              <a:latin typeface="Cambria Math"/>
                            </a:rPr>
                            <m:t>1</m:t>
                          </m:r>
                        </m:sub>
                        <m:sup>
                          <m:r>
                            <a:rPr lang="en-US" sz="2800" i="1" smtClean="0">
                              <a:latin typeface="Cambria Math"/>
                              <a:ea typeface="Cambria Math"/>
                            </a:rPr>
                            <m:t>∞</m:t>
                          </m:r>
                        </m:sup>
                        <m:e>
                          <m:r>
                            <a:rPr lang="en-US" sz="2800" b="0" i="1" smtClean="0">
                              <a:latin typeface="Cambria Math"/>
                            </a:rPr>
                            <m:t>2</m:t>
                          </m:r>
                          <m:r>
                            <a:rPr lang="en-US" sz="2800" b="0" i="1" smtClean="0">
                              <a:latin typeface="Cambria Math"/>
                              <a:ea typeface="Cambria Math"/>
                            </a:rPr>
                            <m:t>𝜋</m:t>
                          </m:r>
                          <m:r>
                            <a:rPr lang="en-US" sz="2800" b="0" i="1" smtClean="0">
                              <a:latin typeface="Cambria Math"/>
                              <a:ea typeface="Cambria Math"/>
                            </a:rPr>
                            <m:t>(</m:t>
                          </m:r>
                          <m:r>
                            <m:rPr>
                              <m:nor/>
                            </m:rPr>
                            <a:rPr lang="en-US" sz="2800" b="0" i="0" smtClean="0">
                              <a:latin typeface="Cambria Math"/>
                              <a:ea typeface="Cambria Math"/>
                            </a:rPr>
                            <m:t>radius</m:t>
                          </m:r>
                          <m:r>
                            <a:rPr lang="en-US" sz="2800" b="0" i="1" smtClean="0">
                              <a:latin typeface="Cambria Math"/>
                              <a:ea typeface="Cambria Math"/>
                            </a:rPr>
                            <m:t>)(</m:t>
                          </m:r>
                          <m:r>
                            <m:rPr>
                              <m:nor/>
                            </m:rPr>
                            <a:rPr lang="en-US" sz="2800" b="0" i="0" smtClean="0">
                              <a:latin typeface="Cambria Math"/>
                              <a:ea typeface="Cambria Math"/>
                            </a:rPr>
                            <m:t>arclength</m:t>
                          </m:r>
                          <m:r>
                            <a:rPr lang="en-US" sz="2800" b="0" i="1" smtClean="0">
                              <a:latin typeface="Cambria Math"/>
                              <a:ea typeface="Cambria Math"/>
                            </a:rPr>
                            <m:t>)= </m:t>
                          </m:r>
                          <m:nary>
                            <m:naryPr>
                              <m:ctrlPr>
                                <a:rPr lang="en-US" sz="2800" b="0" i="1" smtClean="0">
                                  <a:latin typeface="Cambria Math"/>
                                  <a:ea typeface="Cambria Math"/>
                                </a:rPr>
                              </m:ctrlPr>
                            </m:naryPr>
                            <m:sub>
                              <m:r>
                                <m:rPr>
                                  <m:brk m:alnAt="23"/>
                                </m:rPr>
                                <a:rPr lang="en-US" sz="2800" b="0" i="1" smtClean="0">
                                  <a:latin typeface="Cambria Math"/>
                                  <a:ea typeface="Cambria Math"/>
                                </a:rPr>
                                <m:t>1</m:t>
                              </m:r>
                            </m:sub>
                            <m:sup>
                              <m:r>
                                <a:rPr lang="en-US" sz="2800" b="0" i="1" smtClean="0">
                                  <a:latin typeface="Cambria Math"/>
                                  <a:ea typeface="Cambria Math"/>
                                </a:rPr>
                                <m:t>∞</m:t>
                              </m:r>
                            </m:sup>
                            <m:e>
                              <m:r>
                                <a:rPr lang="en-US" sz="2800" b="0" i="1" smtClean="0">
                                  <a:latin typeface="Cambria Math"/>
                                  <a:ea typeface="Cambria Math"/>
                                </a:rPr>
                                <m:t>2</m:t>
                              </m:r>
                              <m:r>
                                <a:rPr lang="en-US" sz="2800" b="0" i="1" smtClean="0">
                                  <a:latin typeface="Cambria Math"/>
                                  <a:ea typeface="Cambria Math"/>
                                </a:rPr>
                                <m:t>𝜋</m:t>
                              </m:r>
                              <m:d>
                                <m:dPr>
                                  <m:ctrlPr>
                                    <a:rPr lang="en-US" sz="2800" b="0" i="1" smtClean="0">
                                      <a:latin typeface="Cambria Math"/>
                                      <a:ea typeface="Cambria Math"/>
                                    </a:rPr>
                                  </m:ctrlPr>
                                </m:dPr>
                                <m:e>
                                  <m:f>
                                    <m:fPr>
                                      <m:ctrlPr>
                                        <a:rPr lang="en-US" sz="2800" b="0" i="1" smtClean="0">
                                          <a:latin typeface="Cambria Math"/>
                                          <a:ea typeface="Cambria Math"/>
                                        </a:rPr>
                                      </m:ctrlPr>
                                    </m:fPr>
                                    <m:num>
                                      <m:r>
                                        <a:rPr lang="en-US" sz="2800" b="0" i="1" smtClean="0">
                                          <a:latin typeface="Cambria Math"/>
                                          <a:ea typeface="Cambria Math"/>
                                        </a:rPr>
                                        <m:t>1</m:t>
                                      </m:r>
                                    </m:num>
                                    <m:den>
                                      <m:r>
                                        <a:rPr lang="en-US" sz="2800" b="0" i="1" smtClean="0">
                                          <a:latin typeface="Cambria Math"/>
                                          <a:ea typeface="Cambria Math"/>
                                        </a:rPr>
                                        <m:t>𝑥</m:t>
                                      </m:r>
                                    </m:den>
                                  </m:f>
                                </m:e>
                              </m:d>
                            </m:e>
                          </m:nary>
                        </m:e>
                      </m:nary>
                      <m:rad>
                        <m:radPr>
                          <m:degHide m:val="on"/>
                          <m:ctrlPr>
                            <a:rPr lang="en-US" sz="2800" b="0" i="1" smtClean="0">
                              <a:latin typeface="Cambria Math"/>
                            </a:rPr>
                          </m:ctrlPr>
                        </m:radPr>
                        <m:deg/>
                        <m:e>
                          <m:r>
                            <a:rPr lang="en-US" sz="2800" b="0" i="1" smtClean="0">
                              <a:latin typeface="Cambria Math"/>
                            </a:rPr>
                            <m:t>1+</m:t>
                          </m:r>
                          <m:sSup>
                            <m:sSupPr>
                              <m:ctrlPr>
                                <a:rPr lang="en-US" sz="2800" b="0" i="1" smtClean="0">
                                  <a:latin typeface="Cambria Math"/>
                                </a:rPr>
                              </m:ctrlPr>
                            </m:sSupPr>
                            <m:e>
                              <m:d>
                                <m:dPr>
                                  <m:ctrlPr>
                                    <a:rPr lang="en-US" sz="2800" b="0" i="1" smtClean="0">
                                      <a:latin typeface="Cambria Math"/>
                                    </a:rPr>
                                  </m:ctrlPr>
                                </m:dPr>
                                <m:e>
                                  <m:f>
                                    <m:fPr>
                                      <m:ctrlPr>
                                        <a:rPr lang="en-US" sz="2800" b="0" i="1" smtClean="0">
                                          <a:latin typeface="Cambria Math"/>
                                        </a:rPr>
                                      </m:ctrlPr>
                                    </m:fPr>
                                    <m:num>
                                      <m:r>
                                        <a:rPr lang="en-US" sz="2800" b="0" i="1" smtClean="0">
                                          <a:latin typeface="Cambria Math"/>
                                        </a:rPr>
                                        <m:t>−</m:t>
                                      </m:r>
                                      <m:r>
                                        <a:rPr lang="en-US" sz="2800" b="0" i="1" smtClean="0">
                                          <a:latin typeface="Cambria Math"/>
                                        </a:rPr>
                                        <m:t>1</m:t>
                                      </m:r>
                                    </m:num>
                                    <m:den>
                                      <m:sSup>
                                        <m:sSupPr>
                                          <m:ctrlPr>
                                            <a:rPr lang="en-US" sz="2800" b="0" i="1" smtClean="0">
                                              <a:latin typeface="Cambria Math"/>
                                            </a:rPr>
                                          </m:ctrlPr>
                                        </m:sSupPr>
                                        <m:e>
                                          <m:r>
                                            <a:rPr lang="en-US" sz="2800" b="0" i="1" smtClean="0">
                                              <a:latin typeface="Cambria Math"/>
                                            </a:rPr>
                                            <m:t>𝑥</m:t>
                                          </m:r>
                                        </m:e>
                                        <m:sup>
                                          <m:r>
                                            <a:rPr lang="en-US" sz="2800" b="0" i="1" smtClean="0">
                                              <a:latin typeface="Cambria Math"/>
                                            </a:rPr>
                                            <m:t>2</m:t>
                                          </m:r>
                                        </m:sup>
                                      </m:sSup>
                                    </m:den>
                                  </m:f>
                                </m:e>
                              </m:d>
                            </m:e>
                            <m:sup>
                              <m:r>
                                <a:rPr lang="en-US" sz="2800" b="0" i="1" smtClean="0">
                                  <a:latin typeface="Cambria Math"/>
                                </a:rPr>
                                <m:t>2</m:t>
                              </m:r>
                            </m:sup>
                          </m:sSup>
                        </m:e>
                      </m:rad>
                      <m:r>
                        <a:rPr lang="en-US" sz="2800" b="0" i="1" smtClean="0">
                          <a:latin typeface="Cambria Math"/>
                        </a:rPr>
                        <m:t>𝑑𝑥</m:t>
                      </m:r>
                    </m:oMath>
                  </m:oMathPara>
                </a14:m>
                <a:endParaRPr lang="en-US" sz="2800" dirty="0"/>
              </a:p>
            </p:txBody>
          </p:sp>
        </mc:Choice>
        <mc:Fallback>
          <p:sp>
            <p:nvSpPr>
              <p:cNvPr id="5" name="TextBox 4"/>
              <p:cNvSpPr txBox="1">
                <a:spLocks noRot="1" noChangeAspect="1" noMove="1" noResize="1" noEditPoints="1" noAdjustHandles="1" noChangeArrowheads="1" noChangeShapeType="1" noTextEdit="1"/>
              </p:cNvSpPr>
              <p:nvPr/>
            </p:nvSpPr>
            <p:spPr>
              <a:xfrm>
                <a:off x="-304800" y="1600200"/>
                <a:ext cx="9753600" cy="1365374"/>
              </a:xfrm>
              <a:prstGeom prst="rect">
                <a:avLst/>
              </a:prstGeom>
              <a:blipFill rotWithShape="1">
                <a:blip r:embed="rId2"/>
                <a:stretch>
                  <a:fillRect/>
                </a:stretch>
              </a:blipFill>
            </p:spPr>
            <p:txBody>
              <a:bodyPr/>
              <a:lstStyle/>
              <a:p>
                <a:r>
                  <a:rPr lang="en-US">
                    <a:noFill/>
                  </a:rPr>
                  <a:t> </a:t>
                </a:r>
              </a:p>
            </p:txBody>
          </p:sp>
        </mc:Fallback>
      </mc:AlternateContent>
      <p:sp>
        <p:nvSpPr>
          <p:cNvPr id="6" name="TextBox 5"/>
          <p:cNvSpPr txBox="1"/>
          <p:nvPr/>
        </p:nvSpPr>
        <p:spPr>
          <a:xfrm>
            <a:off x="-381000" y="3054226"/>
            <a:ext cx="9753600" cy="92333"/>
          </a:xfrm>
          <a:prstGeom prst="rect">
            <a:avLst/>
          </a:prstGeom>
          <a:noFill/>
        </p:spPr>
        <p:txBody>
          <a:bodyPr wrap="square" rtlCol="0">
            <a:spAutoFit/>
          </a:bodyPr>
          <a:lstStyle/>
          <a:p>
            <a:endParaRPr lang="en-US" sz="2800" dirty="0"/>
          </a:p>
        </p:txBody>
      </p:sp>
      <mc:AlternateContent xmlns:mc="http://schemas.openxmlformats.org/markup-compatibility/2006">
        <mc:Choice xmlns:a14="http://schemas.microsoft.com/office/drawing/2010/main" Requires="a14">
          <p:sp>
            <p:nvSpPr>
              <p:cNvPr id="8" name="TextBox 7"/>
              <p:cNvSpPr txBox="1"/>
              <p:nvPr/>
            </p:nvSpPr>
            <p:spPr>
              <a:xfrm>
                <a:off x="1143000" y="3048000"/>
                <a:ext cx="6324600" cy="10604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ea typeface="Cambria Math"/>
                        </a:rPr>
                        <m:t>≥</m:t>
                      </m:r>
                      <m:nary>
                        <m:naryPr>
                          <m:ctrlPr>
                            <a:rPr lang="en-US" sz="2800" b="0" i="1" smtClean="0">
                              <a:latin typeface="Cambria Math"/>
                            </a:rPr>
                          </m:ctrlPr>
                        </m:naryPr>
                        <m:sub>
                          <m:r>
                            <m:rPr>
                              <m:brk m:alnAt="23"/>
                            </m:rPr>
                            <a:rPr lang="en-US" sz="2800" b="0" i="1" smtClean="0">
                              <a:latin typeface="Cambria Math"/>
                            </a:rPr>
                            <m:t>1</m:t>
                          </m:r>
                        </m:sub>
                        <m:sup>
                          <m:r>
                            <a:rPr lang="en-US" sz="2800" b="0" i="1" smtClean="0">
                              <a:latin typeface="Cambria Math"/>
                              <a:ea typeface="Cambria Math"/>
                            </a:rPr>
                            <m:t>∞</m:t>
                          </m:r>
                        </m:sup>
                        <m:e>
                          <m:r>
                            <a:rPr lang="en-US" sz="2800" b="0" i="1" smtClean="0">
                              <a:latin typeface="Cambria Math"/>
                            </a:rPr>
                            <m:t>2</m:t>
                          </m:r>
                          <m:r>
                            <a:rPr lang="en-US" sz="2800" b="0" i="1" smtClean="0">
                              <a:latin typeface="Cambria Math"/>
                              <a:ea typeface="Cambria Math"/>
                            </a:rPr>
                            <m:t>𝜋</m:t>
                          </m:r>
                          <m:d>
                            <m:dPr>
                              <m:ctrlPr>
                                <a:rPr lang="en-US" sz="2800" b="0" i="1" smtClean="0">
                                  <a:latin typeface="Cambria Math"/>
                                  <a:ea typeface="Cambria Math"/>
                                </a:rPr>
                              </m:ctrlPr>
                            </m:dPr>
                            <m:e>
                              <m:f>
                                <m:fPr>
                                  <m:ctrlPr>
                                    <a:rPr lang="en-US" sz="2800" b="0" i="1" smtClean="0">
                                      <a:latin typeface="Cambria Math"/>
                                      <a:ea typeface="Cambria Math"/>
                                    </a:rPr>
                                  </m:ctrlPr>
                                </m:fPr>
                                <m:num>
                                  <m:r>
                                    <a:rPr lang="en-US" sz="2800" b="0" i="1" smtClean="0">
                                      <a:latin typeface="Cambria Math"/>
                                      <a:ea typeface="Cambria Math"/>
                                    </a:rPr>
                                    <m:t>1</m:t>
                                  </m:r>
                                </m:num>
                                <m:den>
                                  <m:r>
                                    <a:rPr lang="en-US" sz="2800" b="0" i="1" smtClean="0">
                                      <a:latin typeface="Cambria Math"/>
                                      <a:ea typeface="Cambria Math"/>
                                    </a:rPr>
                                    <m:t>𝑥</m:t>
                                  </m:r>
                                </m:den>
                              </m:f>
                            </m:e>
                          </m:d>
                          <m:r>
                            <a:rPr lang="en-US" sz="2800" b="0" i="1" smtClean="0">
                              <a:latin typeface="Cambria Math"/>
                              <a:ea typeface="Cambria Math"/>
                            </a:rPr>
                            <m:t>𝑑𝑥</m:t>
                          </m:r>
                          <m:r>
                            <a:rPr lang="en-US" sz="2800" b="0" i="1" smtClean="0">
                              <a:latin typeface="Cambria Math"/>
                              <a:ea typeface="Cambria Math"/>
                            </a:rPr>
                            <m:t>=2</m:t>
                          </m:r>
                          <m:r>
                            <a:rPr lang="en-US" sz="2800" b="0" i="1" smtClean="0">
                              <a:latin typeface="Cambria Math"/>
                              <a:ea typeface="Cambria Math"/>
                            </a:rPr>
                            <m:t>𝜋</m:t>
                          </m:r>
                          <m:r>
                            <a:rPr lang="en-US" sz="2800" b="0" i="1" smtClean="0">
                              <a:latin typeface="Cambria Math"/>
                              <a:ea typeface="Cambria Math"/>
                            </a:rPr>
                            <m:t> </m:t>
                          </m:r>
                          <m:r>
                            <m:rPr>
                              <m:nor/>
                            </m:rPr>
                            <a:rPr lang="en-US" sz="2800" b="0" i="0" smtClean="0">
                              <a:latin typeface="Cambria Math"/>
                              <a:ea typeface="Cambria Math"/>
                            </a:rPr>
                            <m:t>ln</m:t>
                          </m:r>
                          <m:d>
                            <m:dPr>
                              <m:ctrlPr>
                                <a:rPr lang="en-US" sz="2800" b="0" i="1" smtClean="0">
                                  <a:latin typeface="Cambria Math"/>
                                  <a:ea typeface="Cambria Math"/>
                                </a:rPr>
                              </m:ctrlPr>
                            </m:dPr>
                            <m:e>
                              <m:r>
                                <a:rPr lang="en-US" sz="2800" b="0" i="1" smtClean="0">
                                  <a:latin typeface="Cambria Math"/>
                                  <a:ea typeface="Cambria Math"/>
                                </a:rPr>
                                <m:t>𝑥</m:t>
                              </m:r>
                            </m:e>
                          </m:d>
                          <m:r>
                            <a:rPr lang="en-US" sz="2800" b="0" i="1" smtClean="0">
                              <a:latin typeface="Cambria Math"/>
                              <a:ea typeface="Cambria Math"/>
                            </a:rPr>
                            <m:t>   =∞</m:t>
                          </m:r>
                        </m:e>
                      </m:nary>
                      <m:r>
                        <a:rPr lang="en-US" sz="2800" b="0" i="1" smtClean="0">
                          <a:latin typeface="Cambria Math"/>
                          <a:ea typeface="Cambria Math"/>
                        </a:rPr>
                        <m:t>.</m:t>
                      </m:r>
                    </m:oMath>
                  </m:oMathPara>
                </a14:m>
                <a:endParaRPr lang="en-US" sz="2800" dirty="0"/>
              </a:p>
            </p:txBody>
          </p:sp>
        </mc:Choice>
        <mc:Fallback>
          <p:sp>
            <p:nvSpPr>
              <p:cNvPr id="8" name="TextBox 7"/>
              <p:cNvSpPr txBox="1">
                <a:spLocks noRot="1" noChangeAspect="1" noMove="1" noResize="1" noEditPoints="1" noAdjustHandles="1" noChangeArrowheads="1" noChangeShapeType="1" noTextEdit="1"/>
              </p:cNvSpPr>
              <p:nvPr/>
            </p:nvSpPr>
            <p:spPr>
              <a:xfrm>
                <a:off x="1143000" y="3048000"/>
                <a:ext cx="6324600" cy="1060483"/>
              </a:xfrm>
              <a:prstGeom prst="rect">
                <a:avLst/>
              </a:prstGeom>
              <a:blipFill rotWithShape="1">
                <a:blip r:embed="rId3"/>
                <a:stretch>
                  <a:fillRect/>
                </a:stretch>
              </a:blipFill>
            </p:spPr>
            <p:txBody>
              <a:bodyPr/>
              <a:lstStyle/>
              <a:p>
                <a:r>
                  <a:rPr lang="en-US">
                    <a:noFill/>
                  </a:rPr>
                  <a:t> </a:t>
                </a:r>
              </a:p>
            </p:txBody>
          </p:sp>
        </mc:Fallback>
      </mc:AlternateContent>
      <p:cxnSp>
        <p:nvCxnSpPr>
          <p:cNvPr id="9" name="Straight Connector 8"/>
          <p:cNvCxnSpPr/>
          <p:nvPr/>
        </p:nvCxnSpPr>
        <p:spPr>
          <a:xfrm>
            <a:off x="5943600" y="3276600"/>
            <a:ext cx="0" cy="609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5943600" y="3048000"/>
                <a:ext cx="38100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a:ea typeface="Cambria Math"/>
                        </a:rPr>
                        <m:t>∞</m:t>
                      </m:r>
                    </m:oMath>
                  </m:oMathPara>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5943600" y="3048000"/>
                <a:ext cx="381000" cy="40011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943600" y="3714690"/>
                <a:ext cx="38100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ea typeface="Cambria Math"/>
                        </a:rPr>
                        <m:t>1</m:t>
                      </m:r>
                    </m:oMath>
                  </m:oMathPara>
                </a14:m>
                <a:endParaRPr lang="en-US" sz="20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943600" y="3714690"/>
                <a:ext cx="381000" cy="40011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04800" y="4343400"/>
                <a:ext cx="8839200" cy="2246769"/>
              </a:xfrm>
              <a:prstGeom prst="rect">
                <a:avLst/>
              </a:prstGeom>
              <a:noFill/>
            </p:spPr>
            <p:txBody>
              <a:bodyPr wrap="square" rtlCol="0">
                <a:spAutoFit/>
              </a:bodyPr>
              <a:lstStyle/>
              <a:p>
                <a:r>
                  <a:rPr lang="en-US" sz="2800" b="1" dirty="0" smtClean="0"/>
                  <a:t>Note. </a:t>
                </a:r>
                <a:r>
                  <a:rPr lang="en-US" sz="2800" dirty="0" smtClean="0"/>
                  <a:t>So Gabriel’s trumpet has finite volume (</a:t>
                </a:r>
                <a14:m>
                  <m:oMath xmlns:m="http://schemas.openxmlformats.org/officeDocument/2006/math">
                    <m:r>
                      <a:rPr lang="en-US" sz="2800" i="1" smtClean="0">
                        <a:latin typeface="Cambria Math"/>
                        <a:ea typeface="Cambria Math"/>
                      </a:rPr>
                      <m:t>𝜋</m:t>
                    </m:r>
                  </m:oMath>
                </a14:m>
                <a:r>
                  <a:rPr lang="en-US" sz="2800" dirty="0" smtClean="0"/>
                  <a:t> cubic units) and infinite surface area. Here’s the “paradox”: </a:t>
                </a:r>
                <a:r>
                  <a:rPr lang="en-US" sz="2800" b="1" dirty="0" smtClean="0"/>
                  <a:t>Gabriel’s trumpet can be filled with a finite amount of paint, but it takes an infinite amount of paint to cover the (inner) surface!</a:t>
                </a:r>
                <a:endParaRPr lang="en-US" sz="2800"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304800" y="4343400"/>
                <a:ext cx="8839200" cy="2246769"/>
              </a:xfrm>
              <a:prstGeom prst="rect">
                <a:avLst/>
              </a:prstGeom>
              <a:blipFill rotWithShape="1">
                <a:blip r:embed="rId6"/>
                <a:stretch>
                  <a:fillRect l="-1379" t="-2446" r="-1310" b="-6793"/>
                </a:stretch>
              </a:blipFill>
            </p:spPr>
            <p:txBody>
              <a:bodyPr/>
              <a:lstStyle/>
              <a:p>
                <a:r>
                  <a:rPr lang="en-US">
                    <a:noFill/>
                  </a:rPr>
                  <a:t> </a:t>
                </a:r>
              </a:p>
            </p:txBody>
          </p:sp>
        </mc:Fallback>
      </mc:AlternateContent>
    </p:spTree>
    <p:extLst>
      <p:ext uri="{BB962C8B-B14F-4D97-AF65-F5344CB8AC3E}">
        <p14:creationId xmlns:p14="http://schemas.microsoft.com/office/powerpoint/2010/main" val="199881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438400" y="152400"/>
            <a:ext cx="4114800" cy="707886"/>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95400" y="152400"/>
            <a:ext cx="6324600" cy="707886"/>
          </a:xfrm>
          <a:prstGeom prst="rect">
            <a:avLst/>
          </a:prstGeom>
          <a:noFill/>
        </p:spPr>
        <p:txBody>
          <a:bodyPr wrap="square" rtlCol="0">
            <a:spAutoFit/>
          </a:bodyPr>
          <a:lstStyle/>
          <a:p>
            <a:pPr algn="ctr"/>
            <a:r>
              <a:rPr lang="en-US" sz="4000" dirty="0" smtClean="0"/>
              <a:t>EXPLANATION</a:t>
            </a:r>
            <a:endParaRPr lang="en-US" sz="4000" dirty="0"/>
          </a:p>
        </p:txBody>
      </p:sp>
      <p:sp>
        <p:nvSpPr>
          <p:cNvPr id="4" name="TextBox 3"/>
          <p:cNvSpPr txBox="1"/>
          <p:nvPr/>
        </p:nvSpPr>
        <p:spPr>
          <a:xfrm>
            <a:off x="304800" y="990600"/>
            <a:ext cx="8763000" cy="5693866"/>
          </a:xfrm>
          <a:prstGeom prst="rect">
            <a:avLst/>
          </a:prstGeom>
          <a:noFill/>
        </p:spPr>
        <p:txBody>
          <a:bodyPr wrap="square" rtlCol="0">
            <a:spAutoFit/>
          </a:bodyPr>
          <a:lstStyle/>
          <a:p>
            <a:r>
              <a:rPr lang="en-US" sz="2800" b="1" dirty="0" smtClean="0"/>
              <a:t>Note. </a:t>
            </a:r>
            <a:r>
              <a:rPr lang="en-US" sz="2800" dirty="0" smtClean="0"/>
              <a:t>I explain this to Calculus 2 students as saying that it isn’t “fair” to compare two different dimensional quantities, say surface area (2 dimensional) and volume (3 dimensional); a physical argument could be based on the units by which these are measured.  I pose the question: “How much paint does it take to paint an infinite surface?”  Well, it depends on how thick you paint the surface… if you paint it 0 thick, then it will take 0 (volume) of paint; not to say that it will take </a:t>
            </a:r>
            <a:r>
              <a:rPr lang="en-US" sz="2800" i="1" dirty="0" smtClean="0"/>
              <a:t>no</a:t>
            </a:r>
            <a:r>
              <a:rPr lang="en-US" sz="2800" dirty="0" smtClean="0"/>
              <a:t> paint, but that I could start with 1 gallon of paint, paint an infinite surface with a 0-thick coat, and have 1 gallon of paint left over.  This foreshadows measure theory and the fact that a measure 0 set can still have a lot of stuff in it! </a:t>
            </a:r>
            <a:endParaRPr lang="en-US" sz="2800" dirty="0"/>
          </a:p>
        </p:txBody>
      </p:sp>
    </p:spTree>
    <p:extLst>
      <p:ext uri="{BB962C8B-B14F-4D97-AF65-F5344CB8AC3E}">
        <p14:creationId xmlns:p14="http://schemas.microsoft.com/office/powerpoint/2010/main" val="4192901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433119" y="2912076"/>
            <a:ext cx="2434281" cy="66932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2438400" y="152400"/>
            <a:ext cx="4114800" cy="707886"/>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95400" y="152400"/>
            <a:ext cx="6324600" cy="707886"/>
          </a:xfrm>
          <a:prstGeom prst="rect">
            <a:avLst/>
          </a:prstGeom>
          <a:noFill/>
        </p:spPr>
        <p:txBody>
          <a:bodyPr wrap="square" rtlCol="0">
            <a:spAutoFit/>
          </a:bodyPr>
          <a:lstStyle/>
          <a:p>
            <a:pPr algn="ctr"/>
            <a:r>
              <a:rPr lang="en-US" sz="4000" dirty="0" smtClean="0"/>
              <a:t>EXPLANATION</a:t>
            </a:r>
            <a:endParaRPr lang="en-US" sz="4000" dirty="0"/>
          </a:p>
        </p:txBody>
      </p:sp>
      <mc:AlternateContent xmlns:mc="http://schemas.openxmlformats.org/markup-compatibility/2006">
        <mc:Choice xmlns:a14="http://schemas.microsoft.com/office/drawing/2010/main" Requires="a14">
          <p:sp>
            <p:nvSpPr>
              <p:cNvPr id="4" name="TextBox 3"/>
              <p:cNvSpPr txBox="1"/>
              <p:nvPr/>
            </p:nvSpPr>
            <p:spPr>
              <a:xfrm>
                <a:off x="304800" y="990600"/>
                <a:ext cx="8763000" cy="2246769"/>
              </a:xfrm>
              <a:prstGeom prst="rect">
                <a:avLst/>
              </a:prstGeom>
              <a:noFill/>
            </p:spPr>
            <p:txBody>
              <a:bodyPr wrap="square" rtlCol="0">
                <a:spAutoFit/>
              </a:bodyPr>
              <a:lstStyle/>
              <a:p>
                <a:r>
                  <a:rPr lang="en-US" sz="2800" b="1" dirty="0" smtClean="0"/>
                  <a:t>Note. </a:t>
                </a:r>
                <a:r>
                  <a:rPr lang="en-US" sz="2800" dirty="0" smtClean="0"/>
                  <a:t>One can observe (with an easy computation) that the area under the curve </a:t>
                </a:r>
                <a14:m>
                  <m:oMath xmlns:m="http://schemas.openxmlformats.org/officeDocument/2006/math">
                    <m:r>
                      <a:rPr lang="en-US" sz="2800" b="0" i="1" smtClean="0">
                        <a:latin typeface="Cambria Math"/>
                      </a:rPr>
                      <m:t>𝑦</m:t>
                    </m:r>
                    <m:r>
                      <a:rPr lang="en-US" sz="2800" b="0" i="1" smtClean="0">
                        <a:latin typeface="Cambria Math"/>
                      </a:rPr>
                      <m:t>=1/</m:t>
                    </m:r>
                    <m:sSup>
                      <m:sSupPr>
                        <m:ctrlPr>
                          <a:rPr lang="en-US" sz="2800" b="0" i="1" smtClean="0">
                            <a:latin typeface="Cambria Math"/>
                          </a:rPr>
                        </m:ctrlPr>
                      </m:sSupPr>
                      <m:e>
                        <m:r>
                          <a:rPr lang="en-US" sz="2800" b="0" i="1" smtClean="0">
                            <a:latin typeface="Cambria Math"/>
                          </a:rPr>
                          <m:t>𝑥</m:t>
                        </m:r>
                      </m:e>
                      <m:sup>
                        <m:r>
                          <a:rPr lang="en-US" sz="2800" b="0" i="1" smtClean="0">
                            <a:latin typeface="Cambria Math"/>
                          </a:rPr>
                          <m:t>2</m:t>
                        </m:r>
                      </m:sup>
                    </m:sSup>
                  </m:oMath>
                </a14:m>
                <a:r>
                  <a:rPr lang="en-US" sz="2800" dirty="0" smtClean="0"/>
                  <a:t> for </a:t>
                </a:r>
                <a14:m>
                  <m:oMath xmlns:m="http://schemas.openxmlformats.org/officeDocument/2006/math">
                    <m:r>
                      <a:rPr lang="en-US" sz="2800" b="0" i="1" smtClean="0">
                        <a:latin typeface="Cambria Math"/>
                      </a:rPr>
                      <m:t>𝑥</m:t>
                    </m:r>
                    <m:r>
                      <a:rPr lang="en-US" sz="2800" b="0" i="1" smtClean="0">
                        <a:latin typeface="Cambria Math"/>
                        <a:ea typeface="Cambria Math"/>
                      </a:rPr>
                      <m:t>∈[1,∞)</m:t>
                    </m:r>
                  </m:oMath>
                </a14:m>
                <a:r>
                  <a:rPr lang="en-US" sz="2800" dirty="0" smtClean="0"/>
                  <a:t> is finite (it is an area of 1), yet the perimeter of the region is infinite.  </a:t>
                </a:r>
              </a:p>
              <a:p>
                <a:endParaRPr lang="en-US" sz="2800" dirty="0"/>
              </a:p>
            </p:txBody>
          </p:sp>
        </mc:Choice>
        <mc:Fallback>
          <p:sp>
            <p:nvSpPr>
              <p:cNvPr id="4" name="TextBox 3"/>
              <p:cNvSpPr txBox="1">
                <a:spLocks noRot="1" noChangeAspect="1" noMove="1" noResize="1" noEditPoints="1" noAdjustHandles="1" noChangeArrowheads="1" noChangeShapeType="1" noTextEdit="1"/>
              </p:cNvSpPr>
              <p:nvPr/>
            </p:nvSpPr>
            <p:spPr>
              <a:xfrm>
                <a:off x="304800" y="990600"/>
                <a:ext cx="8763000" cy="2246769"/>
              </a:xfrm>
              <a:prstGeom prst="rect">
                <a:avLst/>
              </a:prstGeom>
              <a:blipFill rotWithShape="1">
                <a:blip r:embed="rId2"/>
                <a:stretch>
                  <a:fillRect l="-1391" t="-2446"/>
                </a:stretch>
              </a:blipFill>
            </p:spPr>
            <p:txBody>
              <a:bodyPr/>
              <a:lstStyle/>
              <a:p>
                <a:r>
                  <a:rPr lang="en-US">
                    <a:noFill/>
                  </a:rPr>
                  <a:t> </a:t>
                </a:r>
              </a:p>
            </p:txBody>
          </p:sp>
        </mc:Fallback>
      </mc:AlternateContent>
      <p:cxnSp>
        <p:nvCxnSpPr>
          <p:cNvPr id="7" name="Straight Connector 6"/>
          <p:cNvCxnSpPr/>
          <p:nvPr/>
        </p:nvCxnSpPr>
        <p:spPr>
          <a:xfrm>
            <a:off x="2714243" y="3593068"/>
            <a:ext cx="31530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866643" y="2678668"/>
            <a:ext cx="0" cy="1066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400043" y="3494045"/>
            <a:ext cx="0" cy="2514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47643" y="3669268"/>
            <a:ext cx="304800" cy="369332"/>
          </a:xfrm>
          <a:prstGeom prst="rect">
            <a:avLst/>
          </a:prstGeom>
          <a:noFill/>
        </p:spPr>
        <p:txBody>
          <a:bodyPr wrap="square" rtlCol="0">
            <a:spAutoFit/>
          </a:bodyPr>
          <a:lstStyle/>
          <a:p>
            <a:r>
              <a:rPr lang="en-US" dirty="0" smtClean="0"/>
              <a:t>1</a:t>
            </a:r>
            <a:endParaRPr lang="en-US" dirty="0"/>
          </a:p>
        </p:txBody>
      </p:sp>
      <p:sp>
        <p:nvSpPr>
          <p:cNvPr id="13" name="Rectangle 12"/>
          <p:cNvSpPr/>
          <p:nvPr/>
        </p:nvSpPr>
        <p:spPr>
          <a:xfrm rot="791237">
            <a:off x="3398943" y="2667785"/>
            <a:ext cx="2744647" cy="5680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3432994" y="2923744"/>
            <a:ext cx="2434281" cy="570301"/>
          </a:xfrm>
          <a:custGeom>
            <a:avLst/>
            <a:gdLst>
              <a:gd name="connsiteX0" fmla="*/ 0 w 2434281"/>
              <a:gd name="connsiteY0" fmla="*/ 0 h 570301"/>
              <a:gd name="connsiteX1" fmla="*/ 815546 w 2434281"/>
              <a:gd name="connsiteY1" fmla="*/ 494270 h 570301"/>
              <a:gd name="connsiteX2" fmla="*/ 2434281 w 2434281"/>
              <a:gd name="connsiteY2" fmla="*/ 568410 h 570301"/>
              <a:gd name="connsiteX3" fmla="*/ 2434281 w 2434281"/>
              <a:gd name="connsiteY3" fmla="*/ 568410 h 570301"/>
            </a:gdLst>
            <a:ahLst/>
            <a:cxnLst>
              <a:cxn ang="0">
                <a:pos x="connsiteX0" y="connsiteY0"/>
              </a:cxn>
              <a:cxn ang="0">
                <a:pos x="connsiteX1" y="connsiteY1"/>
              </a:cxn>
              <a:cxn ang="0">
                <a:pos x="connsiteX2" y="connsiteY2"/>
              </a:cxn>
              <a:cxn ang="0">
                <a:pos x="connsiteX3" y="connsiteY3"/>
              </a:cxn>
            </a:cxnLst>
            <a:rect l="l" t="t" r="r" b="b"/>
            <a:pathLst>
              <a:path w="2434281" h="570301">
                <a:moveTo>
                  <a:pt x="0" y="0"/>
                </a:moveTo>
                <a:cubicBezTo>
                  <a:pt x="204916" y="199767"/>
                  <a:pt x="409833" y="399535"/>
                  <a:pt x="815546" y="494270"/>
                </a:cubicBezTo>
                <a:cubicBezTo>
                  <a:pt x="1221260" y="589005"/>
                  <a:pt x="2434281" y="568410"/>
                  <a:pt x="2434281" y="568410"/>
                </a:cubicBezTo>
                <a:lnTo>
                  <a:pt x="2434281" y="568410"/>
                </a:lnTo>
              </a:path>
            </a:pathLst>
          </a:cu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04800" y="4114800"/>
            <a:ext cx="8763000" cy="2677656"/>
          </a:xfrm>
          <a:prstGeom prst="rect">
            <a:avLst/>
          </a:prstGeom>
          <a:noFill/>
        </p:spPr>
        <p:txBody>
          <a:bodyPr wrap="square" rtlCol="0">
            <a:spAutoFit/>
          </a:bodyPr>
          <a:lstStyle/>
          <a:p>
            <a:r>
              <a:rPr lang="en-US" sz="2800" dirty="0" smtClean="0"/>
              <a:t>Nobody objects to this, but it is the same story as above, just dropped down one dimension (from finite volume to finite area, and from infinite surface are to infinite perimeter). It is the introduction of the paint terminology that makes things suspect in the discussion of Gabriel’s trumpet.   </a:t>
            </a:r>
            <a:endParaRPr lang="en-US" sz="2800" dirty="0"/>
          </a:p>
        </p:txBody>
      </p:sp>
      <p:cxnSp>
        <p:nvCxnSpPr>
          <p:cNvPr id="11" name="Straight Connector 10"/>
          <p:cNvCxnSpPr/>
          <p:nvPr/>
        </p:nvCxnSpPr>
        <p:spPr>
          <a:xfrm>
            <a:off x="3429000" y="2923744"/>
            <a:ext cx="0" cy="657656"/>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239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p:bldP spid="6"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914400" y="152400"/>
            <a:ext cx="7239000" cy="707886"/>
          </a:xfrm>
          <a:prstGeom prst="roundRect">
            <a:avLst/>
          </a:prstGeom>
          <a:solidFill>
            <a:srgbClr val="00B0F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14400" y="130314"/>
            <a:ext cx="7162800" cy="707886"/>
          </a:xfrm>
          <a:prstGeom prst="rect">
            <a:avLst/>
          </a:prstGeom>
          <a:noFill/>
        </p:spPr>
        <p:txBody>
          <a:bodyPr wrap="square" rtlCol="0">
            <a:spAutoFit/>
          </a:bodyPr>
          <a:lstStyle/>
          <a:p>
            <a:pPr algn="ctr"/>
            <a:r>
              <a:rPr lang="en-US" sz="4000" dirty="0" smtClean="0"/>
              <a:t>Everything Equals Everything Else</a:t>
            </a:r>
            <a:endParaRPr lang="en-US" sz="4000" dirty="0"/>
          </a:p>
        </p:txBody>
      </p:sp>
      <mc:AlternateContent xmlns:mc="http://schemas.openxmlformats.org/markup-compatibility/2006">
        <mc:Choice xmlns:a14="http://schemas.microsoft.com/office/drawing/2010/main" Requires="a14">
          <p:sp>
            <p:nvSpPr>
              <p:cNvPr id="5" name="TextBox 4"/>
              <p:cNvSpPr txBox="1"/>
              <p:nvPr/>
            </p:nvSpPr>
            <p:spPr>
              <a:xfrm>
                <a:off x="381000" y="990600"/>
                <a:ext cx="8686800" cy="3120854"/>
              </a:xfrm>
              <a:prstGeom prst="rect">
                <a:avLst/>
              </a:prstGeom>
              <a:noFill/>
            </p:spPr>
            <p:txBody>
              <a:bodyPr wrap="square" rtlCol="0">
                <a:spAutoFit/>
              </a:bodyPr>
              <a:lstStyle/>
              <a:p>
                <a:r>
                  <a:rPr lang="en-US" sz="2800" b="1" dirty="0" smtClean="0"/>
                  <a:t>Note. </a:t>
                </a:r>
                <a:r>
                  <a:rPr lang="en-US" sz="2800" dirty="0" smtClean="0"/>
                  <a:t>As seen in Calculus 2 (MATH 1920), we see that the </a:t>
                </a:r>
                <a:r>
                  <a:rPr lang="en-US" sz="2800" dirty="0" smtClean="0"/>
                  <a:t>Maclaurin</a:t>
                </a:r>
                <a:r>
                  <a:rPr lang="en-US" sz="2800" dirty="0" smtClean="0"/>
                  <a:t> </a:t>
                </a:r>
                <a:r>
                  <a:rPr lang="en-US" sz="2800" dirty="0" smtClean="0"/>
                  <a:t>series for </a:t>
                </a:r>
                <a14:m>
                  <m:oMath xmlns:m="http://schemas.openxmlformats.org/officeDocument/2006/math">
                    <m:func>
                      <m:funcPr>
                        <m:ctrlPr>
                          <a:rPr lang="en-US" sz="2800" i="1" smtClean="0">
                            <a:latin typeface="Cambria Math"/>
                          </a:rPr>
                        </m:ctrlPr>
                      </m:funcPr>
                      <m:fName>
                        <m:r>
                          <m:rPr>
                            <m:sty m:val="p"/>
                          </m:rPr>
                          <a:rPr lang="en-US" sz="2800" i="0" smtClean="0">
                            <a:latin typeface="Cambria Math"/>
                          </a:rPr>
                          <m:t>ln</m:t>
                        </m:r>
                      </m:fName>
                      <m:e>
                        <m:r>
                          <a:rPr lang="en-US" sz="2800" b="0" i="1" smtClean="0">
                            <a:latin typeface="Cambria Math"/>
                          </a:rPr>
                          <m:t>(</m:t>
                        </m:r>
                        <m:r>
                          <a:rPr lang="en-US" sz="2800" b="0" i="1" smtClean="0">
                            <a:latin typeface="Cambria Math"/>
                          </a:rPr>
                          <m:t>𝑥</m:t>
                        </m:r>
                        <m:r>
                          <a:rPr lang="en-US" sz="2800" b="0" i="1" smtClean="0">
                            <a:latin typeface="Cambria Math"/>
                          </a:rPr>
                          <m:t>+1)</m:t>
                        </m:r>
                      </m:e>
                    </m:func>
                  </m:oMath>
                </a14:m>
                <a:r>
                  <a:rPr lang="en-US" sz="2800" dirty="0" smtClean="0"/>
                  <a:t> </a:t>
                </a:r>
                <a:r>
                  <a:rPr lang="en-US" sz="2800" dirty="0" smtClean="0"/>
                  <a:t>is </a:t>
                </a:r>
                <a:endParaRPr lang="en-US" sz="2800" dirty="0" smtClean="0"/>
              </a:p>
              <a:p>
                <a:pPr algn="ctr"/>
                <a14:m>
                  <m:oMath xmlns:m="http://schemas.openxmlformats.org/officeDocument/2006/math">
                    <m:func>
                      <m:funcPr>
                        <m:ctrlPr>
                          <a:rPr lang="en-US" sz="2800" i="1" smtClean="0">
                            <a:latin typeface="Cambria Math"/>
                          </a:rPr>
                        </m:ctrlPr>
                      </m:funcPr>
                      <m:fName>
                        <m:r>
                          <m:rPr>
                            <m:sty m:val="p"/>
                          </m:rPr>
                          <a:rPr lang="en-US" sz="2800" i="0" smtClean="0">
                            <a:latin typeface="Cambria Math"/>
                          </a:rPr>
                          <m:t>ln</m:t>
                        </m:r>
                      </m:fName>
                      <m:e>
                        <m:r>
                          <a:rPr lang="en-US" sz="2800" b="0" i="1" smtClean="0">
                            <a:latin typeface="Cambria Math"/>
                          </a:rPr>
                          <m:t>(</m:t>
                        </m:r>
                        <m:r>
                          <a:rPr lang="en-US" sz="2800" b="0" i="1" smtClean="0">
                            <a:latin typeface="Cambria Math"/>
                          </a:rPr>
                          <m:t>𝑥</m:t>
                        </m:r>
                        <m:r>
                          <a:rPr lang="en-US" sz="2800" b="0" i="1" smtClean="0">
                            <a:latin typeface="Cambria Math"/>
                          </a:rPr>
                          <m:t>+1)</m:t>
                        </m:r>
                      </m:e>
                    </m:func>
                    <m:r>
                      <a:rPr lang="en-US" sz="2800" b="0" i="1" smtClean="0">
                        <a:latin typeface="Cambria Math"/>
                      </a:rPr>
                      <m:t>=</m:t>
                    </m:r>
                    <m:nary>
                      <m:naryPr>
                        <m:chr m:val="∑"/>
                        <m:ctrlPr>
                          <a:rPr lang="en-US" sz="2800" b="0" i="1" smtClean="0">
                            <a:latin typeface="Cambria Math"/>
                          </a:rPr>
                        </m:ctrlPr>
                      </m:naryPr>
                      <m:sub>
                        <m:r>
                          <m:rPr>
                            <m:brk m:alnAt="23"/>
                          </m:rPr>
                          <a:rPr lang="en-US" sz="2800" b="0" i="1" smtClean="0">
                            <a:latin typeface="Cambria Math"/>
                          </a:rPr>
                          <m:t>𝑛</m:t>
                        </m:r>
                        <m:r>
                          <a:rPr lang="en-US" sz="2800" b="0" i="1" smtClean="0">
                            <a:latin typeface="Cambria Math"/>
                          </a:rPr>
                          <m:t>=1</m:t>
                        </m:r>
                      </m:sub>
                      <m:sup>
                        <m:r>
                          <a:rPr lang="en-US" sz="2800" b="0" i="1" smtClean="0">
                            <a:latin typeface="Cambria Math"/>
                            <a:ea typeface="Cambria Math"/>
                          </a:rPr>
                          <m:t>∞</m:t>
                        </m:r>
                      </m:sup>
                      <m:e>
                        <m:sSup>
                          <m:sSupPr>
                            <m:ctrlPr>
                              <a:rPr lang="en-US" sz="2800" b="0" i="1" smtClean="0">
                                <a:latin typeface="Cambria Math"/>
                              </a:rPr>
                            </m:ctrlPr>
                          </m:sSupPr>
                          <m:e>
                            <m:r>
                              <a:rPr lang="en-US" sz="2800" b="0" i="1" smtClean="0">
                                <a:latin typeface="Cambria Math"/>
                              </a:rPr>
                              <m:t>(−1)</m:t>
                            </m:r>
                          </m:e>
                          <m:sup>
                            <m:r>
                              <a:rPr lang="en-US" sz="2800" b="0" i="1" smtClean="0">
                                <a:latin typeface="Cambria Math"/>
                              </a:rPr>
                              <m:t>𝑛</m:t>
                            </m:r>
                            <m:r>
                              <a:rPr lang="en-US" sz="2800" b="0" i="1" smtClean="0">
                                <a:latin typeface="Cambria Math"/>
                              </a:rPr>
                              <m:t>+1</m:t>
                            </m:r>
                          </m:sup>
                        </m:sSup>
                        <m:f>
                          <m:fPr>
                            <m:ctrlPr>
                              <a:rPr lang="en-US" sz="2800" b="0" i="1" smtClean="0">
                                <a:latin typeface="Cambria Math"/>
                              </a:rPr>
                            </m:ctrlPr>
                          </m:fPr>
                          <m:num>
                            <m:sSup>
                              <m:sSupPr>
                                <m:ctrlPr>
                                  <a:rPr lang="en-US" sz="2800" b="0" i="1" smtClean="0">
                                    <a:latin typeface="Cambria Math"/>
                                  </a:rPr>
                                </m:ctrlPr>
                              </m:sSupPr>
                              <m:e>
                                <m:r>
                                  <a:rPr lang="en-US" sz="2800" b="0" i="1" smtClean="0">
                                    <a:latin typeface="Cambria Math"/>
                                  </a:rPr>
                                  <m:t>𝑥</m:t>
                                </m:r>
                              </m:e>
                              <m:sup>
                                <m:r>
                                  <a:rPr lang="en-US" sz="2800" b="0" i="1" smtClean="0">
                                    <a:latin typeface="Cambria Math"/>
                                  </a:rPr>
                                  <m:t>𝑛</m:t>
                                </m:r>
                              </m:sup>
                            </m:sSup>
                          </m:num>
                          <m:den>
                            <m:r>
                              <a:rPr lang="en-US" sz="2800" b="0" i="1" smtClean="0">
                                <a:latin typeface="Cambria Math"/>
                              </a:rPr>
                              <m:t>𝑛</m:t>
                            </m:r>
                          </m:den>
                        </m:f>
                      </m:e>
                    </m:nary>
                  </m:oMath>
                </a14:m>
                <a:r>
                  <a:rPr lang="en-US" sz="2800" dirty="0" smtClean="0"/>
                  <a:t> for </a:t>
                </a:r>
                <a14:m>
                  <m:oMath xmlns:m="http://schemas.openxmlformats.org/officeDocument/2006/math">
                    <m:r>
                      <a:rPr lang="en-US" sz="2800" b="0" i="1" smtClean="0">
                        <a:latin typeface="Cambria Math"/>
                      </a:rPr>
                      <m:t>𝑥</m:t>
                    </m:r>
                    <m:r>
                      <a:rPr lang="en-US" sz="2800" b="0" i="1" smtClean="0">
                        <a:latin typeface="Cambria Math"/>
                        <a:ea typeface="Cambria Math"/>
                      </a:rPr>
                      <m:t>∈</m:t>
                    </m:r>
                    <m:d>
                      <m:dPr>
                        <m:endChr m:val="]"/>
                        <m:ctrlPr>
                          <a:rPr lang="en-US" sz="2800" b="0" i="1" smtClean="0">
                            <a:latin typeface="Cambria Math"/>
                            <a:ea typeface="Cambria Math"/>
                          </a:rPr>
                        </m:ctrlPr>
                      </m:dPr>
                      <m:e>
                        <m:r>
                          <a:rPr lang="en-US" sz="2800" b="0" i="1" smtClean="0">
                            <a:latin typeface="Cambria Math"/>
                            <a:ea typeface="Cambria Math"/>
                          </a:rPr>
                          <m:t>−</m:t>
                        </m:r>
                        <m:r>
                          <a:rPr lang="en-US" sz="2800" b="0" i="1" smtClean="0">
                            <a:latin typeface="Cambria Math"/>
                          </a:rPr>
                          <m:t>1,1</m:t>
                        </m:r>
                      </m:e>
                    </m:d>
                    <m:r>
                      <a:rPr lang="en-US" sz="2800" b="0" i="1" smtClean="0">
                        <a:latin typeface="Cambria Math"/>
                      </a:rPr>
                      <m:t>.</m:t>
                    </m:r>
                  </m:oMath>
                </a14:m>
                <a:r>
                  <a:rPr lang="en-US" sz="2800" dirty="0" smtClean="0"/>
                  <a:t> </a:t>
                </a:r>
              </a:p>
              <a:p>
                <a:r>
                  <a:rPr lang="en-US" sz="2800" dirty="0" smtClean="0"/>
                  <a:t>So </a:t>
                </a:r>
                <a14:m>
                  <m:oMath xmlns:m="http://schemas.openxmlformats.org/officeDocument/2006/math">
                    <m:func>
                      <m:funcPr>
                        <m:ctrlPr>
                          <a:rPr lang="en-US" sz="2800" i="1" smtClean="0">
                            <a:latin typeface="Cambria Math"/>
                          </a:rPr>
                        </m:ctrlPr>
                      </m:funcPr>
                      <m:fName>
                        <m:r>
                          <m:rPr>
                            <m:sty m:val="p"/>
                          </m:rPr>
                          <a:rPr lang="en-US" sz="2800" i="0" smtClean="0">
                            <a:latin typeface="Cambria Math"/>
                          </a:rPr>
                          <m:t>ln</m:t>
                        </m:r>
                      </m:fName>
                      <m:e>
                        <m:r>
                          <a:rPr lang="en-US" sz="2800" b="0" i="1" smtClean="0">
                            <a:latin typeface="Cambria Math"/>
                          </a:rPr>
                          <m:t>(2)</m:t>
                        </m:r>
                      </m:e>
                    </m:func>
                    <m:r>
                      <a:rPr lang="en-US" sz="2800" b="0" i="1" smtClean="0">
                        <a:latin typeface="Cambria Math"/>
                      </a:rPr>
                      <m:t>=</m:t>
                    </m:r>
                    <m:nary>
                      <m:naryPr>
                        <m:chr m:val="∑"/>
                        <m:ctrlPr>
                          <a:rPr lang="en-US" sz="2800" b="0" i="1" smtClean="0">
                            <a:latin typeface="Cambria Math"/>
                          </a:rPr>
                        </m:ctrlPr>
                      </m:naryPr>
                      <m:sub>
                        <m:r>
                          <m:rPr>
                            <m:brk m:alnAt="23"/>
                          </m:rPr>
                          <a:rPr lang="en-US" sz="2800" b="0" i="1" smtClean="0">
                            <a:latin typeface="Cambria Math"/>
                          </a:rPr>
                          <m:t>𝑛</m:t>
                        </m:r>
                        <m:r>
                          <a:rPr lang="en-US" sz="2800" b="0" i="1" smtClean="0">
                            <a:latin typeface="Cambria Math"/>
                          </a:rPr>
                          <m:t>=1</m:t>
                        </m:r>
                      </m:sub>
                      <m:sup>
                        <m:r>
                          <a:rPr lang="en-US" sz="2800" b="0" i="1" smtClean="0">
                            <a:latin typeface="Cambria Math"/>
                            <a:ea typeface="Cambria Math"/>
                          </a:rPr>
                          <m:t>∞</m:t>
                        </m:r>
                      </m:sup>
                      <m:e>
                        <m:sSup>
                          <m:sSupPr>
                            <m:ctrlPr>
                              <a:rPr lang="en-US" sz="2800" b="0" i="1" smtClean="0">
                                <a:latin typeface="Cambria Math"/>
                              </a:rPr>
                            </m:ctrlPr>
                          </m:sSupPr>
                          <m:e>
                            <m:r>
                              <a:rPr lang="en-US" sz="2800" b="0" i="1" smtClean="0">
                                <a:latin typeface="Cambria Math"/>
                              </a:rPr>
                              <m:t>(−1)</m:t>
                            </m:r>
                          </m:e>
                          <m:sup>
                            <m:r>
                              <a:rPr lang="en-US" sz="2800" b="0" i="1" smtClean="0">
                                <a:latin typeface="Cambria Math"/>
                              </a:rPr>
                              <m:t>𝑛</m:t>
                            </m:r>
                            <m:r>
                              <a:rPr lang="en-US" sz="2800" b="0" i="1" smtClean="0">
                                <a:latin typeface="Cambria Math"/>
                              </a:rPr>
                              <m:t>+1</m:t>
                            </m:r>
                          </m:sup>
                        </m:sSup>
                        <m:f>
                          <m:fPr>
                            <m:ctrlPr>
                              <a:rPr lang="en-US" sz="2800" b="0" i="1" smtClean="0">
                                <a:latin typeface="Cambria Math"/>
                              </a:rPr>
                            </m:ctrlPr>
                          </m:fPr>
                          <m:num>
                            <m:sSup>
                              <m:sSupPr>
                                <m:ctrlPr>
                                  <a:rPr lang="en-US" sz="2800" b="0" i="1" smtClean="0">
                                    <a:latin typeface="Cambria Math"/>
                                  </a:rPr>
                                </m:ctrlPr>
                              </m:sSupPr>
                              <m:e>
                                <m:r>
                                  <a:rPr lang="en-US" sz="2800" b="0" i="1" smtClean="0">
                                    <a:latin typeface="Cambria Math"/>
                                  </a:rPr>
                                  <m:t>1</m:t>
                                </m:r>
                              </m:e>
                              <m:sup>
                                <m:r>
                                  <a:rPr lang="en-US" sz="2800" b="0" i="1" smtClean="0">
                                    <a:latin typeface="Cambria Math"/>
                                  </a:rPr>
                                  <m:t>𝑛</m:t>
                                </m:r>
                              </m:sup>
                            </m:sSup>
                          </m:num>
                          <m:den>
                            <m:r>
                              <a:rPr lang="en-US" sz="2800" b="0" i="1" smtClean="0">
                                <a:latin typeface="Cambria Math"/>
                              </a:rPr>
                              <m:t>𝑛</m:t>
                            </m:r>
                          </m:den>
                        </m:f>
                        <m:r>
                          <a:rPr lang="en-US" sz="2800" b="0" i="1" smtClean="0">
                            <a:latin typeface="Cambria Math"/>
                          </a:rPr>
                          <m:t>=1−</m:t>
                        </m:r>
                        <m:f>
                          <m:fPr>
                            <m:ctrlPr>
                              <a:rPr lang="en-US" sz="2800" b="0" i="1" smtClean="0">
                                <a:latin typeface="Cambria Math"/>
                              </a:rPr>
                            </m:ctrlPr>
                          </m:fPr>
                          <m:num>
                            <m:r>
                              <a:rPr lang="en-US" sz="2800" b="0" i="1" smtClean="0">
                                <a:latin typeface="Cambria Math"/>
                              </a:rPr>
                              <m:t>1</m:t>
                            </m:r>
                          </m:num>
                          <m:den>
                            <m:r>
                              <a:rPr lang="en-US" sz="2800" b="0" i="1" smtClean="0">
                                <a:latin typeface="Cambria Math"/>
                              </a:rPr>
                              <m:t>2</m:t>
                            </m:r>
                          </m:den>
                        </m:f>
                        <m:r>
                          <a:rPr lang="en-US" sz="2800" b="0" i="1" smtClean="0">
                            <a:latin typeface="Cambria Math"/>
                          </a:rPr>
                          <m:t>+</m:t>
                        </m:r>
                        <m:f>
                          <m:fPr>
                            <m:ctrlPr>
                              <a:rPr lang="en-US" sz="2800" b="0" i="1" smtClean="0">
                                <a:latin typeface="Cambria Math"/>
                              </a:rPr>
                            </m:ctrlPr>
                          </m:fPr>
                          <m:num>
                            <m:r>
                              <a:rPr lang="en-US" sz="2800" b="0" i="1" smtClean="0">
                                <a:latin typeface="Cambria Math"/>
                              </a:rPr>
                              <m:t>1</m:t>
                            </m:r>
                          </m:num>
                          <m:den>
                            <m:r>
                              <a:rPr lang="en-US" sz="2800" b="0" i="1" smtClean="0">
                                <a:latin typeface="Cambria Math"/>
                              </a:rPr>
                              <m:t>3</m:t>
                            </m:r>
                          </m:den>
                        </m:f>
                        <m:r>
                          <a:rPr lang="en-US" sz="2800" b="0" i="1" smtClean="0">
                            <a:latin typeface="Cambria Math"/>
                          </a:rPr>
                          <m:t>−</m:t>
                        </m:r>
                        <m:f>
                          <m:fPr>
                            <m:ctrlPr>
                              <a:rPr lang="en-US" sz="2800" b="0" i="1" smtClean="0">
                                <a:latin typeface="Cambria Math"/>
                              </a:rPr>
                            </m:ctrlPr>
                          </m:fPr>
                          <m:num>
                            <m:r>
                              <a:rPr lang="en-US" sz="2800" b="0" i="1" smtClean="0">
                                <a:latin typeface="Cambria Math"/>
                              </a:rPr>
                              <m:t>1</m:t>
                            </m:r>
                          </m:num>
                          <m:den>
                            <m:r>
                              <a:rPr lang="en-US" sz="2800" b="0" i="1" smtClean="0">
                                <a:latin typeface="Cambria Math"/>
                              </a:rPr>
                              <m:t>4</m:t>
                            </m:r>
                          </m:den>
                        </m:f>
                        <m:r>
                          <a:rPr lang="en-US" sz="2800" b="0" i="1" smtClean="0">
                            <a:latin typeface="Cambria Math"/>
                          </a:rPr>
                          <m:t>+</m:t>
                        </m:r>
                        <m:f>
                          <m:fPr>
                            <m:ctrlPr>
                              <a:rPr lang="en-US" sz="2800" b="0" i="1" smtClean="0">
                                <a:latin typeface="Cambria Math"/>
                              </a:rPr>
                            </m:ctrlPr>
                          </m:fPr>
                          <m:num>
                            <m:r>
                              <a:rPr lang="en-US" sz="2800" b="0" i="1" smtClean="0">
                                <a:latin typeface="Cambria Math"/>
                              </a:rPr>
                              <m:t>1</m:t>
                            </m:r>
                          </m:num>
                          <m:den>
                            <m:r>
                              <a:rPr lang="en-US" sz="2800" b="0" i="1" smtClean="0">
                                <a:latin typeface="Cambria Math"/>
                              </a:rPr>
                              <m:t>5</m:t>
                            </m:r>
                          </m:den>
                        </m:f>
                        <m:r>
                          <a:rPr lang="en-US" sz="2800" b="0" i="1" smtClean="0">
                            <a:latin typeface="Cambria Math"/>
                          </a:rPr>
                          <m:t>−…</m:t>
                        </m:r>
                      </m:e>
                    </m:nary>
                  </m:oMath>
                </a14:m>
                <a:r>
                  <a:rPr lang="en-US" sz="2800" dirty="0" smtClean="0"/>
                  <a:t> </a:t>
                </a:r>
              </a:p>
              <a:p>
                <a:r>
                  <a:rPr lang="en-US" sz="2800" dirty="0" smtClean="0"/>
                  <a:t>That is, the alternating harmonic series converges to </a:t>
                </a:r>
                <a14:m>
                  <m:oMath xmlns:m="http://schemas.openxmlformats.org/officeDocument/2006/math">
                    <m:func>
                      <m:funcPr>
                        <m:ctrlPr>
                          <a:rPr lang="en-US" sz="2800" i="1" smtClean="0">
                            <a:latin typeface="Cambria Math"/>
                          </a:rPr>
                        </m:ctrlPr>
                      </m:funcPr>
                      <m:fName>
                        <m:r>
                          <m:rPr>
                            <m:sty m:val="p"/>
                          </m:rPr>
                          <a:rPr lang="en-US" sz="2800" i="0" smtClean="0">
                            <a:latin typeface="Cambria Math"/>
                          </a:rPr>
                          <m:t>ln</m:t>
                        </m:r>
                      </m:fName>
                      <m:e>
                        <m:r>
                          <a:rPr lang="en-US" sz="2800" b="0" i="1" smtClean="0">
                            <a:latin typeface="Cambria Math"/>
                          </a:rPr>
                          <m:t>2</m:t>
                        </m:r>
                      </m:e>
                    </m:func>
                    <m:r>
                      <a:rPr lang="en-US" sz="2800" b="0" i="1" smtClean="0">
                        <a:latin typeface="Cambria Math"/>
                      </a:rPr>
                      <m:t>.</m:t>
                    </m:r>
                  </m:oMath>
                </a14:m>
                <a:endParaRPr lang="en-US" sz="2800" dirty="0" smtClean="0"/>
              </a:p>
              <a:p>
                <a:endParaRPr lang="en-US" sz="2800" dirty="0"/>
              </a:p>
            </p:txBody>
          </p:sp>
        </mc:Choice>
        <mc:Fallback>
          <p:sp>
            <p:nvSpPr>
              <p:cNvPr id="5" name="TextBox 4"/>
              <p:cNvSpPr txBox="1">
                <a:spLocks noRot="1" noChangeAspect="1" noMove="1" noResize="1" noEditPoints="1" noAdjustHandles="1" noChangeArrowheads="1" noChangeShapeType="1" noTextEdit="1"/>
              </p:cNvSpPr>
              <p:nvPr/>
            </p:nvSpPr>
            <p:spPr>
              <a:xfrm>
                <a:off x="381000" y="990600"/>
                <a:ext cx="8686800" cy="3120854"/>
              </a:xfrm>
              <a:prstGeom prst="rect">
                <a:avLst/>
              </a:prstGeom>
              <a:blipFill rotWithShape="1">
                <a:blip r:embed="rId2"/>
                <a:stretch>
                  <a:fillRect l="-1474" t="-17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81000" y="3694671"/>
                <a:ext cx="8305800" cy="3468129"/>
              </a:xfrm>
              <a:prstGeom prst="rect">
                <a:avLst/>
              </a:prstGeom>
              <a:noFill/>
            </p:spPr>
            <p:txBody>
              <a:bodyPr wrap="square" rtlCol="0">
                <a:spAutoFit/>
              </a:bodyPr>
              <a:lstStyle/>
              <a:p>
                <a:r>
                  <a:rPr lang="en-US" sz="2800" b="1" dirty="0" smtClean="0"/>
                  <a:t>Note. </a:t>
                </a:r>
                <a:r>
                  <a:rPr lang="en-US" sz="2800" dirty="0" smtClean="0"/>
                  <a:t>We notice two properties of the alternating harmonic series </a:t>
                </a:r>
                <a14:m>
                  <m:oMath xmlns:m="http://schemas.openxmlformats.org/officeDocument/2006/math">
                    <m:nary>
                      <m:naryPr>
                        <m:chr m:val="∑"/>
                        <m:ctrlPr>
                          <a:rPr lang="en-US" sz="2800" i="1" smtClean="0">
                            <a:latin typeface="Cambria Math"/>
                          </a:rPr>
                        </m:ctrlPr>
                      </m:naryPr>
                      <m:sub>
                        <m:r>
                          <m:rPr>
                            <m:brk m:alnAt="23"/>
                          </m:rPr>
                          <a:rPr lang="en-US" sz="2800" b="0" i="1" smtClean="0">
                            <a:latin typeface="Cambria Math"/>
                          </a:rPr>
                          <m:t>𝑛</m:t>
                        </m:r>
                        <m:r>
                          <a:rPr lang="en-US" sz="2800" b="0" i="1" smtClean="0">
                            <a:latin typeface="Cambria Math"/>
                          </a:rPr>
                          <m:t>=1</m:t>
                        </m:r>
                      </m:sub>
                      <m:sup>
                        <m:r>
                          <a:rPr lang="en-US" sz="2800" i="1" smtClean="0">
                            <a:latin typeface="Cambria Math"/>
                            <a:ea typeface="Cambria Math"/>
                          </a:rPr>
                          <m:t>∞</m:t>
                        </m:r>
                      </m:sup>
                      <m:e>
                        <m:sSub>
                          <m:sSubPr>
                            <m:ctrlPr>
                              <a:rPr lang="en-US" sz="2800" i="1" smtClean="0">
                                <a:latin typeface="Cambria Math"/>
                              </a:rPr>
                            </m:ctrlPr>
                          </m:sSubPr>
                          <m:e>
                            <m:r>
                              <a:rPr lang="en-US" sz="2800" b="0" i="1" smtClean="0">
                                <a:latin typeface="Cambria Math"/>
                              </a:rPr>
                              <m:t>𝑎</m:t>
                            </m:r>
                          </m:e>
                          <m:sub>
                            <m:r>
                              <a:rPr lang="en-US" sz="2800" b="0" i="1" smtClean="0">
                                <a:latin typeface="Cambria Math"/>
                              </a:rPr>
                              <m:t>𝑛</m:t>
                            </m:r>
                          </m:sub>
                        </m:sSub>
                      </m:e>
                    </m:nary>
                  </m:oMath>
                </a14:m>
                <a:r>
                  <a:rPr lang="en-US" sz="2800" dirty="0" smtClean="0"/>
                  <a:t>, where </a:t>
                </a:r>
                <a14:m>
                  <m:oMath xmlns:m="http://schemas.openxmlformats.org/officeDocument/2006/math">
                    <m:sSub>
                      <m:sSubPr>
                        <m:ctrlPr>
                          <a:rPr lang="en-US" sz="2800" i="1" smtClean="0">
                            <a:latin typeface="Cambria Math"/>
                          </a:rPr>
                        </m:ctrlPr>
                      </m:sSubPr>
                      <m:e>
                        <m:r>
                          <a:rPr lang="en-US" sz="2800" b="0" i="1" smtClean="0">
                            <a:latin typeface="Cambria Math"/>
                          </a:rPr>
                          <m:t>𝑎</m:t>
                        </m:r>
                      </m:e>
                      <m:sub>
                        <m:r>
                          <a:rPr lang="en-US" sz="2800" b="0" i="1" smtClean="0">
                            <a:latin typeface="Cambria Math"/>
                          </a:rPr>
                          <m:t>𝑛</m:t>
                        </m:r>
                      </m:sub>
                    </m:sSub>
                    <m:r>
                      <a:rPr lang="en-US" sz="2800" b="0" i="1" smtClean="0">
                        <a:latin typeface="Cambria Math"/>
                      </a:rPr>
                      <m:t>=</m:t>
                    </m:r>
                    <m:sSup>
                      <m:sSupPr>
                        <m:ctrlPr>
                          <a:rPr lang="en-US" sz="2800" b="0" i="1" smtClean="0">
                            <a:latin typeface="Cambria Math"/>
                          </a:rPr>
                        </m:ctrlPr>
                      </m:sSupPr>
                      <m:e>
                        <m:r>
                          <a:rPr lang="en-US" sz="2800" b="0" i="1" smtClean="0">
                            <a:latin typeface="Cambria Math"/>
                          </a:rPr>
                          <m:t>(−1)</m:t>
                        </m:r>
                      </m:e>
                      <m:sup>
                        <m:r>
                          <a:rPr lang="en-US" sz="2800" b="0" i="1" smtClean="0">
                            <a:latin typeface="Cambria Math"/>
                          </a:rPr>
                          <m:t>𝑛</m:t>
                        </m:r>
                        <m:r>
                          <a:rPr lang="en-US" sz="2800" b="0" i="1" smtClean="0">
                            <a:latin typeface="Cambria Math"/>
                          </a:rPr>
                          <m:t>+1</m:t>
                        </m:r>
                      </m:sup>
                    </m:sSup>
                    <m:f>
                      <m:fPr>
                        <m:ctrlPr>
                          <a:rPr lang="en-US" sz="2800" b="0" i="1" smtClean="0">
                            <a:latin typeface="Cambria Math"/>
                          </a:rPr>
                        </m:ctrlPr>
                      </m:fPr>
                      <m:num>
                        <m:r>
                          <a:rPr lang="en-US" sz="2800" b="0" i="1" smtClean="0">
                            <a:latin typeface="Cambria Math"/>
                          </a:rPr>
                          <m:t>1</m:t>
                        </m:r>
                      </m:num>
                      <m:den>
                        <m:r>
                          <a:rPr lang="en-US" sz="2800" b="0" i="1" smtClean="0">
                            <a:latin typeface="Cambria Math"/>
                          </a:rPr>
                          <m:t>𝑛</m:t>
                        </m:r>
                      </m:den>
                    </m:f>
                  </m:oMath>
                </a14:m>
                <a:r>
                  <a:rPr lang="en-US" sz="2800" dirty="0" smtClean="0"/>
                  <a:t>:</a:t>
                </a:r>
              </a:p>
              <a:p>
                <a:pPr marL="514350" indent="-514350">
                  <a:buAutoNum type="arabicParenBoth"/>
                </a:pPr>
                <a:r>
                  <a:rPr lang="en-US" sz="2800" dirty="0" smtClean="0"/>
                  <a:t>The terms approach 0: </a:t>
                </a:r>
                <a14:m>
                  <m:oMath xmlns:m="http://schemas.openxmlformats.org/officeDocument/2006/math">
                    <m:func>
                      <m:funcPr>
                        <m:ctrlPr>
                          <a:rPr lang="en-US" sz="2800" i="1" smtClean="0">
                            <a:latin typeface="Cambria Math"/>
                          </a:rPr>
                        </m:ctrlPr>
                      </m:funcPr>
                      <m:fName>
                        <m:limLow>
                          <m:limLowPr>
                            <m:ctrlPr>
                              <a:rPr lang="en-US" sz="2800" i="1" smtClean="0">
                                <a:latin typeface="Cambria Math"/>
                              </a:rPr>
                            </m:ctrlPr>
                          </m:limLowPr>
                          <m:e>
                            <m:r>
                              <m:rPr>
                                <m:sty m:val="p"/>
                              </m:rPr>
                              <a:rPr lang="en-US" sz="2800" i="0" smtClean="0">
                                <a:latin typeface="Cambria Math"/>
                              </a:rPr>
                              <m:t>lim</m:t>
                            </m:r>
                          </m:e>
                          <m:lim>
                            <m:r>
                              <a:rPr lang="en-US" sz="2800" b="0" i="1" smtClean="0">
                                <a:latin typeface="Cambria Math"/>
                              </a:rPr>
                              <m:t>𝑛</m:t>
                            </m:r>
                            <m:r>
                              <a:rPr lang="en-US" sz="2800" b="0" i="1" smtClean="0">
                                <a:latin typeface="Cambria Math"/>
                                <a:ea typeface="Cambria Math"/>
                              </a:rPr>
                              <m:t>→∞</m:t>
                            </m:r>
                          </m:lim>
                        </m:limLow>
                      </m:fName>
                      <m:e>
                        <m:sSub>
                          <m:sSubPr>
                            <m:ctrlPr>
                              <a:rPr lang="en-US" sz="2800" i="1" smtClean="0">
                                <a:latin typeface="Cambria Math"/>
                              </a:rPr>
                            </m:ctrlPr>
                          </m:sSubPr>
                          <m:e>
                            <m:r>
                              <a:rPr lang="en-US" sz="2800" b="0" i="1" smtClean="0">
                                <a:latin typeface="Cambria Math"/>
                              </a:rPr>
                              <m:t>𝑎</m:t>
                            </m:r>
                          </m:e>
                          <m:sub>
                            <m:r>
                              <a:rPr lang="en-US" sz="2800" b="0" i="1" smtClean="0">
                                <a:latin typeface="Cambria Math"/>
                              </a:rPr>
                              <m:t>𝑛</m:t>
                            </m:r>
                          </m:sub>
                        </m:sSub>
                        <m:r>
                          <a:rPr lang="en-US" sz="2800" b="0" i="1" smtClean="0">
                            <a:latin typeface="Cambria Math"/>
                          </a:rPr>
                          <m:t>=0</m:t>
                        </m:r>
                      </m:e>
                    </m:func>
                  </m:oMath>
                </a14:m>
                <a:r>
                  <a:rPr lang="en-US" sz="2800" dirty="0" smtClean="0"/>
                  <a:t>, and</a:t>
                </a:r>
              </a:p>
              <a:p>
                <a:pPr marL="514350" indent="-514350">
                  <a:buAutoNum type="arabicParenBoth"/>
                </a:pPr>
                <a:r>
                  <a:rPr lang="en-US" sz="2800" dirty="0" smtClean="0"/>
                  <a:t>The positive terms only and the negative terms only form divergent series: </a:t>
                </a:r>
                <a:endParaRPr lang="en-US" sz="2800" i="1" dirty="0" smtClean="0">
                  <a:latin typeface="Cambria Math"/>
                </a:endParaRPr>
              </a:p>
              <a:p>
                <a:pPr algn="ctr"/>
                <a14:m>
                  <m:oMath xmlns:m="http://schemas.openxmlformats.org/officeDocument/2006/math">
                    <m:nary>
                      <m:naryPr>
                        <m:chr m:val="∑"/>
                        <m:limLoc m:val="subSup"/>
                        <m:ctrlPr>
                          <a:rPr lang="en-US" sz="2800" i="1" smtClean="0">
                            <a:latin typeface="Cambria Math"/>
                          </a:rPr>
                        </m:ctrlPr>
                      </m:naryPr>
                      <m:sub>
                        <m:r>
                          <m:rPr>
                            <m:brk m:alnAt="25"/>
                          </m:rPr>
                          <a:rPr lang="en-US" sz="2800" b="0" i="1" smtClean="0">
                            <a:latin typeface="Cambria Math"/>
                          </a:rPr>
                          <m:t>𝑛</m:t>
                        </m:r>
                        <m:r>
                          <a:rPr lang="en-US" sz="2800" b="0" i="1" smtClean="0">
                            <a:latin typeface="Cambria Math"/>
                          </a:rPr>
                          <m:t>=1</m:t>
                        </m:r>
                      </m:sub>
                      <m:sup>
                        <m:r>
                          <a:rPr lang="en-US" sz="2800" i="1" smtClean="0">
                            <a:latin typeface="Cambria Math"/>
                            <a:ea typeface="Cambria Math"/>
                          </a:rPr>
                          <m:t>∞</m:t>
                        </m:r>
                      </m:sup>
                      <m:e>
                        <m:f>
                          <m:fPr>
                            <m:ctrlPr>
                              <a:rPr lang="en-US" sz="2800" i="1" smtClean="0">
                                <a:latin typeface="Cambria Math"/>
                              </a:rPr>
                            </m:ctrlPr>
                          </m:fPr>
                          <m:num>
                            <m:r>
                              <a:rPr lang="en-US" sz="2800" b="0" i="1" smtClean="0">
                                <a:latin typeface="Cambria Math"/>
                              </a:rPr>
                              <m:t>1</m:t>
                            </m:r>
                          </m:num>
                          <m:den>
                            <m:r>
                              <a:rPr lang="en-US" sz="2800" b="0" i="1" smtClean="0">
                                <a:latin typeface="Cambria Math"/>
                              </a:rPr>
                              <m:t>2</m:t>
                            </m:r>
                            <m:r>
                              <a:rPr lang="en-US" sz="2800" b="0" i="1" smtClean="0">
                                <a:latin typeface="Cambria Math"/>
                              </a:rPr>
                              <m:t>𝑛</m:t>
                            </m:r>
                            <m:r>
                              <a:rPr lang="en-US" sz="2800" b="0" i="1" smtClean="0">
                                <a:latin typeface="Cambria Math"/>
                              </a:rPr>
                              <m:t>−1</m:t>
                            </m:r>
                          </m:den>
                        </m:f>
                        <m:r>
                          <a:rPr lang="en-US" sz="2800" b="0" i="1" smtClean="0">
                            <a:latin typeface="Cambria Math"/>
                          </a:rPr>
                          <m:t>=</m:t>
                        </m:r>
                        <m:r>
                          <a:rPr lang="en-US" sz="2800" b="0" i="1" smtClean="0">
                            <a:latin typeface="Cambria Math"/>
                            <a:ea typeface="Cambria Math"/>
                          </a:rPr>
                          <m:t>∞</m:t>
                        </m:r>
                      </m:e>
                    </m:nary>
                  </m:oMath>
                </a14:m>
                <a:r>
                  <a:rPr lang="en-US" sz="2800" dirty="0" smtClean="0"/>
                  <a:t> and </a:t>
                </a:r>
                <a14:m>
                  <m:oMath xmlns:m="http://schemas.openxmlformats.org/officeDocument/2006/math">
                    <m:nary>
                      <m:naryPr>
                        <m:chr m:val="∑"/>
                        <m:limLoc m:val="subSup"/>
                        <m:ctrlPr>
                          <a:rPr lang="en-US" sz="2800" i="1" smtClean="0">
                            <a:latin typeface="Cambria Math"/>
                          </a:rPr>
                        </m:ctrlPr>
                      </m:naryPr>
                      <m:sub>
                        <m:r>
                          <m:rPr>
                            <m:brk m:alnAt="25"/>
                          </m:rPr>
                          <a:rPr lang="en-US" sz="2800" b="0" i="1" smtClean="0">
                            <a:latin typeface="Cambria Math"/>
                          </a:rPr>
                          <m:t>𝑛</m:t>
                        </m:r>
                        <m:r>
                          <a:rPr lang="en-US" sz="2800" b="0" i="1" smtClean="0">
                            <a:latin typeface="Cambria Math"/>
                          </a:rPr>
                          <m:t>=1</m:t>
                        </m:r>
                      </m:sub>
                      <m:sup>
                        <m:r>
                          <a:rPr lang="en-US" sz="2800" i="1" smtClean="0">
                            <a:latin typeface="Cambria Math"/>
                            <a:ea typeface="Cambria Math"/>
                          </a:rPr>
                          <m:t>∞</m:t>
                        </m:r>
                      </m:sup>
                      <m:e>
                        <m:f>
                          <m:fPr>
                            <m:ctrlPr>
                              <a:rPr lang="en-US" sz="2800" i="1" smtClean="0">
                                <a:latin typeface="Cambria Math"/>
                              </a:rPr>
                            </m:ctrlPr>
                          </m:fPr>
                          <m:num>
                            <m:r>
                              <a:rPr lang="en-US" sz="2800" b="0" i="1" smtClean="0">
                                <a:latin typeface="Cambria Math"/>
                              </a:rPr>
                              <m:t>−1</m:t>
                            </m:r>
                          </m:num>
                          <m:den>
                            <m:r>
                              <a:rPr lang="en-US" sz="2800" b="0" i="1" smtClean="0">
                                <a:latin typeface="Cambria Math"/>
                              </a:rPr>
                              <m:t>2</m:t>
                            </m:r>
                            <m:r>
                              <a:rPr lang="en-US" sz="2800" b="0" i="1" smtClean="0">
                                <a:latin typeface="Cambria Math"/>
                              </a:rPr>
                              <m:t>𝑛</m:t>
                            </m:r>
                          </m:den>
                        </m:f>
                        <m:r>
                          <a:rPr lang="en-US" sz="2800" b="0" i="1" smtClean="0">
                            <a:latin typeface="Cambria Math"/>
                          </a:rPr>
                          <m:t>=−</m:t>
                        </m:r>
                        <m:r>
                          <a:rPr lang="en-US" sz="2800" b="0" i="1" smtClean="0">
                            <a:latin typeface="Cambria Math"/>
                            <a:ea typeface="Cambria Math"/>
                          </a:rPr>
                          <m:t>∞</m:t>
                        </m:r>
                      </m:e>
                    </m:nary>
                  </m:oMath>
                </a14:m>
                <a:r>
                  <a:rPr lang="en-US" sz="2800" dirty="0" smtClean="0"/>
                  <a:t>.</a:t>
                </a:r>
              </a:p>
              <a:p>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381000" y="3694671"/>
                <a:ext cx="8305800" cy="3468129"/>
              </a:xfrm>
              <a:prstGeom prst="rect">
                <a:avLst/>
              </a:prstGeom>
              <a:blipFill rotWithShape="1">
                <a:blip r:embed="rId3"/>
                <a:stretch>
                  <a:fillRect l="-1542" t="-1582" r="-808"/>
                </a:stretch>
              </a:blipFill>
            </p:spPr>
            <p:txBody>
              <a:bodyPr/>
              <a:lstStyle/>
              <a:p>
                <a:r>
                  <a:rPr lang="en-US">
                    <a:noFill/>
                  </a:rPr>
                  <a:t> </a:t>
                </a:r>
              </a:p>
            </p:txBody>
          </p:sp>
        </mc:Fallback>
      </mc:AlternateContent>
    </p:spTree>
    <p:extLst>
      <p:ext uri="{BB962C8B-B14F-4D97-AF65-F5344CB8AC3E}">
        <p14:creationId xmlns:p14="http://schemas.microsoft.com/office/powerpoint/2010/main" val="245839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914400" y="152400"/>
            <a:ext cx="7239000" cy="707886"/>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14400" y="130314"/>
            <a:ext cx="7162800" cy="707886"/>
          </a:xfrm>
          <a:prstGeom prst="rect">
            <a:avLst/>
          </a:prstGeom>
          <a:noFill/>
        </p:spPr>
        <p:txBody>
          <a:bodyPr wrap="square" rtlCol="0">
            <a:spAutoFit/>
          </a:bodyPr>
          <a:lstStyle/>
          <a:p>
            <a:pPr algn="ctr"/>
            <a:r>
              <a:rPr lang="en-US" sz="4000" dirty="0" smtClean="0"/>
              <a:t>Everything Equals Everything Else</a:t>
            </a:r>
            <a:endParaRPr lang="en-US" sz="4000" dirty="0"/>
          </a:p>
        </p:txBody>
      </p:sp>
      <p:sp>
        <p:nvSpPr>
          <p:cNvPr id="7" name="TextBox 6"/>
          <p:cNvSpPr txBox="1"/>
          <p:nvPr/>
        </p:nvSpPr>
        <p:spPr>
          <a:xfrm>
            <a:off x="381000" y="1066800"/>
            <a:ext cx="8305800" cy="954107"/>
          </a:xfrm>
          <a:prstGeom prst="rect">
            <a:avLst/>
          </a:prstGeom>
          <a:noFill/>
        </p:spPr>
        <p:txBody>
          <a:bodyPr wrap="square" rtlCol="0">
            <a:spAutoFit/>
          </a:bodyPr>
          <a:lstStyle/>
          <a:p>
            <a:r>
              <a:rPr lang="en-US" sz="2800" b="1" dirty="0" smtClean="0"/>
              <a:t>Note. </a:t>
            </a:r>
            <a:r>
              <a:rPr lang="en-US" sz="2800" dirty="0" smtClean="0"/>
              <a:t>Let’s rearrange the alternating harmonic series to get something different… say 1.</a:t>
            </a:r>
            <a:endParaRPr lang="en-US" sz="2800" dirty="0"/>
          </a:p>
        </p:txBody>
      </p:sp>
      <p:sp>
        <p:nvSpPr>
          <p:cNvPr id="6" name="TextBox 5"/>
          <p:cNvSpPr txBox="1"/>
          <p:nvPr/>
        </p:nvSpPr>
        <p:spPr>
          <a:xfrm>
            <a:off x="304800" y="2246293"/>
            <a:ext cx="8305800" cy="1815882"/>
          </a:xfrm>
          <a:prstGeom prst="rect">
            <a:avLst/>
          </a:prstGeom>
          <a:noFill/>
        </p:spPr>
        <p:txBody>
          <a:bodyPr wrap="square" rtlCol="0">
            <a:spAutoFit/>
          </a:bodyPr>
          <a:lstStyle/>
          <a:p>
            <a:r>
              <a:rPr lang="en-US" sz="2800" b="1" dirty="0" smtClean="0"/>
              <a:t>Note. </a:t>
            </a:r>
            <a:r>
              <a:rPr lang="en-US" sz="2800" dirty="0" smtClean="0"/>
              <a:t>We take positive terms until the partial sum is </a:t>
            </a:r>
            <a:r>
              <a:rPr lang="en-US" sz="2800" dirty="0" smtClean="0">
                <a:solidFill>
                  <a:srgbClr val="0070C0"/>
                </a:solidFill>
              </a:rPr>
              <a:t>greater than or equal to 1</a:t>
            </a:r>
            <a:r>
              <a:rPr lang="en-US" sz="2800" dirty="0" smtClean="0"/>
              <a:t>, then take negative terms until the partial sum is </a:t>
            </a:r>
            <a:r>
              <a:rPr lang="en-US" sz="2800" dirty="0" smtClean="0">
                <a:solidFill>
                  <a:srgbClr val="C00000"/>
                </a:solidFill>
              </a:rPr>
              <a:t>less than 1</a:t>
            </a:r>
            <a:r>
              <a:rPr lang="en-US" sz="2800" dirty="0" smtClean="0"/>
              <a:t>, then take positive terms…  This gives process yields:  </a:t>
            </a:r>
            <a:endParaRPr lang="en-US" sz="2800" dirty="0"/>
          </a:p>
        </p:txBody>
      </p:sp>
      <mc:AlternateContent xmlns:mc="http://schemas.openxmlformats.org/markup-compatibility/2006" xmlns:a14="http://schemas.microsoft.com/office/drawing/2010/main">
        <mc:Choice Requires="a14">
          <p:sp>
            <p:nvSpPr>
              <p:cNvPr id="4" name="TextBox 3"/>
              <p:cNvSpPr txBox="1"/>
              <p:nvPr/>
            </p:nvSpPr>
            <p:spPr>
              <a:xfrm>
                <a:off x="304800" y="4384762"/>
                <a:ext cx="8610600" cy="1711238"/>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f>
                        <m:fPr>
                          <m:ctrlPr>
                            <a:rPr lang="en-US" sz="2800" i="1" smtClean="0">
                              <a:latin typeface="Cambria Math"/>
                            </a:rPr>
                          </m:ctrlPr>
                        </m:fPr>
                        <m:num>
                          <m:r>
                            <a:rPr lang="en-US" sz="2800" b="0" i="1" smtClean="0">
                              <a:latin typeface="Cambria Math"/>
                            </a:rPr>
                            <m:t>1</m:t>
                          </m:r>
                        </m:num>
                        <m:den>
                          <m:r>
                            <a:rPr lang="en-US" sz="2800" b="0" i="1" smtClean="0">
                              <a:latin typeface="Cambria Math"/>
                            </a:rPr>
                            <m:t>1</m:t>
                          </m:r>
                        </m:den>
                      </m:f>
                      <m:r>
                        <a:rPr lang="en-US" sz="2800" b="0" i="1" smtClean="0">
                          <a:latin typeface="Cambria Math"/>
                        </a:rPr>
                        <m:t>−</m:t>
                      </m:r>
                      <m:f>
                        <m:fPr>
                          <m:ctrlPr>
                            <a:rPr lang="en-US" sz="2800" b="0" i="1" smtClean="0">
                              <a:latin typeface="Cambria Math"/>
                            </a:rPr>
                          </m:ctrlPr>
                        </m:fPr>
                        <m:num>
                          <m:r>
                            <a:rPr lang="en-US" sz="2800" b="0" i="1" smtClean="0">
                              <a:latin typeface="Cambria Math"/>
                            </a:rPr>
                            <m:t>1</m:t>
                          </m:r>
                        </m:num>
                        <m:den>
                          <m:r>
                            <a:rPr lang="en-US" sz="2800" b="0" i="1" smtClean="0">
                              <a:latin typeface="Cambria Math"/>
                            </a:rPr>
                            <m:t>2</m:t>
                          </m:r>
                        </m:den>
                      </m:f>
                      <m:r>
                        <a:rPr lang="en-US" sz="2800" b="0" i="1" smtClean="0">
                          <a:latin typeface="Cambria Math"/>
                        </a:rPr>
                        <m:t>+</m:t>
                      </m:r>
                      <m:f>
                        <m:fPr>
                          <m:ctrlPr>
                            <a:rPr lang="en-US" sz="2800" b="0" i="1" smtClean="0">
                              <a:latin typeface="Cambria Math"/>
                            </a:rPr>
                          </m:ctrlPr>
                        </m:fPr>
                        <m:num>
                          <m:r>
                            <a:rPr lang="en-US" sz="2800" b="0" i="1" smtClean="0">
                              <a:latin typeface="Cambria Math"/>
                            </a:rPr>
                            <m:t>1</m:t>
                          </m:r>
                        </m:num>
                        <m:den>
                          <m:r>
                            <a:rPr lang="en-US" sz="2800" b="0" i="1" smtClean="0">
                              <a:latin typeface="Cambria Math"/>
                            </a:rPr>
                            <m:t>3</m:t>
                          </m:r>
                        </m:den>
                      </m:f>
                      <m:r>
                        <a:rPr lang="en-US" sz="2800" b="0" i="1" smtClean="0">
                          <a:latin typeface="Cambria Math"/>
                        </a:rPr>
                        <m:t>+</m:t>
                      </m:r>
                      <m:f>
                        <m:fPr>
                          <m:ctrlPr>
                            <a:rPr lang="en-US" sz="2800" b="0" i="1" smtClean="0">
                              <a:latin typeface="Cambria Math"/>
                            </a:rPr>
                          </m:ctrlPr>
                        </m:fPr>
                        <m:num>
                          <m:r>
                            <a:rPr lang="en-US" sz="2800" b="0" i="1" smtClean="0">
                              <a:latin typeface="Cambria Math"/>
                            </a:rPr>
                            <m:t>1</m:t>
                          </m:r>
                        </m:num>
                        <m:den>
                          <m:r>
                            <a:rPr lang="en-US" sz="2800" b="0" i="1" smtClean="0">
                              <a:latin typeface="Cambria Math"/>
                            </a:rPr>
                            <m:t>5</m:t>
                          </m:r>
                        </m:den>
                      </m:f>
                      <m:r>
                        <a:rPr lang="en-US" sz="2800" b="0" i="1" smtClean="0">
                          <a:latin typeface="Cambria Math"/>
                        </a:rPr>
                        <m:t>−</m:t>
                      </m:r>
                      <m:f>
                        <m:fPr>
                          <m:ctrlPr>
                            <a:rPr lang="en-US" sz="2800" b="0" i="1" smtClean="0">
                              <a:latin typeface="Cambria Math"/>
                            </a:rPr>
                          </m:ctrlPr>
                        </m:fPr>
                        <m:num>
                          <m:r>
                            <a:rPr lang="en-US" sz="2800" b="0" i="1" smtClean="0">
                              <a:latin typeface="Cambria Math"/>
                            </a:rPr>
                            <m:t>1</m:t>
                          </m:r>
                        </m:num>
                        <m:den>
                          <m:r>
                            <a:rPr lang="en-US" sz="2800" b="0" i="1" smtClean="0">
                              <a:latin typeface="Cambria Math"/>
                            </a:rPr>
                            <m:t>4</m:t>
                          </m:r>
                        </m:den>
                      </m:f>
                      <m:r>
                        <a:rPr lang="en-US" sz="2800" b="0" i="1" smtClean="0">
                          <a:latin typeface="Cambria Math"/>
                        </a:rPr>
                        <m:t>+</m:t>
                      </m:r>
                      <m:f>
                        <m:fPr>
                          <m:ctrlPr>
                            <a:rPr lang="en-US" sz="2800" b="0" i="1" smtClean="0">
                              <a:latin typeface="Cambria Math"/>
                            </a:rPr>
                          </m:ctrlPr>
                        </m:fPr>
                        <m:num>
                          <m:r>
                            <a:rPr lang="en-US" sz="2800" b="0" i="1" smtClean="0">
                              <a:latin typeface="Cambria Math"/>
                            </a:rPr>
                            <m:t>1</m:t>
                          </m:r>
                        </m:num>
                        <m:den>
                          <m:r>
                            <a:rPr lang="en-US" sz="2800" b="0" i="1" smtClean="0">
                              <a:latin typeface="Cambria Math"/>
                            </a:rPr>
                            <m:t>7</m:t>
                          </m:r>
                        </m:den>
                      </m:f>
                      <m:r>
                        <a:rPr lang="en-US" sz="2800" b="0" i="1" smtClean="0">
                          <a:latin typeface="Cambria Math"/>
                        </a:rPr>
                        <m:t>+</m:t>
                      </m:r>
                      <m:f>
                        <m:fPr>
                          <m:ctrlPr>
                            <a:rPr lang="en-US" sz="2800" b="0" i="1" smtClean="0">
                              <a:latin typeface="Cambria Math"/>
                            </a:rPr>
                          </m:ctrlPr>
                        </m:fPr>
                        <m:num>
                          <m:r>
                            <a:rPr lang="en-US" sz="2800" b="0" i="1" smtClean="0">
                              <a:latin typeface="Cambria Math"/>
                            </a:rPr>
                            <m:t>1</m:t>
                          </m:r>
                        </m:num>
                        <m:den>
                          <m:r>
                            <a:rPr lang="en-US" sz="2800" b="0" i="1" smtClean="0">
                              <a:latin typeface="Cambria Math"/>
                            </a:rPr>
                            <m:t>9</m:t>
                          </m:r>
                        </m:den>
                      </m:f>
                      <m:r>
                        <a:rPr lang="en-US" sz="2800" b="0" i="1" smtClean="0">
                          <a:latin typeface="Cambria Math"/>
                        </a:rPr>
                        <m:t>−</m:t>
                      </m:r>
                      <m:f>
                        <m:fPr>
                          <m:ctrlPr>
                            <a:rPr lang="en-US" sz="2800" b="0" i="1" smtClean="0">
                              <a:latin typeface="Cambria Math"/>
                            </a:rPr>
                          </m:ctrlPr>
                        </m:fPr>
                        <m:num>
                          <m:r>
                            <a:rPr lang="en-US" sz="2800" b="0" i="1" smtClean="0">
                              <a:latin typeface="Cambria Math"/>
                            </a:rPr>
                            <m:t>1</m:t>
                          </m:r>
                        </m:num>
                        <m:den>
                          <m:r>
                            <a:rPr lang="en-US" sz="2800" b="0" i="1" smtClean="0">
                              <a:latin typeface="Cambria Math"/>
                            </a:rPr>
                            <m:t>6</m:t>
                          </m:r>
                        </m:den>
                      </m:f>
                      <m:r>
                        <a:rPr lang="en-US" sz="2800" b="0" i="1" smtClean="0">
                          <a:latin typeface="Cambria Math"/>
                        </a:rPr>
                        <m:t>+</m:t>
                      </m:r>
                      <m:f>
                        <m:fPr>
                          <m:ctrlPr>
                            <a:rPr lang="en-US" sz="2800" b="0" i="1" smtClean="0">
                              <a:latin typeface="Cambria Math"/>
                            </a:rPr>
                          </m:ctrlPr>
                        </m:fPr>
                        <m:num>
                          <m:r>
                            <a:rPr lang="en-US" sz="2800" b="0" i="1" smtClean="0">
                              <a:latin typeface="Cambria Math"/>
                            </a:rPr>
                            <m:t>1</m:t>
                          </m:r>
                        </m:num>
                        <m:den>
                          <m:r>
                            <a:rPr lang="en-US" sz="2800" b="0" i="1" smtClean="0">
                              <a:latin typeface="Cambria Math"/>
                            </a:rPr>
                            <m:t>11</m:t>
                          </m:r>
                        </m:den>
                      </m:f>
                      <m:r>
                        <a:rPr lang="en-US" sz="2800" b="0" i="1" smtClean="0">
                          <a:latin typeface="Cambria Math"/>
                        </a:rPr>
                        <m:t>+</m:t>
                      </m:r>
                      <m:f>
                        <m:fPr>
                          <m:ctrlPr>
                            <a:rPr lang="en-US" sz="2800" b="0" i="1" smtClean="0">
                              <a:latin typeface="Cambria Math"/>
                            </a:rPr>
                          </m:ctrlPr>
                        </m:fPr>
                        <m:num>
                          <m:r>
                            <a:rPr lang="en-US" sz="2800" b="0" i="1" smtClean="0">
                              <a:latin typeface="Cambria Math"/>
                            </a:rPr>
                            <m:t>1</m:t>
                          </m:r>
                        </m:num>
                        <m:den>
                          <m:r>
                            <a:rPr lang="en-US" sz="2800" b="0" i="1" smtClean="0">
                              <a:latin typeface="Cambria Math"/>
                            </a:rPr>
                            <m:t>13</m:t>
                          </m:r>
                        </m:den>
                      </m:f>
                      <m:r>
                        <a:rPr lang="en-US" sz="2800" b="0" i="1" smtClean="0">
                          <a:latin typeface="Cambria Math"/>
                        </a:rPr>
                        <m:t>−</m:t>
                      </m:r>
                      <m:f>
                        <m:fPr>
                          <m:ctrlPr>
                            <a:rPr lang="en-US" sz="2800" b="0" i="1" smtClean="0">
                              <a:latin typeface="Cambria Math"/>
                            </a:rPr>
                          </m:ctrlPr>
                        </m:fPr>
                        <m:num>
                          <m:r>
                            <a:rPr lang="en-US" sz="2800" b="0" i="1" smtClean="0">
                              <a:latin typeface="Cambria Math"/>
                            </a:rPr>
                            <m:t>1</m:t>
                          </m:r>
                        </m:num>
                        <m:den>
                          <m:r>
                            <a:rPr lang="en-US" sz="2800" b="0" i="1" smtClean="0">
                              <a:latin typeface="Cambria Math"/>
                            </a:rPr>
                            <m:t>8</m:t>
                          </m:r>
                        </m:den>
                      </m:f>
                      <m:r>
                        <a:rPr lang="en-US" sz="2800" b="0" i="1" smtClean="0">
                          <a:latin typeface="Cambria Math"/>
                        </a:rPr>
                        <m:t>+</m:t>
                      </m:r>
                      <m:f>
                        <m:fPr>
                          <m:ctrlPr>
                            <a:rPr lang="en-US" sz="2800" b="0" i="1" smtClean="0">
                              <a:latin typeface="Cambria Math"/>
                            </a:rPr>
                          </m:ctrlPr>
                        </m:fPr>
                        <m:num>
                          <m:r>
                            <a:rPr lang="en-US" sz="2800" b="0" i="1" smtClean="0">
                              <a:latin typeface="Cambria Math"/>
                            </a:rPr>
                            <m:t>1</m:t>
                          </m:r>
                        </m:num>
                        <m:den>
                          <m:r>
                            <a:rPr lang="en-US" sz="2800" b="0" i="1" smtClean="0">
                              <a:latin typeface="Cambria Math"/>
                            </a:rPr>
                            <m:t>15</m:t>
                          </m:r>
                        </m:den>
                      </m:f>
                      <m:r>
                        <a:rPr lang="en-US" sz="2800" b="0" i="1" smtClean="0">
                          <a:latin typeface="Cambria Math"/>
                        </a:rPr>
                        <m:t>+</m:t>
                      </m:r>
                      <m:f>
                        <m:fPr>
                          <m:ctrlPr>
                            <a:rPr lang="en-US" sz="2800" b="0" i="1" smtClean="0">
                              <a:latin typeface="Cambria Math"/>
                            </a:rPr>
                          </m:ctrlPr>
                        </m:fPr>
                        <m:num>
                          <m:r>
                            <a:rPr lang="en-US" sz="2800" b="0" i="1" smtClean="0">
                              <a:latin typeface="Cambria Math"/>
                            </a:rPr>
                            <m:t>1</m:t>
                          </m:r>
                        </m:num>
                        <m:den>
                          <m:r>
                            <a:rPr lang="en-US" sz="2800" b="0" i="1" smtClean="0">
                              <a:latin typeface="Cambria Math"/>
                            </a:rPr>
                            <m:t>17</m:t>
                          </m:r>
                        </m:den>
                      </m:f>
                      <m:r>
                        <a:rPr lang="en-US" sz="2800" b="0" i="1" smtClean="0">
                          <a:latin typeface="Cambria Math"/>
                        </a:rPr>
                        <m:t>−</m:t>
                      </m:r>
                      <m:f>
                        <m:fPr>
                          <m:ctrlPr>
                            <a:rPr lang="en-US" sz="2800" b="0" i="1" smtClean="0">
                              <a:latin typeface="Cambria Math"/>
                            </a:rPr>
                          </m:ctrlPr>
                        </m:fPr>
                        <m:num>
                          <m:r>
                            <a:rPr lang="en-US" sz="2800" b="0" i="1" smtClean="0">
                              <a:latin typeface="Cambria Math"/>
                            </a:rPr>
                            <m:t>1</m:t>
                          </m:r>
                        </m:num>
                        <m:den>
                          <m:r>
                            <a:rPr lang="en-US" sz="2800" b="0" i="1" smtClean="0">
                              <a:latin typeface="Cambria Math"/>
                            </a:rPr>
                            <m:t>10</m:t>
                          </m:r>
                        </m:den>
                      </m:f>
                      <m:r>
                        <a:rPr lang="en-US" sz="2800" b="0" i="1" smtClean="0">
                          <a:latin typeface="Cambria Math"/>
                        </a:rPr>
                        <m:t>+</m:t>
                      </m:r>
                      <m:f>
                        <m:fPr>
                          <m:ctrlPr>
                            <a:rPr lang="en-US" sz="2800" b="0" i="1" smtClean="0">
                              <a:latin typeface="Cambria Math"/>
                            </a:rPr>
                          </m:ctrlPr>
                        </m:fPr>
                        <m:num>
                          <m:r>
                            <a:rPr lang="en-US" sz="2800" b="0" i="1" smtClean="0">
                              <a:latin typeface="Cambria Math"/>
                            </a:rPr>
                            <m:t>1</m:t>
                          </m:r>
                        </m:num>
                        <m:den>
                          <m:r>
                            <a:rPr lang="en-US" sz="2800" b="0" i="1" smtClean="0">
                              <a:latin typeface="Cambria Math"/>
                            </a:rPr>
                            <m:t>19</m:t>
                          </m:r>
                        </m:den>
                      </m:f>
                      <m:r>
                        <a:rPr lang="en-US" sz="2800" b="0" i="1" smtClean="0">
                          <a:latin typeface="Cambria Math"/>
                        </a:rPr>
                        <m:t>+</m:t>
                      </m:r>
                      <m:f>
                        <m:fPr>
                          <m:ctrlPr>
                            <a:rPr lang="en-US" sz="2800" b="0" i="1" smtClean="0">
                              <a:latin typeface="Cambria Math"/>
                            </a:rPr>
                          </m:ctrlPr>
                        </m:fPr>
                        <m:num>
                          <m:r>
                            <a:rPr lang="en-US" sz="2800" b="0" i="1" smtClean="0">
                              <a:latin typeface="Cambria Math"/>
                            </a:rPr>
                            <m:t>1</m:t>
                          </m:r>
                        </m:num>
                        <m:den>
                          <m:r>
                            <a:rPr lang="en-US" sz="2800" b="0" i="1" smtClean="0">
                              <a:latin typeface="Cambria Math"/>
                            </a:rPr>
                            <m:t>21</m:t>
                          </m:r>
                        </m:den>
                      </m:f>
                      <m:r>
                        <a:rPr lang="en-US" sz="2800" b="0" i="1" smtClean="0">
                          <a:latin typeface="Cambria Math"/>
                        </a:rPr>
                        <m:t>−</m:t>
                      </m:r>
                      <m:f>
                        <m:fPr>
                          <m:ctrlPr>
                            <a:rPr lang="en-US" sz="2800" b="0" i="1" smtClean="0">
                              <a:latin typeface="Cambria Math"/>
                            </a:rPr>
                          </m:ctrlPr>
                        </m:fPr>
                        <m:num>
                          <m:r>
                            <a:rPr lang="en-US" sz="2800" b="0" i="1" smtClean="0">
                              <a:latin typeface="Cambria Math"/>
                            </a:rPr>
                            <m:t>1</m:t>
                          </m:r>
                        </m:num>
                        <m:den>
                          <m:r>
                            <a:rPr lang="en-US" sz="2800" b="0" i="1" smtClean="0">
                              <a:latin typeface="Cambria Math"/>
                            </a:rPr>
                            <m:t>12</m:t>
                          </m:r>
                        </m:den>
                      </m:f>
                      <m:r>
                        <a:rPr lang="en-US" sz="2800" b="0" i="1" smtClean="0">
                          <a:latin typeface="Cambria Math"/>
                        </a:rPr>
                        <m:t>+</m:t>
                      </m:r>
                      <m:f>
                        <m:fPr>
                          <m:ctrlPr>
                            <a:rPr lang="en-US" sz="2800" b="0" i="1" smtClean="0">
                              <a:latin typeface="Cambria Math"/>
                            </a:rPr>
                          </m:ctrlPr>
                        </m:fPr>
                        <m:num>
                          <m:r>
                            <a:rPr lang="en-US" sz="2800" b="0" i="1" smtClean="0">
                              <a:latin typeface="Cambria Math"/>
                            </a:rPr>
                            <m:t>1</m:t>
                          </m:r>
                        </m:num>
                        <m:den>
                          <m:r>
                            <a:rPr lang="en-US" sz="2800" b="0" i="1" smtClean="0">
                              <a:latin typeface="Cambria Math"/>
                            </a:rPr>
                            <m:t>23</m:t>
                          </m:r>
                        </m:den>
                      </m:f>
                      <m:r>
                        <a:rPr lang="en-US" sz="2800" b="0" i="1" smtClean="0">
                          <a:latin typeface="Cambria Math"/>
                        </a:rPr>
                        <m:t>+</m:t>
                      </m:r>
                      <m:f>
                        <m:fPr>
                          <m:ctrlPr>
                            <a:rPr lang="en-US" sz="2800" b="0" i="1" smtClean="0">
                              <a:latin typeface="Cambria Math"/>
                            </a:rPr>
                          </m:ctrlPr>
                        </m:fPr>
                        <m:num>
                          <m:r>
                            <a:rPr lang="en-US" sz="2800" b="0" i="1" smtClean="0">
                              <a:latin typeface="Cambria Math"/>
                            </a:rPr>
                            <m:t>1</m:t>
                          </m:r>
                        </m:num>
                        <m:den>
                          <m:r>
                            <a:rPr lang="en-US" sz="2800" b="0" i="1" smtClean="0">
                              <a:latin typeface="Cambria Math"/>
                            </a:rPr>
                            <m:t>25</m:t>
                          </m:r>
                        </m:den>
                      </m:f>
                      <m:r>
                        <a:rPr lang="en-US" sz="2800" b="0" i="1" smtClean="0">
                          <a:latin typeface="Cambria Math"/>
                        </a:rPr>
                        <m:t>−</m:t>
                      </m:r>
                      <m:f>
                        <m:fPr>
                          <m:ctrlPr>
                            <a:rPr lang="en-US" sz="2800" b="0" i="1" smtClean="0">
                              <a:latin typeface="Cambria Math"/>
                            </a:rPr>
                          </m:ctrlPr>
                        </m:fPr>
                        <m:num>
                          <m:r>
                            <a:rPr lang="en-US" sz="2800" b="0" i="1" smtClean="0">
                              <a:latin typeface="Cambria Math"/>
                            </a:rPr>
                            <m:t>1</m:t>
                          </m:r>
                        </m:num>
                        <m:den>
                          <m:r>
                            <a:rPr lang="en-US" sz="2800" b="0" i="1" smtClean="0">
                              <a:latin typeface="Cambria Math"/>
                            </a:rPr>
                            <m:t>14</m:t>
                          </m:r>
                        </m:den>
                      </m:f>
                      <m:r>
                        <a:rPr lang="en-US" sz="2800" b="0" i="1" smtClean="0">
                          <a:latin typeface="Cambria Math"/>
                        </a:rPr>
                        <m:t>+</m:t>
                      </m:r>
                      <m:f>
                        <m:fPr>
                          <m:ctrlPr>
                            <a:rPr lang="en-US" sz="2800" b="0" i="1" smtClean="0">
                              <a:latin typeface="Cambria Math"/>
                            </a:rPr>
                          </m:ctrlPr>
                        </m:fPr>
                        <m:num>
                          <m:r>
                            <a:rPr lang="en-US" sz="2800" b="0" i="1" smtClean="0">
                              <a:latin typeface="Cambria Math"/>
                            </a:rPr>
                            <m:t>1</m:t>
                          </m:r>
                        </m:num>
                        <m:den>
                          <m:r>
                            <a:rPr lang="en-US" sz="2800" b="0" i="1" smtClean="0">
                              <a:latin typeface="Cambria Math"/>
                            </a:rPr>
                            <m:t>27</m:t>
                          </m:r>
                        </m:den>
                      </m:f>
                      <m:r>
                        <a:rPr lang="en-US" sz="2800" b="0" i="1" smtClean="0">
                          <a:latin typeface="Cambria Math"/>
                        </a:rPr>
                        <m:t>−</m:t>
                      </m:r>
                      <m:f>
                        <m:fPr>
                          <m:ctrlPr>
                            <a:rPr lang="en-US" sz="2800" b="0" i="1" smtClean="0">
                              <a:latin typeface="Cambria Math"/>
                            </a:rPr>
                          </m:ctrlPr>
                        </m:fPr>
                        <m:num>
                          <m:r>
                            <a:rPr lang="en-US" sz="2800" b="0" i="1" smtClean="0">
                              <a:latin typeface="Cambria Math"/>
                            </a:rPr>
                            <m:t>1</m:t>
                          </m:r>
                        </m:num>
                        <m:den>
                          <m:r>
                            <a:rPr lang="en-US" sz="2800" b="0" i="1" smtClean="0">
                              <a:latin typeface="Cambria Math"/>
                            </a:rPr>
                            <m:t>16</m:t>
                          </m:r>
                        </m:den>
                      </m:f>
                      <m:r>
                        <a:rPr lang="en-US" sz="2800" b="0" i="1" smtClean="0">
                          <a:latin typeface="Cambria Math"/>
                        </a:rPr>
                        <m:t>+…</m:t>
                      </m:r>
                    </m:oMath>
                  </m:oMathPara>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304800" y="4384762"/>
                <a:ext cx="8610600" cy="1711238"/>
              </a:xfrm>
              <a:prstGeom prst="rect">
                <a:avLst/>
              </a:prstGeom>
              <a:blipFill rotWithShape="1">
                <a:blip r:embed="rId2"/>
                <a:stretch>
                  <a:fillRect/>
                </a:stretch>
              </a:blipFill>
            </p:spPr>
            <p:txBody>
              <a:bodyPr/>
              <a:lstStyle/>
              <a:p>
                <a:r>
                  <a:rPr lang="en-US">
                    <a:noFill/>
                  </a:rPr>
                  <a:t> </a:t>
                </a:r>
              </a:p>
            </p:txBody>
          </p:sp>
        </mc:Fallback>
      </mc:AlternateContent>
      <p:cxnSp>
        <p:nvCxnSpPr>
          <p:cNvPr id="9" name="Straight Arrow Connector 8"/>
          <p:cNvCxnSpPr/>
          <p:nvPr/>
        </p:nvCxnSpPr>
        <p:spPr>
          <a:xfrm>
            <a:off x="762000" y="4062175"/>
            <a:ext cx="0" cy="433625"/>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667000" y="4062175"/>
            <a:ext cx="0" cy="433625"/>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495800" y="4062175"/>
            <a:ext cx="0" cy="433625"/>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781800" y="4062175"/>
            <a:ext cx="0" cy="433625"/>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839200" y="4062175"/>
            <a:ext cx="0" cy="433625"/>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200400" y="6148625"/>
            <a:ext cx="0" cy="404575"/>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638800" y="6148625"/>
            <a:ext cx="0" cy="404575"/>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7239000" y="6148625"/>
            <a:ext cx="0" cy="404575"/>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447800" y="4062175"/>
            <a:ext cx="0" cy="4336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276600" y="4062175"/>
            <a:ext cx="0" cy="4336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105400" y="4062175"/>
            <a:ext cx="0" cy="4336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391400" y="4062175"/>
            <a:ext cx="0" cy="4336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524000" y="6119574"/>
            <a:ext cx="0" cy="43362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038600" y="6119574"/>
            <a:ext cx="0" cy="43362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477000" y="6119574"/>
            <a:ext cx="0" cy="43362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8077200" y="6119574"/>
            <a:ext cx="0" cy="43362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747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par>
                          <p:cTn id="43" fill="hold">
                            <p:stCondLst>
                              <p:cond delay="3000"/>
                            </p:stCondLst>
                            <p:childTnLst>
                              <p:par>
                                <p:cTn id="44" presetID="10"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par>
                          <p:cTn id="47" fill="hold">
                            <p:stCondLst>
                              <p:cond delay="3500"/>
                            </p:stCondLst>
                            <p:childTnLst>
                              <p:par>
                                <p:cTn id="48" presetID="10" presetClass="entr" presetSubtype="0"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par>
                          <p:cTn id="51" fill="hold">
                            <p:stCondLst>
                              <p:cond delay="4000"/>
                            </p:stCondLst>
                            <p:childTnLst>
                              <p:par>
                                <p:cTn id="52" presetID="10" presetClass="entr" presetSubtype="0"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par>
                          <p:cTn id="55" fill="hold">
                            <p:stCondLst>
                              <p:cond delay="4500"/>
                            </p:stCondLst>
                            <p:childTnLst>
                              <p:par>
                                <p:cTn id="56" presetID="10" presetClass="entr" presetSubtype="0" fill="hold"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childTnLst>
                          </p:cTn>
                        </p:par>
                        <p:par>
                          <p:cTn id="59" fill="hold">
                            <p:stCondLst>
                              <p:cond delay="5000"/>
                            </p:stCondLst>
                            <p:childTnLst>
                              <p:par>
                                <p:cTn id="60" presetID="10" presetClass="entr" presetSubtype="0" fill="hold"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par>
                          <p:cTn id="63" fill="hold">
                            <p:stCondLst>
                              <p:cond delay="5500"/>
                            </p:stCondLst>
                            <p:childTnLst>
                              <p:par>
                                <p:cTn id="64" presetID="10"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childTnLst>
                                </p:cTn>
                              </p:par>
                            </p:childTnLst>
                          </p:cTn>
                        </p:par>
                        <p:par>
                          <p:cTn id="67" fill="hold">
                            <p:stCondLst>
                              <p:cond delay="6000"/>
                            </p:stCondLst>
                            <p:childTnLst>
                              <p:par>
                                <p:cTn id="68" presetID="10" presetClass="entr" presetSubtype="0" fill="hold" nodeType="after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500"/>
                                        <p:tgtEl>
                                          <p:spTgt spid="16"/>
                                        </p:tgtEl>
                                      </p:cBhvr>
                                    </p:animEffect>
                                  </p:childTnLst>
                                </p:cTn>
                              </p:par>
                            </p:childTnLst>
                          </p:cTn>
                        </p:par>
                        <p:par>
                          <p:cTn id="71" fill="hold">
                            <p:stCondLst>
                              <p:cond delay="6500"/>
                            </p:stCondLst>
                            <p:childTnLst>
                              <p:par>
                                <p:cTn id="72" presetID="10" presetClass="entr" presetSubtype="0" fill="hold"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500"/>
                                        <p:tgtEl>
                                          <p:spTgt spid="26"/>
                                        </p:tgtEl>
                                      </p:cBhvr>
                                    </p:animEffect>
                                  </p:childTnLst>
                                </p:cTn>
                              </p:par>
                            </p:childTnLst>
                          </p:cTn>
                        </p:par>
                        <p:par>
                          <p:cTn id="75" fill="hold">
                            <p:stCondLst>
                              <p:cond delay="7000"/>
                            </p:stCondLst>
                            <p:childTnLst>
                              <p:par>
                                <p:cTn id="76" presetID="10" presetClass="entr" presetSubtype="0" fill="hold"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7500"/>
                            </p:stCondLst>
                            <p:childTnLst>
                              <p:par>
                                <p:cTn id="80" presetID="10" presetClass="entr" presetSubtype="0" fill="hold" nodeType="after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914400" y="152400"/>
            <a:ext cx="7239000" cy="707886"/>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14400" y="130314"/>
            <a:ext cx="7162800" cy="707886"/>
          </a:xfrm>
          <a:prstGeom prst="rect">
            <a:avLst/>
          </a:prstGeom>
          <a:noFill/>
        </p:spPr>
        <p:txBody>
          <a:bodyPr wrap="square" rtlCol="0">
            <a:spAutoFit/>
          </a:bodyPr>
          <a:lstStyle/>
          <a:p>
            <a:pPr algn="ctr"/>
            <a:r>
              <a:rPr lang="en-US" sz="4000" dirty="0" smtClean="0"/>
              <a:t>Everything Equals Everything Else</a:t>
            </a:r>
            <a:endParaRPr lang="en-US" sz="4000" dirty="0"/>
          </a:p>
        </p:txBody>
      </p:sp>
      <mc:AlternateContent xmlns:mc="http://schemas.openxmlformats.org/markup-compatibility/2006" xmlns:a14="http://schemas.microsoft.com/office/drawing/2010/main">
        <mc:Choice Requires="a14">
          <p:sp>
            <p:nvSpPr>
              <p:cNvPr id="7" name="TextBox 6"/>
              <p:cNvSpPr txBox="1"/>
              <p:nvPr/>
            </p:nvSpPr>
            <p:spPr>
              <a:xfrm>
                <a:off x="381000" y="1066800"/>
                <a:ext cx="8305800" cy="954107"/>
              </a:xfrm>
              <a:prstGeom prst="rect">
                <a:avLst/>
              </a:prstGeom>
              <a:noFill/>
            </p:spPr>
            <p:txBody>
              <a:bodyPr wrap="square" rtlCol="0">
                <a:spAutoFit/>
              </a:bodyPr>
              <a:lstStyle/>
              <a:p>
                <a:r>
                  <a:rPr lang="en-US" sz="2800" b="1" dirty="0" smtClean="0"/>
                  <a:t>Note. </a:t>
                </a:r>
                <a:r>
                  <a:rPr lang="en-US" sz="2800" dirty="0" smtClean="0"/>
                  <a:t>Since we have expressed </a:t>
                </a:r>
                <a14:m>
                  <m:oMath xmlns:m="http://schemas.openxmlformats.org/officeDocument/2006/math">
                    <m:func>
                      <m:funcPr>
                        <m:ctrlPr>
                          <a:rPr lang="en-US" sz="2800" i="1" smtClean="0">
                            <a:latin typeface="Cambria Math"/>
                          </a:rPr>
                        </m:ctrlPr>
                      </m:funcPr>
                      <m:fName>
                        <m:r>
                          <m:rPr>
                            <m:sty m:val="p"/>
                          </m:rPr>
                          <a:rPr lang="en-US" sz="2800" i="0" smtClean="0">
                            <a:latin typeface="Cambria Math"/>
                          </a:rPr>
                          <m:t>ln</m:t>
                        </m:r>
                      </m:fName>
                      <m:e>
                        <m:r>
                          <a:rPr lang="en-US" sz="2800" b="0" i="1" smtClean="0">
                            <a:latin typeface="Cambria Math"/>
                          </a:rPr>
                          <m:t>2</m:t>
                        </m:r>
                      </m:e>
                    </m:func>
                  </m:oMath>
                </a14:m>
                <a:r>
                  <a:rPr lang="en-US" sz="2800" dirty="0" smtClean="0"/>
                  <a:t> and </a:t>
                </a:r>
                <a14:m>
                  <m:oMath xmlns:m="http://schemas.openxmlformats.org/officeDocument/2006/math">
                    <m:r>
                      <a:rPr lang="en-US" sz="2800" b="0" i="1" smtClean="0">
                        <a:latin typeface="Cambria Math"/>
                      </a:rPr>
                      <m:t>1</m:t>
                    </m:r>
                  </m:oMath>
                </a14:m>
                <a:r>
                  <a:rPr lang="en-US" sz="2800" dirty="0" smtClean="0"/>
                  <a:t> as series using the same terms, we conclude that </a:t>
                </a:r>
                <a14:m>
                  <m:oMath xmlns:m="http://schemas.openxmlformats.org/officeDocument/2006/math">
                    <m:func>
                      <m:funcPr>
                        <m:ctrlPr>
                          <a:rPr lang="en-US" sz="2800" i="1" smtClean="0">
                            <a:latin typeface="Cambria Math"/>
                          </a:rPr>
                        </m:ctrlPr>
                      </m:funcPr>
                      <m:fName>
                        <m:r>
                          <m:rPr>
                            <m:sty m:val="p"/>
                          </m:rPr>
                          <a:rPr lang="en-US" sz="2800" i="0" smtClean="0">
                            <a:latin typeface="Cambria Math"/>
                          </a:rPr>
                          <m:t>ln</m:t>
                        </m:r>
                      </m:fName>
                      <m:e>
                        <m:r>
                          <a:rPr lang="en-US" sz="2800" b="0" i="1" smtClean="0">
                            <a:latin typeface="Cambria Math"/>
                          </a:rPr>
                          <m:t>2</m:t>
                        </m:r>
                      </m:e>
                    </m:func>
                    <m:r>
                      <a:rPr lang="en-US" sz="2800" b="0" i="1" smtClean="0">
                        <a:latin typeface="Cambria Math"/>
                      </a:rPr>
                      <m:t>=1</m:t>
                    </m:r>
                  </m:oMath>
                </a14:m>
                <a:r>
                  <a:rPr lang="en-US" sz="2800" dirty="0" smtClean="0"/>
                  <a:t>.</a:t>
                </a:r>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381000" y="1066800"/>
                <a:ext cx="8305800" cy="954107"/>
              </a:xfrm>
              <a:prstGeom prst="rect">
                <a:avLst/>
              </a:prstGeom>
              <a:blipFill rotWithShape="1">
                <a:blip r:embed="rId2"/>
                <a:stretch>
                  <a:fillRect l="-1542" t="-5732" b="-17197"/>
                </a:stretch>
              </a:blipFill>
            </p:spPr>
            <p:txBody>
              <a:bodyPr/>
              <a:lstStyle/>
              <a:p>
                <a:r>
                  <a:rPr lang="en-US">
                    <a:noFill/>
                  </a:rPr>
                  <a:t> </a:t>
                </a:r>
              </a:p>
            </p:txBody>
          </p:sp>
        </mc:Fallback>
      </mc:AlternateContent>
      <p:sp>
        <p:nvSpPr>
          <p:cNvPr id="23" name="TextBox 22"/>
          <p:cNvSpPr txBox="1"/>
          <p:nvPr/>
        </p:nvSpPr>
        <p:spPr>
          <a:xfrm>
            <a:off x="381000" y="2057400"/>
            <a:ext cx="8305800" cy="1384995"/>
          </a:xfrm>
          <a:prstGeom prst="rect">
            <a:avLst/>
          </a:prstGeom>
          <a:noFill/>
        </p:spPr>
        <p:txBody>
          <a:bodyPr wrap="square" rtlCol="0">
            <a:spAutoFit/>
          </a:bodyPr>
          <a:lstStyle/>
          <a:p>
            <a:r>
              <a:rPr lang="en-US" sz="2800" b="1" dirty="0" smtClean="0"/>
              <a:t>Note. </a:t>
            </a:r>
            <a:r>
              <a:rPr lang="en-US" sz="2800" dirty="0" smtClean="0"/>
              <a:t>The choice of 1 in the previous argument is arbitrary and could be replaced with any real number. So we conclude that any two real numbers are equal…</a:t>
            </a:r>
            <a:endParaRPr lang="en-US" sz="2800" dirty="0"/>
          </a:p>
        </p:txBody>
      </p:sp>
      <mc:AlternateContent xmlns:mc="http://schemas.openxmlformats.org/markup-compatibility/2006" xmlns:a14="http://schemas.microsoft.com/office/drawing/2010/main">
        <mc:Choice Requires="a14">
          <p:sp>
            <p:nvSpPr>
              <p:cNvPr id="24" name="TextBox 23"/>
              <p:cNvSpPr txBox="1"/>
              <p:nvPr/>
            </p:nvSpPr>
            <p:spPr>
              <a:xfrm>
                <a:off x="381000" y="3568005"/>
                <a:ext cx="8458200" cy="3108543"/>
              </a:xfrm>
              <a:prstGeom prst="rect">
                <a:avLst/>
              </a:prstGeom>
              <a:noFill/>
            </p:spPr>
            <p:txBody>
              <a:bodyPr wrap="square" rtlCol="0">
                <a:spAutoFit/>
              </a:bodyPr>
              <a:lstStyle/>
              <a:p>
                <a:r>
                  <a:rPr lang="en-US" sz="2800" b="1" dirty="0" smtClean="0"/>
                  <a:t>Wait! </a:t>
                </a:r>
                <a:r>
                  <a:rPr lang="en-US" sz="2800" dirty="0" smtClean="0"/>
                  <a:t>It gets worse! We could rearrange the alternating harmonic series by first using positive terms until the sum is greater than 1, then using a negative term, then using positive terms until the sum is greater than 2, then using a negative term, etc.  This will yield a rearrangement of the harmonic series which diverges to </a:t>
                </a:r>
                <a14:m>
                  <m:oMath xmlns:m="http://schemas.openxmlformats.org/officeDocument/2006/math">
                    <m:r>
                      <a:rPr lang="en-US" sz="2800" b="0" i="0" smtClean="0">
                        <a:latin typeface="Cambria Math"/>
                        <a:ea typeface="Cambria Math"/>
                      </a:rPr>
                      <m:t>+</m:t>
                    </m:r>
                    <m:r>
                      <a:rPr lang="en-US" sz="2800" b="0" i="1" smtClean="0">
                        <a:latin typeface="Cambria Math"/>
                        <a:ea typeface="Cambria Math"/>
                      </a:rPr>
                      <m:t>∞</m:t>
                    </m:r>
                  </m:oMath>
                </a14:m>
                <a:r>
                  <a:rPr lang="en-US" sz="2800" dirty="0" smtClean="0"/>
                  <a:t>.  Similarly, we can rearrange it to diverge to </a:t>
                </a:r>
                <a14:m>
                  <m:oMath xmlns:m="http://schemas.openxmlformats.org/officeDocument/2006/math">
                    <m:r>
                      <a:rPr lang="en-US" sz="2800" b="0" i="0" smtClean="0">
                        <a:latin typeface="Cambria Math"/>
                        <a:ea typeface="Cambria Math"/>
                      </a:rPr>
                      <m:t>−</m:t>
                    </m:r>
                    <m:r>
                      <a:rPr lang="en-US" sz="2800" i="1" smtClean="0">
                        <a:latin typeface="Cambria Math"/>
                        <a:ea typeface="Cambria Math"/>
                      </a:rPr>
                      <m:t>∞</m:t>
                    </m:r>
                  </m:oMath>
                </a14:m>
                <a:r>
                  <a:rPr lang="en-US" sz="2800" dirty="0" smtClean="0"/>
                  <a:t>. </a:t>
                </a:r>
                <a:endParaRPr lang="en-US" sz="2800" dirty="0"/>
              </a:p>
            </p:txBody>
          </p:sp>
        </mc:Choice>
        <mc:Fallback xmlns="">
          <p:sp>
            <p:nvSpPr>
              <p:cNvPr id="24" name="TextBox 23"/>
              <p:cNvSpPr txBox="1">
                <a:spLocks noRot="1" noChangeAspect="1" noMove="1" noResize="1" noEditPoints="1" noAdjustHandles="1" noChangeArrowheads="1" noChangeShapeType="1" noTextEdit="1"/>
              </p:cNvSpPr>
              <p:nvPr/>
            </p:nvSpPr>
            <p:spPr>
              <a:xfrm>
                <a:off x="381000" y="3568005"/>
                <a:ext cx="8458200" cy="3108543"/>
              </a:xfrm>
              <a:prstGeom prst="rect">
                <a:avLst/>
              </a:prstGeom>
              <a:blipFill rotWithShape="1">
                <a:blip r:embed="rId3"/>
                <a:stretch>
                  <a:fillRect l="-1514" t="-1765" r="-1009" b="-4706"/>
                </a:stretch>
              </a:blipFill>
            </p:spPr>
            <p:txBody>
              <a:bodyPr/>
              <a:lstStyle/>
              <a:p>
                <a:r>
                  <a:rPr lang="en-US">
                    <a:noFill/>
                  </a:rPr>
                  <a:t> </a:t>
                </a:r>
              </a:p>
            </p:txBody>
          </p:sp>
        </mc:Fallback>
      </mc:AlternateContent>
    </p:spTree>
    <p:extLst>
      <p:ext uri="{BB962C8B-B14F-4D97-AF65-F5344CB8AC3E}">
        <p14:creationId xmlns:p14="http://schemas.microsoft.com/office/powerpoint/2010/main" val="190840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438400" y="152400"/>
            <a:ext cx="4114800" cy="707886"/>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295400" y="152400"/>
            <a:ext cx="6324600" cy="707886"/>
          </a:xfrm>
          <a:prstGeom prst="rect">
            <a:avLst/>
          </a:prstGeom>
          <a:noFill/>
        </p:spPr>
        <p:txBody>
          <a:bodyPr wrap="square" rtlCol="0">
            <a:spAutoFit/>
          </a:bodyPr>
          <a:lstStyle/>
          <a:p>
            <a:pPr algn="ctr"/>
            <a:r>
              <a:rPr lang="en-US" sz="4000" dirty="0" smtClean="0"/>
              <a:t>EXPLANATION</a:t>
            </a:r>
            <a:endParaRPr lang="en-US" sz="4000" dirty="0"/>
          </a:p>
        </p:txBody>
      </p:sp>
      <p:sp>
        <p:nvSpPr>
          <p:cNvPr id="4" name="TextBox 3"/>
          <p:cNvSpPr txBox="1"/>
          <p:nvPr/>
        </p:nvSpPr>
        <p:spPr>
          <a:xfrm>
            <a:off x="351692" y="1295400"/>
            <a:ext cx="8686800" cy="1569660"/>
          </a:xfrm>
          <a:prstGeom prst="rect">
            <a:avLst/>
          </a:prstGeom>
          <a:noFill/>
        </p:spPr>
        <p:txBody>
          <a:bodyPr wrap="square" rtlCol="0">
            <a:spAutoFit/>
          </a:bodyPr>
          <a:lstStyle/>
          <a:p>
            <a:r>
              <a:rPr lang="en-US" sz="3200" b="1" dirty="0" smtClean="0"/>
              <a:t>YOU CAN ONLY REARRANGE ABSOLUTEY CONVERGENT SERIES, WITHOUT AFFECTING THE SUM!!!</a:t>
            </a:r>
            <a:endParaRPr lang="en-US" sz="3200" b="1" dirty="0"/>
          </a:p>
        </p:txBody>
      </p:sp>
      <p:sp>
        <p:nvSpPr>
          <p:cNvPr id="5" name="TextBox 4"/>
          <p:cNvSpPr txBox="1"/>
          <p:nvPr/>
        </p:nvSpPr>
        <p:spPr>
          <a:xfrm>
            <a:off x="190500" y="3352800"/>
            <a:ext cx="8686800" cy="954107"/>
          </a:xfrm>
          <a:prstGeom prst="rect">
            <a:avLst/>
          </a:prstGeom>
          <a:noFill/>
        </p:spPr>
        <p:txBody>
          <a:bodyPr wrap="square" rtlCol="0">
            <a:spAutoFit/>
          </a:bodyPr>
          <a:lstStyle/>
          <a:p>
            <a:r>
              <a:rPr lang="en-US" sz="2800" b="1" dirty="0" smtClean="0"/>
              <a:t>Note. </a:t>
            </a:r>
            <a:r>
              <a:rPr lang="en-US" sz="2800" dirty="0" smtClean="0"/>
              <a:t>This is expressed as “</a:t>
            </a:r>
            <a:r>
              <a:rPr lang="en-US" sz="2800" b="1" dirty="0" smtClean="0"/>
              <a:t>The Rearrangement Theorem for Absolutely Convergent Series</a:t>
            </a:r>
            <a:r>
              <a:rPr lang="en-US" sz="2800" dirty="0" smtClean="0"/>
              <a:t>”: </a:t>
            </a:r>
            <a:endParaRPr lang="en-US" sz="2800" dirty="0"/>
          </a:p>
        </p:txBody>
      </p:sp>
      <mc:AlternateContent xmlns:mc="http://schemas.openxmlformats.org/markup-compatibility/2006" xmlns:a14="http://schemas.microsoft.com/office/drawing/2010/main">
        <mc:Choice Requires="a14">
          <p:sp>
            <p:nvSpPr>
              <p:cNvPr id="7" name="TextBox 6"/>
              <p:cNvSpPr txBox="1"/>
              <p:nvPr/>
            </p:nvSpPr>
            <p:spPr>
              <a:xfrm>
                <a:off x="381000" y="4572000"/>
                <a:ext cx="8305800" cy="1384995"/>
              </a:xfrm>
              <a:prstGeom prst="rect">
                <a:avLst/>
              </a:prstGeom>
              <a:noFill/>
            </p:spPr>
            <p:txBody>
              <a:bodyPr wrap="square" rtlCol="0">
                <a:spAutoFit/>
              </a:bodyPr>
              <a:lstStyle/>
              <a:p>
                <a:r>
                  <a:rPr lang="en-US" sz="2800" dirty="0" smtClean="0"/>
                  <a:t>If </a:t>
                </a:r>
                <a14:m>
                  <m:oMath xmlns:m="http://schemas.openxmlformats.org/officeDocument/2006/math">
                    <m:nary>
                      <m:naryPr>
                        <m:chr m:val="∑"/>
                        <m:limLoc m:val="subSup"/>
                        <m:ctrlPr>
                          <a:rPr lang="en-US" sz="2800" i="1" smtClean="0">
                            <a:latin typeface="Cambria Math"/>
                          </a:rPr>
                        </m:ctrlPr>
                      </m:naryPr>
                      <m:sub>
                        <m:r>
                          <m:rPr>
                            <m:brk m:alnAt="25"/>
                          </m:rPr>
                          <a:rPr lang="en-US" sz="2800" b="0" i="1" smtClean="0">
                            <a:latin typeface="Cambria Math"/>
                          </a:rPr>
                          <m:t>𝑛</m:t>
                        </m:r>
                        <m:r>
                          <a:rPr lang="en-US" sz="2800" b="0" i="1" smtClean="0">
                            <a:latin typeface="Cambria Math"/>
                          </a:rPr>
                          <m:t>=1</m:t>
                        </m:r>
                      </m:sub>
                      <m:sup>
                        <m:r>
                          <a:rPr lang="en-US" sz="2800" i="1" smtClean="0">
                            <a:latin typeface="Cambria Math"/>
                            <a:ea typeface="Cambria Math"/>
                          </a:rPr>
                          <m:t>∞</m:t>
                        </m:r>
                      </m:sup>
                      <m:e>
                        <m:sSub>
                          <m:sSubPr>
                            <m:ctrlPr>
                              <a:rPr lang="en-US" sz="2800" i="1" smtClean="0">
                                <a:latin typeface="Cambria Math"/>
                              </a:rPr>
                            </m:ctrlPr>
                          </m:sSubPr>
                          <m:e>
                            <m:r>
                              <a:rPr lang="en-US" sz="2800" b="0" i="1" smtClean="0">
                                <a:latin typeface="Cambria Math"/>
                              </a:rPr>
                              <m:t>𝑎</m:t>
                            </m:r>
                          </m:e>
                          <m:sub>
                            <m:r>
                              <a:rPr lang="en-US" sz="2800" b="0" i="1" smtClean="0">
                                <a:latin typeface="Cambria Math"/>
                              </a:rPr>
                              <m:t>𝑛</m:t>
                            </m:r>
                          </m:sub>
                        </m:sSub>
                      </m:e>
                    </m:nary>
                  </m:oMath>
                </a14:m>
                <a:r>
                  <a:rPr lang="en-US" sz="2800" dirty="0" smtClean="0"/>
                  <a:t> converges absolutely and </a:t>
                </a:r>
                <a14:m>
                  <m:oMath xmlns:m="http://schemas.openxmlformats.org/officeDocument/2006/math">
                    <m:sSub>
                      <m:sSubPr>
                        <m:ctrlPr>
                          <a:rPr lang="en-US" sz="2800" i="1" smtClean="0">
                            <a:latin typeface="Cambria Math"/>
                          </a:rPr>
                        </m:ctrlPr>
                      </m:sSubPr>
                      <m:e>
                        <m:r>
                          <a:rPr lang="en-US" sz="2800" b="0" i="1" smtClean="0">
                            <a:latin typeface="Cambria Math"/>
                          </a:rPr>
                          <m:t>𝑏</m:t>
                        </m:r>
                      </m:e>
                      <m:sub>
                        <m:r>
                          <a:rPr lang="en-US" sz="2800" b="0" i="1" smtClean="0">
                            <a:latin typeface="Cambria Math"/>
                          </a:rPr>
                          <m:t>1</m:t>
                        </m:r>
                      </m:sub>
                    </m:sSub>
                    <m:r>
                      <a:rPr lang="en-US" sz="2800" b="0" i="1" smtClean="0">
                        <a:latin typeface="Cambria Math"/>
                      </a:rPr>
                      <m:t>, </m:t>
                    </m:r>
                    <m:sSub>
                      <m:sSubPr>
                        <m:ctrlPr>
                          <a:rPr lang="en-US" sz="2800" b="0" i="1" smtClean="0">
                            <a:latin typeface="Cambria Math"/>
                          </a:rPr>
                        </m:ctrlPr>
                      </m:sSubPr>
                      <m:e>
                        <m:r>
                          <a:rPr lang="en-US" sz="2800" b="0" i="1" smtClean="0">
                            <a:latin typeface="Cambria Math"/>
                          </a:rPr>
                          <m:t>𝑏</m:t>
                        </m:r>
                      </m:e>
                      <m:sub>
                        <m:r>
                          <a:rPr lang="en-US" sz="2800" b="0" i="1" smtClean="0">
                            <a:latin typeface="Cambria Math"/>
                          </a:rPr>
                          <m:t>2</m:t>
                        </m:r>
                      </m:sub>
                    </m:sSub>
                    <m:r>
                      <a:rPr lang="en-US" sz="2800" b="0" i="1" smtClean="0">
                        <a:latin typeface="Cambria Math"/>
                      </a:rPr>
                      <m:t>, …, </m:t>
                    </m:r>
                    <m:sSub>
                      <m:sSubPr>
                        <m:ctrlPr>
                          <a:rPr lang="en-US" sz="2800" b="0" i="1" smtClean="0">
                            <a:latin typeface="Cambria Math"/>
                          </a:rPr>
                        </m:ctrlPr>
                      </m:sSubPr>
                      <m:e>
                        <m:r>
                          <a:rPr lang="en-US" sz="2800" b="0" i="1" smtClean="0">
                            <a:latin typeface="Cambria Math"/>
                          </a:rPr>
                          <m:t>𝑏</m:t>
                        </m:r>
                      </m:e>
                      <m:sub>
                        <m:r>
                          <a:rPr lang="en-US" sz="2800" b="0" i="1" smtClean="0">
                            <a:latin typeface="Cambria Math"/>
                          </a:rPr>
                          <m:t>𝑛</m:t>
                        </m:r>
                      </m:sub>
                    </m:sSub>
                    <m:r>
                      <a:rPr lang="en-US" sz="2800" b="0" i="1" smtClean="0">
                        <a:latin typeface="Cambria Math"/>
                      </a:rPr>
                      <m:t>,…</m:t>
                    </m:r>
                  </m:oMath>
                </a14:m>
                <a:r>
                  <a:rPr lang="en-US" sz="2800" dirty="0" smtClean="0"/>
                  <a:t> is any rearrangement of the sequence </a:t>
                </a:r>
                <a14:m>
                  <m:oMath xmlns:m="http://schemas.openxmlformats.org/officeDocument/2006/math">
                    <m:r>
                      <a:rPr lang="en-US" sz="2800" b="0" i="1" smtClean="0">
                        <a:latin typeface="Cambria Math"/>
                      </a:rPr>
                      <m:t>{</m:t>
                    </m:r>
                    <m:sSub>
                      <m:sSubPr>
                        <m:ctrlPr>
                          <a:rPr lang="en-US" sz="2800" b="0" i="1" smtClean="0">
                            <a:latin typeface="Cambria Math"/>
                          </a:rPr>
                        </m:ctrlPr>
                      </m:sSubPr>
                      <m:e>
                        <m:r>
                          <a:rPr lang="en-US" sz="2800" b="0" i="1" smtClean="0">
                            <a:latin typeface="Cambria Math"/>
                          </a:rPr>
                          <m:t>𝑎</m:t>
                        </m:r>
                      </m:e>
                      <m:sub>
                        <m:r>
                          <a:rPr lang="en-US" sz="2800" b="0" i="1" smtClean="0">
                            <a:latin typeface="Cambria Math"/>
                          </a:rPr>
                          <m:t>𝑛</m:t>
                        </m:r>
                      </m:sub>
                    </m:sSub>
                    <m:r>
                      <a:rPr lang="en-US" sz="2800" b="0" i="1" smtClean="0">
                        <a:latin typeface="Cambria Math"/>
                      </a:rPr>
                      <m:t>}</m:t>
                    </m:r>
                  </m:oMath>
                </a14:m>
                <a:r>
                  <a:rPr lang="en-US" sz="2800" dirty="0" smtClean="0"/>
                  <a:t> then </a:t>
                </a:r>
                <a14:m>
                  <m:oMath xmlns:m="http://schemas.openxmlformats.org/officeDocument/2006/math">
                    <m:nary>
                      <m:naryPr>
                        <m:chr m:val="∑"/>
                        <m:limLoc m:val="subSup"/>
                        <m:ctrlPr>
                          <a:rPr lang="en-US" sz="2800" i="1" smtClean="0">
                            <a:latin typeface="Cambria Math"/>
                          </a:rPr>
                        </m:ctrlPr>
                      </m:naryPr>
                      <m:sub>
                        <m:r>
                          <m:rPr>
                            <m:brk m:alnAt="25"/>
                          </m:rPr>
                          <a:rPr lang="en-US" sz="2800" b="0" i="1" smtClean="0">
                            <a:latin typeface="Cambria Math"/>
                          </a:rPr>
                          <m:t>𝑛</m:t>
                        </m:r>
                        <m:r>
                          <a:rPr lang="en-US" sz="2800" b="0" i="1" smtClean="0">
                            <a:latin typeface="Cambria Math"/>
                          </a:rPr>
                          <m:t>=1</m:t>
                        </m:r>
                      </m:sub>
                      <m:sup>
                        <m:r>
                          <a:rPr lang="en-US" sz="2800" i="1" smtClean="0">
                            <a:latin typeface="Cambria Math"/>
                            <a:ea typeface="Cambria Math"/>
                          </a:rPr>
                          <m:t>∞</m:t>
                        </m:r>
                      </m:sup>
                      <m:e>
                        <m:sSub>
                          <m:sSubPr>
                            <m:ctrlPr>
                              <a:rPr lang="en-US" sz="2800" i="1" smtClean="0">
                                <a:latin typeface="Cambria Math"/>
                              </a:rPr>
                            </m:ctrlPr>
                          </m:sSubPr>
                          <m:e>
                            <m:r>
                              <a:rPr lang="en-US" sz="2800" b="0" i="1" smtClean="0">
                                <a:latin typeface="Cambria Math"/>
                              </a:rPr>
                              <m:t>𝑏</m:t>
                            </m:r>
                          </m:e>
                          <m:sub>
                            <m:r>
                              <a:rPr lang="en-US" sz="2800" b="0" i="1" smtClean="0">
                                <a:latin typeface="Cambria Math"/>
                              </a:rPr>
                              <m:t>𝑛</m:t>
                            </m:r>
                          </m:sub>
                        </m:sSub>
                      </m:e>
                    </m:nary>
                  </m:oMath>
                </a14:m>
                <a:r>
                  <a:rPr lang="en-US" sz="2800" dirty="0" smtClean="0"/>
                  <a:t> converges absolutely and </a:t>
                </a:r>
                <a14:m>
                  <m:oMath xmlns:m="http://schemas.openxmlformats.org/officeDocument/2006/math">
                    <m:nary>
                      <m:naryPr>
                        <m:chr m:val="∑"/>
                        <m:limLoc m:val="subSup"/>
                        <m:ctrlPr>
                          <a:rPr lang="en-US" sz="2800" i="1" smtClean="0">
                            <a:latin typeface="Cambria Math"/>
                          </a:rPr>
                        </m:ctrlPr>
                      </m:naryPr>
                      <m:sub>
                        <m:r>
                          <m:rPr>
                            <m:brk m:alnAt="25"/>
                          </m:rPr>
                          <a:rPr lang="en-US" sz="2800" b="0" i="1" smtClean="0">
                            <a:latin typeface="Cambria Math"/>
                          </a:rPr>
                          <m:t>𝑛</m:t>
                        </m:r>
                        <m:r>
                          <a:rPr lang="en-US" sz="2800" b="0" i="1" smtClean="0">
                            <a:latin typeface="Cambria Math"/>
                          </a:rPr>
                          <m:t>=1</m:t>
                        </m:r>
                      </m:sub>
                      <m:sup>
                        <m:r>
                          <a:rPr lang="en-US" sz="2800" i="1" smtClean="0">
                            <a:latin typeface="Cambria Math"/>
                            <a:ea typeface="Cambria Math"/>
                          </a:rPr>
                          <m:t>∞</m:t>
                        </m:r>
                      </m:sup>
                      <m:e>
                        <m:sSub>
                          <m:sSubPr>
                            <m:ctrlPr>
                              <a:rPr lang="en-US" sz="2800" i="1" smtClean="0">
                                <a:latin typeface="Cambria Math"/>
                              </a:rPr>
                            </m:ctrlPr>
                          </m:sSubPr>
                          <m:e>
                            <m:r>
                              <a:rPr lang="en-US" sz="2800" b="0" i="1" smtClean="0">
                                <a:latin typeface="Cambria Math"/>
                              </a:rPr>
                              <m:t>𝑎</m:t>
                            </m:r>
                          </m:e>
                          <m:sub>
                            <m:r>
                              <a:rPr lang="en-US" sz="2800" b="0" i="1" smtClean="0">
                                <a:latin typeface="Cambria Math"/>
                              </a:rPr>
                              <m:t>𝑛</m:t>
                            </m:r>
                          </m:sub>
                        </m:sSub>
                      </m:e>
                    </m:nary>
                    <m:r>
                      <a:rPr lang="en-US" sz="2800" b="0" i="1" smtClean="0">
                        <a:latin typeface="Cambria Math"/>
                      </a:rPr>
                      <m:t>=</m:t>
                    </m:r>
                    <m:nary>
                      <m:naryPr>
                        <m:chr m:val="∑"/>
                        <m:limLoc m:val="subSup"/>
                        <m:ctrlPr>
                          <a:rPr lang="en-US" sz="2800" i="1" smtClean="0">
                            <a:latin typeface="Cambria Math"/>
                          </a:rPr>
                        </m:ctrlPr>
                      </m:naryPr>
                      <m:sub>
                        <m:r>
                          <m:rPr>
                            <m:brk m:alnAt="25"/>
                          </m:rPr>
                          <a:rPr lang="en-US" sz="2800" b="0" i="1" smtClean="0">
                            <a:latin typeface="Cambria Math"/>
                          </a:rPr>
                          <m:t>𝑛</m:t>
                        </m:r>
                        <m:r>
                          <a:rPr lang="en-US" sz="2800" b="0" i="1" smtClean="0">
                            <a:latin typeface="Cambria Math"/>
                          </a:rPr>
                          <m:t>=1</m:t>
                        </m:r>
                      </m:sub>
                      <m:sup>
                        <m:r>
                          <a:rPr lang="en-US" sz="2800" i="1" smtClean="0">
                            <a:latin typeface="Cambria Math"/>
                            <a:ea typeface="Cambria Math"/>
                          </a:rPr>
                          <m:t>∞</m:t>
                        </m:r>
                      </m:sup>
                      <m:e>
                        <m:sSub>
                          <m:sSubPr>
                            <m:ctrlPr>
                              <a:rPr lang="en-US" sz="2800" i="1" smtClean="0">
                                <a:latin typeface="Cambria Math"/>
                              </a:rPr>
                            </m:ctrlPr>
                          </m:sSubPr>
                          <m:e>
                            <m:r>
                              <a:rPr lang="en-US" sz="2800" b="0" i="1" smtClean="0">
                                <a:latin typeface="Cambria Math"/>
                              </a:rPr>
                              <m:t>𝑏</m:t>
                            </m:r>
                          </m:e>
                          <m:sub>
                            <m:r>
                              <a:rPr lang="en-US" sz="2800" b="0" i="1" smtClean="0">
                                <a:latin typeface="Cambria Math"/>
                              </a:rPr>
                              <m:t>𝑛</m:t>
                            </m:r>
                          </m:sub>
                        </m:sSub>
                      </m:e>
                    </m:nary>
                  </m:oMath>
                </a14:m>
                <a:r>
                  <a:rPr lang="en-US" sz="2800" dirty="0" smtClean="0"/>
                  <a:t>.</a:t>
                </a:r>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381000" y="4572000"/>
                <a:ext cx="8305800" cy="1384995"/>
              </a:xfrm>
              <a:prstGeom prst="rect">
                <a:avLst/>
              </a:prstGeom>
              <a:blipFill rotWithShape="1">
                <a:blip r:embed="rId2"/>
                <a:stretch>
                  <a:fillRect l="-1542" t="-3965" b="-11894"/>
                </a:stretch>
              </a:blipFill>
            </p:spPr>
            <p:txBody>
              <a:bodyPr/>
              <a:lstStyle/>
              <a:p>
                <a:r>
                  <a:rPr lang="en-US">
                    <a:noFill/>
                  </a:rPr>
                  <a:t> </a:t>
                </a:r>
              </a:p>
            </p:txBody>
          </p:sp>
        </mc:Fallback>
      </mc:AlternateContent>
    </p:spTree>
    <p:extLst>
      <p:ext uri="{BB962C8B-B14F-4D97-AF65-F5344CB8AC3E}">
        <p14:creationId xmlns:p14="http://schemas.microsoft.com/office/powerpoint/2010/main" val="28704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8600" y="228600"/>
            <a:ext cx="8686800"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57200" y="2895600"/>
            <a:ext cx="8458200" cy="2677656"/>
          </a:xfrm>
          <a:prstGeom prst="rect">
            <a:avLst/>
          </a:prstGeom>
          <a:noFill/>
        </p:spPr>
        <p:txBody>
          <a:bodyPr wrap="square" rtlCol="0">
            <a:spAutoFit/>
          </a:bodyPr>
          <a:lstStyle/>
          <a:p>
            <a:r>
              <a:rPr lang="en-US" sz="2800" dirty="0">
                <a:solidFill>
                  <a:schemeClr val="tx2"/>
                </a:solidFill>
              </a:rPr>
              <a:t>The purpose of mechanics is to describe how bodies change their position in space with </a:t>
            </a:r>
            <a:r>
              <a:rPr lang="en-US" sz="2800" dirty="0" smtClean="0">
                <a:solidFill>
                  <a:schemeClr val="tx2"/>
                </a:solidFill>
              </a:rPr>
              <a:t>“time.”  </a:t>
            </a:r>
            <a:r>
              <a:rPr lang="en-US" sz="2800" b="1" dirty="0" smtClean="0">
                <a:solidFill>
                  <a:schemeClr val="tx2"/>
                </a:solidFill>
              </a:rPr>
              <a:t>I </a:t>
            </a:r>
            <a:r>
              <a:rPr lang="en-US" sz="2800" b="1" dirty="0">
                <a:solidFill>
                  <a:schemeClr val="tx2"/>
                </a:solidFill>
              </a:rPr>
              <a:t>should load my conscience with grave sins against the </a:t>
            </a:r>
            <a:r>
              <a:rPr lang="en-US" sz="2800" b="1" dirty="0">
                <a:solidFill>
                  <a:srgbClr val="C00000"/>
                </a:solidFill>
              </a:rPr>
              <a:t>sacred spirit of lucidity </a:t>
            </a:r>
            <a:r>
              <a:rPr lang="en-US" sz="2800" b="1" dirty="0">
                <a:solidFill>
                  <a:schemeClr val="tx2"/>
                </a:solidFill>
              </a:rPr>
              <a:t>were I to formulate</a:t>
            </a:r>
            <a:r>
              <a:rPr lang="en-US" sz="2800" dirty="0">
                <a:solidFill>
                  <a:schemeClr val="tx2"/>
                </a:solidFill>
              </a:rPr>
              <a:t> the aims of mechanics in this way, </a:t>
            </a:r>
            <a:r>
              <a:rPr lang="en-US" sz="2800" b="1" dirty="0">
                <a:solidFill>
                  <a:schemeClr val="tx2"/>
                </a:solidFill>
              </a:rPr>
              <a:t>without serious reflection and detailed explanations.</a:t>
            </a:r>
            <a:r>
              <a:rPr lang="en-US" sz="2800" dirty="0">
                <a:solidFill>
                  <a:schemeClr val="tx2"/>
                </a:solidFill>
              </a:rPr>
              <a:t> </a:t>
            </a:r>
            <a:r>
              <a:rPr lang="en-US" sz="2800" dirty="0" smtClean="0">
                <a:solidFill>
                  <a:schemeClr val="tx2"/>
                </a:solidFill>
              </a:rPr>
              <a:t> </a:t>
            </a:r>
            <a:endParaRPr lang="en-US" sz="2800" dirty="0">
              <a:solidFill>
                <a:schemeClr val="tx2"/>
              </a:solidFill>
            </a:endParaRPr>
          </a:p>
        </p:txBody>
      </p:sp>
      <p:sp>
        <p:nvSpPr>
          <p:cNvPr id="3" name="TextBox 2"/>
          <p:cNvSpPr txBox="1"/>
          <p:nvPr/>
        </p:nvSpPr>
        <p:spPr>
          <a:xfrm>
            <a:off x="228600" y="5733871"/>
            <a:ext cx="8839200" cy="1200329"/>
          </a:xfrm>
          <a:prstGeom prst="rect">
            <a:avLst/>
          </a:prstGeom>
          <a:noFill/>
        </p:spPr>
        <p:txBody>
          <a:bodyPr wrap="square" rtlCol="0">
            <a:spAutoFit/>
          </a:bodyPr>
          <a:lstStyle/>
          <a:p>
            <a:r>
              <a:rPr lang="en-US" sz="2400" dirty="0" smtClean="0"/>
              <a:t>FROM: Albert Einstein, </a:t>
            </a:r>
            <a:r>
              <a:rPr lang="en-US" sz="2400" i="1" dirty="0" smtClean="0"/>
              <a:t>Relativity</a:t>
            </a:r>
            <a:r>
              <a:rPr lang="en-US" sz="2400" dirty="0" smtClean="0"/>
              <a:t> (first published in 1916), Chapter 3, “Space </a:t>
            </a:r>
            <a:r>
              <a:rPr lang="en-US" sz="2400" dirty="0"/>
              <a:t>and Time in Classical </a:t>
            </a:r>
            <a:r>
              <a:rPr lang="en-US" sz="2400" dirty="0" smtClean="0"/>
              <a:t>Mechanics.”</a:t>
            </a:r>
            <a:endParaRPr lang="en-US" sz="2400" dirty="0"/>
          </a:p>
          <a:p>
            <a:endParaRPr 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0" y="354496"/>
            <a:ext cx="2362200" cy="2464904"/>
          </a:xfrm>
          <a:prstGeom prst="rect">
            <a:avLst/>
          </a:prstGeom>
          <a:ln w="38100">
            <a:solidFill>
              <a:schemeClr val="tx1"/>
            </a:solidFill>
          </a:ln>
        </p:spPr>
      </p:pic>
    </p:spTree>
    <p:extLst>
      <p:ext uri="{BB962C8B-B14F-4D97-AF65-F5344CB8AC3E}">
        <p14:creationId xmlns:p14="http://schemas.microsoft.com/office/powerpoint/2010/main" val="30349067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438400" y="152400"/>
            <a:ext cx="4114800" cy="707886"/>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295400" y="152400"/>
            <a:ext cx="6324600" cy="707886"/>
          </a:xfrm>
          <a:prstGeom prst="rect">
            <a:avLst/>
          </a:prstGeom>
          <a:noFill/>
        </p:spPr>
        <p:txBody>
          <a:bodyPr wrap="square" rtlCol="0">
            <a:spAutoFit/>
          </a:bodyPr>
          <a:lstStyle/>
          <a:p>
            <a:pPr algn="ctr"/>
            <a:r>
              <a:rPr lang="en-US" sz="4000" dirty="0" smtClean="0"/>
              <a:t>EXPLANATION</a:t>
            </a:r>
            <a:endParaRPr lang="en-US" sz="4000" dirty="0"/>
          </a:p>
        </p:txBody>
      </p:sp>
      <p:sp>
        <p:nvSpPr>
          <p:cNvPr id="5" name="TextBox 4"/>
          <p:cNvSpPr txBox="1"/>
          <p:nvPr/>
        </p:nvSpPr>
        <p:spPr>
          <a:xfrm>
            <a:off x="190500" y="1487031"/>
            <a:ext cx="8686800" cy="2246769"/>
          </a:xfrm>
          <a:prstGeom prst="rect">
            <a:avLst/>
          </a:prstGeom>
          <a:noFill/>
        </p:spPr>
        <p:txBody>
          <a:bodyPr wrap="square" rtlCol="0">
            <a:spAutoFit/>
          </a:bodyPr>
          <a:lstStyle/>
          <a:p>
            <a:r>
              <a:rPr lang="en-US" sz="2800" b="1" dirty="0" smtClean="0"/>
              <a:t>Note. </a:t>
            </a:r>
            <a:r>
              <a:rPr lang="en-US" sz="2800" dirty="0" smtClean="0"/>
              <a:t>It is not that The Rearrangement Theorem for Absolutely Convergent Series is surprising; one would probably expect any rearrangement of a series to have no effect on the sum of the series.  The surprise is how conditionally convergent series behave: </a:t>
            </a:r>
            <a:endParaRPr lang="en-US" sz="2800" dirty="0"/>
          </a:p>
        </p:txBody>
      </p:sp>
      <mc:AlternateContent xmlns:mc="http://schemas.openxmlformats.org/markup-compatibility/2006" xmlns:a14="http://schemas.microsoft.com/office/drawing/2010/main">
        <mc:Choice Requires="a14">
          <p:sp>
            <p:nvSpPr>
              <p:cNvPr id="7" name="TextBox 6"/>
              <p:cNvSpPr txBox="1"/>
              <p:nvPr/>
            </p:nvSpPr>
            <p:spPr>
              <a:xfrm>
                <a:off x="381000" y="4038600"/>
                <a:ext cx="8305800" cy="1384995"/>
              </a:xfrm>
              <a:prstGeom prst="rect">
                <a:avLst/>
              </a:prstGeom>
              <a:noFill/>
            </p:spPr>
            <p:txBody>
              <a:bodyPr wrap="square" rtlCol="0">
                <a:spAutoFit/>
              </a:bodyPr>
              <a:lstStyle/>
              <a:p>
                <a:r>
                  <a:rPr lang="en-US" sz="2800" b="1" dirty="0" smtClean="0"/>
                  <a:t>Theorem.  </a:t>
                </a:r>
                <a:r>
                  <a:rPr lang="en-US" sz="2800" dirty="0" smtClean="0"/>
                  <a:t>A conditionally convergent series can be rearranged to converge to any desired limit (including </a:t>
                </a:r>
                <a14:m>
                  <m:oMath xmlns:m="http://schemas.openxmlformats.org/officeDocument/2006/math">
                    <m:r>
                      <a:rPr lang="en-US" sz="2800" b="0" i="1" smtClean="0">
                        <a:latin typeface="Cambria Math"/>
                      </a:rPr>
                      <m:t>+</m:t>
                    </m:r>
                    <m:r>
                      <a:rPr lang="en-US" sz="2800" b="0" i="1" smtClean="0">
                        <a:latin typeface="Cambria Math"/>
                        <a:ea typeface="Cambria Math"/>
                      </a:rPr>
                      <m:t>∞</m:t>
                    </m:r>
                  </m:oMath>
                </a14:m>
                <a:r>
                  <a:rPr lang="en-US" sz="2800" dirty="0" smtClean="0"/>
                  <a:t> and </a:t>
                </a:r>
                <a14:m>
                  <m:oMath xmlns:m="http://schemas.openxmlformats.org/officeDocument/2006/math">
                    <m:r>
                      <a:rPr lang="en-US" sz="2800" b="0" i="1" smtClean="0">
                        <a:latin typeface="Cambria Math"/>
                      </a:rPr>
                      <m:t>−</m:t>
                    </m:r>
                    <m:r>
                      <a:rPr lang="en-US" sz="2800" b="0" i="1" smtClean="0">
                        <a:latin typeface="Cambria Math"/>
                        <a:ea typeface="Cambria Math"/>
                      </a:rPr>
                      <m:t>∞</m:t>
                    </m:r>
                  </m:oMath>
                </a14:m>
                <a:r>
                  <a:rPr lang="en-US" sz="2800" dirty="0" smtClean="0"/>
                  <a:t>), or to diverge.</a:t>
                </a:r>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381000" y="4038600"/>
                <a:ext cx="8305800" cy="1384995"/>
              </a:xfrm>
              <a:prstGeom prst="rect">
                <a:avLst/>
              </a:prstGeom>
              <a:blipFill rotWithShape="1">
                <a:blip r:embed="rId2"/>
                <a:stretch>
                  <a:fillRect l="-1542" t="-3965" b="-11454"/>
                </a:stretch>
              </a:blipFill>
            </p:spPr>
            <p:txBody>
              <a:bodyPr/>
              <a:lstStyle/>
              <a:p>
                <a:r>
                  <a:rPr lang="en-US">
                    <a:noFill/>
                  </a:rPr>
                  <a:t> </a:t>
                </a:r>
              </a:p>
            </p:txBody>
          </p:sp>
        </mc:Fallback>
      </mc:AlternateContent>
    </p:spTree>
    <p:extLst>
      <p:ext uri="{BB962C8B-B14F-4D97-AF65-F5344CB8AC3E}">
        <p14:creationId xmlns:p14="http://schemas.microsoft.com/office/powerpoint/2010/main" val="7086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8600" y="228600"/>
            <a:ext cx="8686800"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143000" y="0"/>
            <a:ext cx="6705600" cy="1446550"/>
          </a:xfrm>
          <a:prstGeom prst="rect">
            <a:avLst/>
          </a:prstGeom>
          <a:noFill/>
        </p:spPr>
        <p:txBody>
          <a:bodyPr wrap="square" rtlCol="0">
            <a:spAutoFit/>
          </a:bodyPr>
          <a:lstStyle/>
          <a:p>
            <a:pPr algn="ctr"/>
            <a:r>
              <a:rPr lang="en-US" sz="8800" dirty="0" smtClean="0"/>
              <a:t>Set Theory</a:t>
            </a:r>
            <a:endParaRPr lang="en-US" sz="8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2287" y="1343025"/>
            <a:ext cx="3019425" cy="4524375"/>
          </a:xfrm>
          <a:prstGeom prst="rect">
            <a:avLst/>
          </a:prstGeom>
        </p:spPr>
      </p:pic>
      <p:sp>
        <p:nvSpPr>
          <p:cNvPr id="4" name="TextBox 3"/>
          <p:cNvSpPr txBox="1"/>
          <p:nvPr/>
        </p:nvSpPr>
        <p:spPr>
          <a:xfrm>
            <a:off x="1143000" y="5943600"/>
            <a:ext cx="6705600" cy="584775"/>
          </a:xfrm>
          <a:prstGeom prst="rect">
            <a:avLst/>
          </a:prstGeom>
          <a:noFill/>
        </p:spPr>
        <p:txBody>
          <a:bodyPr wrap="square" rtlCol="0">
            <a:spAutoFit/>
          </a:bodyPr>
          <a:lstStyle/>
          <a:p>
            <a:pPr algn="ctr"/>
            <a:r>
              <a:rPr lang="en-US" sz="3200" dirty="0" smtClean="0">
                <a:solidFill>
                  <a:srgbClr val="00B050"/>
                </a:solidFill>
                <a:effectLst>
                  <a:outerShdw blurRad="38100" dist="38100" dir="2700000" algn="tl">
                    <a:srgbClr val="000000">
                      <a:alpha val="43137"/>
                    </a:srgbClr>
                  </a:outerShdw>
                </a:effectLst>
              </a:rPr>
              <a:t>Analysis 1 (MATH 4217/5217)</a:t>
            </a:r>
            <a:endParaRPr lang="en-US" sz="3200"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434196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19200" y="152400"/>
            <a:ext cx="7239000" cy="707886"/>
          </a:xfrm>
          <a:prstGeom prst="roundRect">
            <a:avLst/>
          </a:prstGeom>
          <a:solidFill>
            <a:srgbClr val="00B0F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19200" y="130314"/>
            <a:ext cx="7162800" cy="707886"/>
          </a:xfrm>
          <a:prstGeom prst="rect">
            <a:avLst/>
          </a:prstGeom>
          <a:noFill/>
        </p:spPr>
        <p:txBody>
          <a:bodyPr wrap="square" rtlCol="0">
            <a:spAutoFit/>
          </a:bodyPr>
          <a:lstStyle/>
          <a:p>
            <a:pPr algn="ctr"/>
            <a:r>
              <a:rPr lang="en-US" sz="4000" dirty="0" smtClean="0"/>
              <a:t>Bigger Than Infinity</a:t>
            </a:r>
            <a:endParaRPr lang="en-US" sz="4000" dirty="0"/>
          </a:p>
        </p:txBody>
      </p:sp>
      <mc:AlternateContent xmlns:mc="http://schemas.openxmlformats.org/markup-compatibility/2006" xmlns:a14="http://schemas.microsoft.com/office/drawing/2010/main">
        <mc:Choice Requires="a14">
          <p:sp>
            <p:nvSpPr>
              <p:cNvPr id="4" name="TextBox 3"/>
              <p:cNvSpPr txBox="1"/>
              <p:nvPr/>
            </p:nvSpPr>
            <p:spPr>
              <a:xfrm>
                <a:off x="381000" y="914400"/>
                <a:ext cx="8305800" cy="2246769"/>
              </a:xfrm>
              <a:prstGeom prst="rect">
                <a:avLst/>
              </a:prstGeom>
              <a:noFill/>
            </p:spPr>
            <p:txBody>
              <a:bodyPr wrap="square" rtlCol="0">
                <a:spAutoFit/>
              </a:bodyPr>
              <a:lstStyle/>
              <a:p>
                <a:r>
                  <a:rPr lang="en-US" sz="2800" b="1" dirty="0" smtClean="0"/>
                  <a:t>Note. </a:t>
                </a:r>
                <a:r>
                  <a:rPr lang="en-US" sz="2800" dirty="0" smtClean="0"/>
                  <a:t>Consider all real numbers between 0 and 1 written as “binary decimals.”  Each number in </a:t>
                </a:r>
                <a14:m>
                  <m:oMath xmlns:m="http://schemas.openxmlformats.org/officeDocument/2006/math">
                    <m:r>
                      <a:rPr lang="en-US" sz="2800" b="0" i="1" smtClean="0">
                        <a:latin typeface="Cambria Math"/>
                      </a:rPr>
                      <m:t>[0,1]</m:t>
                    </m:r>
                  </m:oMath>
                </a14:m>
                <a:r>
                  <a:rPr lang="en-US" sz="2800" dirty="0" smtClean="0"/>
                  <a:t> has a unique representation in binary by using an infinite number of nonzero decimals. For example we can write </a:t>
                </a:r>
                <a14:m>
                  <m:oMath xmlns:m="http://schemas.openxmlformats.org/officeDocument/2006/math">
                    <m:f>
                      <m:fPr>
                        <m:type m:val="skw"/>
                        <m:ctrlPr>
                          <a:rPr lang="en-US" sz="2800" i="1" smtClean="0">
                            <a:latin typeface="Cambria Math"/>
                          </a:rPr>
                        </m:ctrlPr>
                      </m:fPr>
                      <m:num>
                        <m:r>
                          <a:rPr lang="en-US" sz="2800" b="0" i="1" smtClean="0">
                            <a:latin typeface="Cambria Math"/>
                          </a:rPr>
                          <m:t>1</m:t>
                        </m:r>
                      </m:num>
                      <m:den>
                        <m:r>
                          <a:rPr lang="en-US" sz="2800" b="0" i="1" smtClean="0">
                            <a:latin typeface="Cambria Math"/>
                          </a:rPr>
                          <m:t>2</m:t>
                        </m:r>
                      </m:den>
                    </m:f>
                  </m:oMath>
                </a14:m>
                <a:r>
                  <a:rPr lang="en-US" sz="2800" dirty="0" smtClean="0"/>
                  <a:t> base 2 as: </a:t>
                </a:r>
                <a14:m>
                  <m:oMath xmlns:m="http://schemas.openxmlformats.org/officeDocument/2006/math">
                    <m:f>
                      <m:fPr>
                        <m:type m:val="skw"/>
                        <m:ctrlPr>
                          <a:rPr lang="en-US" sz="2800" i="1" smtClean="0">
                            <a:latin typeface="Cambria Math"/>
                          </a:rPr>
                        </m:ctrlPr>
                      </m:fPr>
                      <m:num>
                        <m:r>
                          <a:rPr lang="en-US" sz="2800" b="0" i="1" smtClean="0">
                            <a:latin typeface="Cambria Math"/>
                          </a:rPr>
                          <m:t>1</m:t>
                        </m:r>
                      </m:num>
                      <m:den>
                        <m:r>
                          <a:rPr lang="en-US" sz="2800" b="0" i="1" smtClean="0">
                            <a:latin typeface="Cambria Math"/>
                          </a:rPr>
                          <m:t>2</m:t>
                        </m:r>
                      </m:den>
                    </m:f>
                    <m:r>
                      <a:rPr lang="en-US" sz="2800" b="0" i="1" smtClean="0">
                        <a:latin typeface="Cambria Math"/>
                      </a:rPr>
                      <m:t>=0.1=0.0111</m:t>
                    </m:r>
                    <m:r>
                      <a:rPr lang="en-US" sz="2800" b="0" i="1" smtClean="0">
                        <a:latin typeface="Cambria Math"/>
                        <a:ea typeface="Cambria Math"/>
                      </a:rPr>
                      <m:t>⋯</m:t>
                    </m:r>
                  </m:oMath>
                </a14:m>
                <a:r>
                  <a:rPr lang="en-US" sz="2800" dirty="0" smtClean="0"/>
                  <a:t>. </a:t>
                </a:r>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381000" y="914400"/>
                <a:ext cx="8305800" cy="2246769"/>
              </a:xfrm>
              <a:prstGeom prst="rect">
                <a:avLst/>
              </a:prstGeom>
              <a:blipFill rotWithShape="1">
                <a:blip r:embed="rId3"/>
                <a:stretch>
                  <a:fillRect l="-1542" t="-2439" r="-954" b="-67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81000" y="3124200"/>
                <a:ext cx="8305800" cy="954107"/>
              </a:xfrm>
              <a:prstGeom prst="rect">
                <a:avLst/>
              </a:prstGeom>
              <a:noFill/>
            </p:spPr>
            <p:txBody>
              <a:bodyPr wrap="square" rtlCol="0">
                <a:spAutoFit/>
              </a:bodyPr>
              <a:lstStyle/>
              <a:p>
                <a:r>
                  <a:rPr lang="en-US" sz="2800" b="1" dirty="0" smtClean="0"/>
                  <a:t>Note. </a:t>
                </a:r>
                <a:r>
                  <a:rPr lang="en-US" sz="2800" dirty="0" smtClean="0"/>
                  <a:t>Assume we can “count” the numbers in </a:t>
                </a:r>
                <a14:m>
                  <m:oMath xmlns:m="http://schemas.openxmlformats.org/officeDocument/2006/math">
                    <m:r>
                      <a:rPr lang="en-US" sz="2800" b="0" i="1" smtClean="0">
                        <a:latin typeface="Cambria Math"/>
                      </a:rPr>
                      <m:t>[0,1]</m:t>
                    </m:r>
                  </m:oMath>
                </a14:m>
                <a:r>
                  <a:rPr lang="en-US" sz="2800" dirty="0" smtClean="0"/>
                  <a:t> by listing a first number, a second number, etc.:</a:t>
                </a:r>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381000" y="3124200"/>
                <a:ext cx="8305800" cy="954107"/>
              </a:xfrm>
              <a:prstGeom prst="rect">
                <a:avLst/>
              </a:prstGeom>
              <a:blipFill rotWithShape="1">
                <a:blip r:embed="rId4"/>
                <a:stretch>
                  <a:fillRect l="-1542" t="-5769" b="-173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590800" y="4038600"/>
                <a:ext cx="4648200"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2800" i="1" smtClean="0">
                              <a:latin typeface="Cambria Math"/>
                            </a:rPr>
                          </m:ctrlPr>
                        </m:sSubPr>
                        <m:e>
                          <m:r>
                            <a:rPr lang="en-US" sz="2800" b="0" i="1" smtClean="0">
                              <a:latin typeface="Cambria Math"/>
                            </a:rPr>
                            <m:t>𝑥</m:t>
                          </m:r>
                        </m:e>
                        <m:sub>
                          <m:r>
                            <a:rPr lang="en-US" sz="2800" b="0" i="1" smtClean="0">
                              <a:latin typeface="Cambria Math"/>
                            </a:rPr>
                            <m:t>1</m:t>
                          </m:r>
                        </m:sub>
                      </m:sSub>
                      <m:r>
                        <a:rPr lang="en-US" sz="2800" b="0" i="1" smtClean="0">
                          <a:latin typeface="Cambria Math"/>
                        </a:rPr>
                        <m:t>=0.</m:t>
                      </m:r>
                      <m:sSub>
                        <m:sSubPr>
                          <m:ctrlPr>
                            <a:rPr lang="en-US" sz="2800" b="0" i="1" smtClean="0">
                              <a:latin typeface="Cambria Math"/>
                            </a:rPr>
                          </m:ctrlPr>
                        </m:sSubPr>
                        <m:e>
                          <m:r>
                            <a:rPr lang="en-US" sz="2800" b="0" i="1" smtClean="0">
                              <a:latin typeface="Cambria Math"/>
                            </a:rPr>
                            <m:t>𝑑</m:t>
                          </m:r>
                        </m:e>
                        <m:sub>
                          <m:r>
                            <a:rPr lang="en-US" sz="2800" b="0" i="1" smtClean="0">
                              <a:latin typeface="Cambria Math"/>
                            </a:rPr>
                            <m:t>11</m:t>
                          </m:r>
                        </m:sub>
                      </m:sSub>
                      <m:sSub>
                        <m:sSubPr>
                          <m:ctrlPr>
                            <a:rPr lang="en-US" sz="2800" b="0" i="1" smtClean="0">
                              <a:latin typeface="Cambria Math"/>
                            </a:rPr>
                          </m:ctrlPr>
                        </m:sSubPr>
                        <m:e>
                          <m:r>
                            <a:rPr lang="en-US" sz="2800" b="0" i="1" smtClean="0">
                              <a:latin typeface="Cambria Math"/>
                            </a:rPr>
                            <m:t>𝑑</m:t>
                          </m:r>
                        </m:e>
                        <m:sub>
                          <m:r>
                            <a:rPr lang="en-US" sz="2800" b="0" i="1" smtClean="0">
                              <a:latin typeface="Cambria Math"/>
                            </a:rPr>
                            <m:t>12</m:t>
                          </m:r>
                        </m:sub>
                      </m:sSub>
                      <m:sSub>
                        <m:sSubPr>
                          <m:ctrlPr>
                            <a:rPr lang="en-US" sz="2800" b="0" i="1" smtClean="0">
                              <a:latin typeface="Cambria Math"/>
                            </a:rPr>
                          </m:ctrlPr>
                        </m:sSubPr>
                        <m:e>
                          <m:r>
                            <a:rPr lang="en-US" sz="2800" b="0" i="1" smtClean="0">
                              <a:latin typeface="Cambria Math"/>
                            </a:rPr>
                            <m:t>𝑑</m:t>
                          </m:r>
                        </m:e>
                        <m:sub>
                          <m:r>
                            <a:rPr lang="en-US" sz="2800" b="0" i="1" smtClean="0">
                              <a:latin typeface="Cambria Math"/>
                            </a:rPr>
                            <m:t>13</m:t>
                          </m:r>
                        </m:sub>
                      </m:sSub>
                      <m:sSub>
                        <m:sSubPr>
                          <m:ctrlPr>
                            <a:rPr lang="en-US" sz="2800" b="0" i="1" smtClean="0">
                              <a:latin typeface="Cambria Math"/>
                            </a:rPr>
                          </m:ctrlPr>
                        </m:sSubPr>
                        <m:e>
                          <m:r>
                            <a:rPr lang="en-US" sz="2800" b="0" i="1" smtClean="0">
                              <a:latin typeface="Cambria Math"/>
                            </a:rPr>
                            <m:t>𝑑</m:t>
                          </m:r>
                        </m:e>
                        <m:sub>
                          <m:r>
                            <a:rPr lang="en-US" sz="2800" b="0" i="1" smtClean="0">
                              <a:latin typeface="Cambria Math"/>
                            </a:rPr>
                            <m:t>14</m:t>
                          </m:r>
                        </m:sub>
                      </m:sSub>
                      <m:r>
                        <a:rPr lang="en-US" sz="2800" b="0" i="1" smtClean="0">
                          <a:latin typeface="Cambria Math"/>
                          <a:ea typeface="Cambria Math"/>
                        </a:rPr>
                        <m:t>⋯</m:t>
                      </m:r>
                    </m:oMath>
                  </m:oMathPara>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2590800" y="4038600"/>
                <a:ext cx="4648200" cy="52322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590800" y="4582180"/>
                <a:ext cx="4648200"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2800" i="1" smtClean="0">
                              <a:latin typeface="Cambria Math"/>
                            </a:rPr>
                          </m:ctrlPr>
                        </m:sSubPr>
                        <m:e>
                          <m:r>
                            <a:rPr lang="en-US" sz="2800" b="0" i="1" smtClean="0">
                              <a:latin typeface="Cambria Math"/>
                            </a:rPr>
                            <m:t>𝑥</m:t>
                          </m:r>
                        </m:e>
                        <m:sub>
                          <m:r>
                            <a:rPr lang="en-US" sz="2800" b="0" i="1" smtClean="0">
                              <a:latin typeface="Cambria Math"/>
                            </a:rPr>
                            <m:t>2</m:t>
                          </m:r>
                        </m:sub>
                      </m:sSub>
                      <m:r>
                        <a:rPr lang="en-US" sz="2800" b="0" i="1" smtClean="0">
                          <a:latin typeface="Cambria Math"/>
                        </a:rPr>
                        <m:t>=0.</m:t>
                      </m:r>
                      <m:sSub>
                        <m:sSubPr>
                          <m:ctrlPr>
                            <a:rPr lang="en-US" sz="2800" b="0" i="1" smtClean="0">
                              <a:latin typeface="Cambria Math"/>
                            </a:rPr>
                          </m:ctrlPr>
                        </m:sSubPr>
                        <m:e>
                          <m:r>
                            <a:rPr lang="en-US" sz="2800" b="0" i="1" smtClean="0">
                              <a:latin typeface="Cambria Math"/>
                            </a:rPr>
                            <m:t>𝑑</m:t>
                          </m:r>
                        </m:e>
                        <m:sub>
                          <m:r>
                            <a:rPr lang="en-US" sz="2800" b="0" i="1" smtClean="0">
                              <a:latin typeface="Cambria Math"/>
                            </a:rPr>
                            <m:t>21</m:t>
                          </m:r>
                        </m:sub>
                      </m:sSub>
                      <m:sSub>
                        <m:sSubPr>
                          <m:ctrlPr>
                            <a:rPr lang="en-US" sz="2800" b="0" i="1" smtClean="0">
                              <a:latin typeface="Cambria Math"/>
                            </a:rPr>
                          </m:ctrlPr>
                        </m:sSubPr>
                        <m:e>
                          <m:r>
                            <a:rPr lang="en-US" sz="2800" b="0" i="1" smtClean="0">
                              <a:latin typeface="Cambria Math"/>
                            </a:rPr>
                            <m:t>𝑑</m:t>
                          </m:r>
                        </m:e>
                        <m:sub>
                          <m:r>
                            <a:rPr lang="en-US" sz="2800" b="0" i="1" smtClean="0">
                              <a:latin typeface="Cambria Math"/>
                            </a:rPr>
                            <m:t>22</m:t>
                          </m:r>
                        </m:sub>
                      </m:sSub>
                      <m:sSub>
                        <m:sSubPr>
                          <m:ctrlPr>
                            <a:rPr lang="en-US" sz="2800" b="0" i="1" smtClean="0">
                              <a:latin typeface="Cambria Math"/>
                            </a:rPr>
                          </m:ctrlPr>
                        </m:sSubPr>
                        <m:e>
                          <m:r>
                            <a:rPr lang="en-US" sz="2800" b="0" i="1" smtClean="0">
                              <a:latin typeface="Cambria Math"/>
                            </a:rPr>
                            <m:t>𝑑</m:t>
                          </m:r>
                        </m:e>
                        <m:sub>
                          <m:r>
                            <a:rPr lang="en-US" sz="2800" b="0" i="1" smtClean="0">
                              <a:latin typeface="Cambria Math"/>
                            </a:rPr>
                            <m:t>23</m:t>
                          </m:r>
                        </m:sub>
                      </m:sSub>
                      <m:sSub>
                        <m:sSubPr>
                          <m:ctrlPr>
                            <a:rPr lang="en-US" sz="2800" b="0" i="1" smtClean="0">
                              <a:latin typeface="Cambria Math"/>
                            </a:rPr>
                          </m:ctrlPr>
                        </m:sSubPr>
                        <m:e>
                          <m:r>
                            <a:rPr lang="en-US" sz="2800" b="0" i="1" smtClean="0">
                              <a:latin typeface="Cambria Math"/>
                            </a:rPr>
                            <m:t>𝑑</m:t>
                          </m:r>
                        </m:e>
                        <m:sub>
                          <m:r>
                            <a:rPr lang="en-US" sz="2800" b="0" i="1" smtClean="0">
                              <a:latin typeface="Cambria Math"/>
                            </a:rPr>
                            <m:t>24</m:t>
                          </m:r>
                        </m:sub>
                      </m:sSub>
                      <m:r>
                        <a:rPr lang="en-US" sz="2800" b="0" i="1" smtClean="0">
                          <a:latin typeface="Cambria Math"/>
                          <a:ea typeface="Cambria Math"/>
                        </a:rPr>
                        <m:t>⋯</m:t>
                      </m:r>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2590800" y="4582180"/>
                <a:ext cx="4648200" cy="52322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590800" y="5039380"/>
                <a:ext cx="4648200"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2800" i="1" smtClean="0">
                              <a:latin typeface="Cambria Math"/>
                            </a:rPr>
                          </m:ctrlPr>
                        </m:sSubPr>
                        <m:e>
                          <m:r>
                            <a:rPr lang="en-US" sz="2800" b="0" i="1" smtClean="0">
                              <a:latin typeface="Cambria Math"/>
                            </a:rPr>
                            <m:t>𝑥</m:t>
                          </m:r>
                        </m:e>
                        <m:sub>
                          <m:r>
                            <a:rPr lang="en-US" sz="2800" b="0" i="1" smtClean="0">
                              <a:latin typeface="Cambria Math"/>
                            </a:rPr>
                            <m:t>3</m:t>
                          </m:r>
                        </m:sub>
                      </m:sSub>
                      <m:r>
                        <a:rPr lang="en-US" sz="2800" b="0" i="1" smtClean="0">
                          <a:latin typeface="Cambria Math"/>
                        </a:rPr>
                        <m:t>=0.</m:t>
                      </m:r>
                      <m:sSub>
                        <m:sSubPr>
                          <m:ctrlPr>
                            <a:rPr lang="en-US" sz="2800" b="0" i="1" smtClean="0">
                              <a:latin typeface="Cambria Math"/>
                            </a:rPr>
                          </m:ctrlPr>
                        </m:sSubPr>
                        <m:e>
                          <m:r>
                            <a:rPr lang="en-US" sz="2800" b="0" i="1" smtClean="0">
                              <a:latin typeface="Cambria Math"/>
                            </a:rPr>
                            <m:t>𝑑</m:t>
                          </m:r>
                        </m:e>
                        <m:sub>
                          <m:r>
                            <a:rPr lang="en-US" sz="2800" b="0" i="1" smtClean="0">
                              <a:latin typeface="Cambria Math"/>
                            </a:rPr>
                            <m:t>31</m:t>
                          </m:r>
                        </m:sub>
                      </m:sSub>
                      <m:sSub>
                        <m:sSubPr>
                          <m:ctrlPr>
                            <a:rPr lang="en-US" sz="2800" b="0" i="1" smtClean="0">
                              <a:latin typeface="Cambria Math"/>
                            </a:rPr>
                          </m:ctrlPr>
                        </m:sSubPr>
                        <m:e>
                          <m:r>
                            <a:rPr lang="en-US" sz="2800" b="0" i="1" smtClean="0">
                              <a:latin typeface="Cambria Math"/>
                            </a:rPr>
                            <m:t>𝑑</m:t>
                          </m:r>
                        </m:e>
                        <m:sub>
                          <m:r>
                            <a:rPr lang="en-US" sz="2800" b="0" i="1" smtClean="0">
                              <a:latin typeface="Cambria Math"/>
                            </a:rPr>
                            <m:t>32</m:t>
                          </m:r>
                        </m:sub>
                      </m:sSub>
                      <m:sSub>
                        <m:sSubPr>
                          <m:ctrlPr>
                            <a:rPr lang="en-US" sz="2800" b="0" i="1" smtClean="0">
                              <a:latin typeface="Cambria Math"/>
                            </a:rPr>
                          </m:ctrlPr>
                        </m:sSubPr>
                        <m:e>
                          <m:r>
                            <a:rPr lang="en-US" sz="2800" b="0" i="1" smtClean="0">
                              <a:latin typeface="Cambria Math"/>
                            </a:rPr>
                            <m:t>𝑑</m:t>
                          </m:r>
                        </m:e>
                        <m:sub>
                          <m:r>
                            <a:rPr lang="en-US" sz="2800" b="0" i="1" smtClean="0">
                              <a:latin typeface="Cambria Math"/>
                            </a:rPr>
                            <m:t>33</m:t>
                          </m:r>
                        </m:sub>
                      </m:sSub>
                      <m:sSub>
                        <m:sSubPr>
                          <m:ctrlPr>
                            <a:rPr lang="en-US" sz="2800" b="0" i="1" smtClean="0">
                              <a:latin typeface="Cambria Math"/>
                            </a:rPr>
                          </m:ctrlPr>
                        </m:sSubPr>
                        <m:e>
                          <m:r>
                            <a:rPr lang="en-US" sz="2800" b="0" i="1" smtClean="0">
                              <a:latin typeface="Cambria Math"/>
                            </a:rPr>
                            <m:t>𝑑</m:t>
                          </m:r>
                        </m:e>
                        <m:sub>
                          <m:r>
                            <a:rPr lang="en-US" sz="2800" b="0" i="1" smtClean="0">
                              <a:latin typeface="Cambria Math"/>
                            </a:rPr>
                            <m:t>44</m:t>
                          </m:r>
                        </m:sub>
                      </m:sSub>
                      <m:r>
                        <a:rPr lang="en-US" sz="2800" b="0" i="1" smtClean="0">
                          <a:latin typeface="Cambria Math"/>
                          <a:ea typeface="Cambria Math"/>
                        </a:rPr>
                        <m:t>⋯</m:t>
                      </m:r>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2590800" y="5039380"/>
                <a:ext cx="4648200" cy="52322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590800" y="5572780"/>
                <a:ext cx="4648200"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2800" i="1" smtClean="0">
                              <a:latin typeface="Cambria Math"/>
                            </a:rPr>
                          </m:ctrlPr>
                        </m:sSubPr>
                        <m:e>
                          <m:r>
                            <a:rPr lang="en-US" sz="2800" b="0" i="1" smtClean="0">
                              <a:latin typeface="Cambria Math"/>
                            </a:rPr>
                            <m:t>𝑥</m:t>
                          </m:r>
                        </m:e>
                        <m:sub>
                          <m:r>
                            <a:rPr lang="en-US" sz="2800" b="0" i="1" smtClean="0">
                              <a:latin typeface="Cambria Math"/>
                            </a:rPr>
                            <m:t>4</m:t>
                          </m:r>
                        </m:sub>
                      </m:sSub>
                      <m:r>
                        <a:rPr lang="en-US" sz="2800" b="0" i="1" smtClean="0">
                          <a:latin typeface="Cambria Math"/>
                        </a:rPr>
                        <m:t>=0.</m:t>
                      </m:r>
                      <m:sSub>
                        <m:sSubPr>
                          <m:ctrlPr>
                            <a:rPr lang="en-US" sz="2800" b="0" i="1" smtClean="0">
                              <a:latin typeface="Cambria Math"/>
                            </a:rPr>
                          </m:ctrlPr>
                        </m:sSubPr>
                        <m:e>
                          <m:r>
                            <a:rPr lang="en-US" sz="2800" b="0" i="1" smtClean="0">
                              <a:latin typeface="Cambria Math"/>
                            </a:rPr>
                            <m:t>𝑑</m:t>
                          </m:r>
                        </m:e>
                        <m:sub>
                          <m:r>
                            <a:rPr lang="en-US" sz="2800" b="0" i="1" smtClean="0">
                              <a:latin typeface="Cambria Math"/>
                            </a:rPr>
                            <m:t>41</m:t>
                          </m:r>
                        </m:sub>
                      </m:sSub>
                      <m:sSub>
                        <m:sSubPr>
                          <m:ctrlPr>
                            <a:rPr lang="en-US" sz="2800" b="0" i="1" smtClean="0">
                              <a:latin typeface="Cambria Math"/>
                            </a:rPr>
                          </m:ctrlPr>
                        </m:sSubPr>
                        <m:e>
                          <m:r>
                            <a:rPr lang="en-US" sz="2800" b="0" i="1" smtClean="0">
                              <a:latin typeface="Cambria Math"/>
                            </a:rPr>
                            <m:t>𝑑</m:t>
                          </m:r>
                        </m:e>
                        <m:sub>
                          <m:r>
                            <a:rPr lang="en-US" sz="2800" b="0" i="1" smtClean="0">
                              <a:latin typeface="Cambria Math"/>
                            </a:rPr>
                            <m:t>42</m:t>
                          </m:r>
                        </m:sub>
                      </m:sSub>
                      <m:sSub>
                        <m:sSubPr>
                          <m:ctrlPr>
                            <a:rPr lang="en-US" sz="2800" b="0" i="1" smtClean="0">
                              <a:latin typeface="Cambria Math"/>
                            </a:rPr>
                          </m:ctrlPr>
                        </m:sSubPr>
                        <m:e>
                          <m:r>
                            <a:rPr lang="en-US" sz="2800" b="0" i="1" smtClean="0">
                              <a:latin typeface="Cambria Math"/>
                            </a:rPr>
                            <m:t>𝑑</m:t>
                          </m:r>
                        </m:e>
                        <m:sub>
                          <m:r>
                            <a:rPr lang="en-US" sz="2800" b="0" i="1" smtClean="0">
                              <a:latin typeface="Cambria Math"/>
                            </a:rPr>
                            <m:t>43</m:t>
                          </m:r>
                        </m:sub>
                      </m:sSub>
                      <m:sSub>
                        <m:sSubPr>
                          <m:ctrlPr>
                            <a:rPr lang="en-US" sz="2800" b="0" i="1" smtClean="0">
                              <a:latin typeface="Cambria Math"/>
                            </a:rPr>
                          </m:ctrlPr>
                        </m:sSubPr>
                        <m:e>
                          <m:r>
                            <a:rPr lang="en-US" sz="2800" b="0" i="1" smtClean="0">
                              <a:latin typeface="Cambria Math"/>
                            </a:rPr>
                            <m:t>𝑑</m:t>
                          </m:r>
                        </m:e>
                        <m:sub>
                          <m:r>
                            <a:rPr lang="en-US" sz="2800" b="0" i="1" smtClean="0">
                              <a:latin typeface="Cambria Math"/>
                            </a:rPr>
                            <m:t>44</m:t>
                          </m:r>
                        </m:sub>
                      </m:sSub>
                      <m:r>
                        <a:rPr lang="en-US" sz="2800" b="0" i="1" smtClean="0">
                          <a:latin typeface="Cambria Math"/>
                          <a:ea typeface="Cambria Math"/>
                        </a:rPr>
                        <m:t>⋯</m:t>
                      </m:r>
                    </m:oMath>
                  </m:oMathPara>
                </a14:m>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2590800" y="5572780"/>
                <a:ext cx="4648200" cy="523220"/>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971800" y="5953780"/>
                <a:ext cx="533400" cy="523220"/>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US" sz="2800" i="1" smtClean="0">
                          <a:latin typeface="Cambria Math"/>
                          <a:ea typeface="Cambria Math"/>
                        </a:rPr>
                        <m:t>⋮</m:t>
                      </m:r>
                    </m:oMath>
                  </m:oMathPara>
                </a14:m>
                <a:endParaRPr lang="en-US" sz="2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971800" y="5953780"/>
                <a:ext cx="533400" cy="523220"/>
              </a:xfrm>
              <a:prstGeom prst="rect">
                <a:avLst/>
              </a:prstGeom>
              <a:blipFill rotWithShape="1">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4347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286000" y="2133600"/>
            <a:ext cx="457200" cy="447020"/>
          </a:xfrm>
          <a:prstGeom prst="roundRect">
            <a:avLst/>
          </a:prstGeom>
          <a:solidFill>
            <a:srgbClr val="FFFF0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819400" y="2677180"/>
            <a:ext cx="457200" cy="447020"/>
          </a:xfrm>
          <a:prstGeom prst="roundRect">
            <a:avLst/>
          </a:prstGeom>
          <a:solidFill>
            <a:srgbClr val="FFFF0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352800" y="3134380"/>
            <a:ext cx="457200" cy="447020"/>
          </a:xfrm>
          <a:prstGeom prst="roundRect">
            <a:avLst/>
          </a:prstGeom>
          <a:solidFill>
            <a:srgbClr val="FFFF0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886200" y="3667780"/>
            <a:ext cx="457200" cy="447020"/>
          </a:xfrm>
          <a:prstGeom prst="roundRect">
            <a:avLst/>
          </a:prstGeom>
          <a:solidFill>
            <a:srgbClr val="FFFF0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p:cNvSpPr txBox="1"/>
              <p:nvPr/>
            </p:nvSpPr>
            <p:spPr>
              <a:xfrm>
                <a:off x="1066800" y="2057400"/>
                <a:ext cx="4648200"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2800" i="1" smtClean="0">
                              <a:latin typeface="Cambria Math"/>
                            </a:rPr>
                          </m:ctrlPr>
                        </m:sSubPr>
                        <m:e>
                          <m:r>
                            <a:rPr lang="en-US" sz="2800" b="0" i="1" smtClean="0">
                              <a:latin typeface="Cambria Math"/>
                            </a:rPr>
                            <m:t>𝑥</m:t>
                          </m:r>
                        </m:e>
                        <m:sub>
                          <m:r>
                            <a:rPr lang="en-US" sz="2800" b="0" i="1" smtClean="0">
                              <a:latin typeface="Cambria Math"/>
                            </a:rPr>
                            <m:t>1</m:t>
                          </m:r>
                        </m:sub>
                      </m:sSub>
                      <m:r>
                        <a:rPr lang="en-US" sz="2800" b="0" i="1" smtClean="0">
                          <a:latin typeface="Cambria Math"/>
                        </a:rPr>
                        <m:t>=0.</m:t>
                      </m:r>
                      <m:sSub>
                        <m:sSubPr>
                          <m:ctrlPr>
                            <a:rPr lang="en-US" sz="2800" b="0" i="1" smtClean="0">
                              <a:latin typeface="Cambria Math"/>
                            </a:rPr>
                          </m:ctrlPr>
                        </m:sSubPr>
                        <m:e>
                          <m:r>
                            <a:rPr lang="en-US" sz="2800" b="0" i="1" smtClean="0">
                              <a:latin typeface="Cambria Math"/>
                            </a:rPr>
                            <m:t>𝑑</m:t>
                          </m:r>
                        </m:e>
                        <m:sub>
                          <m:r>
                            <a:rPr lang="en-US" sz="2800" b="0" i="1" smtClean="0">
                              <a:latin typeface="Cambria Math"/>
                            </a:rPr>
                            <m:t>11</m:t>
                          </m:r>
                        </m:sub>
                      </m:sSub>
                      <m:sSub>
                        <m:sSubPr>
                          <m:ctrlPr>
                            <a:rPr lang="en-US" sz="2800" b="0" i="1" smtClean="0">
                              <a:latin typeface="Cambria Math"/>
                            </a:rPr>
                          </m:ctrlPr>
                        </m:sSubPr>
                        <m:e>
                          <m:r>
                            <a:rPr lang="en-US" sz="2800" b="0" i="1" smtClean="0">
                              <a:latin typeface="Cambria Math"/>
                            </a:rPr>
                            <m:t>𝑑</m:t>
                          </m:r>
                        </m:e>
                        <m:sub>
                          <m:r>
                            <a:rPr lang="en-US" sz="2800" b="0" i="1" smtClean="0">
                              <a:latin typeface="Cambria Math"/>
                            </a:rPr>
                            <m:t>12</m:t>
                          </m:r>
                        </m:sub>
                      </m:sSub>
                      <m:sSub>
                        <m:sSubPr>
                          <m:ctrlPr>
                            <a:rPr lang="en-US" sz="2800" b="0" i="1" smtClean="0">
                              <a:latin typeface="Cambria Math"/>
                            </a:rPr>
                          </m:ctrlPr>
                        </m:sSubPr>
                        <m:e>
                          <m:r>
                            <a:rPr lang="en-US" sz="2800" b="0" i="1" smtClean="0">
                              <a:latin typeface="Cambria Math"/>
                            </a:rPr>
                            <m:t>𝑑</m:t>
                          </m:r>
                        </m:e>
                        <m:sub>
                          <m:r>
                            <a:rPr lang="en-US" sz="2800" b="0" i="1" smtClean="0">
                              <a:latin typeface="Cambria Math"/>
                            </a:rPr>
                            <m:t>13</m:t>
                          </m:r>
                        </m:sub>
                      </m:sSub>
                      <m:sSub>
                        <m:sSubPr>
                          <m:ctrlPr>
                            <a:rPr lang="en-US" sz="2800" b="0" i="1" smtClean="0">
                              <a:latin typeface="Cambria Math"/>
                            </a:rPr>
                          </m:ctrlPr>
                        </m:sSubPr>
                        <m:e>
                          <m:r>
                            <a:rPr lang="en-US" sz="2800" b="0" i="1" smtClean="0">
                              <a:latin typeface="Cambria Math"/>
                            </a:rPr>
                            <m:t>𝑑</m:t>
                          </m:r>
                        </m:e>
                        <m:sub>
                          <m:r>
                            <a:rPr lang="en-US" sz="2800" b="0" i="1" smtClean="0">
                              <a:latin typeface="Cambria Math"/>
                            </a:rPr>
                            <m:t>14</m:t>
                          </m:r>
                        </m:sub>
                      </m:sSub>
                      <m:r>
                        <a:rPr lang="en-US" sz="2800" b="0" i="1" smtClean="0">
                          <a:latin typeface="Cambria Math"/>
                          <a:ea typeface="Cambria Math"/>
                        </a:rPr>
                        <m:t>⋯</m:t>
                      </m:r>
                    </m:oMath>
                  </m:oMathPara>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1066800" y="2057400"/>
                <a:ext cx="4648200" cy="523220"/>
              </a:xfrm>
              <a:prstGeom prst="rect">
                <a:avLst/>
              </a:prstGeom>
              <a:blipFill rotWithShape="1">
                <a:blip r:embed="rId3"/>
                <a:stretch>
                  <a:fillRect/>
                </a:stretch>
              </a:blipFill>
            </p:spPr>
            <p:txBody>
              <a:bodyPr/>
              <a:lstStyle/>
              <a:p>
                <a:r>
                  <a:rPr lang="en-US">
                    <a:noFill/>
                  </a:rPr>
                  <a:t> </a:t>
                </a:r>
              </a:p>
            </p:txBody>
          </p:sp>
        </mc:Fallback>
      </mc:AlternateContent>
      <p:sp>
        <p:nvSpPr>
          <p:cNvPr id="2" name="Rounded Rectangle 1"/>
          <p:cNvSpPr/>
          <p:nvPr/>
        </p:nvSpPr>
        <p:spPr>
          <a:xfrm>
            <a:off x="1219200" y="152400"/>
            <a:ext cx="7239000" cy="707886"/>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19200" y="130314"/>
            <a:ext cx="7162800" cy="707886"/>
          </a:xfrm>
          <a:prstGeom prst="rect">
            <a:avLst/>
          </a:prstGeom>
          <a:noFill/>
        </p:spPr>
        <p:txBody>
          <a:bodyPr wrap="square" rtlCol="0">
            <a:spAutoFit/>
          </a:bodyPr>
          <a:lstStyle/>
          <a:p>
            <a:pPr algn="ctr"/>
            <a:r>
              <a:rPr lang="en-US" sz="4000" dirty="0" smtClean="0"/>
              <a:t>Bigger Than Infinity</a:t>
            </a:r>
            <a:endParaRPr lang="en-US" sz="4000" dirty="0"/>
          </a:p>
        </p:txBody>
      </p:sp>
      <mc:AlternateContent xmlns:mc="http://schemas.openxmlformats.org/markup-compatibility/2006" xmlns:a14="http://schemas.microsoft.com/office/drawing/2010/main">
        <mc:Choice Requires="a14">
          <p:sp>
            <p:nvSpPr>
              <p:cNvPr id="5" name="TextBox 4"/>
              <p:cNvSpPr txBox="1"/>
              <p:nvPr/>
            </p:nvSpPr>
            <p:spPr>
              <a:xfrm>
                <a:off x="381000" y="990600"/>
                <a:ext cx="8305800" cy="954107"/>
              </a:xfrm>
              <a:prstGeom prst="rect">
                <a:avLst/>
              </a:prstGeom>
              <a:noFill/>
            </p:spPr>
            <p:txBody>
              <a:bodyPr wrap="square" rtlCol="0">
                <a:spAutoFit/>
              </a:bodyPr>
              <a:lstStyle/>
              <a:p>
                <a:r>
                  <a:rPr lang="en-US" sz="2800" b="1" dirty="0" smtClean="0"/>
                  <a:t>Note. </a:t>
                </a:r>
                <a:r>
                  <a:rPr lang="en-US" sz="2800" dirty="0"/>
                  <a:t>W</a:t>
                </a:r>
                <a:r>
                  <a:rPr lang="en-US" sz="2800" dirty="0" smtClean="0"/>
                  <a:t>e now show that this list cannot be complete by presenting a number in </a:t>
                </a:r>
                <a14:m>
                  <m:oMath xmlns:m="http://schemas.openxmlformats.org/officeDocument/2006/math">
                    <m:r>
                      <a:rPr lang="en-US" sz="2800" b="0" i="1" smtClean="0">
                        <a:latin typeface="Cambria Math"/>
                      </a:rPr>
                      <m:t>[0,1]</m:t>
                    </m:r>
                  </m:oMath>
                </a14:m>
                <a:r>
                  <a:rPr lang="en-US" sz="2800" dirty="0" smtClean="0"/>
                  <a:t> that is not in the list.</a:t>
                </a:r>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381000" y="990600"/>
                <a:ext cx="8305800" cy="954107"/>
              </a:xfrm>
              <a:prstGeom prst="rect">
                <a:avLst/>
              </a:prstGeom>
              <a:blipFill rotWithShape="1">
                <a:blip r:embed="rId4"/>
                <a:stretch>
                  <a:fillRect l="-1542" t="-5769" r="-2203" b="-173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066800" y="2600980"/>
                <a:ext cx="4648200"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2800" i="1" smtClean="0">
                              <a:latin typeface="Cambria Math"/>
                            </a:rPr>
                          </m:ctrlPr>
                        </m:sSubPr>
                        <m:e>
                          <m:r>
                            <a:rPr lang="en-US" sz="2800" b="0" i="1" smtClean="0">
                              <a:latin typeface="Cambria Math"/>
                            </a:rPr>
                            <m:t>𝑥</m:t>
                          </m:r>
                        </m:e>
                        <m:sub>
                          <m:r>
                            <a:rPr lang="en-US" sz="2800" b="0" i="1" smtClean="0">
                              <a:latin typeface="Cambria Math"/>
                            </a:rPr>
                            <m:t>2</m:t>
                          </m:r>
                        </m:sub>
                      </m:sSub>
                      <m:r>
                        <a:rPr lang="en-US" sz="2800" b="0" i="1" smtClean="0">
                          <a:latin typeface="Cambria Math"/>
                        </a:rPr>
                        <m:t>=0.</m:t>
                      </m:r>
                      <m:sSub>
                        <m:sSubPr>
                          <m:ctrlPr>
                            <a:rPr lang="en-US" sz="2800" b="0" i="1" smtClean="0">
                              <a:latin typeface="Cambria Math"/>
                            </a:rPr>
                          </m:ctrlPr>
                        </m:sSubPr>
                        <m:e>
                          <m:r>
                            <a:rPr lang="en-US" sz="2800" b="0" i="1" smtClean="0">
                              <a:latin typeface="Cambria Math"/>
                            </a:rPr>
                            <m:t>𝑑</m:t>
                          </m:r>
                        </m:e>
                        <m:sub>
                          <m:r>
                            <a:rPr lang="en-US" sz="2800" b="0" i="1" smtClean="0">
                              <a:latin typeface="Cambria Math"/>
                            </a:rPr>
                            <m:t>21</m:t>
                          </m:r>
                        </m:sub>
                      </m:sSub>
                      <m:sSub>
                        <m:sSubPr>
                          <m:ctrlPr>
                            <a:rPr lang="en-US" sz="2800" b="0" i="1" smtClean="0">
                              <a:latin typeface="Cambria Math"/>
                            </a:rPr>
                          </m:ctrlPr>
                        </m:sSubPr>
                        <m:e>
                          <m:r>
                            <a:rPr lang="en-US" sz="2800" b="0" i="1" smtClean="0">
                              <a:latin typeface="Cambria Math"/>
                            </a:rPr>
                            <m:t>𝑑</m:t>
                          </m:r>
                        </m:e>
                        <m:sub>
                          <m:r>
                            <a:rPr lang="en-US" sz="2800" b="0" i="1" smtClean="0">
                              <a:latin typeface="Cambria Math"/>
                            </a:rPr>
                            <m:t>22</m:t>
                          </m:r>
                        </m:sub>
                      </m:sSub>
                      <m:sSub>
                        <m:sSubPr>
                          <m:ctrlPr>
                            <a:rPr lang="en-US" sz="2800" b="0" i="1" smtClean="0">
                              <a:latin typeface="Cambria Math"/>
                            </a:rPr>
                          </m:ctrlPr>
                        </m:sSubPr>
                        <m:e>
                          <m:r>
                            <a:rPr lang="en-US" sz="2800" b="0" i="1" smtClean="0">
                              <a:latin typeface="Cambria Math"/>
                            </a:rPr>
                            <m:t>𝑑</m:t>
                          </m:r>
                        </m:e>
                        <m:sub>
                          <m:r>
                            <a:rPr lang="en-US" sz="2800" b="0" i="1" smtClean="0">
                              <a:latin typeface="Cambria Math"/>
                            </a:rPr>
                            <m:t>23</m:t>
                          </m:r>
                        </m:sub>
                      </m:sSub>
                      <m:sSub>
                        <m:sSubPr>
                          <m:ctrlPr>
                            <a:rPr lang="en-US" sz="2800" b="0" i="1" smtClean="0">
                              <a:latin typeface="Cambria Math"/>
                            </a:rPr>
                          </m:ctrlPr>
                        </m:sSubPr>
                        <m:e>
                          <m:r>
                            <a:rPr lang="en-US" sz="2800" b="0" i="1" smtClean="0">
                              <a:latin typeface="Cambria Math"/>
                            </a:rPr>
                            <m:t>𝑑</m:t>
                          </m:r>
                        </m:e>
                        <m:sub>
                          <m:r>
                            <a:rPr lang="en-US" sz="2800" b="0" i="1" smtClean="0">
                              <a:latin typeface="Cambria Math"/>
                            </a:rPr>
                            <m:t>24</m:t>
                          </m:r>
                        </m:sub>
                      </m:sSub>
                      <m:r>
                        <a:rPr lang="en-US" sz="2800" b="0" i="1" smtClean="0">
                          <a:latin typeface="Cambria Math"/>
                          <a:ea typeface="Cambria Math"/>
                        </a:rPr>
                        <m:t>⋯</m:t>
                      </m:r>
                    </m:oMath>
                  </m:oMathPara>
                </a14:m>
                <a:endParaRPr lang="en-US"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1066800" y="2600980"/>
                <a:ext cx="4648200" cy="52322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066800" y="3058180"/>
                <a:ext cx="4648200"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2800" i="1" smtClean="0">
                              <a:latin typeface="Cambria Math"/>
                            </a:rPr>
                          </m:ctrlPr>
                        </m:sSubPr>
                        <m:e>
                          <m:r>
                            <a:rPr lang="en-US" sz="2800" b="0" i="1" smtClean="0">
                              <a:latin typeface="Cambria Math"/>
                            </a:rPr>
                            <m:t>𝑥</m:t>
                          </m:r>
                        </m:e>
                        <m:sub>
                          <m:r>
                            <a:rPr lang="en-US" sz="2800" b="0" i="1" smtClean="0">
                              <a:latin typeface="Cambria Math"/>
                            </a:rPr>
                            <m:t>3</m:t>
                          </m:r>
                        </m:sub>
                      </m:sSub>
                      <m:r>
                        <a:rPr lang="en-US" sz="2800" b="0" i="1" smtClean="0">
                          <a:latin typeface="Cambria Math"/>
                        </a:rPr>
                        <m:t>=0.</m:t>
                      </m:r>
                      <m:sSub>
                        <m:sSubPr>
                          <m:ctrlPr>
                            <a:rPr lang="en-US" sz="2800" b="0" i="1" smtClean="0">
                              <a:latin typeface="Cambria Math"/>
                            </a:rPr>
                          </m:ctrlPr>
                        </m:sSubPr>
                        <m:e>
                          <m:r>
                            <a:rPr lang="en-US" sz="2800" b="0" i="1" smtClean="0">
                              <a:latin typeface="Cambria Math"/>
                            </a:rPr>
                            <m:t>𝑑</m:t>
                          </m:r>
                        </m:e>
                        <m:sub>
                          <m:r>
                            <a:rPr lang="en-US" sz="2800" b="0" i="1" smtClean="0">
                              <a:latin typeface="Cambria Math"/>
                            </a:rPr>
                            <m:t>31</m:t>
                          </m:r>
                        </m:sub>
                      </m:sSub>
                      <m:sSub>
                        <m:sSubPr>
                          <m:ctrlPr>
                            <a:rPr lang="en-US" sz="2800" b="0" i="1" smtClean="0">
                              <a:latin typeface="Cambria Math"/>
                            </a:rPr>
                          </m:ctrlPr>
                        </m:sSubPr>
                        <m:e>
                          <m:r>
                            <a:rPr lang="en-US" sz="2800" b="0" i="1" smtClean="0">
                              <a:latin typeface="Cambria Math"/>
                            </a:rPr>
                            <m:t>𝑑</m:t>
                          </m:r>
                        </m:e>
                        <m:sub>
                          <m:r>
                            <a:rPr lang="en-US" sz="2800" b="0" i="1" smtClean="0">
                              <a:latin typeface="Cambria Math"/>
                            </a:rPr>
                            <m:t>32</m:t>
                          </m:r>
                        </m:sub>
                      </m:sSub>
                      <m:sSub>
                        <m:sSubPr>
                          <m:ctrlPr>
                            <a:rPr lang="en-US" sz="2800" b="0" i="1" smtClean="0">
                              <a:latin typeface="Cambria Math"/>
                            </a:rPr>
                          </m:ctrlPr>
                        </m:sSubPr>
                        <m:e>
                          <m:r>
                            <a:rPr lang="en-US" sz="2800" b="0" i="1" smtClean="0">
                              <a:latin typeface="Cambria Math"/>
                            </a:rPr>
                            <m:t>𝑑</m:t>
                          </m:r>
                        </m:e>
                        <m:sub>
                          <m:r>
                            <a:rPr lang="en-US" sz="2800" b="0" i="1" smtClean="0">
                              <a:latin typeface="Cambria Math"/>
                            </a:rPr>
                            <m:t>33</m:t>
                          </m:r>
                        </m:sub>
                      </m:sSub>
                      <m:sSub>
                        <m:sSubPr>
                          <m:ctrlPr>
                            <a:rPr lang="en-US" sz="2800" b="0" i="1" smtClean="0">
                              <a:latin typeface="Cambria Math"/>
                            </a:rPr>
                          </m:ctrlPr>
                        </m:sSubPr>
                        <m:e>
                          <m:r>
                            <a:rPr lang="en-US" sz="2800" b="0" i="1" smtClean="0">
                              <a:latin typeface="Cambria Math"/>
                            </a:rPr>
                            <m:t>𝑑</m:t>
                          </m:r>
                        </m:e>
                        <m:sub>
                          <m:r>
                            <a:rPr lang="en-US" sz="2800" b="0" i="1" smtClean="0">
                              <a:latin typeface="Cambria Math"/>
                            </a:rPr>
                            <m:t>44</m:t>
                          </m:r>
                        </m:sub>
                      </m:sSub>
                      <m:r>
                        <a:rPr lang="en-US" sz="2800" b="0" i="1" smtClean="0">
                          <a:latin typeface="Cambria Math"/>
                          <a:ea typeface="Cambria Math"/>
                        </a:rPr>
                        <m:t>⋯</m:t>
                      </m:r>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1066800" y="3058180"/>
                <a:ext cx="4648200" cy="52322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066800" y="3591580"/>
                <a:ext cx="4648200"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2800" i="1" smtClean="0">
                              <a:latin typeface="Cambria Math"/>
                            </a:rPr>
                          </m:ctrlPr>
                        </m:sSubPr>
                        <m:e>
                          <m:r>
                            <a:rPr lang="en-US" sz="2800" b="0" i="1" smtClean="0">
                              <a:latin typeface="Cambria Math"/>
                            </a:rPr>
                            <m:t>𝑥</m:t>
                          </m:r>
                        </m:e>
                        <m:sub>
                          <m:r>
                            <a:rPr lang="en-US" sz="2800" b="0" i="1" smtClean="0">
                              <a:latin typeface="Cambria Math"/>
                            </a:rPr>
                            <m:t>4</m:t>
                          </m:r>
                        </m:sub>
                      </m:sSub>
                      <m:r>
                        <a:rPr lang="en-US" sz="2800" b="0" i="1" smtClean="0">
                          <a:latin typeface="Cambria Math"/>
                        </a:rPr>
                        <m:t>=0.</m:t>
                      </m:r>
                      <m:sSub>
                        <m:sSubPr>
                          <m:ctrlPr>
                            <a:rPr lang="en-US" sz="2800" b="0" i="1" smtClean="0">
                              <a:latin typeface="Cambria Math"/>
                            </a:rPr>
                          </m:ctrlPr>
                        </m:sSubPr>
                        <m:e>
                          <m:r>
                            <a:rPr lang="en-US" sz="2800" b="0" i="1" smtClean="0">
                              <a:latin typeface="Cambria Math"/>
                            </a:rPr>
                            <m:t>𝑑</m:t>
                          </m:r>
                        </m:e>
                        <m:sub>
                          <m:r>
                            <a:rPr lang="en-US" sz="2800" b="0" i="1" smtClean="0">
                              <a:latin typeface="Cambria Math"/>
                            </a:rPr>
                            <m:t>41</m:t>
                          </m:r>
                        </m:sub>
                      </m:sSub>
                      <m:sSub>
                        <m:sSubPr>
                          <m:ctrlPr>
                            <a:rPr lang="en-US" sz="2800" b="0" i="1" smtClean="0">
                              <a:latin typeface="Cambria Math"/>
                            </a:rPr>
                          </m:ctrlPr>
                        </m:sSubPr>
                        <m:e>
                          <m:r>
                            <a:rPr lang="en-US" sz="2800" b="0" i="1" smtClean="0">
                              <a:latin typeface="Cambria Math"/>
                            </a:rPr>
                            <m:t>𝑑</m:t>
                          </m:r>
                        </m:e>
                        <m:sub>
                          <m:r>
                            <a:rPr lang="en-US" sz="2800" b="0" i="1" smtClean="0">
                              <a:latin typeface="Cambria Math"/>
                            </a:rPr>
                            <m:t>42</m:t>
                          </m:r>
                        </m:sub>
                      </m:sSub>
                      <m:sSub>
                        <m:sSubPr>
                          <m:ctrlPr>
                            <a:rPr lang="en-US" sz="2800" b="0" i="1" smtClean="0">
                              <a:latin typeface="Cambria Math"/>
                            </a:rPr>
                          </m:ctrlPr>
                        </m:sSubPr>
                        <m:e>
                          <m:r>
                            <a:rPr lang="en-US" sz="2800" b="0" i="1" smtClean="0">
                              <a:latin typeface="Cambria Math"/>
                            </a:rPr>
                            <m:t>𝑑</m:t>
                          </m:r>
                        </m:e>
                        <m:sub>
                          <m:r>
                            <a:rPr lang="en-US" sz="2800" b="0" i="1" smtClean="0">
                              <a:latin typeface="Cambria Math"/>
                            </a:rPr>
                            <m:t>43</m:t>
                          </m:r>
                        </m:sub>
                      </m:sSub>
                      <m:sSub>
                        <m:sSubPr>
                          <m:ctrlPr>
                            <a:rPr lang="en-US" sz="2800" b="0" i="1" smtClean="0">
                              <a:latin typeface="Cambria Math"/>
                            </a:rPr>
                          </m:ctrlPr>
                        </m:sSubPr>
                        <m:e>
                          <m:r>
                            <a:rPr lang="en-US" sz="2800" b="0" i="1" smtClean="0">
                              <a:latin typeface="Cambria Math"/>
                            </a:rPr>
                            <m:t>𝑑</m:t>
                          </m:r>
                        </m:e>
                        <m:sub>
                          <m:r>
                            <a:rPr lang="en-US" sz="2800" b="0" i="1" smtClean="0">
                              <a:latin typeface="Cambria Math"/>
                            </a:rPr>
                            <m:t>44</m:t>
                          </m:r>
                        </m:sub>
                      </m:sSub>
                      <m:r>
                        <a:rPr lang="en-US" sz="2800" b="0" i="1" smtClean="0">
                          <a:latin typeface="Cambria Math"/>
                          <a:ea typeface="Cambria Math"/>
                        </a:rPr>
                        <m:t>⋯</m:t>
                      </m:r>
                    </m:oMath>
                  </m:oMathPara>
                </a14:m>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1066800" y="3591580"/>
                <a:ext cx="4648200" cy="523220"/>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447800" y="3972580"/>
                <a:ext cx="533400" cy="523220"/>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US" sz="2800" i="1" smtClean="0">
                          <a:latin typeface="Cambria Math"/>
                          <a:ea typeface="Cambria Math"/>
                        </a:rPr>
                        <m:t>⋮</m:t>
                      </m:r>
                    </m:oMath>
                  </m:oMathPara>
                </a14:m>
                <a:endParaRPr lang="en-US" sz="2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447800" y="3972580"/>
                <a:ext cx="533400" cy="523220"/>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5410200" y="2057400"/>
                <a:ext cx="2438400"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2800" i="1" smtClean="0">
                              <a:solidFill>
                                <a:srgbClr val="C00000"/>
                              </a:solidFill>
                              <a:latin typeface="Cambria Math"/>
                            </a:rPr>
                          </m:ctrlPr>
                        </m:sSubPr>
                        <m:e>
                          <m:r>
                            <a:rPr lang="en-US" sz="2800" b="0" i="1" smtClean="0">
                              <a:solidFill>
                                <a:srgbClr val="C00000"/>
                              </a:solidFill>
                              <a:latin typeface="Cambria Math"/>
                            </a:rPr>
                            <m:t>𝑑</m:t>
                          </m:r>
                        </m:e>
                        <m:sub>
                          <m:r>
                            <a:rPr lang="en-US" sz="2800" b="0" i="1" smtClean="0">
                              <a:solidFill>
                                <a:srgbClr val="C00000"/>
                              </a:solidFill>
                              <a:latin typeface="Cambria Math"/>
                            </a:rPr>
                            <m:t>1</m:t>
                          </m:r>
                        </m:sub>
                      </m:sSub>
                      <m:r>
                        <a:rPr lang="en-US" sz="2800" b="0" i="1" smtClean="0">
                          <a:solidFill>
                            <a:srgbClr val="C00000"/>
                          </a:solidFill>
                          <a:latin typeface="Cambria Math"/>
                        </a:rPr>
                        <m:t>=1−</m:t>
                      </m:r>
                      <m:sSub>
                        <m:sSubPr>
                          <m:ctrlPr>
                            <a:rPr lang="en-US" sz="2800" b="0" i="1" smtClean="0">
                              <a:solidFill>
                                <a:srgbClr val="C00000"/>
                              </a:solidFill>
                              <a:latin typeface="Cambria Math"/>
                            </a:rPr>
                          </m:ctrlPr>
                        </m:sSubPr>
                        <m:e>
                          <m:r>
                            <a:rPr lang="en-US" sz="2800" b="0" i="1" smtClean="0">
                              <a:solidFill>
                                <a:srgbClr val="C00000"/>
                              </a:solidFill>
                              <a:latin typeface="Cambria Math"/>
                            </a:rPr>
                            <m:t>𝑑</m:t>
                          </m:r>
                        </m:e>
                        <m:sub>
                          <m:r>
                            <a:rPr lang="en-US" sz="2800" b="0" i="1" smtClean="0">
                              <a:solidFill>
                                <a:srgbClr val="C00000"/>
                              </a:solidFill>
                              <a:latin typeface="Cambria Math"/>
                            </a:rPr>
                            <m:t>11</m:t>
                          </m:r>
                        </m:sub>
                      </m:sSub>
                    </m:oMath>
                  </m:oMathPara>
                </a14:m>
                <a:endParaRPr lang="en-US" sz="2800" dirty="0">
                  <a:solidFill>
                    <a:srgbClr val="C0000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5410200" y="2057400"/>
                <a:ext cx="2438400" cy="523220"/>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410200" y="2600980"/>
                <a:ext cx="2438400"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2800" i="1" smtClean="0">
                              <a:solidFill>
                                <a:srgbClr val="C00000"/>
                              </a:solidFill>
                              <a:latin typeface="Cambria Math"/>
                            </a:rPr>
                          </m:ctrlPr>
                        </m:sSubPr>
                        <m:e>
                          <m:r>
                            <a:rPr lang="en-US" sz="2800" b="0" i="1" smtClean="0">
                              <a:solidFill>
                                <a:srgbClr val="C00000"/>
                              </a:solidFill>
                              <a:latin typeface="Cambria Math"/>
                            </a:rPr>
                            <m:t>𝑑</m:t>
                          </m:r>
                        </m:e>
                        <m:sub>
                          <m:r>
                            <a:rPr lang="en-US" sz="2800" b="0" i="1" smtClean="0">
                              <a:solidFill>
                                <a:srgbClr val="C00000"/>
                              </a:solidFill>
                              <a:latin typeface="Cambria Math"/>
                            </a:rPr>
                            <m:t>2</m:t>
                          </m:r>
                        </m:sub>
                      </m:sSub>
                      <m:r>
                        <a:rPr lang="en-US" sz="2800" b="0" i="1" smtClean="0">
                          <a:solidFill>
                            <a:srgbClr val="C00000"/>
                          </a:solidFill>
                          <a:latin typeface="Cambria Math"/>
                        </a:rPr>
                        <m:t>=1−</m:t>
                      </m:r>
                      <m:sSub>
                        <m:sSubPr>
                          <m:ctrlPr>
                            <a:rPr lang="en-US" sz="2800" b="0" i="1" smtClean="0">
                              <a:solidFill>
                                <a:srgbClr val="C00000"/>
                              </a:solidFill>
                              <a:latin typeface="Cambria Math"/>
                            </a:rPr>
                          </m:ctrlPr>
                        </m:sSubPr>
                        <m:e>
                          <m:r>
                            <a:rPr lang="en-US" sz="2800" b="0" i="1" smtClean="0">
                              <a:solidFill>
                                <a:srgbClr val="C00000"/>
                              </a:solidFill>
                              <a:latin typeface="Cambria Math"/>
                            </a:rPr>
                            <m:t>𝑑</m:t>
                          </m:r>
                        </m:e>
                        <m:sub>
                          <m:r>
                            <a:rPr lang="en-US" sz="2800" b="0" i="1" smtClean="0">
                              <a:solidFill>
                                <a:srgbClr val="C00000"/>
                              </a:solidFill>
                              <a:latin typeface="Cambria Math"/>
                            </a:rPr>
                            <m:t>22</m:t>
                          </m:r>
                        </m:sub>
                      </m:sSub>
                    </m:oMath>
                  </m:oMathPara>
                </a14:m>
                <a:endParaRPr lang="en-US" sz="2800" dirty="0">
                  <a:solidFill>
                    <a:srgbClr val="C00000"/>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5410200" y="2600980"/>
                <a:ext cx="2438400" cy="523220"/>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410200" y="3134380"/>
                <a:ext cx="2438400"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2800" i="1" smtClean="0">
                              <a:solidFill>
                                <a:srgbClr val="C00000"/>
                              </a:solidFill>
                              <a:latin typeface="Cambria Math"/>
                            </a:rPr>
                          </m:ctrlPr>
                        </m:sSubPr>
                        <m:e>
                          <m:r>
                            <a:rPr lang="en-US" sz="2800" b="0" i="1" smtClean="0">
                              <a:solidFill>
                                <a:srgbClr val="C00000"/>
                              </a:solidFill>
                              <a:latin typeface="Cambria Math"/>
                            </a:rPr>
                            <m:t>𝑑</m:t>
                          </m:r>
                        </m:e>
                        <m:sub>
                          <m:r>
                            <a:rPr lang="en-US" sz="2800" b="0" i="1" smtClean="0">
                              <a:solidFill>
                                <a:srgbClr val="C00000"/>
                              </a:solidFill>
                              <a:latin typeface="Cambria Math"/>
                            </a:rPr>
                            <m:t>3</m:t>
                          </m:r>
                        </m:sub>
                      </m:sSub>
                      <m:r>
                        <a:rPr lang="en-US" sz="2800" b="0" i="1" smtClean="0">
                          <a:solidFill>
                            <a:srgbClr val="C00000"/>
                          </a:solidFill>
                          <a:latin typeface="Cambria Math"/>
                        </a:rPr>
                        <m:t>=1−</m:t>
                      </m:r>
                      <m:sSub>
                        <m:sSubPr>
                          <m:ctrlPr>
                            <a:rPr lang="en-US" sz="2800" b="0" i="1" smtClean="0">
                              <a:solidFill>
                                <a:srgbClr val="C00000"/>
                              </a:solidFill>
                              <a:latin typeface="Cambria Math"/>
                            </a:rPr>
                          </m:ctrlPr>
                        </m:sSubPr>
                        <m:e>
                          <m:r>
                            <a:rPr lang="en-US" sz="2800" b="0" i="1" smtClean="0">
                              <a:solidFill>
                                <a:srgbClr val="C00000"/>
                              </a:solidFill>
                              <a:latin typeface="Cambria Math"/>
                            </a:rPr>
                            <m:t>𝑑</m:t>
                          </m:r>
                        </m:e>
                        <m:sub>
                          <m:r>
                            <a:rPr lang="en-US" sz="2800" b="0" i="1" smtClean="0">
                              <a:solidFill>
                                <a:srgbClr val="C00000"/>
                              </a:solidFill>
                              <a:latin typeface="Cambria Math"/>
                            </a:rPr>
                            <m:t>33</m:t>
                          </m:r>
                        </m:sub>
                      </m:sSub>
                    </m:oMath>
                  </m:oMathPara>
                </a14:m>
                <a:endParaRPr lang="en-US" sz="2800" dirty="0">
                  <a:solidFill>
                    <a:srgbClr val="C00000"/>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5410200" y="3134380"/>
                <a:ext cx="2438400" cy="523220"/>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410200" y="3591580"/>
                <a:ext cx="2438400"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2800" i="1" smtClean="0">
                              <a:solidFill>
                                <a:srgbClr val="C00000"/>
                              </a:solidFill>
                              <a:latin typeface="Cambria Math"/>
                            </a:rPr>
                          </m:ctrlPr>
                        </m:sSubPr>
                        <m:e>
                          <m:r>
                            <a:rPr lang="en-US" sz="2800" b="0" i="1" smtClean="0">
                              <a:solidFill>
                                <a:srgbClr val="C00000"/>
                              </a:solidFill>
                              <a:latin typeface="Cambria Math"/>
                            </a:rPr>
                            <m:t>𝑑</m:t>
                          </m:r>
                        </m:e>
                        <m:sub>
                          <m:r>
                            <a:rPr lang="en-US" sz="2800" b="0" i="1" smtClean="0">
                              <a:solidFill>
                                <a:srgbClr val="C00000"/>
                              </a:solidFill>
                              <a:latin typeface="Cambria Math"/>
                            </a:rPr>
                            <m:t>4</m:t>
                          </m:r>
                        </m:sub>
                      </m:sSub>
                      <m:r>
                        <a:rPr lang="en-US" sz="2800" b="0" i="1" smtClean="0">
                          <a:solidFill>
                            <a:srgbClr val="C00000"/>
                          </a:solidFill>
                          <a:latin typeface="Cambria Math"/>
                        </a:rPr>
                        <m:t>=1−</m:t>
                      </m:r>
                      <m:sSub>
                        <m:sSubPr>
                          <m:ctrlPr>
                            <a:rPr lang="en-US" sz="2800" b="0" i="1" smtClean="0">
                              <a:solidFill>
                                <a:srgbClr val="C00000"/>
                              </a:solidFill>
                              <a:latin typeface="Cambria Math"/>
                            </a:rPr>
                          </m:ctrlPr>
                        </m:sSubPr>
                        <m:e>
                          <m:r>
                            <a:rPr lang="en-US" sz="2800" b="0" i="1" smtClean="0">
                              <a:solidFill>
                                <a:srgbClr val="C00000"/>
                              </a:solidFill>
                              <a:latin typeface="Cambria Math"/>
                            </a:rPr>
                            <m:t>𝑑</m:t>
                          </m:r>
                        </m:e>
                        <m:sub>
                          <m:r>
                            <a:rPr lang="en-US" sz="2800" b="0" i="1" smtClean="0">
                              <a:solidFill>
                                <a:srgbClr val="C00000"/>
                              </a:solidFill>
                              <a:latin typeface="Cambria Math"/>
                            </a:rPr>
                            <m:t>44</m:t>
                          </m:r>
                        </m:sub>
                      </m:sSub>
                    </m:oMath>
                  </m:oMathPara>
                </a14:m>
                <a:endParaRPr lang="en-US" sz="2800" dirty="0">
                  <a:solidFill>
                    <a:srgbClr val="C00000"/>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5410200" y="3591580"/>
                <a:ext cx="2438400" cy="523220"/>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867400" y="3962400"/>
                <a:ext cx="533400" cy="523220"/>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US" sz="2800" i="1" smtClean="0">
                          <a:solidFill>
                            <a:srgbClr val="C00000"/>
                          </a:solidFill>
                          <a:latin typeface="Cambria Math"/>
                          <a:ea typeface="Cambria Math"/>
                        </a:rPr>
                        <m:t>⋮</m:t>
                      </m:r>
                    </m:oMath>
                  </m:oMathPara>
                </a14:m>
                <a:endParaRPr lang="en-US" sz="2800" dirty="0">
                  <a:solidFill>
                    <a:srgbClr val="C00000"/>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5867400" y="3962400"/>
                <a:ext cx="533400" cy="523220"/>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1676400" y="4572000"/>
                <a:ext cx="5943600" cy="1200329"/>
              </a:xfrm>
              <a:prstGeom prst="rect">
                <a:avLst/>
              </a:prstGeom>
              <a:noFill/>
            </p:spPr>
            <p:txBody>
              <a:bodyPr wrap="square" rtlCol="0">
                <a:spAutoFit/>
              </a:bodyPr>
              <a:lstStyle/>
              <a:p>
                <a:pPr algn="ctr"/>
                <a:r>
                  <a:rPr lang="en-US" sz="3600" dirty="0" smtClean="0">
                    <a:solidFill>
                      <a:srgbClr val="0070C0"/>
                    </a:solidFill>
                  </a:rPr>
                  <a:t>Define: </a:t>
                </a:r>
                <a14:m>
                  <m:oMath xmlns:m="http://schemas.openxmlformats.org/officeDocument/2006/math">
                    <m:sSub>
                      <m:sSubPr>
                        <m:ctrlPr>
                          <a:rPr lang="en-US" sz="3600" i="1" smtClean="0">
                            <a:solidFill>
                              <a:srgbClr val="0070C0"/>
                            </a:solidFill>
                            <a:latin typeface="Cambria Math"/>
                          </a:rPr>
                        </m:ctrlPr>
                      </m:sSubPr>
                      <m:e>
                        <m:r>
                          <a:rPr lang="en-US" sz="3600" b="0" i="1" smtClean="0">
                            <a:solidFill>
                              <a:srgbClr val="0070C0"/>
                            </a:solidFill>
                            <a:latin typeface="Cambria Math"/>
                          </a:rPr>
                          <m:t>𝑥</m:t>
                        </m:r>
                      </m:e>
                      <m:sub>
                        <m:r>
                          <a:rPr lang="en-US" sz="3600" i="1" smtClean="0">
                            <a:solidFill>
                              <a:srgbClr val="0070C0"/>
                            </a:solidFill>
                            <a:latin typeface="Cambria Math"/>
                            <a:ea typeface="Cambria Math"/>
                          </a:rPr>
                          <m:t>∞</m:t>
                        </m:r>
                      </m:sub>
                    </m:sSub>
                    <m:r>
                      <a:rPr lang="en-US" sz="3600" b="0" i="1" smtClean="0">
                        <a:solidFill>
                          <a:srgbClr val="0070C0"/>
                        </a:solidFill>
                        <a:latin typeface="Cambria Math"/>
                      </a:rPr>
                      <m:t>=0.</m:t>
                    </m:r>
                    <m:sSub>
                      <m:sSubPr>
                        <m:ctrlPr>
                          <a:rPr lang="en-US" sz="3600" b="0" i="1" smtClean="0">
                            <a:solidFill>
                              <a:srgbClr val="0070C0"/>
                            </a:solidFill>
                            <a:latin typeface="Cambria Math"/>
                          </a:rPr>
                        </m:ctrlPr>
                      </m:sSubPr>
                      <m:e>
                        <m:r>
                          <a:rPr lang="en-US" sz="3600" b="0" i="1" smtClean="0">
                            <a:solidFill>
                              <a:srgbClr val="0070C0"/>
                            </a:solidFill>
                            <a:latin typeface="Cambria Math"/>
                          </a:rPr>
                          <m:t>𝑑</m:t>
                        </m:r>
                      </m:e>
                      <m:sub>
                        <m:r>
                          <a:rPr lang="en-US" sz="3600" b="0" i="1" smtClean="0">
                            <a:solidFill>
                              <a:srgbClr val="0070C0"/>
                            </a:solidFill>
                            <a:latin typeface="Cambria Math"/>
                          </a:rPr>
                          <m:t>1</m:t>
                        </m:r>
                      </m:sub>
                    </m:sSub>
                    <m:sSub>
                      <m:sSubPr>
                        <m:ctrlPr>
                          <a:rPr lang="en-US" sz="3600" b="0" i="1" smtClean="0">
                            <a:solidFill>
                              <a:srgbClr val="0070C0"/>
                            </a:solidFill>
                            <a:latin typeface="Cambria Math"/>
                          </a:rPr>
                        </m:ctrlPr>
                      </m:sSubPr>
                      <m:e>
                        <m:r>
                          <a:rPr lang="en-US" sz="3600" b="0" i="1" smtClean="0">
                            <a:solidFill>
                              <a:srgbClr val="0070C0"/>
                            </a:solidFill>
                            <a:latin typeface="Cambria Math"/>
                          </a:rPr>
                          <m:t>𝑑</m:t>
                        </m:r>
                      </m:e>
                      <m:sub>
                        <m:r>
                          <a:rPr lang="en-US" sz="3600" b="0" i="1" smtClean="0">
                            <a:solidFill>
                              <a:srgbClr val="0070C0"/>
                            </a:solidFill>
                            <a:latin typeface="Cambria Math"/>
                          </a:rPr>
                          <m:t>2</m:t>
                        </m:r>
                      </m:sub>
                    </m:sSub>
                    <m:sSub>
                      <m:sSubPr>
                        <m:ctrlPr>
                          <a:rPr lang="en-US" sz="3600" b="0" i="1" smtClean="0">
                            <a:solidFill>
                              <a:srgbClr val="0070C0"/>
                            </a:solidFill>
                            <a:latin typeface="Cambria Math"/>
                          </a:rPr>
                        </m:ctrlPr>
                      </m:sSubPr>
                      <m:e>
                        <m:r>
                          <a:rPr lang="en-US" sz="3600" b="0" i="1" smtClean="0">
                            <a:solidFill>
                              <a:srgbClr val="0070C0"/>
                            </a:solidFill>
                            <a:latin typeface="Cambria Math"/>
                          </a:rPr>
                          <m:t>𝑑</m:t>
                        </m:r>
                      </m:e>
                      <m:sub>
                        <m:r>
                          <a:rPr lang="en-US" sz="3600" b="0" i="1" smtClean="0">
                            <a:solidFill>
                              <a:srgbClr val="0070C0"/>
                            </a:solidFill>
                            <a:latin typeface="Cambria Math"/>
                          </a:rPr>
                          <m:t>3</m:t>
                        </m:r>
                      </m:sub>
                    </m:sSub>
                    <m:sSub>
                      <m:sSubPr>
                        <m:ctrlPr>
                          <a:rPr lang="en-US" sz="3600" b="0" i="1" smtClean="0">
                            <a:solidFill>
                              <a:srgbClr val="0070C0"/>
                            </a:solidFill>
                            <a:latin typeface="Cambria Math"/>
                          </a:rPr>
                        </m:ctrlPr>
                      </m:sSubPr>
                      <m:e>
                        <m:r>
                          <a:rPr lang="en-US" sz="3600" b="0" i="1" smtClean="0">
                            <a:solidFill>
                              <a:srgbClr val="0070C0"/>
                            </a:solidFill>
                            <a:latin typeface="Cambria Math"/>
                          </a:rPr>
                          <m:t>𝑑</m:t>
                        </m:r>
                      </m:e>
                      <m:sub>
                        <m:r>
                          <a:rPr lang="en-US" sz="3600" b="0" i="1" smtClean="0">
                            <a:solidFill>
                              <a:srgbClr val="0070C0"/>
                            </a:solidFill>
                            <a:latin typeface="Cambria Math"/>
                          </a:rPr>
                          <m:t>4</m:t>
                        </m:r>
                      </m:sub>
                    </m:sSub>
                    <m:r>
                      <a:rPr lang="en-US" sz="3600" b="0" i="1" smtClean="0">
                        <a:solidFill>
                          <a:srgbClr val="0070C0"/>
                        </a:solidFill>
                        <a:latin typeface="Cambria Math"/>
                        <a:ea typeface="Cambria Math"/>
                      </a:rPr>
                      <m:t>⋯</m:t>
                    </m:r>
                  </m:oMath>
                </a14:m>
                <a:endParaRPr lang="en-US" sz="3600" dirty="0" smtClean="0">
                  <a:solidFill>
                    <a:srgbClr val="0070C0"/>
                  </a:solidFill>
                </a:endParaRPr>
              </a:p>
              <a:p>
                <a:pPr algn="ctr"/>
                <a:r>
                  <a:rPr lang="en-US" sz="3600" dirty="0" smtClean="0">
                    <a:solidFill>
                      <a:srgbClr val="0070C0"/>
                    </a:solidFill>
                  </a:rPr>
                  <a:t>Then </a:t>
                </a:r>
                <a14:m>
                  <m:oMath xmlns:m="http://schemas.openxmlformats.org/officeDocument/2006/math">
                    <m:sSub>
                      <m:sSubPr>
                        <m:ctrlPr>
                          <a:rPr lang="en-US" sz="3600" i="1" smtClean="0">
                            <a:solidFill>
                              <a:srgbClr val="0070C0"/>
                            </a:solidFill>
                            <a:latin typeface="Cambria Math"/>
                          </a:rPr>
                        </m:ctrlPr>
                      </m:sSubPr>
                      <m:e>
                        <m:r>
                          <a:rPr lang="en-US" sz="3600" b="0" i="1" smtClean="0">
                            <a:solidFill>
                              <a:srgbClr val="0070C0"/>
                            </a:solidFill>
                            <a:latin typeface="Cambria Math"/>
                          </a:rPr>
                          <m:t>𝑥</m:t>
                        </m:r>
                      </m:e>
                      <m:sub>
                        <m:r>
                          <a:rPr lang="en-US" sz="3600" i="1" smtClean="0">
                            <a:solidFill>
                              <a:srgbClr val="0070C0"/>
                            </a:solidFill>
                            <a:latin typeface="Cambria Math"/>
                            <a:ea typeface="Cambria Math"/>
                          </a:rPr>
                          <m:t>∞</m:t>
                        </m:r>
                      </m:sub>
                    </m:sSub>
                  </m:oMath>
                </a14:m>
                <a:r>
                  <a:rPr lang="en-US" sz="3600" dirty="0" smtClean="0">
                    <a:solidFill>
                      <a:srgbClr val="0070C0"/>
                    </a:solidFill>
                  </a:rPr>
                  <a:t> is not in the list!</a:t>
                </a:r>
                <a:endParaRPr lang="en-US" sz="3600" dirty="0">
                  <a:solidFill>
                    <a:srgbClr val="0070C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1676400" y="4572000"/>
                <a:ext cx="5943600" cy="1200329"/>
              </a:xfrm>
              <a:prstGeom prst="rect">
                <a:avLst/>
              </a:prstGeom>
              <a:blipFill rotWithShape="1">
                <a:blip r:embed="rId14"/>
                <a:stretch>
                  <a:fillRect t="-7614" b="-18274"/>
                </a:stretch>
              </a:blipFill>
            </p:spPr>
            <p:txBody>
              <a:bodyPr/>
              <a:lstStyle/>
              <a:p>
                <a:r>
                  <a:rPr lang="en-US">
                    <a:noFill/>
                  </a:rPr>
                  <a:t> </a:t>
                </a:r>
              </a:p>
            </p:txBody>
          </p:sp>
        </mc:Fallback>
      </mc:AlternateContent>
      <p:sp>
        <p:nvSpPr>
          <p:cNvPr id="21" name="TextBox 20"/>
          <p:cNvSpPr txBox="1"/>
          <p:nvPr/>
        </p:nvSpPr>
        <p:spPr>
          <a:xfrm>
            <a:off x="228600" y="5877580"/>
            <a:ext cx="8763000" cy="523220"/>
          </a:xfrm>
          <a:prstGeom prst="rect">
            <a:avLst/>
          </a:prstGeom>
          <a:noFill/>
        </p:spPr>
        <p:txBody>
          <a:bodyPr wrap="square" rtlCol="0">
            <a:spAutoFit/>
          </a:bodyPr>
          <a:lstStyle/>
          <a:p>
            <a:r>
              <a:rPr lang="en-US" sz="2800" b="1" dirty="0" smtClean="0"/>
              <a:t>Note. </a:t>
            </a:r>
            <a:r>
              <a:rPr lang="en-US" sz="2800" dirty="0" smtClean="0"/>
              <a:t>This is called the “Cantor </a:t>
            </a:r>
            <a:r>
              <a:rPr lang="en-US" sz="2800" dirty="0" err="1" smtClean="0"/>
              <a:t>diagonalization</a:t>
            </a:r>
            <a:r>
              <a:rPr lang="en-US" sz="2800" dirty="0" smtClean="0"/>
              <a:t> argument.” </a:t>
            </a:r>
            <a:endParaRPr lang="en-US" sz="2800" dirty="0"/>
          </a:p>
        </p:txBody>
      </p:sp>
    </p:spTree>
    <p:extLst>
      <p:ext uri="{BB962C8B-B14F-4D97-AF65-F5344CB8AC3E}">
        <p14:creationId xmlns:p14="http://schemas.microsoft.com/office/powerpoint/2010/main" val="171454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par>
                          <p:cTn id="42" fill="hold">
                            <p:stCondLst>
                              <p:cond delay="150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par>
                          <p:cTn id="55" fill="hold">
                            <p:stCondLst>
                              <p:cond delay="1000"/>
                            </p:stCondLst>
                            <p:childTnLst>
                              <p:par>
                                <p:cTn id="56" presetID="10" presetClass="entr" presetSubtype="0"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childTnLst>
                          </p:cTn>
                        </p:par>
                        <p:par>
                          <p:cTn id="59" fill="hold">
                            <p:stCondLst>
                              <p:cond delay="1500"/>
                            </p:stCondLst>
                            <p:childTnLst>
                              <p:par>
                                <p:cTn id="60" presetID="10" presetClass="entr" presetSubtype="0"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par>
                          <p:cTn id="63" fill="hold">
                            <p:stCondLst>
                              <p:cond delay="2000"/>
                            </p:stCondLst>
                            <p:childTnLst>
                              <p:par>
                                <p:cTn id="64" presetID="10" presetClass="entr" presetSubtype="0"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500"/>
                                        <p:tgtEl>
                                          <p:spTgt spid="19"/>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500"/>
                                        <p:tgtEl>
                                          <p:spTgt spid="20"/>
                                        </p:tgtEl>
                                      </p:cBhvr>
                                    </p:animEffect>
                                  </p:childTnLst>
                                </p:cTn>
                              </p:par>
                            </p:childTnLst>
                          </p:cTn>
                        </p:par>
                        <p:par>
                          <p:cTn id="72" fill="hold">
                            <p:stCondLst>
                              <p:cond delay="500"/>
                            </p:stCondLst>
                            <p:childTnLst>
                              <p:par>
                                <p:cTn id="73" presetID="10" presetClass="entr" presetSubtype="0"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6" grpId="0"/>
      <p:bldP spid="5" grpId="0"/>
      <p:bldP spid="8" grpId="0"/>
      <p:bldP spid="9" grpId="0"/>
      <p:bldP spid="10" grpId="0"/>
      <p:bldP spid="11" grpId="0"/>
      <p:bldP spid="15" grpId="0"/>
      <p:bldP spid="16" grpId="0"/>
      <p:bldP spid="17" grpId="0"/>
      <p:bldP spid="18" grpId="0"/>
      <p:bldP spid="19"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19200" y="152400"/>
            <a:ext cx="7239000" cy="707886"/>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19200" y="130314"/>
            <a:ext cx="7162800" cy="707886"/>
          </a:xfrm>
          <a:prstGeom prst="rect">
            <a:avLst/>
          </a:prstGeom>
          <a:noFill/>
        </p:spPr>
        <p:txBody>
          <a:bodyPr wrap="square" rtlCol="0">
            <a:spAutoFit/>
          </a:bodyPr>
          <a:lstStyle/>
          <a:p>
            <a:pPr algn="ctr"/>
            <a:r>
              <a:rPr lang="en-US" sz="4000" dirty="0" smtClean="0"/>
              <a:t>Bigger Than Infinity</a:t>
            </a:r>
            <a:endParaRPr lang="en-US" sz="4000" dirty="0"/>
          </a:p>
        </p:txBody>
      </p:sp>
      <p:sp>
        <p:nvSpPr>
          <p:cNvPr id="4" name="TextBox 3"/>
          <p:cNvSpPr txBox="1"/>
          <p:nvPr/>
        </p:nvSpPr>
        <p:spPr>
          <a:xfrm>
            <a:off x="228600" y="1066800"/>
            <a:ext cx="8763000" cy="1384995"/>
          </a:xfrm>
          <a:prstGeom prst="rect">
            <a:avLst/>
          </a:prstGeom>
          <a:noFill/>
        </p:spPr>
        <p:txBody>
          <a:bodyPr wrap="square" rtlCol="0">
            <a:spAutoFit/>
          </a:bodyPr>
          <a:lstStyle/>
          <a:p>
            <a:r>
              <a:rPr lang="en-US" sz="2800" b="1" dirty="0" smtClean="0"/>
              <a:t>Note. </a:t>
            </a:r>
            <a:r>
              <a:rPr lang="en-US" sz="2800" dirty="0" smtClean="0"/>
              <a:t>It is easy to say when two finite sets are the same size; it’s when they both have the same number of elements.  But for infinite sets, it is more complicated.</a:t>
            </a:r>
            <a:endParaRPr lang="en-US" sz="2800" dirty="0"/>
          </a:p>
        </p:txBody>
      </p:sp>
      <mc:AlternateContent xmlns:mc="http://schemas.openxmlformats.org/markup-compatibility/2006" xmlns:a14="http://schemas.microsoft.com/office/drawing/2010/main">
        <mc:Choice Requires="a14">
          <p:sp>
            <p:nvSpPr>
              <p:cNvPr id="5" name="TextBox 4"/>
              <p:cNvSpPr txBox="1"/>
              <p:nvPr/>
            </p:nvSpPr>
            <p:spPr>
              <a:xfrm>
                <a:off x="228600" y="2590800"/>
                <a:ext cx="8763000" cy="1384995"/>
              </a:xfrm>
              <a:prstGeom prst="rect">
                <a:avLst/>
              </a:prstGeom>
              <a:noFill/>
            </p:spPr>
            <p:txBody>
              <a:bodyPr wrap="square" rtlCol="0">
                <a:spAutoFit/>
              </a:bodyPr>
              <a:lstStyle/>
              <a:p>
                <a:r>
                  <a:rPr lang="en-US" sz="2800" b="1" dirty="0" smtClean="0"/>
                  <a:t>Definition. </a:t>
                </a:r>
                <a:r>
                  <a:rPr lang="en-US" sz="2800" dirty="0" smtClean="0"/>
                  <a:t>Two sets </a:t>
                </a:r>
                <a14:m>
                  <m:oMath xmlns:m="http://schemas.openxmlformats.org/officeDocument/2006/math">
                    <m:r>
                      <a:rPr lang="en-US" sz="2800" b="0" i="1" smtClean="0">
                        <a:latin typeface="Cambria Math"/>
                      </a:rPr>
                      <m:t>𝐴</m:t>
                    </m:r>
                  </m:oMath>
                </a14:m>
                <a:r>
                  <a:rPr lang="en-US" sz="2800" b="1" dirty="0" smtClean="0"/>
                  <a:t> </a:t>
                </a:r>
                <a:r>
                  <a:rPr lang="en-US" sz="2800" dirty="0" smtClean="0"/>
                  <a:t>and </a:t>
                </a:r>
                <a14:m>
                  <m:oMath xmlns:m="http://schemas.openxmlformats.org/officeDocument/2006/math">
                    <m:r>
                      <m:rPr>
                        <m:sty m:val="p"/>
                      </m:rPr>
                      <a:rPr lang="en-US" sz="2800" b="0" i="0" smtClean="0">
                        <a:latin typeface="Cambria Math"/>
                      </a:rPr>
                      <m:t>B</m:t>
                    </m:r>
                  </m:oMath>
                </a14:m>
                <a:r>
                  <a:rPr lang="en-US" sz="2800" dirty="0" smtClean="0"/>
                  <a:t> are of the </a:t>
                </a:r>
                <a:r>
                  <a:rPr lang="en-US" sz="2800" i="1" dirty="0" smtClean="0"/>
                  <a:t>same cardinality</a:t>
                </a:r>
                <a:r>
                  <a:rPr lang="en-US" sz="2800" dirty="0" smtClean="0"/>
                  <a:t>, denoted </a:t>
                </a:r>
                <a14:m>
                  <m:oMath xmlns:m="http://schemas.openxmlformats.org/officeDocument/2006/math">
                    <m:d>
                      <m:dPr>
                        <m:begChr m:val="|"/>
                        <m:endChr m:val="|"/>
                        <m:ctrlPr>
                          <a:rPr lang="en-US" sz="2800" b="0" i="1" smtClean="0">
                            <a:latin typeface="Cambria Math"/>
                          </a:rPr>
                        </m:ctrlPr>
                      </m:dPr>
                      <m:e>
                        <m:r>
                          <a:rPr lang="en-US" sz="2800" b="0" i="1" smtClean="0">
                            <a:latin typeface="Cambria Math"/>
                          </a:rPr>
                          <m:t>𝐴</m:t>
                        </m:r>
                      </m:e>
                    </m:d>
                    <m:r>
                      <a:rPr lang="en-US" sz="2800" b="0" i="1" smtClean="0">
                        <a:latin typeface="Cambria Math"/>
                      </a:rPr>
                      <m:t>=</m:t>
                    </m:r>
                    <m:d>
                      <m:dPr>
                        <m:begChr m:val="|"/>
                        <m:endChr m:val="|"/>
                        <m:ctrlPr>
                          <a:rPr lang="en-US" sz="2800" b="0" i="1" smtClean="0">
                            <a:latin typeface="Cambria Math"/>
                          </a:rPr>
                        </m:ctrlPr>
                      </m:dPr>
                      <m:e>
                        <m:r>
                          <a:rPr lang="en-US" sz="2800" b="0" i="1" smtClean="0">
                            <a:latin typeface="Cambria Math"/>
                          </a:rPr>
                          <m:t>𝐵</m:t>
                        </m:r>
                      </m:e>
                    </m:d>
                  </m:oMath>
                </a14:m>
                <a:r>
                  <a:rPr lang="en-US" sz="2800" dirty="0" smtClean="0"/>
                  <a:t>, if there is a one to one and onto function (i.e., a </a:t>
                </a:r>
                <a:r>
                  <a:rPr lang="en-US" sz="2800" dirty="0" err="1" smtClean="0"/>
                  <a:t>bijection</a:t>
                </a:r>
                <a:r>
                  <a:rPr lang="en-US" sz="2800" dirty="0" smtClean="0"/>
                  <a:t>) from one set to the other.</a:t>
                </a:r>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228600" y="2590800"/>
                <a:ext cx="8763000" cy="1384995"/>
              </a:xfrm>
              <a:prstGeom prst="rect">
                <a:avLst/>
              </a:prstGeom>
              <a:blipFill rotWithShape="1">
                <a:blip r:embed="rId2"/>
                <a:stretch>
                  <a:fillRect l="-1461" t="-3965" b="-11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28600" y="4101405"/>
                <a:ext cx="8763000" cy="2677656"/>
              </a:xfrm>
              <a:prstGeom prst="rect">
                <a:avLst/>
              </a:prstGeom>
              <a:noFill/>
            </p:spPr>
            <p:txBody>
              <a:bodyPr wrap="square" rtlCol="0">
                <a:spAutoFit/>
              </a:bodyPr>
              <a:lstStyle/>
              <a:p>
                <a:r>
                  <a:rPr lang="en-US" sz="2800" b="1" dirty="0" smtClean="0"/>
                  <a:t>Note.</a:t>
                </a:r>
                <a:r>
                  <a:rPr lang="en-US" sz="2800" dirty="0" smtClean="0"/>
                  <a:t> In the Cantor </a:t>
                </a:r>
                <a:r>
                  <a:rPr lang="en-US" sz="2800" dirty="0" err="1" smtClean="0"/>
                  <a:t>Diagonalization</a:t>
                </a:r>
                <a:r>
                  <a:rPr lang="en-US" sz="2800" dirty="0" smtClean="0"/>
                  <a:t> Argument we have shown that there is not a </a:t>
                </a:r>
                <a:r>
                  <a:rPr lang="en-US" sz="2800" dirty="0" err="1" smtClean="0"/>
                  <a:t>bijection</a:t>
                </a:r>
                <a:r>
                  <a:rPr lang="en-US" sz="2800" dirty="0" smtClean="0"/>
                  <a:t> from the natural numbers </a:t>
                </a:r>
                <a14:m>
                  <m:oMath xmlns:m="http://schemas.openxmlformats.org/officeDocument/2006/math">
                    <m:r>
                      <a:rPr lang="en-US" sz="2800" i="1" smtClean="0">
                        <a:latin typeface="Cambria Math"/>
                        <a:ea typeface="Cambria Math"/>
                      </a:rPr>
                      <m:t>ℕ</m:t>
                    </m:r>
                  </m:oMath>
                </a14:m>
                <a:r>
                  <a:rPr lang="en-US" sz="2800" dirty="0" smtClean="0"/>
                  <a:t> to the interval </a:t>
                </a:r>
                <a14:m>
                  <m:oMath xmlns:m="http://schemas.openxmlformats.org/officeDocument/2006/math">
                    <m:r>
                      <a:rPr lang="en-US" sz="2800" b="0" i="1" smtClean="0">
                        <a:latin typeface="Cambria Math"/>
                      </a:rPr>
                      <m:t>[0,1]</m:t>
                    </m:r>
                    <m:r>
                      <a:rPr lang="en-US" sz="2800" b="0" i="1" smtClean="0">
                        <a:latin typeface="Cambria Math"/>
                        <a:ea typeface="Cambria Math"/>
                      </a:rPr>
                      <m:t>⊂</m:t>
                    </m:r>
                    <m:r>
                      <a:rPr lang="en-US" sz="2800" b="0" i="1" smtClean="0">
                        <a:latin typeface="Cambria Math"/>
                        <a:ea typeface="Cambria Math"/>
                      </a:rPr>
                      <m:t>ℝ</m:t>
                    </m:r>
                  </m:oMath>
                </a14:m>
                <a:r>
                  <a:rPr lang="en-US" sz="2800" dirty="0" smtClean="0"/>
                  <a:t>.  So these two sets are not of the same cardinality.  Since </a:t>
                </a:r>
                <a14:m>
                  <m:oMath xmlns:m="http://schemas.openxmlformats.org/officeDocument/2006/math">
                    <m:r>
                      <a:rPr lang="en-US" sz="2800" b="0" i="1" smtClean="0">
                        <a:latin typeface="Cambria Math"/>
                        <a:ea typeface="Cambria Math"/>
                      </a:rPr>
                      <m:t>ℕ</m:t>
                    </m:r>
                    <m:r>
                      <a:rPr lang="en-US" sz="2800" b="0" i="1" smtClean="0">
                        <a:latin typeface="Cambria Math"/>
                        <a:ea typeface="Cambria Math"/>
                      </a:rPr>
                      <m:t>⊂</m:t>
                    </m:r>
                    <m:r>
                      <a:rPr lang="en-US" sz="2800" b="0" i="1" smtClean="0">
                        <a:latin typeface="Cambria Math"/>
                        <a:ea typeface="Cambria Math"/>
                      </a:rPr>
                      <m:t>ℝ</m:t>
                    </m:r>
                  </m:oMath>
                </a14:m>
                <a:r>
                  <a:rPr lang="en-US" sz="2800" dirty="0" smtClean="0"/>
                  <a:t>, we must have </a:t>
                </a:r>
                <a14:m>
                  <m:oMath xmlns:m="http://schemas.openxmlformats.org/officeDocument/2006/math">
                    <m:r>
                      <a:rPr lang="en-US" sz="2800" b="0" i="0" smtClean="0">
                        <a:latin typeface="Cambria Math"/>
                        <a:ea typeface="Cambria Math"/>
                      </a:rPr>
                      <m:t>|</m:t>
                    </m:r>
                    <m:r>
                      <a:rPr lang="en-US" sz="2800" b="0" i="1" smtClean="0">
                        <a:latin typeface="Cambria Math"/>
                        <a:ea typeface="Cambria Math"/>
                      </a:rPr>
                      <m:t>ℕ</m:t>
                    </m:r>
                    <m:r>
                      <a:rPr lang="en-US" sz="2800" b="0" i="1" smtClean="0">
                        <a:latin typeface="Cambria Math"/>
                        <a:ea typeface="Cambria Math"/>
                      </a:rPr>
                      <m:t>|&lt;|</m:t>
                    </m:r>
                    <m:r>
                      <a:rPr lang="en-US" sz="2800" b="0" i="1" smtClean="0">
                        <a:latin typeface="Cambria Math"/>
                        <a:ea typeface="Cambria Math"/>
                      </a:rPr>
                      <m:t>ℝ</m:t>
                    </m:r>
                    <m:r>
                      <a:rPr lang="en-US" sz="2800" b="0" i="1" smtClean="0">
                        <a:latin typeface="Cambria Math"/>
                        <a:ea typeface="Cambria Math"/>
                      </a:rPr>
                      <m:t>|</m:t>
                    </m:r>
                  </m:oMath>
                </a14:m>
                <a:r>
                  <a:rPr lang="en-US" sz="2800" dirty="0" smtClean="0"/>
                  <a:t>.  So even though both sets are infinite, one is larger than the other!</a:t>
                </a:r>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228600" y="4101405"/>
                <a:ext cx="8763000" cy="2677656"/>
              </a:xfrm>
              <a:prstGeom prst="rect">
                <a:avLst/>
              </a:prstGeom>
              <a:blipFill rotWithShape="1">
                <a:blip r:embed="rId3"/>
                <a:stretch>
                  <a:fillRect l="-1461" t="-2050" r="-2366" b="-5695"/>
                </a:stretch>
              </a:blipFill>
            </p:spPr>
            <p:txBody>
              <a:bodyPr/>
              <a:lstStyle/>
              <a:p>
                <a:r>
                  <a:rPr lang="en-US">
                    <a:noFill/>
                  </a:rPr>
                  <a:t> </a:t>
                </a:r>
              </a:p>
            </p:txBody>
          </p:sp>
        </mc:Fallback>
      </mc:AlternateContent>
    </p:spTree>
    <p:extLst>
      <p:ext uri="{BB962C8B-B14F-4D97-AF65-F5344CB8AC3E}">
        <p14:creationId xmlns:p14="http://schemas.microsoft.com/office/powerpoint/2010/main" val="232870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438400" y="152400"/>
            <a:ext cx="4114800" cy="707886"/>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95400" y="152400"/>
            <a:ext cx="6324600" cy="707886"/>
          </a:xfrm>
          <a:prstGeom prst="rect">
            <a:avLst/>
          </a:prstGeom>
          <a:noFill/>
        </p:spPr>
        <p:txBody>
          <a:bodyPr wrap="square" rtlCol="0">
            <a:spAutoFit/>
          </a:bodyPr>
          <a:lstStyle/>
          <a:p>
            <a:pPr algn="ctr"/>
            <a:r>
              <a:rPr lang="en-US" sz="4000" dirty="0" smtClean="0"/>
              <a:t>EXPLANATION</a:t>
            </a:r>
            <a:endParaRPr lang="en-US" sz="4000" dirty="0"/>
          </a:p>
        </p:txBody>
      </p:sp>
      <p:sp>
        <p:nvSpPr>
          <p:cNvPr id="4" name="TextBox 3"/>
          <p:cNvSpPr txBox="1"/>
          <p:nvPr/>
        </p:nvSpPr>
        <p:spPr>
          <a:xfrm>
            <a:off x="152400" y="1663005"/>
            <a:ext cx="5791200" cy="1384995"/>
          </a:xfrm>
          <a:prstGeom prst="rect">
            <a:avLst/>
          </a:prstGeom>
          <a:noFill/>
        </p:spPr>
        <p:txBody>
          <a:bodyPr wrap="square" rtlCol="0">
            <a:spAutoFit/>
          </a:bodyPr>
          <a:lstStyle/>
          <a:p>
            <a:r>
              <a:rPr lang="en-US" sz="2800" b="1" dirty="0" smtClean="0"/>
              <a:t>Note.</a:t>
            </a:r>
            <a:r>
              <a:rPr lang="en-US" sz="2800" dirty="0" smtClean="0"/>
              <a:t> These ideas about the cardinalities of sets were introduced by Georg Cantor in 1873.</a:t>
            </a:r>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1219200"/>
            <a:ext cx="2819400" cy="4140200"/>
          </a:xfrm>
          <a:prstGeom prst="rect">
            <a:avLst/>
          </a:prstGeom>
        </p:spPr>
      </p:pic>
      <p:sp>
        <p:nvSpPr>
          <p:cNvPr id="6" name="TextBox 5"/>
          <p:cNvSpPr txBox="1"/>
          <p:nvPr/>
        </p:nvSpPr>
        <p:spPr>
          <a:xfrm>
            <a:off x="5562600" y="5562600"/>
            <a:ext cx="3048000" cy="584775"/>
          </a:xfrm>
          <a:prstGeom prst="rect">
            <a:avLst/>
          </a:prstGeom>
          <a:noFill/>
        </p:spPr>
        <p:txBody>
          <a:bodyPr wrap="square" rtlCol="0">
            <a:spAutoFit/>
          </a:bodyPr>
          <a:lstStyle/>
          <a:p>
            <a:pPr algn="ctr"/>
            <a:r>
              <a:rPr lang="en-US" sz="3200" dirty="0" smtClean="0"/>
              <a:t>1845-1918</a:t>
            </a:r>
            <a:endParaRPr lang="en-US" sz="3200" dirty="0"/>
          </a:p>
        </p:txBody>
      </p:sp>
      <mc:AlternateContent xmlns:mc="http://schemas.openxmlformats.org/markup-compatibility/2006">
        <mc:Choice xmlns:a14="http://schemas.microsoft.com/office/drawing/2010/main" Requires="a14">
          <p:sp>
            <p:nvSpPr>
              <p:cNvPr id="7" name="TextBox 6"/>
              <p:cNvSpPr txBox="1"/>
              <p:nvPr/>
            </p:nvSpPr>
            <p:spPr>
              <a:xfrm>
                <a:off x="152400" y="3544431"/>
                <a:ext cx="5410200" cy="2246769"/>
              </a:xfrm>
              <a:prstGeom prst="rect">
                <a:avLst/>
              </a:prstGeom>
              <a:noFill/>
            </p:spPr>
            <p:txBody>
              <a:bodyPr wrap="square" rtlCol="0">
                <a:spAutoFit/>
              </a:bodyPr>
              <a:lstStyle/>
              <a:p>
                <a:r>
                  <a:rPr lang="en-US" sz="2800" b="1" dirty="0" smtClean="0"/>
                  <a:t>Note.</a:t>
                </a:r>
                <a:r>
                  <a:rPr lang="en-US" sz="2800" dirty="0" smtClean="0"/>
                  <a:t> In particular, he proved that for any set </a:t>
                </a:r>
                <a14:m>
                  <m:oMath xmlns:m="http://schemas.openxmlformats.org/officeDocument/2006/math">
                    <m:r>
                      <a:rPr lang="en-US" sz="2800" b="0" i="1" smtClean="0">
                        <a:latin typeface="Cambria Math"/>
                      </a:rPr>
                      <m:t>𝐴</m:t>
                    </m:r>
                  </m:oMath>
                </a14:m>
                <a:r>
                  <a:rPr lang="en-US" sz="2800" dirty="0" smtClean="0"/>
                  <a:t> the power set of </a:t>
                </a:r>
                <a14:m>
                  <m:oMath xmlns:m="http://schemas.openxmlformats.org/officeDocument/2006/math">
                    <m:r>
                      <a:rPr lang="en-US" sz="2800" b="0" i="1" smtClean="0">
                        <a:latin typeface="Cambria Math"/>
                      </a:rPr>
                      <m:t>𝐴</m:t>
                    </m:r>
                  </m:oMath>
                </a14:m>
                <a:r>
                  <a:rPr lang="en-US" sz="2800" dirty="0" smtClean="0"/>
                  <a:t> is larger that set </a:t>
                </a:r>
                <a14:m>
                  <m:oMath xmlns:m="http://schemas.openxmlformats.org/officeDocument/2006/math">
                    <m:r>
                      <a:rPr lang="en-US" sz="2800" b="0" i="1" smtClean="0">
                        <a:latin typeface="Cambria Math"/>
                      </a:rPr>
                      <m:t>𝐴</m:t>
                    </m:r>
                  </m:oMath>
                </a14:m>
                <a:r>
                  <a:rPr lang="en-US" sz="2800" dirty="0" smtClean="0"/>
                  <a:t>: </a:t>
                </a:r>
                <a14:m>
                  <m:oMath xmlns:m="http://schemas.openxmlformats.org/officeDocument/2006/math">
                    <m:d>
                      <m:dPr>
                        <m:begChr m:val="|"/>
                        <m:endChr m:val="|"/>
                        <m:ctrlPr>
                          <a:rPr lang="en-US" sz="2800" b="0" i="1" smtClean="0">
                            <a:latin typeface="Cambria Math"/>
                          </a:rPr>
                        </m:ctrlPr>
                      </m:dPr>
                      <m:e>
                        <m:r>
                          <a:rPr lang="en-US" sz="2800" b="0" i="1" smtClean="0">
                            <a:latin typeface="Cambria Math"/>
                          </a:rPr>
                          <m:t>𝐴</m:t>
                        </m:r>
                      </m:e>
                    </m:d>
                    <m:r>
                      <a:rPr lang="en-US" sz="2800" b="0" i="1" smtClean="0">
                        <a:latin typeface="Cambria Math"/>
                      </a:rPr>
                      <m:t>&lt;</m:t>
                    </m:r>
                    <m:r>
                      <a:rPr lang="en-US" sz="2800" b="0" i="1" smtClean="0">
                        <a:latin typeface="Cambria Math"/>
                      </a:rPr>
                      <m:t>|</m:t>
                    </m:r>
                    <m:r>
                      <a:rPr lang="en-US" sz="2800" b="0" i="1" smtClean="0">
                        <a:latin typeface="Cambria Math"/>
                        <a:ea typeface="Cambria Math"/>
                      </a:rPr>
                      <m:t>𝒫</m:t>
                    </m:r>
                    <m:d>
                      <m:dPr>
                        <m:ctrlPr>
                          <a:rPr lang="en-US" sz="2800" b="0" i="1" smtClean="0">
                            <a:latin typeface="Cambria Math"/>
                            <a:ea typeface="Cambria Math"/>
                          </a:rPr>
                        </m:ctrlPr>
                      </m:dPr>
                      <m:e>
                        <m:r>
                          <a:rPr lang="en-US" sz="2800" b="0" i="1" smtClean="0">
                            <a:latin typeface="Cambria Math"/>
                            <a:ea typeface="Cambria Math"/>
                          </a:rPr>
                          <m:t>𝐴</m:t>
                        </m:r>
                      </m:e>
                    </m:d>
                    <m:r>
                      <a:rPr lang="en-US" sz="2800" b="0" i="1" smtClean="0">
                        <a:latin typeface="Cambria Math"/>
                        <a:ea typeface="Cambria Math"/>
                      </a:rPr>
                      <m:t>|</m:t>
                    </m:r>
                  </m:oMath>
                </a14:m>
                <a:r>
                  <a:rPr lang="en-US" sz="2800" dirty="0" smtClean="0"/>
                  <a:t>.</a:t>
                </a:r>
              </a:p>
              <a:p>
                <a:r>
                  <a:rPr lang="en-US" sz="2800" dirty="0" smtClean="0"/>
                  <a:t>This implies that there can be no largest set nor a largest infinity!</a:t>
                </a:r>
                <a:endParaRPr lang="en-US" sz="2800" dirty="0"/>
              </a:p>
            </p:txBody>
          </p:sp>
        </mc:Choice>
        <mc:Fallback>
          <p:sp>
            <p:nvSpPr>
              <p:cNvPr id="7" name="TextBox 6"/>
              <p:cNvSpPr txBox="1">
                <a:spLocks noRot="1" noChangeAspect="1" noMove="1" noResize="1" noEditPoints="1" noAdjustHandles="1" noChangeArrowheads="1" noChangeShapeType="1" noTextEdit="1"/>
              </p:cNvSpPr>
              <p:nvPr/>
            </p:nvSpPr>
            <p:spPr>
              <a:xfrm>
                <a:off x="152400" y="3544431"/>
                <a:ext cx="5410200" cy="2246769"/>
              </a:xfrm>
              <a:prstGeom prst="rect">
                <a:avLst/>
              </a:prstGeom>
              <a:blipFill rotWithShape="1">
                <a:blip r:embed="rId3"/>
                <a:stretch>
                  <a:fillRect l="-2252" t="-2439" b="-6775"/>
                </a:stretch>
              </a:blipFill>
            </p:spPr>
            <p:txBody>
              <a:bodyPr/>
              <a:lstStyle/>
              <a:p>
                <a:r>
                  <a:rPr lang="en-US">
                    <a:noFill/>
                  </a:rPr>
                  <a:t> </a:t>
                </a:r>
              </a:p>
            </p:txBody>
          </p:sp>
        </mc:Fallback>
      </mc:AlternateContent>
    </p:spTree>
    <p:extLst>
      <p:ext uri="{BB962C8B-B14F-4D97-AF65-F5344CB8AC3E}">
        <p14:creationId xmlns:p14="http://schemas.microsoft.com/office/powerpoint/2010/main" val="318648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19200" y="152400"/>
            <a:ext cx="7239000" cy="707886"/>
          </a:xfrm>
          <a:prstGeom prst="roundRect">
            <a:avLst/>
          </a:prstGeom>
          <a:solidFill>
            <a:srgbClr val="00B0F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19200" y="130314"/>
            <a:ext cx="7162800" cy="707886"/>
          </a:xfrm>
          <a:prstGeom prst="rect">
            <a:avLst/>
          </a:prstGeom>
          <a:noFill/>
        </p:spPr>
        <p:txBody>
          <a:bodyPr wrap="square" rtlCol="0">
            <a:spAutoFit/>
          </a:bodyPr>
          <a:lstStyle/>
          <a:p>
            <a:pPr algn="ctr"/>
            <a:r>
              <a:rPr lang="en-US" sz="4000" dirty="0" smtClean="0"/>
              <a:t>Neither True Nor False</a:t>
            </a:r>
            <a:endParaRPr lang="en-US" sz="4000" dirty="0"/>
          </a:p>
        </p:txBody>
      </p:sp>
      <mc:AlternateContent xmlns:mc="http://schemas.openxmlformats.org/markup-compatibility/2006" xmlns:a14="http://schemas.microsoft.com/office/drawing/2010/main">
        <mc:Choice Requires="a14">
          <p:sp>
            <p:nvSpPr>
              <p:cNvPr id="4" name="TextBox 3"/>
              <p:cNvSpPr txBox="1"/>
              <p:nvPr/>
            </p:nvSpPr>
            <p:spPr>
              <a:xfrm>
                <a:off x="152400" y="1066800"/>
                <a:ext cx="8686800" cy="3539430"/>
              </a:xfrm>
              <a:prstGeom prst="rect">
                <a:avLst/>
              </a:prstGeom>
              <a:noFill/>
            </p:spPr>
            <p:txBody>
              <a:bodyPr wrap="square" rtlCol="0">
                <a:spAutoFit/>
              </a:bodyPr>
              <a:lstStyle/>
              <a:p>
                <a:r>
                  <a:rPr lang="en-US" sz="2800" b="1" dirty="0" smtClean="0"/>
                  <a:t>Note.</a:t>
                </a:r>
                <a:r>
                  <a:rPr lang="en-US" sz="2800" dirty="0" smtClean="0"/>
                  <a:t> Given that there are different levels of infinity, Cantor turned his attention to cardinalities of subsets of the real numbers </a:t>
                </a:r>
                <a14:m>
                  <m:oMath xmlns:m="http://schemas.openxmlformats.org/officeDocument/2006/math">
                    <m:r>
                      <a:rPr lang="en-US" sz="2800" i="1" smtClean="0">
                        <a:latin typeface="Cambria Math"/>
                        <a:ea typeface="Cambria Math"/>
                      </a:rPr>
                      <m:t>ℝ</m:t>
                    </m:r>
                  </m:oMath>
                </a14:m>
                <a:r>
                  <a:rPr lang="en-US" sz="2800" dirty="0" smtClean="0"/>
                  <a:t>.  In the 1890s he tried to prove that there is no set of the real numbers with cardinality strictly greater than that of </a:t>
                </a:r>
                <a14:m>
                  <m:oMath xmlns:m="http://schemas.openxmlformats.org/officeDocument/2006/math">
                    <m:r>
                      <a:rPr lang="en-US" sz="2800" i="1" smtClean="0">
                        <a:latin typeface="Cambria Math"/>
                        <a:ea typeface="Cambria Math"/>
                      </a:rPr>
                      <m:t>ℕ</m:t>
                    </m:r>
                  </m:oMath>
                </a14:m>
                <a:r>
                  <a:rPr lang="en-US" sz="2800" dirty="0" smtClean="0"/>
                  <a:t> and strictly less than that of </a:t>
                </a:r>
                <a14:m>
                  <m:oMath xmlns:m="http://schemas.openxmlformats.org/officeDocument/2006/math">
                    <m:r>
                      <a:rPr lang="en-US" sz="2800" i="1" smtClean="0">
                        <a:latin typeface="Cambria Math"/>
                        <a:ea typeface="Cambria Math"/>
                      </a:rPr>
                      <m:t>ℝ</m:t>
                    </m:r>
                  </m:oMath>
                </a14:m>
                <a:r>
                  <a:rPr lang="en-US" sz="2800" dirty="0" smtClean="0"/>
                  <a:t>.  He was unable to prove this and it became known as The Continuum Hypothesis (since it involves the cardinality of the continuum </a:t>
                </a:r>
                <a14:m>
                  <m:oMath xmlns:m="http://schemas.openxmlformats.org/officeDocument/2006/math">
                    <m:r>
                      <a:rPr lang="en-US" sz="2800" i="1" smtClean="0">
                        <a:latin typeface="Cambria Math"/>
                        <a:ea typeface="Cambria Math"/>
                      </a:rPr>
                      <m:t>ℝ</m:t>
                    </m:r>
                  </m:oMath>
                </a14:m>
                <a:r>
                  <a:rPr lang="en-US" sz="2800" dirty="0" smtClean="0"/>
                  <a:t>).</a:t>
                </a:r>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152400" y="1066800"/>
                <a:ext cx="8686800" cy="3539430"/>
              </a:xfrm>
              <a:prstGeom prst="rect">
                <a:avLst/>
              </a:prstGeom>
              <a:blipFill rotWithShape="1">
                <a:blip r:embed="rId2"/>
                <a:stretch>
                  <a:fillRect l="-1404" t="-1549" r="-421" b="-39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28600" y="4724400"/>
                <a:ext cx="8763000" cy="954107"/>
              </a:xfrm>
              <a:prstGeom prst="rect">
                <a:avLst/>
              </a:prstGeom>
              <a:noFill/>
            </p:spPr>
            <p:txBody>
              <a:bodyPr wrap="square" rtlCol="0">
                <a:spAutoFit/>
              </a:bodyPr>
              <a:lstStyle/>
              <a:p>
                <a:r>
                  <a:rPr lang="en-US" sz="2800" b="1" dirty="0" smtClean="0"/>
                  <a:t>The Continuum Hypothesis. </a:t>
                </a:r>
                <a:r>
                  <a:rPr lang="en-US" sz="2800" dirty="0" smtClean="0"/>
                  <a:t>There does not exist a set </a:t>
                </a:r>
                <a14:m>
                  <m:oMath xmlns:m="http://schemas.openxmlformats.org/officeDocument/2006/math">
                    <m:r>
                      <m:rPr>
                        <m:sty m:val="p"/>
                      </m:rPr>
                      <a:rPr lang="en-US" sz="2800" b="0" i="0" smtClean="0">
                        <a:latin typeface="Cambria Math"/>
                        <a:ea typeface="Cambria Math"/>
                      </a:rPr>
                      <m:t>A</m:t>
                    </m:r>
                    <m:r>
                      <a:rPr lang="en-US" sz="2800" b="0" i="1" smtClean="0">
                        <a:latin typeface="Cambria Math"/>
                        <a:ea typeface="Cambria Math"/>
                      </a:rPr>
                      <m:t>⊂</m:t>
                    </m:r>
                    <m:r>
                      <a:rPr lang="en-US" sz="2800" i="1" smtClean="0">
                        <a:latin typeface="Cambria Math"/>
                        <a:ea typeface="Cambria Math"/>
                      </a:rPr>
                      <m:t>ℝ</m:t>
                    </m:r>
                  </m:oMath>
                </a14:m>
                <a:r>
                  <a:rPr lang="en-US" sz="2800" dirty="0" smtClean="0"/>
                  <a:t> such that </a:t>
                </a:r>
                <a14:m>
                  <m:oMath xmlns:m="http://schemas.openxmlformats.org/officeDocument/2006/math">
                    <m:sSub>
                      <m:sSubPr>
                        <m:ctrlPr>
                          <a:rPr lang="en-US" sz="2800" b="0" i="1" smtClean="0">
                            <a:latin typeface="Cambria Math"/>
                            <a:ea typeface="Cambria Math"/>
                          </a:rPr>
                        </m:ctrlPr>
                      </m:sSubPr>
                      <m:e>
                        <m:r>
                          <a:rPr lang="en-US" sz="2800" b="0" i="1" smtClean="0">
                            <a:latin typeface="Cambria Math"/>
                            <a:ea typeface="Cambria Math"/>
                          </a:rPr>
                          <m:t>ℵ</m:t>
                        </m:r>
                      </m:e>
                      <m:sub>
                        <m:r>
                          <a:rPr lang="en-US" sz="2800" b="0" i="1" smtClean="0">
                            <a:latin typeface="Cambria Math"/>
                            <a:ea typeface="Cambria Math"/>
                          </a:rPr>
                          <m:t>0</m:t>
                        </m:r>
                      </m:sub>
                    </m:sSub>
                    <m:r>
                      <a:rPr lang="en-US" sz="2800" b="0" i="1" smtClean="0">
                        <a:latin typeface="Cambria Math"/>
                        <a:ea typeface="Cambria Math"/>
                      </a:rPr>
                      <m:t>=</m:t>
                    </m:r>
                    <m:d>
                      <m:dPr>
                        <m:begChr m:val="|"/>
                        <m:endChr m:val="|"/>
                        <m:ctrlPr>
                          <a:rPr lang="en-US" sz="2800" b="0" i="1" smtClean="0">
                            <a:latin typeface="Cambria Math"/>
                            <a:ea typeface="Cambria Math"/>
                          </a:rPr>
                        </m:ctrlPr>
                      </m:dPr>
                      <m:e>
                        <m:r>
                          <a:rPr lang="en-US" sz="2800" b="0" i="1" smtClean="0">
                            <a:latin typeface="Cambria Math"/>
                            <a:ea typeface="Cambria Math"/>
                          </a:rPr>
                          <m:t>ℕ</m:t>
                        </m:r>
                      </m:e>
                    </m:d>
                    <m:r>
                      <a:rPr lang="en-US" sz="2800" b="0" i="1" smtClean="0">
                        <a:latin typeface="Cambria Math"/>
                        <a:ea typeface="Cambria Math"/>
                      </a:rPr>
                      <m:t>&lt;</m:t>
                    </m:r>
                    <m:d>
                      <m:dPr>
                        <m:begChr m:val="|"/>
                        <m:endChr m:val="|"/>
                        <m:ctrlPr>
                          <a:rPr lang="en-US" sz="2800" b="0" i="1" smtClean="0">
                            <a:latin typeface="Cambria Math"/>
                            <a:ea typeface="Cambria Math"/>
                          </a:rPr>
                        </m:ctrlPr>
                      </m:dPr>
                      <m:e>
                        <m:r>
                          <a:rPr lang="en-US" sz="2800" i="1" smtClean="0">
                            <a:latin typeface="Cambria Math"/>
                            <a:ea typeface="Cambria Math"/>
                          </a:rPr>
                          <m:t>ℝ</m:t>
                        </m:r>
                      </m:e>
                    </m:d>
                    <m:r>
                      <a:rPr lang="en-US" sz="2800" b="0" i="1" smtClean="0">
                        <a:latin typeface="Cambria Math"/>
                        <a:ea typeface="Cambria Math"/>
                      </a:rPr>
                      <m:t>=</m:t>
                    </m:r>
                    <m:r>
                      <a:rPr lang="en-US" sz="2800" b="0" i="1" smtClean="0">
                        <a:latin typeface="Cambria Math"/>
                        <a:ea typeface="Cambria Math"/>
                      </a:rPr>
                      <m:t>𝑐</m:t>
                    </m:r>
                  </m:oMath>
                </a14:m>
                <a:r>
                  <a:rPr lang="en-US" sz="2800" dirty="0" smtClean="0"/>
                  <a:t>.</a:t>
                </a:r>
              </a:p>
            </p:txBody>
          </p:sp>
        </mc:Choice>
        <mc:Fallback xmlns="">
          <p:sp>
            <p:nvSpPr>
              <p:cNvPr id="5" name="TextBox 4"/>
              <p:cNvSpPr txBox="1">
                <a:spLocks noRot="1" noChangeAspect="1" noMove="1" noResize="1" noEditPoints="1" noAdjustHandles="1" noChangeArrowheads="1" noChangeShapeType="1" noTextEdit="1"/>
              </p:cNvSpPr>
              <p:nvPr/>
            </p:nvSpPr>
            <p:spPr>
              <a:xfrm>
                <a:off x="228600" y="4724400"/>
                <a:ext cx="8763000" cy="954107"/>
              </a:xfrm>
              <a:prstGeom prst="rect">
                <a:avLst/>
              </a:prstGeom>
              <a:blipFill rotWithShape="1">
                <a:blip r:embed="rId3"/>
                <a:stretch>
                  <a:fillRect l="-1461" t="-5732" b="-17197"/>
                </a:stretch>
              </a:blipFill>
            </p:spPr>
            <p:txBody>
              <a:bodyPr/>
              <a:lstStyle/>
              <a:p>
                <a:r>
                  <a:rPr lang="en-US">
                    <a:noFill/>
                  </a:rPr>
                  <a:t> </a:t>
                </a:r>
              </a:p>
            </p:txBody>
          </p:sp>
        </mc:Fallback>
      </mc:AlternateContent>
      <p:sp>
        <p:nvSpPr>
          <p:cNvPr id="6" name="TextBox 5"/>
          <p:cNvSpPr txBox="1"/>
          <p:nvPr/>
        </p:nvSpPr>
        <p:spPr>
          <a:xfrm>
            <a:off x="228600" y="5877580"/>
            <a:ext cx="8763000" cy="523220"/>
          </a:xfrm>
          <a:prstGeom prst="rect">
            <a:avLst/>
          </a:prstGeom>
          <a:noFill/>
        </p:spPr>
        <p:txBody>
          <a:bodyPr wrap="square" rtlCol="0">
            <a:spAutoFit/>
          </a:bodyPr>
          <a:lstStyle/>
          <a:p>
            <a:r>
              <a:rPr lang="en-US" sz="2800" b="1" dirty="0" smtClean="0">
                <a:solidFill>
                  <a:srgbClr val="C00000"/>
                </a:solidFill>
              </a:rPr>
              <a:t>Question: </a:t>
            </a:r>
            <a:r>
              <a:rPr lang="en-US" sz="2800" dirty="0" smtClean="0">
                <a:solidFill>
                  <a:srgbClr val="C00000"/>
                </a:solidFill>
              </a:rPr>
              <a:t>Is The Continuum Hypothesis true or false?</a:t>
            </a:r>
          </a:p>
        </p:txBody>
      </p:sp>
    </p:spTree>
    <p:extLst>
      <p:ext uri="{BB962C8B-B14F-4D97-AF65-F5344CB8AC3E}">
        <p14:creationId xmlns:p14="http://schemas.microsoft.com/office/powerpoint/2010/main" val="242919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19200" y="152400"/>
            <a:ext cx="7239000" cy="707886"/>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19200" y="130314"/>
            <a:ext cx="7162800" cy="707886"/>
          </a:xfrm>
          <a:prstGeom prst="rect">
            <a:avLst/>
          </a:prstGeom>
          <a:noFill/>
        </p:spPr>
        <p:txBody>
          <a:bodyPr wrap="square" rtlCol="0">
            <a:spAutoFit/>
          </a:bodyPr>
          <a:lstStyle/>
          <a:p>
            <a:pPr algn="ctr"/>
            <a:r>
              <a:rPr lang="en-US" sz="4000" dirty="0" smtClean="0"/>
              <a:t>Neither True Nor False</a:t>
            </a:r>
            <a:endParaRPr lang="en-US" sz="4000" dirty="0"/>
          </a:p>
        </p:txBody>
      </p:sp>
      <p:sp>
        <p:nvSpPr>
          <p:cNvPr id="4" name="TextBox 3"/>
          <p:cNvSpPr txBox="1"/>
          <p:nvPr/>
        </p:nvSpPr>
        <p:spPr>
          <a:xfrm>
            <a:off x="152400" y="1066800"/>
            <a:ext cx="8686800" cy="954107"/>
          </a:xfrm>
          <a:prstGeom prst="rect">
            <a:avLst/>
          </a:prstGeom>
          <a:noFill/>
        </p:spPr>
        <p:txBody>
          <a:bodyPr wrap="square" rtlCol="0">
            <a:spAutoFit/>
          </a:bodyPr>
          <a:lstStyle/>
          <a:p>
            <a:r>
              <a:rPr lang="en-US" sz="2800" b="1" dirty="0" smtClean="0"/>
              <a:t>Note.</a:t>
            </a:r>
            <a:r>
              <a:rPr lang="en-US" sz="2800" dirty="0" smtClean="0"/>
              <a:t> The truth value of The Continuum Hypothesis is a complicated story.</a:t>
            </a:r>
            <a:endParaRPr lang="en-US" sz="2800" dirty="0"/>
          </a:p>
        </p:txBody>
      </p:sp>
      <p:sp>
        <p:nvSpPr>
          <p:cNvPr id="5" name="TextBox 4"/>
          <p:cNvSpPr txBox="1"/>
          <p:nvPr/>
        </p:nvSpPr>
        <p:spPr>
          <a:xfrm>
            <a:off x="228600" y="2427744"/>
            <a:ext cx="4267200" cy="2246769"/>
          </a:xfrm>
          <a:prstGeom prst="rect">
            <a:avLst/>
          </a:prstGeom>
          <a:noFill/>
        </p:spPr>
        <p:txBody>
          <a:bodyPr wrap="square" rtlCol="0">
            <a:spAutoFit/>
          </a:bodyPr>
          <a:lstStyle/>
          <a:p>
            <a:r>
              <a:rPr lang="en-US" sz="2800" b="1" dirty="0" smtClean="0"/>
              <a:t>Note.</a:t>
            </a:r>
            <a:r>
              <a:rPr lang="en-US" sz="2800" dirty="0" smtClean="0"/>
              <a:t> In 1939 Kurt G</a:t>
            </a:r>
            <a:r>
              <a:rPr lang="en-US" sz="2800" dirty="0" smtClean="0">
                <a:latin typeface="Calibri"/>
              </a:rPr>
              <a:t>ö</a:t>
            </a:r>
            <a:r>
              <a:rPr lang="en-US" sz="2800" dirty="0" smtClean="0"/>
              <a:t>del proved that the Continuum Hypothesis is consistent with the (ZFC) axioms of set theory.</a:t>
            </a:r>
            <a:endParaRPr lang="en-US" sz="2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4708" y="1696116"/>
            <a:ext cx="3323492" cy="4476084"/>
          </a:xfrm>
          <a:prstGeom prst="rect">
            <a:avLst/>
          </a:prstGeom>
        </p:spPr>
      </p:pic>
      <p:sp>
        <p:nvSpPr>
          <p:cNvPr id="7" name="TextBox 6"/>
          <p:cNvSpPr txBox="1"/>
          <p:nvPr/>
        </p:nvSpPr>
        <p:spPr>
          <a:xfrm>
            <a:off x="5181600" y="6197025"/>
            <a:ext cx="3048000" cy="584775"/>
          </a:xfrm>
          <a:prstGeom prst="rect">
            <a:avLst/>
          </a:prstGeom>
          <a:noFill/>
        </p:spPr>
        <p:txBody>
          <a:bodyPr wrap="square" rtlCol="0">
            <a:spAutoFit/>
          </a:bodyPr>
          <a:lstStyle/>
          <a:p>
            <a:pPr algn="ctr"/>
            <a:r>
              <a:rPr lang="en-US" sz="3200" dirty="0" smtClean="0"/>
              <a:t>1906-1978</a:t>
            </a:r>
            <a:endParaRPr lang="en-US" sz="3200" dirty="0"/>
          </a:p>
        </p:txBody>
      </p:sp>
    </p:spTree>
    <p:extLst>
      <p:ext uri="{BB962C8B-B14F-4D97-AF65-F5344CB8AC3E}">
        <p14:creationId xmlns:p14="http://schemas.microsoft.com/office/powerpoint/2010/main" val="12473415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19200" y="152400"/>
            <a:ext cx="7239000" cy="707886"/>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19200" y="130314"/>
            <a:ext cx="7162800" cy="707886"/>
          </a:xfrm>
          <a:prstGeom prst="rect">
            <a:avLst/>
          </a:prstGeom>
          <a:noFill/>
        </p:spPr>
        <p:txBody>
          <a:bodyPr wrap="square" rtlCol="0">
            <a:spAutoFit/>
          </a:bodyPr>
          <a:lstStyle/>
          <a:p>
            <a:pPr algn="ctr"/>
            <a:r>
              <a:rPr lang="en-US" sz="4000" dirty="0" smtClean="0"/>
              <a:t>Neither True Nor False</a:t>
            </a:r>
            <a:endParaRPr lang="en-US" sz="4000" dirty="0"/>
          </a:p>
        </p:txBody>
      </p:sp>
      <p:sp>
        <p:nvSpPr>
          <p:cNvPr id="5" name="TextBox 4"/>
          <p:cNvSpPr txBox="1"/>
          <p:nvPr/>
        </p:nvSpPr>
        <p:spPr>
          <a:xfrm>
            <a:off x="4419600" y="2503944"/>
            <a:ext cx="4572000" cy="2677656"/>
          </a:xfrm>
          <a:prstGeom prst="rect">
            <a:avLst/>
          </a:prstGeom>
          <a:noFill/>
        </p:spPr>
        <p:txBody>
          <a:bodyPr wrap="square" rtlCol="0">
            <a:spAutoFit/>
          </a:bodyPr>
          <a:lstStyle/>
          <a:p>
            <a:r>
              <a:rPr lang="en-US" sz="2800" b="1" dirty="0" smtClean="0"/>
              <a:t>Note.</a:t>
            </a:r>
            <a:r>
              <a:rPr lang="en-US" sz="2800" dirty="0" smtClean="0"/>
              <a:t> In 1964 Paul Cohen proved that the Continuum Hypothesis is does not follow from the (ZFC) axioms of set theory (it is independent of them).</a:t>
            </a:r>
            <a:endParaRPr lang="en-US" sz="2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974" y="1152324"/>
            <a:ext cx="3538626" cy="4867476"/>
          </a:xfrm>
          <a:prstGeom prst="rect">
            <a:avLst/>
          </a:prstGeom>
        </p:spPr>
      </p:pic>
      <p:sp>
        <p:nvSpPr>
          <p:cNvPr id="7" name="TextBox 6"/>
          <p:cNvSpPr txBox="1"/>
          <p:nvPr/>
        </p:nvSpPr>
        <p:spPr>
          <a:xfrm>
            <a:off x="685800" y="6044625"/>
            <a:ext cx="3048000" cy="584775"/>
          </a:xfrm>
          <a:prstGeom prst="rect">
            <a:avLst/>
          </a:prstGeom>
          <a:noFill/>
        </p:spPr>
        <p:txBody>
          <a:bodyPr wrap="square" rtlCol="0">
            <a:spAutoFit/>
          </a:bodyPr>
          <a:lstStyle/>
          <a:p>
            <a:pPr algn="ctr"/>
            <a:r>
              <a:rPr lang="en-US" sz="3200" dirty="0" smtClean="0"/>
              <a:t>1934-2007</a:t>
            </a:r>
            <a:endParaRPr lang="en-US" sz="3200" dirty="0"/>
          </a:p>
        </p:txBody>
      </p:sp>
    </p:spTree>
    <p:extLst>
      <p:ext uri="{BB962C8B-B14F-4D97-AF65-F5344CB8AC3E}">
        <p14:creationId xmlns:p14="http://schemas.microsoft.com/office/powerpoint/2010/main" val="9172748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438400" y="152400"/>
            <a:ext cx="4114800" cy="707886"/>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95400" y="152400"/>
            <a:ext cx="6324600" cy="707886"/>
          </a:xfrm>
          <a:prstGeom prst="rect">
            <a:avLst/>
          </a:prstGeom>
          <a:noFill/>
        </p:spPr>
        <p:txBody>
          <a:bodyPr wrap="square" rtlCol="0">
            <a:spAutoFit/>
          </a:bodyPr>
          <a:lstStyle/>
          <a:p>
            <a:pPr algn="ctr"/>
            <a:r>
              <a:rPr lang="en-US" sz="4000" dirty="0" smtClean="0"/>
              <a:t>EXPLANATION</a:t>
            </a:r>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3308" y="1447800"/>
            <a:ext cx="3323492" cy="4476084"/>
          </a:xfrm>
          <a:prstGeom prst="rect">
            <a:avLst/>
          </a:prstGeom>
        </p:spPr>
      </p:pic>
      <p:sp>
        <p:nvSpPr>
          <p:cNvPr id="5" name="TextBox 4"/>
          <p:cNvSpPr txBox="1"/>
          <p:nvPr/>
        </p:nvSpPr>
        <p:spPr>
          <a:xfrm>
            <a:off x="5562600" y="6096000"/>
            <a:ext cx="3048000" cy="584775"/>
          </a:xfrm>
          <a:prstGeom prst="rect">
            <a:avLst/>
          </a:prstGeom>
          <a:noFill/>
        </p:spPr>
        <p:txBody>
          <a:bodyPr wrap="square" rtlCol="0">
            <a:spAutoFit/>
          </a:bodyPr>
          <a:lstStyle/>
          <a:p>
            <a:pPr algn="ctr"/>
            <a:r>
              <a:rPr lang="en-US" sz="3200" dirty="0" smtClean="0"/>
              <a:t>1906-1978</a:t>
            </a:r>
            <a:endParaRPr lang="en-US" sz="3200" dirty="0"/>
          </a:p>
        </p:txBody>
      </p:sp>
      <p:sp>
        <p:nvSpPr>
          <p:cNvPr id="6" name="TextBox 5"/>
          <p:cNvSpPr txBox="1"/>
          <p:nvPr/>
        </p:nvSpPr>
        <p:spPr>
          <a:xfrm>
            <a:off x="228600" y="1143000"/>
            <a:ext cx="4800600" cy="3539430"/>
          </a:xfrm>
          <a:prstGeom prst="rect">
            <a:avLst/>
          </a:prstGeom>
          <a:noFill/>
        </p:spPr>
        <p:txBody>
          <a:bodyPr wrap="square" rtlCol="0">
            <a:spAutoFit/>
          </a:bodyPr>
          <a:lstStyle/>
          <a:p>
            <a:r>
              <a:rPr lang="en-US" sz="2800" b="1" dirty="0" smtClean="0"/>
              <a:t>Note.</a:t>
            </a:r>
            <a:r>
              <a:rPr lang="en-US" sz="2800" dirty="0" smtClean="0"/>
              <a:t> In fact, Kurt G</a:t>
            </a:r>
            <a:r>
              <a:rPr lang="en-US" sz="2800" dirty="0" smtClean="0">
                <a:latin typeface="Calibri"/>
              </a:rPr>
              <a:t>ö</a:t>
            </a:r>
            <a:r>
              <a:rPr lang="en-US" sz="2800" dirty="0" smtClean="0"/>
              <a:t>del  studied the consistency and completeness of axiomatic systems. He showed that in certain axiomatic systems there are meaningful claims</a:t>
            </a:r>
          </a:p>
          <a:p>
            <a:r>
              <a:rPr lang="en-US" sz="2800" dirty="0" smtClean="0"/>
              <a:t>which are neither true nor false; they are “undecidable.”</a:t>
            </a:r>
            <a:endParaRPr lang="en-US" sz="2800" dirty="0"/>
          </a:p>
        </p:txBody>
      </p:sp>
      <p:sp>
        <p:nvSpPr>
          <p:cNvPr id="7" name="TextBox 6"/>
          <p:cNvSpPr txBox="1"/>
          <p:nvPr/>
        </p:nvSpPr>
        <p:spPr>
          <a:xfrm>
            <a:off x="228600" y="4648200"/>
            <a:ext cx="5029200" cy="2246769"/>
          </a:xfrm>
          <a:prstGeom prst="rect">
            <a:avLst/>
          </a:prstGeom>
          <a:noFill/>
        </p:spPr>
        <p:txBody>
          <a:bodyPr wrap="square" rtlCol="0">
            <a:spAutoFit/>
          </a:bodyPr>
          <a:lstStyle/>
          <a:p>
            <a:r>
              <a:rPr lang="en-US" sz="2800" dirty="0" smtClean="0">
                <a:solidFill>
                  <a:srgbClr val="C00000"/>
                </a:solidFill>
              </a:rPr>
              <a:t>The Continuum Hypothesis is an example of an </a:t>
            </a:r>
            <a:r>
              <a:rPr lang="en-US" sz="2800" b="1" dirty="0" smtClean="0">
                <a:solidFill>
                  <a:srgbClr val="C00000"/>
                </a:solidFill>
              </a:rPr>
              <a:t>undecidable</a:t>
            </a:r>
            <a:r>
              <a:rPr lang="en-US" sz="2800" dirty="0" smtClean="0">
                <a:solidFill>
                  <a:srgbClr val="C00000"/>
                </a:solidFill>
              </a:rPr>
              <a:t> in the ZFC axiomatic system of set theory.</a:t>
            </a:r>
          </a:p>
          <a:p>
            <a:endParaRPr lang="en-US" sz="2800" dirty="0">
              <a:solidFill>
                <a:srgbClr val="C00000"/>
              </a:solidFill>
            </a:endParaRPr>
          </a:p>
        </p:txBody>
      </p:sp>
    </p:spTree>
    <p:extLst>
      <p:ext uri="{BB962C8B-B14F-4D97-AF65-F5344CB8AC3E}">
        <p14:creationId xmlns:p14="http://schemas.microsoft.com/office/powerpoint/2010/main" val="44848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8600" y="228600"/>
            <a:ext cx="8686800"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33400" y="381000"/>
            <a:ext cx="7848600" cy="1446550"/>
          </a:xfrm>
          <a:prstGeom prst="rect">
            <a:avLst/>
          </a:prstGeom>
          <a:noFill/>
        </p:spPr>
        <p:txBody>
          <a:bodyPr wrap="square" rtlCol="0">
            <a:spAutoFit/>
          </a:bodyPr>
          <a:lstStyle/>
          <a:p>
            <a:pPr algn="ctr"/>
            <a:r>
              <a:rPr lang="en-US" sz="8800" dirty="0" smtClean="0"/>
              <a:t>Sloppy Algebra</a:t>
            </a:r>
            <a:endParaRPr lang="en-US" sz="8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0380" y="1981200"/>
            <a:ext cx="2910840" cy="3810000"/>
          </a:xfrm>
          <a:prstGeom prst="rect">
            <a:avLst/>
          </a:prstGeom>
        </p:spPr>
      </p:pic>
      <p:sp>
        <p:nvSpPr>
          <p:cNvPr id="2" name="TextBox 1"/>
          <p:cNvSpPr txBox="1"/>
          <p:nvPr/>
        </p:nvSpPr>
        <p:spPr>
          <a:xfrm>
            <a:off x="1143000" y="5943600"/>
            <a:ext cx="6705600" cy="584775"/>
          </a:xfrm>
          <a:prstGeom prst="rect">
            <a:avLst/>
          </a:prstGeom>
          <a:noFill/>
        </p:spPr>
        <p:txBody>
          <a:bodyPr wrap="square" rtlCol="0">
            <a:spAutoFit/>
          </a:bodyPr>
          <a:lstStyle/>
          <a:p>
            <a:pPr algn="ctr"/>
            <a:r>
              <a:rPr lang="en-US" sz="3200" dirty="0" smtClean="0">
                <a:solidFill>
                  <a:srgbClr val="00B050"/>
                </a:solidFill>
                <a:effectLst>
                  <a:outerShdw blurRad="38100" dist="38100" dir="2700000" algn="tl">
                    <a:srgbClr val="000000">
                      <a:alpha val="43137"/>
                    </a:srgbClr>
                  </a:outerShdw>
                </a:effectLst>
              </a:rPr>
              <a:t>Pre-Calculus Algebra (MATH 1710)</a:t>
            </a:r>
            <a:endParaRPr lang="en-US" sz="3200"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482748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19200" y="152400"/>
            <a:ext cx="7239000" cy="707886"/>
          </a:xfrm>
          <a:prstGeom prst="roundRect">
            <a:avLst/>
          </a:prstGeom>
          <a:solidFill>
            <a:srgbClr val="00B0F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19200" y="130314"/>
            <a:ext cx="7162800" cy="707886"/>
          </a:xfrm>
          <a:prstGeom prst="rect">
            <a:avLst/>
          </a:prstGeom>
          <a:noFill/>
        </p:spPr>
        <p:txBody>
          <a:bodyPr wrap="square" rtlCol="0">
            <a:spAutoFit/>
          </a:bodyPr>
          <a:lstStyle/>
          <a:p>
            <a:pPr algn="ctr"/>
            <a:r>
              <a:rPr lang="en-US" sz="4000" dirty="0" smtClean="0"/>
              <a:t>A Set or Not a Set?</a:t>
            </a:r>
            <a:endParaRPr lang="en-US" sz="4000" dirty="0"/>
          </a:p>
        </p:txBody>
      </p:sp>
      <p:sp>
        <p:nvSpPr>
          <p:cNvPr id="4" name="TextBox 3"/>
          <p:cNvSpPr txBox="1"/>
          <p:nvPr/>
        </p:nvSpPr>
        <p:spPr>
          <a:xfrm>
            <a:off x="533400" y="5739825"/>
            <a:ext cx="3048000" cy="584775"/>
          </a:xfrm>
          <a:prstGeom prst="rect">
            <a:avLst/>
          </a:prstGeom>
          <a:noFill/>
        </p:spPr>
        <p:txBody>
          <a:bodyPr wrap="square" rtlCol="0">
            <a:spAutoFit/>
          </a:bodyPr>
          <a:lstStyle/>
          <a:p>
            <a:pPr algn="ctr"/>
            <a:r>
              <a:rPr lang="en-US" sz="3200" dirty="0" smtClean="0"/>
              <a:t>1872-1970</a:t>
            </a:r>
            <a:endParaRPr lang="en-US"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1447800"/>
            <a:ext cx="3372231" cy="4038600"/>
          </a:xfrm>
          <a:prstGeom prst="rect">
            <a:avLst/>
          </a:prstGeom>
        </p:spPr>
      </p:pic>
      <p:sp>
        <p:nvSpPr>
          <p:cNvPr id="6" name="TextBox 5"/>
          <p:cNvSpPr txBox="1"/>
          <p:nvPr/>
        </p:nvSpPr>
        <p:spPr>
          <a:xfrm>
            <a:off x="4191000" y="2401431"/>
            <a:ext cx="4800600" cy="2246769"/>
          </a:xfrm>
          <a:prstGeom prst="rect">
            <a:avLst/>
          </a:prstGeom>
          <a:noFill/>
        </p:spPr>
        <p:txBody>
          <a:bodyPr wrap="square" rtlCol="0">
            <a:spAutoFit/>
          </a:bodyPr>
          <a:lstStyle/>
          <a:p>
            <a:r>
              <a:rPr lang="en-US" sz="2800" b="1" dirty="0" smtClean="0"/>
              <a:t>Note.</a:t>
            </a:r>
            <a:r>
              <a:rPr lang="en-US" sz="2800" dirty="0" smtClean="0"/>
              <a:t> In 1903 Bertrand Russell, while working on </a:t>
            </a:r>
            <a:r>
              <a:rPr lang="en-US" sz="2800" i="1" dirty="0" smtClean="0"/>
              <a:t>Principia </a:t>
            </a:r>
            <a:r>
              <a:rPr lang="en-US" sz="2800" i="1" dirty="0" err="1" smtClean="0"/>
              <a:t>Mathematica</a:t>
            </a:r>
            <a:r>
              <a:rPr lang="en-US" sz="2800" dirty="0"/>
              <a:t>,</a:t>
            </a:r>
            <a:r>
              <a:rPr lang="en-US" sz="2800" dirty="0" smtClean="0"/>
              <a:t> discovered what became known as Russell’s Paradox.</a:t>
            </a:r>
            <a:endParaRPr lang="en-US" sz="2800" dirty="0"/>
          </a:p>
        </p:txBody>
      </p:sp>
    </p:spTree>
    <p:extLst>
      <p:ext uri="{BB962C8B-B14F-4D97-AF65-F5344CB8AC3E}">
        <p14:creationId xmlns:p14="http://schemas.microsoft.com/office/powerpoint/2010/main" val="36493524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19200" y="152400"/>
            <a:ext cx="7239000" cy="707886"/>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19200" y="130314"/>
            <a:ext cx="7162800" cy="707886"/>
          </a:xfrm>
          <a:prstGeom prst="rect">
            <a:avLst/>
          </a:prstGeom>
          <a:noFill/>
        </p:spPr>
        <p:txBody>
          <a:bodyPr wrap="square" rtlCol="0">
            <a:spAutoFit/>
          </a:bodyPr>
          <a:lstStyle/>
          <a:p>
            <a:pPr algn="ctr"/>
            <a:r>
              <a:rPr lang="en-US" sz="4000" dirty="0" smtClean="0"/>
              <a:t>A Set or Not a Set?</a:t>
            </a:r>
            <a:endParaRPr lang="en-US" sz="4000" dirty="0"/>
          </a:p>
        </p:txBody>
      </p:sp>
      <p:sp>
        <p:nvSpPr>
          <p:cNvPr id="6" name="TextBox 5"/>
          <p:cNvSpPr txBox="1"/>
          <p:nvPr/>
        </p:nvSpPr>
        <p:spPr>
          <a:xfrm>
            <a:off x="304800" y="1143000"/>
            <a:ext cx="8686800" cy="954107"/>
          </a:xfrm>
          <a:prstGeom prst="rect">
            <a:avLst/>
          </a:prstGeom>
          <a:noFill/>
        </p:spPr>
        <p:txBody>
          <a:bodyPr wrap="square" rtlCol="0">
            <a:spAutoFit/>
          </a:bodyPr>
          <a:lstStyle/>
          <a:p>
            <a:r>
              <a:rPr lang="en-US" sz="2800" b="1" dirty="0" smtClean="0"/>
              <a:t>Note.</a:t>
            </a:r>
            <a:r>
              <a:rPr lang="en-US" sz="2800" dirty="0" smtClean="0"/>
              <a:t> Russell’s Paradox can be informally described in the following story.</a:t>
            </a:r>
            <a:endParaRPr lang="en-US" sz="2800" dirty="0"/>
          </a:p>
        </p:txBody>
      </p:sp>
      <p:sp>
        <p:nvSpPr>
          <p:cNvPr id="7" name="TextBox 6"/>
          <p:cNvSpPr txBox="1"/>
          <p:nvPr/>
        </p:nvSpPr>
        <p:spPr>
          <a:xfrm>
            <a:off x="304800" y="2362200"/>
            <a:ext cx="8686800" cy="1384995"/>
          </a:xfrm>
          <a:prstGeom prst="rect">
            <a:avLst/>
          </a:prstGeom>
          <a:noFill/>
        </p:spPr>
        <p:txBody>
          <a:bodyPr wrap="square" rtlCol="0">
            <a:spAutoFit/>
          </a:bodyPr>
          <a:lstStyle/>
          <a:p>
            <a:r>
              <a:rPr lang="en-US" sz="2800" dirty="0" smtClean="0">
                <a:solidFill>
                  <a:srgbClr val="C00000"/>
                </a:solidFill>
              </a:rPr>
              <a:t>Imagine a town with a barber.  The barber cuts the hair of all of those who do not cut their own hair (and only those).  Who cuts the barber’s hair?  </a:t>
            </a:r>
          </a:p>
        </p:txBody>
      </p:sp>
      <p:sp>
        <p:nvSpPr>
          <p:cNvPr id="8" name="TextBox 7"/>
          <p:cNvSpPr txBox="1"/>
          <p:nvPr/>
        </p:nvSpPr>
        <p:spPr>
          <a:xfrm>
            <a:off x="304800" y="4038600"/>
            <a:ext cx="8610600" cy="2246769"/>
          </a:xfrm>
          <a:prstGeom prst="rect">
            <a:avLst/>
          </a:prstGeom>
          <a:noFill/>
        </p:spPr>
        <p:txBody>
          <a:bodyPr wrap="square" rtlCol="0">
            <a:spAutoFit/>
          </a:bodyPr>
          <a:lstStyle/>
          <a:p>
            <a:r>
              <a:rPr lang="en-US" sz="2800" dirty="0" smtClean="0">
                <a:solidFill>
                  <a:srgbClr val="0070C0"/>
                </a:solidFill>
              </a:rPr>
              <a:t>If he does not cut his own hair then he must cut his own hair (since that is his job).  If he does cut his own hair, then he cannot cut his own hair since his job is to cut the hair of those who do not cut their own hair.</a:t>
            </a:r>
          </a:p>
          <a:p>
            <a:endParaRPr lang="en-US" sz="2800" dirty="0">
              <a:solidFill>
                <a:srgbClr val="0070C0"/>
              </a:solidFill>
            </a:endParaRPr>
          </a:p>
        </p:txBody>
      </p:sp>
    </p:spTree>
    <p:extLst>
      <p:ext uri="{BB962C8B-B14F-4D97-AF65-F5344CB8AC3E}">
        <p14:creationId xmlns:p14="http://schemas.microsoft.com/office/powerpoint/2010/main" val="288911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19200" y="152400"/>
            <a:ext cx="7239000" cy="707886"/>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19200" y="130314"/>
            <a:ext cx="7162800" cy="707886"/>
          </a:xfrm>
          <a:prstGeom prst="rect">
            <a:avLst/>
          </a:prstGeom>
          <a:noFill/>
        </p:spPr>
        <p:txBody>
          <a:bodyPr wrap="square" rtlCol="0">
            <a:spAutoFit/>
          </a:bodyPr>
          <a:lstStyle/>
          <a:p>
            <a:pPr algn="ctr"/>
            <a:r>
              <a:rPr lang="en-US" sz="4000" dirty="0" smtClean="0"/>
              <a:t>A Set or Not a Set?</a:t>
            </a:r>
            <a:endParaRPr lang="en-US" sz="4000" dirty="0"/>
          </a:p>
        </p:txBody>
      </p:sp>
      <mc:AlternateContent xmlns:mc="http://schemas.openxmlformats.org/markup-compatibility/2006" xmlns:a14="http://schemas.microsoft.com/office/drawing/2010/main">
        <mc:Choice Requires="a14">
          <p:sp>
            <p:nvSpPr>
              <p:cNvPr id="6" name="TextBox 5"/>
              <p:cNvSpPr txBox="1"/>
              <p:nvPr/>
            </p:nvSpPr>
            <p:spPr>
              <a:xfrm>
                <a:off x="304800" y="1143000"/>
                <a:ext cx="8686800" cy="1384995"/>
              </a:xfrm>
              <a:prstGeom prst="rect">
                <a:avLst/>
              </a:prstGeom>
              <a:noFill/>
            </p:spPr>
            <p:txBody>
              <a:bodyPr wrap="square" rtlCol="0">
                <a:spAutoFit/>
              </a:bodyPr>
              <a:lstStyle/>
              <a:p>
                <a:r>
                  <a:rPr lang="en-US" sz="2800" b="1" dirty="0" smtClean="0"/>
                  <a:t>Note.</a:t>
                </a:r>
                <a:r>
                  <a:rPr lang="en-US" sz="2800" dirty="0"/>
                  <a:t> </a:t>
                </a:r>
                <a:r>
                  <a:rPr lang="en-US" sz="2800" dirty="0" smtClean="0"/>
                  <a:t>A more set theoretic approach is to consider the set </a:t>
                </a:r>
                <a14:m>
                  <m:oMath xmlns:m="http://schemas.openxmlformats.org/officeDocument/2006/math">
                    <m:r>
                      <a:rPr lang="en-US" sz="2800" b="0" i="1" smtClean="0">
                        <a:latin typeface="Cambria Math"/>
                      </a:rPr>
                      <m:t>𝐸</m:t>
                    </m:r>
                    <m:r>
                      <a:rPr lang="en-US" sz="2800" b="0" i="1" smtClean="0">
                        <a:latin typeface="Cambria Math"/>
                      </a:rPr>
                      <m:t> </m:t>
                    </m:r>
                  </m:oMath>
                </a14:m>
                <a:r>
                  <a:rPr lang="en-US" sz="2800" dirty="0" smtClean="0"/>
                  <a:t>of all sets that are not members of themselves.  Is set </a:t>
                </a:r>
                <a14:m>
                  <m:oMath xmlns:m="http://schemas.openxmlformats.org/officeDocument/2006/math">
                    <m:r>
                      <a:rPr lang="en-US" sz="2800" b="0" i="1" smtClean="0">
                        <a:latin typeface="Cambria Math"/>
                      </a:rPr>
                      <m:t>𝐸</m:t>
                    </m:r>
                    <m:r>
                      <a:rPr lang="en-US" sz="2800" b="0" i="1" smtClean="0">
                        <a:latin typeface="Cambria Math"/>
                      </a:rPr>
                      <m:t> </m:t>
                    </m:r>
                  </m:oMath>
                </a14:m>
                <a:r>
                  <a:rPr lang="en-US" sz="2800" dirty="0" smtClean="0"/>
                  <a:t> a member of itself?</a:t>
                </a:r>
              </a:p>
            </p:txBody>
          </p:sp>
        </mc:Choice>
        <mc:Fallback xmlns="">
          <p:sp>
            <p:nvSpPr>
              <p:cNvPr id="6" name="TextBox 5"/>
              <p:cNvSpPr txBox="1">
                <a:spLocks noRot="1" noChangeAspect="1" noMove="1" noResize="1" noEditPoints="1" noAdjustHandles="1" noChangeArrowheads="1" noChangeShapeType="1" noTextEdit="1"/>
              </p:cNvSpPr>
              <p:nvPr/>
            </p:nvSpPr>
            <p:spPr>
              <a:xfrm>
                <a:off x="304800" y="1143000"/>
                <a:ext cx="8686800" cy="1384995"/>
              </a:xfrm>
              <a:prstGeom prst="rect">
                <a:avLst/>
              </a:prstGeom>
              <a:blipFill rotWithShape="1">
                <a:blip r:embed="rId2"/>
                <a:stretch>
                  <a:fillRect l="-1404" t="-3965" r="-912" b="-114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81000" y="3060918"/>
                <a:ext cx="8686800" cy="1815882"/>
              </a:xfrm>
              <a:prstGeom prst="rect">
                <a:avLst/>
              </a:prstGeom>
              <a:noFill/>
            </p:spPr>
            <p:txBody>
              <a:bodyPr wrap="square" rtlCol="0">
                <a:spAutoFit/>
              </a:bodyPr>
              <a:lstStyle/>
              <a:p>
                <a:r>
                  <a:rPr lang="en-US" sz="2800" dirty="0" smtClean="0">
                    <a:solidFill>
                      <a:srgbClr val="C00000"/>
                    </a:solidFill>
                  </a:rPr>
                  <a:t>If </a:t>
                </a:r>
                <a14:m>
                  <m:oMath xmlns:m="http://schemas.openxmlformats.org/officeDocument/2006/math">
                    <m:r>
                      <a:rPr lang="en-US" sz="2800" b="0" i="1" smtClean="0">
                        <a:solidFill>
                          <a:srgbClr val="C00000"/>
                        </a:solidFill>
                        <a:latin typeface="Cambria Math"/>
                      </a:rPr>
                      <m:t>𝐸</m:t>
                    </m:r>
                  </m:oMath>
                </a14:m>
                <a:r>
                  <a:rPr lang="en-US" sz="2800" dirty="0" smtClean="0">
                    <a:solidFill>
                      <a:srgbClr val="C00000"/>
                    </a:solidFill>
                  </a:rPr>
                  <a:t> is a member of itself, then it cannot be a member of itself since it only consists of such sets.  If </a:t>
                </a:r>
                <a14:m>
                  <m:oMath xmlns:m="http://schemas.openxmlformats.org/officeDocument/2006/math">
                    <m:r>
                      <a:rPr lang="en-US" sz="2800" b="0" i="1" smtClean="0">
                        <a:solidFill>
                          <a:srgbClr val="C00000"/>
                        </a:solidFill>
                        <a:latin typeface="Cambria Math"/>
                      </a:rPr>
                      <m:t>𝐸</m:t>
                    </m:r>
                  </m:oMath>
                </a14:m>
                <a:r>
                  <a:rPr lang="en-US" sz="2800" dirty="0" smtClean="0">
                    <a:solidFill>
                      <a:srgbClr val="C00000"/>
                    </a:solidFill>
                  </a:rPr>
                  <a:t> is not a member of itself, then it must be a member of itself by its own definition.</a:t>
                </a:r>
                <a:endParaRPr lang="en-US" sz="2800" dirty="0">
                  <a:solidFill>
                    <a:srgbClr val="C0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81000" y="3060918"/>
                <a:ext cx="8686800" cy="1815882"/>
              </a:xfrm>
              <a:prstGeom prst="rect">
                <a:avLst/>
              </a:prstGeom>
              <a:blipFill rotWithShape="1">
                <a:blip r:embed="rId3"/>
                <a:stretch>
                  <a:fillRect l="-1474" t="-3020" r="-211" b="-8725"/>
                </a:stretch>
              </a:blipFill>
            </p:spPr>
            <p:txBody>
              <a:bodyPr/>
              <a:lstStyle/>
              <a:p>
                <a:r>
                  <a:rPr lang="en-US">
                    <a:noFill/>
                  </a:rPr>
                  <a:t> </a:t>
                </a:r>
              </a:p>
            </p:txBody>
          </p:sp>
        </mc:Fallback>
      </mc:AlternateContent>
    </p:spTree>
    <p:extLst>
      <p:ext uri="{BB962C8B-B14F-4D97-AF65-F5344CB8AC3E}">
        <p14:creationId xmlns:p14="http://schemas.microsoft.com/office/powerpoint/2010/main" val="329413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438400" y="152400"/>
            <a:ext cx="4114800" cy="707886"/>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95400" y="152400"/>
            <a:ext cx="6324600" cy="707886"/>
          </a:xfrm>
          <a:prstGeom prst="rect">
            <a:avLst/>
          </a:prstGeom>
          <a:noFill/>
        </p:spPr>
        <p:txBody>
          <a:bodyPr wrap="square" rtlCol="0">
            <a:spAutoFit/>
          </a:bodyPr>
          <a:lstStyle/>
          <a:p>
            <a:pPr algn="ctr"/>
            <a:r>
              <a:rPr lang="en-US" sz="4000" dirty="0" smtClean="0"/>
              <a:t>EXPLANATION</a:t>
            </a:r>
            <a:endParaRPr lang="en-US" sz="4000" dirty="0"/>
          </a:p>
        </p:txBody>
      </p:sp>
      <mc:AlternateContent xmlns:mc="http://schemas.openxmlformats.org/markup-compatibility/2006" xmlns:a14="http://schemas.microsoft.com/office/drawing/2010/main">
        <mc:Choice Requires="a14">
          <p:sp>
            <p:nvSpPr>
              <p:cNvPr id="4" name="TextBox 3"/>
              <p:cNvSpPr txBox="1"/>
              <p:nvPr/>
            </p:nvSpPr>
            <p:spPr>
              <a:xfrm>
                <a:off x="304800" y="1463457"/>
                <a:ext cx="8686800" cy="3108543"/>
              </a:xfrm>
              <a:prstGeom prst="rect">
                <a:avLst/>
              </a:prstGeom>
              <a:noFill/>
            </p:spPr>
            <p:txBody>
              <a:bodyPr wrap="square" rtlCol="0">
                <a:spAutoFit/>
              </a:bodyPr>
              <a:lstStyle/>
              <a:p>
                <a:r>
                  <a:rPr lang="en-US" sz="2800" b="1" dirty="0" smtClean="0"/>
                  <a:t>Note.</a:t>
                </a:r>
                <a:r>
                  <a:rPr lang="en-US" sz="2800" dirty="0"/>
                  <a:t> </a:t>
                </a:r>
                <a:r>
                  <a:rPr lang="en-US" sz="2800" dirty="0" smtClean="0"/>
                  <a:t>The lesson from Russell’s Paradox is that we cannot just define a set in any old way!  This realization lead to a revision of axiomatic set theory.  Existence axioms were introduced and processes of producing new sets from existing sets were established (such as the Axiom of the Power Set which states that for any given set </a:t>
                </a:r>
                <a14:m>
                  <m:oMath xmlns:m="http://schemas.openxmlformats.org/officeDocument/2006/math">
                    <m:r>
                      <a:rPr lang="en-US" sz="2800" b="0" i="1" smtClean="0">
                        <a:latin typeface="Cambria Math"/>
                      </a:rPr>
                      <m:t>𝐴</m:t>
                    </m:r>
                  </m:oMath>
                </a14:m>
                <a:r>
                  <a:rPr lang="en-US" sz="2800" dirty="0" smtClean="0"/>
                  <a:t>, the power set </a:t>
                </a:r>
                <a14:m>
                  <m:oMath xmlns:m="http://schemas.openxmlformats.org/officeDocument/2006/math">
                    <m:r>
                      <a:rPr lang="en-US" sz="2800" i="1" smtClean="0">
                        <a:latin typeface="Cambria Math"/>
                        <a:ea typeface="Cambria Math"/>
                      </a:rPr>
                      <m:t>𝒫</m:t>
                    </m:r>
                    <m:r>
                      <a:rPr lang="en-US" sz="2800" b="0" i="1" smtClean="0">
                        <a:latin typeface="Cambria Math"/>
                        <a:ea typeface="Cambria Math"/>
                      </a:rPr>
                      <m:t>(</m:t>
                    </m:r>
                    <m:r>
                      <a:rPr lang="en-US" sz="2800" b="0" i="1" smtClean="0">
                        <a:latin typeface="Cambria Math"/>
                        <a:ea typeface="Cambria Math"/>
                      </a:rPr>
                      <m:t>𝐴</m:t>
                    </m:r>
                    <m:r>
                      <a:rPr lang="en-US" sz="2800" b="0" i="1" smtClean="0">
                        <a:latin typeface="Cambria Math"/>
                        <a:ea typeface="Cambria Math"/>
                      </a:rPr>
                      <m:t>)</m:t>
                    </m:r>
                  </m:oMath>
                </a14:m>
                <a:r>
                  <a:rPr lang="en-US" sz="2800" dirty="0" smtClean="0"/>
                  <a:t> exists).</a:t>
                </a:r>
              </a:p>
            </p:txBody>
          </p:sp>
        </mc:Choice>
        <mc:Fallback xmlns="">
          <p:sp>
            <p:nvSpPr>
              <p:cNvPr id="4" name="TextBox 3"/>
              <p:cNvSpPr txBox="1">
                <a:spLocks noRot="1" noChangeAspect="1" noMove="1" noResize="1" noEditPoints="1" noAdjustHandles="1" noChangeArrowheads="1" noChangeShapeType="1" noTextEdit="1"/>
              </p:cNvSpPr>
              <p:nvPr/>
            </p:nvSpPr>
            <p:spPr>
              <a:xfrm>
                <a:off x="304800" y="1463457"/>
                <a:ext cx="8686800" cy="3108543"/>
              </a:xfrm>
              <a:prstGeom prst="rect">
                <a:avLst/>
              </a:prstGeom>
              <a:blipFill rotWithShape="1">
                <a:blip r:embed="rId2"/>
                <a:stretch>
                  <a:fillRect l="-1404" t="-1765" r="-1263" b="-4706"/>
                </a:stretch>
              </a:blipFill>
            </p:spPr>
            <p:txBody>
              <a:bodyPr/>
              <a:lstStyle/>
              <a:p>
                <a:r>
                  <a:rPr lang="en-US">
                    <a:noFill/>
                  </a:rPr>
                  <a:t> </a:t>
                </a:r>
              </a:p>
            </p:txBody>
          </p:sp>
        </mc:Fallback>
      </mc:AlternateContent>
      <p:sp>
        <p:nvSpPr>
          <p:cNvPr id="5" name="TextBox 4"/>
          <p:cNvSpPr txBox="1"/>
          <p:nvPr/>
        </p:nvSpPr>
        <p:spPr>
          <a:xfrm>
            <a:off x="381000" y="4863405"/>
            <a:ext cx="8686800" cy="1384995"/>
          </a:xfrm>
          <a:prstGeom prst="rect">
            <a:avLst/>
          </a:prstGeom>
          <a:noFill/>
        </p:spPr>
        <p:txBody>
          <a:bodyPr wrap="square" rtlCol="0">
            <a:spAutoFit/>
          </a:bodyPr>
          <a:lstStyle/>
          <a:p>
            <a:r>
              <a:rPr lang="en-US" sz="2800" b="1" dirty="0" smtClean="0"/>
              <a:t>Note.</a:t>
            </a:r>
            <a:r>
              <a:rPr lang="en-US" sz="2800" dirty="0"/>
              <a:t> </a:t>
            </a:r>
            <a:r>
              <a:rPr lang="en-US" sz="2800" dirty="0" smtClean="0"/>
              <a:t>This revision of the axioms of set theory in the very early 1900s set the stage for the later work by Kurt G</a:t>
            </a:r>
            <a:r>
              <a:rPr lang="en-US" sz="2800" dirty="0" smtClean="0">
                <a:latin typeface="Calibri"/>
              </a:rPr>
              <a:t>ö</a:t>
            </a:r>
            <a:r>
              <a:rPr lang="en-US" sz="2800" dirty="0" smtClean="0"/>
              <a:t>del in the 1920s.</a:t>
            </a:r>
          </a:p>
        </p:txBody>
      </p:sp>
    </p:spTree>
    <p:extLst>
      <p:ext uri="{BB962C8B-B14F-4D97-AF65-F5344CB8AC3E}">
        <p14:creationId xmlns:p14="http://schemas.microsoft.com/office/powerpoint/2010/main" val="22714681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8600" y="228600"/>
            <a:ext cx="8686800"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85800" y="76200"/>
            <a:ext cx="7772400" cy="1446550"/>
          </a:xfrm>
          <a:prstGeom prst="rect">
            <a:avLst/>
          </a:prstGeom>
          <a:noFill/>
        </p:spPr>
        <p:txBody>
          <a:bodyPr wrap="square" rtlCol="0">
            <a:spAutoFit/>
          </a:bodyPr>
          <a:lstStyle/>
          <a:p>
            <a:pPr algn="ctr"/>
            <a:r>
              <a:rPr lang="en-US" sz="8800" dirty="0" smtClean="0"/>
              <a:t>Weird Functions</a:t>
            </a:r>
            <a:endParaRPr lang="en-US" sz="8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1447801"/>
            <a:ext cx="3086644" cy="4343400"/>
          </a:xfrm>
          <a:prstGeom prst="rect">
            <a:avLst/>
          </a:prstGeom>
        </p:spPr>
      </p:pic>
      <p:sp>
        <p:nvSpPr>
          <p:cNvPr id="4" name="TextBox 3"/>
          <p:cNvSpPr txBox="1"/>
          <p:nvPr/>
        </p:nvSpPr>
        <p:spPr>
          <a:xfrm>
            <a:off x="762000" y="5943600"/>
            <a:ext cx="7543800" cy="584775"/>
          </a:xfrm>
          <a:prstGeom prst="rect">
            <a:avLst/>
          </a:prstGeom>
          <a:noFill/>
        </p:spPr>
        <p:txBody>
          <a:bodyPr wrap="square" rtlCol="0">
            <a:spAutoFit/>
          </a:bodyPr>
          <a:lstStyle/>
          <a:p>
            <a:pPr algn="ctr"/>
            <a:r>
              <a:rPr lang="en-US" sz="3200" dirty="0" smtClean="0">
                <a:solidFill>
                  <a:srgbClr val="00B050"/>
                </a:solidFill>
                <a:effectLst>
                  <a:outerShdw blurRad="38100" dist="38100" dir="2700000" algn="tl">
                    <a:srgbClr val="000000">
                      <a:alpha val="43137"/>
                    </a:srgbClr>
                  </a:outerShdw>
                </a:effectLst>
              </a:rPr>
              <a:t>Introduction to Topology (MATH 4357/5357)</a:t>
            </a:r>
            <a:endParaRPr lang="en-US" sz="3200"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800777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19200" y="152400"/>
            <a:ext cx="7239000" cy="707886"/>
          </a:xfrm>
          <a:prstGeom prst="roundRect">
            <a:avLst/>
          </a:prstGeom>
          <a:solidFill>
            <a:srgbClr val="00B0F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19200" y="130314"/>
            <a:ext cx="7162800" cy="707886"/>
          </a:xfrm>
          <a:prstGeom prst="rect">
            <a:avLst/>
          </a:prstGeom>
          <a:noFill/>
        </p:spPr>
        <p:txBody>
          <a:bodyPr wrap="square" rtlCol="0">
            <a:spAutoFit/>
          </a:bodyPr>
          <a:lstStyle/>
          <a:p>
            <a:pPr algn="ctr"/>
            <a:r>
              <a:rPr lang="en-US" sz="4000" dirty="0" smtClean="0"/>
              <a:t>Painting a Plane with a Line</a:t>
            </a:r>
            <a:endParaRPr lang="en-US" sz="4000" dirty="0"/>
          </a:p>
        </p:txBody>
      </p:sp>
      <mc:AlternateContent xmlns:mc="http://schemas.openxmlformats.org/markup-compatibility/2006" xmlns:a14="http://schemas.microsoft.com/office/drawing/2010/main">
        <mc:Choice Requires="a14">
          <p:sp>
            <p:nvSpPr>
              <p:cNvPr id="6" name="TextBox 5"/>
              <p:cNvSpPr txBox="1"/>
              <p:nvPr/>
            </p:nvSpPr>
            <p:spPr>
              <a:xfrm>
                <a:off x="381000" y="1219200"/>
                <a:ext cx="8686800" cy="1815882"/>
              </a:xfrm>
              <a:prstGeom prst="rect">
                <a:avLst/>
              </a:prstGeom>
              <a:noFill/>
            </p:spPr>
            <p:txBody>
              <a:bodyPr wrap="square" rtlCol="0">
                <a:spAutoFit/>
              </a:bodyPr>
              <a:lstStyle/>
              <a:p>
                <a:r>
                  <a:rPr lang="en-US" sz="2800" b="1" dirty="0" smtClean="0"/>
                  <a:t>Note.</a:t>
                </a:r>
                <a:r>
                  <a:rPr lang="en-US" sz="2800" dirty="0"/>
                  <a:t> </a:t>
                </a:r>
                <a:r>
                  <a:rPr lang="en-US" sz="2800" dirty="0" smtClean="0"/>
                  <a:t>In 1878, Cantor proved that the cardinality of the interval </a:t>
                </a:r>
                <a14:m>
                  <m:oMath xmlns:m="http://schemas.openxmlformats.org/officeDocument/2006/math">
                    <m:r>
                      <a:rPr lang="en-US" sz="2800" b="0" i="1" smtClean="0">
                        <a:latin typeface="Cambria Math"/>
                      </a:rPr>
                      <m:t>[0,1]</m:t>
                    </m:r>
                  </m:oMath>
                </a14:m>
                <a:r>
                  <a:rPr lang="en-US" sz="2800" dirty="0" smtClean="0"/>
                  <a:t> is the same as the cardinality of the unit square </a:t>
                </a:r>
                <a14:m>
                  <m:oMath xmlns:m="http://schemas.openxmlformats.org/officeDocument/2006/math">
                    <m:d>
                      <m:dPr>
                        <m:begChr m:val="["/>
                        <m:endChr m:val="]"/>
                        <m:ctrlPr>
                          <a:rPr lang="en-US" sz="2800" b="0" i="1" smtClean="0">
                            <a:latin typeface="Cambria Math"/>
                          </a:rPr>
                        </m:ctrlPr>
                      </m:dPr>
                      <m:e>
                        <m:r>
                          <a:rPr lang="en-US" sz="2800" b="0" i="1" smtClean="0">
                            <a:latin typeface="Cambria Math"/>
                          </a:rPr>
                          <m:t>0,1</m:t>
                        </m:r>
                      </m:e>
                    </m:d>
                    <m:r>
                      <a:rPr lang="en-US" sz="2800" b="0" i="1" smtClean="0">
                        <a:latin typeface="Cambria Math"/>
                        <a:ea typeface="Cambria Math"/>
                      </a:rPr>
                      <m:t>×[0,1]</m:t>
                    </m:r>
                  </m:oMath>
                </a14:m>
                <a:r>
                  <a:rPr lang="en-US" sz="2800" dirty="0" smtClean="0"/>
                  <a:t>. So there is a one to one and onto function from the interval to the square.  </a:t>
                </a:r>
              </a:p>
            </p:txBody>
          </p:sp>
        </mc:Choice>
        <mc:Fallback xmlns="">
          <p:sp>
            <p:nvSpPr>
              <p:cNvPr id="6" name="TextBox 5"/>
              <p:cNvSpPr txBox="1">
                <a:spLocks noRot="1" noChangeAspect="1" noMove="1" noResize="1" noEditPoints="1" noAdjustHandles="1" noChangeArrowheads="1" noChangeShapeType="1" noTextEdit="1"/>
              </p:cNvSpPr>
              <p:nvPr/>
            </p:nvSpPr>
            <p:spPr>
              <a:xfrm>
                <a:off x="381000" y="1219200"/>
                <a:ext cx="8686800" cy="1815882"/>
              </a:xfrm>
              <a:prstGeom prst="rect">
                <a:avLst/>
              </a:prstGeom>
              <a:blipFill rotWithShape="1">
                <a:blip r:embed="rId2"/>
                <a:stretch>
                  <a:fillRect l="-1474" t="-3020" b="-8725"/>
                </a:stretch>
              </a:blipFill>
            </p:spPr>
            <p:txBody>
              <a:bodyPr/>
              <a:lstStyle/>
              <a:p>
                <a:r>
                  <a:rPr lang="en-US">
                    <a:noFill/>
                  </a:rPr>
                  <a:t> </a:t>
                </a:r>
              </a:p>
            </p:txBody>
          </p:sp>
        </mc:Fallback>
      </mc:AlternateContent>
      <p:sp>
        <p:nvSpPr>
          <p:cNvPr id="7" name="TextBox 6"/>
          <p:cNvSpPr txBox="1"/>
          <p:nvPr/>
        </p:nvSpPr>
        <p:spPr>
          <a:xfrm>
            <a:off x="457200" y="3124200"/>
            <a:ext cx="4572000" cy="1384995"/>
          </a:xfrm>
          <a:prstGeom prst="rect">
            <a:avLst/>
          </a:prstGeom>
          <a:noFill/>
        </p:spPr>
        <p:txBody>
          <a:bodyPr wrap="square" rtlCol="0">
            <a:spAutoFit/>
          </a:bodyPr>
          <a:lstStyle/>
          <a:p>
            <a:r>
              <a:rPr lang="en-US" sz="2800" b="1" dirty="0" smtClean="0"/>
              <a:t>Question.</a:t>
            </a:r>
            <a:r>
              <a:rPr lang="en-US" sz="2800" dirty="0" smtClean="0"/>
              <a:t> Can we map the interval one to one, onto, and continuously to the square? </a:t>
            </a:r>
          </a:p>
        </p:txBody>
      </p:sp>
      <p:cxnSp>
        <p:nvCxnSpPr>
          <p:cNvPr id="9" name="Straight Connector 8"/>
          <p:cNvCxnSpPr/>
          <p:nvPr/>
        </p:nvCxnSpPr>
        <p:spPr>
          <a:xfrm>
            <a:off x="6248400" y="3352800"/>
            <a:ext cx="21315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248400" y="3810000"/>
            <a:ext cx="2209800" cy="2209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6439930" y="3941799"/>
            <a:ext cx="1816443" cy="2014158"/>
          </a:xfrm>
          <a:custGeom>
            <a:avLst/>
            <a:gdLst>
              <a:gd name="connsiteX0" fmla="*/ 0 w 1816443"/>
              <a:gd name="connsiteY0" fmla="*/ 1878233 h 2014158"/>
              <a:gd name="connsiteX1" fmla="*/ 49427 w 1816443"/>
              <a:gd name="connsiteY1" fmla="*/ 123574 h 2014158"/>
              <a:gd name="connsiteX2" fmla="*/ 210065 w 1816443"/>
              <a:gd name="connsiteY2" fmla="*/ 1964731 h 2014158"/>
              <a:gd name="connsiteX3" fmla="*/ 333632 w 1816443"/>
              <a:gd name="connsiteY3" fmla="*/ 160644 h 2014158"/>
              <a:gd name="connsiteX4" fmla="*/ 407773 w 1816443"/>
              <a:gd name="connsiteY4" fmla="*/ 1964731 h 2014158"/>
              <a:gd name="connsiteX5" fmla="*/ 543697 w 1816443"/>
              <a:gd name="connsiteY5" fmla="*/ 37077 h 2014158"/>
              <a:gd name="connsiteX6" fmla="*/ 593124 w 1816443"/>
              <a:gd name="connsiteY6" fmla="*/ 2001801 h 2014158"/>
              <a:gd name="connsiteX7" fmla="*/ 716692 w 1816443"/>
              <a:gd name="connsiteY7" fmla="*/ 6 h 2014158"/>
              <a:gd name="connsiteX8" fmla="*/ 766119 w 1816443"/>
              <a:gd name="connsiteY8" fmla="*/ 2014158 h 2014158"/>
              <a:gd name="connsiteX9" fmla="*/ 902043 w 1816443"/>
              <a:gd name="connsiteY9" fmla="*/ 6 h 2014158"/>
              <a:gd name="connsiteX10" fmla="*/ 1000897 w 1816443"/>
              <a:gd name="connsiteY10" fmla="*/ 1989444 h 2014158"/>
              <a:gd name="connsiteX11" fmla="*/ 1198605 w 1816443"/>
              <a:gd name="connsiteY11" fmla="*/ 37077 h 2014158"/>
              <a:gd name="connsiteX12" fmla="*/ 1260389 w 1816443"/>
              <a:gd name="connsiteY12" fmla="*/ 2001801 h 2014158"/>
              <a:gd name="connsiteX13" fmla="*/ 1433384 w 1816443"/>
              <a:gd name="connsiteY13" fmla="*/ 61790 h 2014158"/>
              <a:gd name="connsiteX14" fmla="*/ 1482811 w 1816443"/>
              <a:gd name="connsiteY14" fmla="*/ 2001801 h 2014158"/>
              <a:gd name="connsiteX15" fmla="*/ 1594021 w 1816443"/>
              <a:gd name="connsiteY15" fmla="*/ 37077 h 2014158"/>
              <a:gd name="connsiteX16" fmla="*/ 1692875 w 1816443"/>
              <a:gd name="connsiteY16" fmla="*/ 1964731 h 2014158"/>
              <a:gd name="connsiteX17" fmla="*/ 1816443 w 1816443"/>
              <a:gd name="connsiteY17" fmla="*/ 12363 h 2014158"/>
              <a:gd name="connsiteX18" fmla="*/ 1816443 w 1816443"/>
              <a:gd name="connsiteY18" fmla="*/ 12363 h 201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16443" h="2014158">
                <a:moveTo>
                  <a:pt x="0" y="1878233"/>
                </a:moveTo>
                <a:cubicBezTo>
                  <a:pt x="7208" y="993695"/>
                  <a:pt x="14416" y="109158"/>
                  <a:pt x="49427" y="123574"/>
                </a:cubicBezTo>
                <a:cubicBezTo>
                  <a:pt x="84438" y="137990"/>
                  <a:pt x="162698" y="1958553"/>
                  <a:pt x="210065" y="1964731"/>
                </a:cubicBezTo>
                <a:cubicBezTo>
                  <a:pt x="257432" y="1970909"/>
                  <a:pt x="300681" y="160644"/>
                  <a:pt x="333632" y="160644"/>
                </a:cubicBezTo>
                <a:cubicBezTo>
                  <a:pt x="366583" y="160644"/>
                  <a:pt x="372762" y="1985325"/>
                  <a:pt x="407773" y="1964731"/>
                </a:cubicBezTo>
                <a:cubicBezTo>
                  <a:pt x="442784" y="1944137"/>
                  <a:pt x="512805" y="30899"/>
                  <a:pt x="543697" y="37077"/>
                </a:cubicBezTo>
                <a:cubicBezTo>
                  <a:pt x="574589" y="43255"/>
                  <a:pt x="564292" y="2007980"/>
                  <a:pt x="593124" y="2001801"/>
                </a:cubicBezTo>
                <a:cubicBezTo>
                  <a:pt x="621957" y="1995623"/>
                  <a:pt x="687860" y="-2053"/>
                  <a:pt x="716692" y="6"/>
                </a:cubicBezTo>
                <a:cubicBezTo>
                  <a:pt x="745524" y="2065"/>
                  <a:pt x="735227" y="2014158"/>
                  <a:pt x="766119" y="2014158"/>
                </a:cubicBezTo>
                <a:cubicBezTo>
                  <a:pt x="797011" y="2014158"/>
                  <a:pt x="862913" y="4125"/>
                  <a:pt x="902043" y="6"/>
                </a:cubicBezTo>
                <a:cubicBezTo>
                  <a:pt x="941173" y="-4113"/>
                  <a:pt x="951470" y="1983266"/>
                  <a:pt x="1000897" y="1989444"/>
                </a:cubicBezTo>
                <a:cubicBezTo>
                  <a:pt x="1050324" y="1995622"/>
                  <a:pt x="1155356" y="35017"/>
                  <a:pt x="1198605" y="37077"/>
                </a:cubicBezTo>
                <a:cubicBezTo>
                  <a:pt x="1241854" y="39136"/>
                  <a:pt x="1221259" y="1997682"/>
                  <a:pt x="1260389" y="2001801"/>
                </a:cubicBezTo>
                <a:cubicBezTo>
                  <a:pt x="1299519" y="2005920"/>
                  <a:pt x="1396314" y="61790"/>
                  <a:pt x="1433384" y="61790"/>
                </a:cubicBezTo>
                <a:cubicBezTo>
                  <a:pt x="1470454" y="61790"/>
                  <a:pt x="1456038" y="2005920"/>
                  <a:pt x="1482811" y="2001801"/>
                </a:cubicBezTo>
                <a:cubicBezTo>
                  <a:pt x="1509584" y="1997682"/>
                  <a:pt x="1559010" y="43255"/>
                  <a:pt x="1594021" y="37077"/>
                </a:cubicBezTo>
                <a:cubicBezTo>
                  <a:pt x="1629032" y="30899"/>
                  <a:pt x="1655805" y="1968850"/>
                  <a:pt x="1692875" y="1964731"/>
                </a:cubicBezTo>
                <a:cubicBezTo>
                  <a:pt x="1729945" y="1960612"/>
                  <a:pt x="1816443" y="12363"/>
                  <a:pt x="1816443" y="12363"/>
                </a:cubicBezTo>
                <a:lnTo>
                  <a:pt x="1816443" y="12363"/>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6328705" y="3929364"/>
            <a:ext cx="2051237" cy="1940095"/>
          </a:xfrm>
          <a:custGeom>
            <a:avLst/>
            <a:gdLst>
              <a:gd name="connsiteX0" fmla="*/ 1927668 w 2051237"/>
              <a:gd name="connsiteY0" fmla="*/ 37155 h 1940095"/>
              <a:gd name="connsiteX1" fmla="*/ 148295 w 2051237"/>
              <a:gd name="connsiteY1" fmla="*/ 12441 h 1940095"/>
              <a:gd name="connsiteX2" fmla="*/ 2001809 w 2051237"/>
              <a:gd name="connsiteY2" fmla="*/ 210150 h 1940095"/>
              <a:gd name="connsiteX3" fmla="*/ 61798 w 2051237"/>
              <a:gd name="connsiteY3" fmla="*/ 271933 h 1940095"/>
              <a:gd name="connsiteX4" fmla="*/ 2026522 w 2051237"/>
              <a:gd name="connsiteY4" fmla="*/ 481998 h 1940095"/>
              <a:gd name="connsiteX5" fmla="*/ 37084 w 2051237"/>
              <a:gd name="connsiteY5" fmla="*/ 531425 h 1940095"/>
              <a:gd name="connsiteX6" fmla="*/ 2051236 w 2051237"/>
              <a:gd name="connsiteY6" fmla="*/ 790917 h 1940095"/>
              <a:gd name="connsiteX7" fmla="*/ 24727 w 2051237"/>
              <a:gd name="connsiteY7" fmla="*/ 827987 h 1940095"/>
              <a:gd name="connsiteX8" fmla="*/ 2026522 w 2051237"/>
              <a:gd name="connsiteY8" fmla="*/ 1124550 h 1940095"/>
              <a:gd name="connsiteX9" fmla="*/ 37084 w 2051237"/>
              <a:gd name="connsiteY9" fmla="*/ 1235760 h 1940095"/>
              <a:gd name="connsiteX10" fmla="*/ 2038879 w 2051237"/>
              <a:gd name="connsiteY10" fmla="*/ 1371685 h 1940095"/>
              <a:gd name="connsiteX11" fmla="*/ 14 w 2051237"/>
              <a:gd name="connsiteY11" fmla="*/ 1458182 h 1940095"/>
              <a:gd name="connsiteX12" fmla="*/ 2001809 w 2051237"/>
              <a:gd name="connsiteY12" fmla="*/ 1606463 h 1940095"/>
              <a:gd name="connsiteX13" fmla="*/ 12371 w 2051237"/>
              <a:gd name="connsiteY13" fmla="*/ 1668247 h 1940095"/>
              <a:gd name="connsiteX14" fmla="*/ 1964738 w 2051237"/>
              <a:gd name="connsiteY14" fmla="*/ 1791814 h 1940095"/>
              <a:gd name="connsiteX15" fmla="*/ 49441 w 2051237"/>
              <a:gd name="connsiteY15" fmla="*/ 1940095 h 1940095"/>
              <a:gd name="connsiteX16" fmla="*/ 49441 w 2051237"/>
              <a:gd name="connsiteY16" fmla="*/ 1940095 h 1940095"/>
              <a:gd name="connsiteX17" fmla="*/ 49441 w 2051237"/>
              <a:gd name="connsiteY17" fmla="*/ 1940095 h 19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51237" h="1940095">
                <a:moveTo>
                  <a:pt x="1927668" y="37155"/>
                </a:moveTo>
                <a:cubicBezTo>
                  <a:pt x="1031803" y="10382"/>
                  <a:pt x="135938" y="-16391"/>
                  <a:pt x="148295" y="12441"/>
                </a:cubicBezTo>
                <a:cubicBezTo>
                  <a:pt x="160652" y="41273"/>
                  <a:pt x="2016225" y="166901"/>
                  <a:pt x="2001809" y="210150"/>
                </a:cubicBezTo>
                <a:cubicBezTo>
                  <a:pt x="1987393" y="253399"/>
                  <a:pt x="57679" y="226625"/>
                  <a:pt x="61798" y="271933"/>
                </a:cubicBezTo>
                <a:cubicBezTo>
                  <a:pt x="65917" y="317241"/>
                  <a:pt x="2030641" y="438749"/>
                  <a:pt x="2026522" y="481998"/>
                </a:cubicBezTo>
                <a:cubicBezTo>
                  <a:pt x="2022403" y="525247"/>
                  <a:pt x="32965" y="479939"/>
                  <a:pt x="37084" y="531425"/>
                </a:cubicBezTo>
                <a:cubicBezTo>
                  <a:pt x="41203" y="582911"/>
                  <a:pt x="2053295" y="741490"/>
                  <a:pt x="2051236" y="790917"/>
                </a:cubicBezTo>
                <a:cubicBezTo>
                  <a:pt x="2049177" y="840344"/>
                  <a:pt x="28846" y="772382"/>
                  <a:pt x="24727" y="827987"/>
                </a:cubicBezTo>
                <a:cubicBezTo>
                  <a:pt x="20608" y="883592"/>
                  <a:pt x="2024463" y="1056588"/>
                  <a:pt x="2026522" y="1124550"/>
                </a:cubicBezTo>
                <a:cubicBezTo>
                  <a:pt x="2028581" y="1192512"/>
                  <a:pt x="35025" y="1194571"/>
                  <a:pt x="37084" y="1235760"/>
                </a:cubicBezTo>
                <a:cubicBezTo>
                  <a:pt x="39143" y="1276949"/>
                  <a:pt x="2045057" y="1334615"/>
                  <a:pt x="2038879" y="1371685"/>
                </a:cubicBezTo>
                <a:cubicBezTo>
                  <a:pt x="2032701" y="1408755"/>
                  <a:pt x="6192" y="1419052"/>
                  <a:pt x="14" y="1458182"/>
                </a:cubicBezTo>
                <a:cubicBezTo>
                  <a:pt x="-6164" y="1497312"/>
                  <a:pt x="1999749" y="1571452"/>
                  <a:pt x="2001809" y="1606463"/>
                </a:cubicBezTo>
                <a:cubicBezTo>
                  <a:pt x="2003869" y="1641474"/>
                  <a:pt x="18549" y="1637355"/>
                  <a:pt x="12371" y="1668247"/>
                </a:cubicBezTo>
                <a:cubicBezTo>
                  <a:pt x="6193" y="1699139"/>
                  <a:pt x="1958560" y="1746506"/>
                  <a:pt x="1964738" y="1791814"/>
                </a:cubicBezTo>
                <a:cubicBezTo>
                  <a:pt x="1970916" y="1837122"/>
                  <a:pt x="49441" y="1940095"/>
                  <a:pt x="49441" y="1940095"/>
                </a:cubicBezTo>
                <a:lnTo>
                  <a:pt x="49441" y="1940095"/>
                </a:lnTo>
                <a:lnTo>
                  <a:pt x="49441" y="1940095"/>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57200" y="4634805"/>
            <a:ext cx="4572000" cy="523220"/>
          </a:xfrm>
          <a:prstGeom prst="rect">
            <a:avLst/>
          </a:prstGeom>
          <a:noFill/>
        </p:spPr>
        <p:txBody>
          <a:bodyPr wrap="square" rtlCol="0">
            <a:spAutoFit/>
          </a:bodyPr>
          <a:lstStyle/>
          <a:p>
            <a:r>
              <a:rPr lang="en-US" sz="2800" b="1" dirty="0" smtClean="0"/>
              <a:t>Answer.</a:t>
            </a:r>
            <a:r>
              <a:rPr lang="en-US" sz="2800" dirty="0" smtClean="0"/>
              <a:t> NO! [</a:t>
            </a:r>
            <a:r>
              <a:rPr lang="en-US" sz="2800" dirty="0" err="1" smtClean="0"/>
              <a:t>Netto</a:t>
            </a:r>
            <a:r>
              <a:rPr lang="en-US" sz="2800" dirty="0" smtClean="0"/>
              <a:t>, 1879] </a:t>
            </a:r>
          </a:p>
        </p:txBody>
      </p:sp>
      <p:sp>
        <p:nvSpPr>
          <p:cNvPr id="15" name="TextBox 14"/>
          <p:cNvSpPr txBox="1"/>
          <p:nvPr/>
        </p:nvSpPr>
        <p:spPr>
          <a:xfrm>
            <a:off x="457200" y="5244405"/>
            <a:ext cx="4800600" cy="1384995"/>
          </a:xfrm>
          <a:prstGeom prst="rect">
            <a:avLst/>
          </a:prstGeom>
          <a:noFill/>
        </p:spPr>
        <p:txBody>
          <a:bodyPr wrap="square" rtlCol="0">
            <a:spAutoFit/>
          </a:bodyPr>
          <a:lstStyle/>
          <a:p>
            <a:r>
              <a:rPr lang="en-US" sz="2800" b="1" dirty="0" smtClean="0"/>
              <a:t>Question.</a:t>
            </a:r>
            <a:r>
              <a:rPr lang="en-US" sz="2800" dirty="0" smtClean="0"/>
              <a:t> Can we map the interval continuously </a:t>
            </a:r>
            <a:r>
              <a:rPr lang="en-US" sz="2800" smtClean="0"/>
              <a:t>onto  </a:t>
            </a:r>
            <a:r>
              <a:rPr lang="en-US" sz="2800" dirty="0" smtClean="0"/>
              <a:t>the square? </a:t>
            </a:r>
          </a:p>
        </p:txBody>
      </p:sp>
      <p:sp>
        <p:nvSpPr>
          <p:cNvPr id="16" name="Curved Right Arrow 15"/>
          <p:cNvSpPr/>
          <p:nvPr/>
        </p:nvSpPr>
        <p:spPr>
          <a:xfrm>
            <a:off x="5410200" y="3352800"/>
            <a:ext cx="381000" cy="11430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4555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2000"/>
                                        <p:tgtEl>
                                          <p:spTgt spid="11"/>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up)">
                                      <p:cBhvr>
                                        <p:cTn id="3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animBg="1"/>
      <p:bldP spid="12" grpId="0" animBg="1"/>
      <p:bldP spid="14" grpId="0"/>
      <p:bldP spid="15" grpId="0"/>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19200" y="152400"/>
            <a:ext cx="7239000" cy="707886"/>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19200" y="130314"/>
            <a:ext cx="7162800" cy="707886"/>
          </a:xfrm>
          <a:prstGeom prst="rect">
            <a:avLst/>
          </a:prstGeom>
          <a:noFill/>
        </p:spPr>
        <p:txBody>
          <a:bodyPr wrap="square" rtlCol="0">
            <a:spAutoFit/>
          </a:bodyPr>
          <a:lstStyle/>
          <a:p>
            <a:pPr algn="ctr"/>
            <a:r>
              <a:rPr lang="en-US" sz="4000" dirty="0" smtClean="0"/>
              <a:t>Painting a Plane with a Line</a:t>
            </a:r>
            <a:endParaRPr lang="en-US" sz="4000" dirty="0"/>
          </a:p>
        </p:txBody>
      </p:sp>
      <mc:AlternateContent xmlns:mc="http://schemas.openxmlformats.org/markup-compatibility/2006" xmlns:a14="http://schemas.microsoft.com/office/drawing/2010/main">
        <mc:Choice Requires="a14">
          <p:sp>
            <p:nvSpPr>
              <p:cNvPr id="6" name="TextBox 5"/>
              <p:cNvSpPr txBox="1"/>
              <p:nvPr/>
            </p:nvSpPr>
            <p:spPr>
              <a:xfrm>
                <a:off x="381000" y="914400"/>
                <a:ext cx="8305800" cy="2677656"/>
              </a:xfrm>
              <a:prstGeom prst="rect">
                <a:avLst/>
              </a:prstGeom>
              <a:noFill/>
            </p:spPr>
            <p:txBody>
              <a:bodyPr wrap="square" rtlCol="0">
                <a:spAutoFit/>
              </a:bodyPr>
              <a:lstStyle/>
              <a:p>
                <a:r>
                  <a:rPr lang="en-US" sz="2800" b="1" dirty="0" smtClean="0"/>
                  <a:t>Note.</a:t>
                </a:r>
                <a:r>
                  <a:rPr lang="en-US" sz="2800" dirty="0"/>
                  <a:t> </a:t>
                </a:r>
                <a:r>
                  <a:rPr lang="en-US" sz="2800" dirty="0" smtClean="0"/>
                  <a:t>In 1890, </a:t>
                </a:r>
                <a:r>
                  <a:rPr lang="en-US" sz="2800" dirty="0" err="1" smtClean="0"/>
                  <a:t>Peano</a:t>
                </a:r>
                <a:r>
                  <a:rPr lang="en-US" sz="2800" dirty="0" smtClean="0"/>
                  <a:t> </a:t>
                </a:r>
                <a:r>
                  <a:rPr lang="en-US" sz="2800" dirty="0"/>
                  <a:t>constructed a continuous onto mapping from </a:t>
                </a:r>
                <a14:m>
                  <m:oMath xmlns:m="http://schemas.openxmlformats.org/officeDocument/2006/math">
                    <m:r>
                      <a:rPr lang="en-US" sz="2800" i="1">
                        <a:latin typeface="Cambria Math"/>
                      </a:rPr>
                      <m:t>[0,1]</m:t>
                    </m:r>
                  </m:oMath>
                </a14:m>
                <a:r>
                  <a:rPr lang="en-US" sz="2800" dirty="0"/>
                  <a:t> </a:t>
                </a:r>
                <a:r>
                  <a:rPr lang="en-US" sz="2800" dirty="0" smtClean="0"/>
                  <a:t> </a:t>
                </a:r>
                <a:r>
                  <a:rPr lang="en-US" sz="2800" dirty="0"/>
                  <a:t>to </a:t>
                </a:r>
                <a14:m>
                  <m:oMath xmlns:m="http://schemas.openxmlformats.org/officeDocument/2006/math">
                    <m:d>
                      <m:dPr>
                        <m:begChr m:val="["/>
                        <m:endChr m:val="]"/>
                        <m:ctrlPr>
                          <a:rPr lang="en-US" sz="2800" i="1">
                            <a:latin typeface="Cambria Math"/>
                          </a:rPr>
                        </m:ctrlPr>
                      </m:dPr>
                      <m:e>
                        <m:r>
                          <a:rPr lang="en-US" sz="2800" i="1">
                            <a:latin typeface="Cambria Math"/>
                          </a:rPr>
                          <m:t>0,1</m:t>
                        </m:r>
                      </m:e>
                    </m:d>
                    <m:r>
                      <a:rPr lang="en-US" sz="2800" i="1">
                        <a:latin typeface="Cambria Math"/>
                        <a:ea typeface="Cambria Math"/>
                      </a:rPr>
                      <m:t>×[0,1]</m:t>
                    </m:r>
                  </m:oMath>
                </a14:m>
                <a:r>
                  <a:rPr lang="en-US" sz="2800" dirty="0" smtClean="0"/>
                  <a:t>.</a:t>
                </a:r>
                <a:r>
                  <a:rPr lang="en-US" sz="2800" dirty="0"/>
                  <a:t> The result image of </a:t>
                </a:r>
                <a14:m>
                  <m:oMath xmlns:m="http://schemas.openxmlformats.org/officeDocument/2006/math">
                    <m:r>
                      <a:rPr lang="en-US" sz="2800" i="1">
                        <a:latin typeface="Cambria Math"/>
                      </a:rPr>
                      <m:t>[0,1]</m:t>
                    </m:r>
                  </m:oMath>
                </a14:m>
                <a:r>
                  <a:rPr lang="en-US" sz="2800" dirty="0"/>
                  <a:t> </a:t>
                </a:r>
                <a:r>
                  <a:rPr lang="en-US" sz="2800" dirty="0" smtClean="0"/>
                  <a:t>is </a:t>
                </a:r>
                <a:r>
                  <a:rPr lang="en-US" sz="2800" dirty="0"/>
                  <a:t>called a “space-filling curve” (or “</a:t>
                </a:r>
                <a:r>
                  <a:rPr lang="en-US" sz="2800" dirty="0" err="1"/>
                  <a:t>Peano</a:t>
                </a:r>
                <a:r>
                  <a:rPr lang="en-US" sz="2800" dirty="0"/>
                  <a:t> curve”) and satisfies the surprising property that the 1</a:t>
                </a:r>
                <a:r>
                  <a:rPr lang="en-US" sz="2800" dirty="0" smtClean="0"/>
                  <a:t>-dimensional </a:t>
                </a:r>
                <a:r>
                  <a:rPr lang="en-US" sz="2800" dirty="0"/>
                  <a:t>interval is continuously mapped onto the </a:t>
                </a:r>
                <a:r>
                  <a:rPr lang="en-US" sz="2800" dirty="0" smtClean="0"/>
                  <a:t>2-dimensional square.</a:t>
                </a:r>
              </a:p>
            </p:txBody>
          </p:sp>
        </mc:Choice>
        <mc:Fallback xmlns="">
          <p:sp>
            <p:nvSpPr>
              <p:cNvPr id="6" name="TextBox 5"/>
              <p:cNvSpPr txBox="1">
                <a:spLocks noRot="1" noChangeAspect="1" noMove="1" noResize="1" noEditPoints="1" noAdjustHandles="1" noChangeArrowheads="1" noChangeShapeType="1" noTextEdit="1"/>
              </p:cNvSpPr>
              <p:nvPr/>
            </p:nvSpPr>
            <p:spPr>
              <a:xfrm>
                <a:off x="381000" y="914400"/>
                <a:ext cx="8305800" cy="2677656"/>
              </a:xfrm>
              <a:prstGeom prst="rect">
                <a:avLst/>
              </a:prstGeom>
              <a:blipFill rotWithShape="1">
                <a:blip r:embed="rId2"/>
                <a:stretch>
                  <a:fillRect l="-1542" t="-2050" b="-5695"/>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1" y="3665334"/>
            <a:ext cx="2499360" cy="3040266"/>
          </a:xfrm>
          <a:prstGeom prst="rect">
            <a:avLst/>
          </a:prstGeom>
          <a:ln w="38100">
            <a:solidFill>
              <a:srgbClr val="002060"/>
            </a:solidFill>
          </a:ln>
        </p:spPr>
      </p:pic>
      <p:sp>
        <p:nvSpPr>
          <p:cNvPr id="5" name="TextBox 4"/>
          <p:cNvSpPr txBox="1"/>
          <p:nvPr/>
        </p:nvSpPr>
        <p:spPr>
          <a:xfrm>
            <a:off x="4800600" y="5569803"/>
            <a:ext cx="3048000" cy="830997"/>
          </a:xfrm>
          <a:prstGeom prst="rect">
            <a:avLst/>
          </a:prstGeom>
          <a:noFill/>
        </p:spPr>
        <p:txBody>
          <a:bodyPr wrap="square" rtlCol="0">
            <a:spAutoFit/>
          </a:bodyPr>
          <a:lstStyle/>
          <a:p>
            <a:pPr algn="ctr"/>
            <a:r>
              <a:rPr lang="en-US" sz="2400" dirty="0" err="1" smtClean="0"/>
              <a:t>Guiseppe</a:t>
            </a:r>
            <a:r>
              <a:rPr lang="en-US" sz="2400" dirty="0" smtClean="0"/>
              <a:t> </a:t>
            </a:r>
            <a:r>
              <a:rPr lang="en-US" sz="2400" dirty="0" err="1" smtClean="0"/>
              <a:t>Peano</a:t>
            </a:r>
            <a:r>
              <a:rPr lang="en-US" sz="2400" dirty="0"/>
              <a:t> </a:t>
            </a:r>
            <a:r>
              <a:rPr lang="en-US" sz="2400" dirty="0" smtClean="0"/>
              <a:t> </a:t>
            </a:r>
          </a:p>
          <a:p>
            <a:pPr algn="ctr"/>
            <a:r>
              <a:rPr lang="en-US" sz="2400" dirty="0" smtClean="0"/>
              <a:t>1858-1932</a:t>
            </a:r>
            <a:endParaRPr lang="en-US" sz="2400" dirty="0"/>
          </a:p>
        </p:txBody>
      </p:sp>
      <p:sp>
        <p:nvSpPr>
          <p:cNvPr id="8" name="TextBox 7"/>
          <p:cNvSpPr txBox="1"/>
          <p:nvPr/>
        </p:nvSpPr>
        <p:spPr>
          <a:xfrm>
            <a:off x="4267200" y="3886200"/>
            <a:ext cx="4495800" cy="1569660"/>
          </a:xfrm>
          <a:prstGeom prst="rect">
            <a:avLst/>
          </a:prstGeom>
          <a:noFill/>
        </p:spPr>
        <p:txBody>
          <a:bodyPr wrap="square" rtlCol="0">
            <a:spAutoFit/>
          </a:bodyPr>
          <a:lstStyle/>
          <a:p>
            <a:r>
              <a:rPr lang="en-US" sz="2400" dirty="0" err="1" smtClean="0">
                <a:solidFill>
                  <a:srgbClr val="002060"/>
                </a:solidFill>
              </a:rPr>
              <a:t>Peano’s</a:t>
            </a:r>
            <a:r>
              <a:rPr lang="en-US" sz="2400" dirty="0" smtClean="0">
                <a:solidFill>
                  <a:srgbClr val="002060"/>
                </a:solidFill>
              </a:rPr>
              <a:t> paper: “Sur </a:t>
            </a:r>
            <a:r>
              <a:rPr lang="en-US" sz="2400" dirty="0" err="1">
                <a:solidFill>
                  <a:srgbClr val="002060"/>
                </a:solidFill>
              </a:rPr>
              <a:t>une</a:t>
            </a:r>
            <a:r>
              <a:rPr lang="en-US" sz="2400" dirty="0">
                <a:solidFill>
                  <a:srgbClr val="002060"/>
                </a:solidFill>
              </a:rPr>
              <a:t> </a:t>
            </a:r>
            <a:r>
              <a:rPr lang="en-US" sz="2400" dirty="0" err="1">
                <a:solidFill>
                  <a:srgbClr val="002060"/>
                </a:solidFill>
              </a:rPr>
              <a:t>courbe</a:t>
            </a:r>
            <a:r>
              <a:rPr lang="en-US" sz="2400" dirty="0">
                <a:solidFill>
                  <a:srgbClr val="002060"/>
                </a:solidFill>
              </a:rPr>
              <a:t>, qui </a:t>
            </a:r>
            <a:r>
              <a:rPr lang="en-US" sz="2400" dirty="0" err="1">
                <a:solidFill>
                  <a:srgbClr val="002060"/>
                </a:solidFill>
              </a:rPr>
              <a:t>remplit</a:t>
            </a:r>
            <a:r>
              <a:rPr lang="en-US" sz="2400" dirty="0">
                <a:solidFill>
                  <a:srgbClr val="002060"/>
                </a:solidFill>
              </a:rPr>
              <a:t> </a:t>
            </a:r>
            <a:r>
              <a:rPr lang="en-US" sz="2400" dirty="0" err="1">
                <a:solidFill>
                  <a:srgbClr val="002060"/>
                </a:solidFill>
              </a:rPr>
              <a:t>toute</a:t>
            </a:r>
            <a:r>
              <a:rPr lang="en-US" sz="2400" dirty="0">
                <a:solidFill>
                  <a:srgbClr val="002060"/>
                </a:solidFill>
              </a:rPr>
              <a:t> </a:t>
            </a:r>
            <a:r>
              <a:rPr lang="en-US" sz="2400" dirty="0" err="1">
                <a:solidFill>
                  <a:srgbClr val="002060"/>
                </a:solidFill>
              </a:rPr>
              <a:t>une</a:t>
            </a:r>
            <a:r>
              <a:rPr lang="en-US" sz="2400" dirty="0">
                <a:solidFill>
                  <a:srgbClr val="002060"/>
                </a:solidFill>
              </a:rPr>
              <a:t> </a:t>
            </a:r>
            <a:r>
              <a:rPr lang="en-US" sz="2400" dirty="0" err="1">
                <a:solidFill>
                  <a:srgbClr val="002060"/>
                </a:solidFill>
              </a:rPr>
              <a:t>aire</a:t>
            </a:r>
            <a:r>
              <a:rPr lang="en-US" sz="2400" dirty="0">
                <a:solidFill>
                  <a:srgbClr val="002060"/>
                </a:solidFill>
              </a:rPr>
              <a:t> plane,” </a:t>
            </a:r>
            <a:r>
              <a:rPr lang="en-US" sz="2400" i="1" dirty="0" err="1">
                <a:solidFill>
                  <a:srgbClr val="002060"/>
                </a:solidFill>
              </a:rPr>
              <a:t>Mathematische</a:t>
            </a:r>
            <a:r>
              <a:rPr lang="en-US" sz="2400" i="1" dirty="0">
                <a:solidFill>
                  <a:srgbClr val="002060"/>
                </a:solidFill>
              </a:rPr>
              <a:t> </a:t>
            </a:r>
            <a:r>
              <a:rPr lang="en-US" sz="2400" i="1" dirty="0" err="1">
                <a:solidFill>
                  <a:srgbClr val="002060"/>
                </a:solidFill>
              </a:rPr>
              <a:t>Annalen</a:t>
            </a:r>
            <a:r>
              <a:rPr lang="en-US" sz="2400" dirty="0">
                <a:solidFill>
                  <a:srgbClr val="002060"/>
                </a:solidFill>
              </a:rPr>
              <a:t>, </a:t>
            </a:r>
            <a:r>
              <a:rPr lang="en-US" sz="2400" b="1" dirty="0">
                <a:solidFill>
                  <a:srgbClr val="002060"/>
                </a:solidFill>
              </a:rPr>
              <a:t>36</a:t>
            </a:r>
            <a:r>
              <a:rPr lang="en-US" sz="2400" dirty="0">
                <a:solidFill>
                  <a:srgbClr val="002060"/>
                </a:solidFill>
              </a:rPr>
              <a:t>(1), 157–160 (1890</a:t>
            </a:r>
            <a:r>
              <a:rPr lang="en-US" sz="2400" dirty="0" smtClean="0">
                <a:solidFill>
                  <a:srgbClr val="002060"/>
                </a:solidFill>
              </a:rPr>
              <a:t>).</a:t>
            </a:r>
            <a:endParaRPr lang="en-US" sz="2400" dirty="0">
              <a:solidFill>
                <a:srgbClr val="002060"/>
              </a:solidFill>
            </a:endParaRPr>
          </a:p>
        </p:txBody>
      </p:sp>
    </p:spTree>
    <p:extLst>
      <p:ext uri="{BB962C8B-B14F-4D97-AF65-F5344CB8AC3E}">
        <p14:creationId xmlns:p14="http://schemas.microsoft.com/office/powerpoint/2010/main" val="18141915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19200" y="152400"/>
            <a:ext cx="7239000" cy="707886"/>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19200" y="130314"/>
            <a:ext cx="7162800" cy="707886"/>
          </a:xfrm>
          <a:prstGeom prst="rect">
            <a:avLst/>
          </a:prstGeom>
          <a:noFill/>
        </p:spPr>
        <p:txBody>
          <a:bodyPr wrap="square" rtlCol="0">
            <a:spAutoFit/>
          </a:bodyPr>
          <a:lstStyle/>
          <a:p>
            <a:pPr algn="ctr"/>
            <a:r>
              <a:rPr lang="en-US" sz="4000" dirty="0" smtClean="0"/>
              <a:t>Painting a Plane with a Line</a:t>
            </a:r>
            <a:endParaRPr lang="en-US" sz="4000" dirty="0"/>
          </a:p>
        </p:txBody>
      </p:sp>
      <p:sp>
        <p:nvSpPr>
          <p:cNvPr id="6" name="TextBox 5"/>
          <p:cNvSpPr txBox="1"/>
          <p:nvPr/>
        </p:nvSpPr>
        <p:spPr>
          <a:xfrm>
            <a:off x="381000" y="1219200"/>
            <a:ext cx="8686800" cy="1569660"/>
          </a:xfrm>
          <a:prstGeom prst="rect">
            <a:avLst/>
          </a:prstGeom>
          <a:noFill/>
        </p:spPr>
        <p:txBody>
          <a:bodyPr wrap="square" rtlCol="0">
            <a:spAutoFit/>
          </a:bodyPr>
          <a:lstStyle/>
          <a:p>
            <a:r>
              <a:rPr lang="en-US" sz="2400" b="1" dirty="0" smtClean="0"/>
              <a:t>Note.</a:t>
            </a:r>
            <a:r>
              <a:rPr lang="en-US" sz="2400" dirty="0"/>
              <a:t> </a:t>
            </a:r>
            <a:r>
              <a:rPr lang="en-US" sz="2400" dirty="0" smtClean="0"/>
              <a:t>Additional </a:t>
            </a:r>
            <a:r>
              <a:rPr lang="en-US" sz="2400" dirty="0"/>
              <a:t>examples were given by David Hilbert (1862–1943), </a:t>
            </a:r>
            <a:r>
              <a:rPr lang="en-US" sz="2400" dirty="0" err="1"/>
              <a:t>Eliakim</a:t>
            </a:r>
            <a:r>
              <a:rPr lang="en-US" sz="2400" dirty="0"/>
              <a:t> H. Moore (1862–1932), Henri </a:t>
            </a:r>
            <a:r>
              <a:rPr lang="en-US" sz="2400" dirty="0" err="1"/>
              <a:t>Lebesgue</a:t>
            </a:r>
            <a:r>
              <a:rPr lang="en-US" sz="2400" dirty="0"/>
              <a:t> (1875–1941), </a:t>
            </a:r>
            <a:endParaRPr lang="en-US" sz="2400" dirty="0" smtClean="0"/>
          </a:p>
          <a:p>
            <a:r>
              <a:rPr lang="en-US" sz="2400" dirty="0" err="1" smtClean="0"/>
              <a:t>Wac</a:t>
            </a:r>
            <a:r>
              <a:rPr lang="en-US" sz="2400" dirty="0" err="1" smtClean="0">
                <a:latin typeface="Calibri"/>
              </a:rPr>
              <a:t>ł</a:t>
            </a:r>
            <a:r>
              <a:rPr lang="en-US" sz="2400" dirty="0" err="1" smtClean="0"/>
              <a:t>aw</a:t>
            </a:r>
            <a:r>
              <a:rPr lang="en-US" sz="2400" dirty="0" smtClean="0"/>
              <a:t> </a:t>
            </a:r>
            <a:r>
              <a:rPr lang="en-US" sz="2400" dirty="0" err="1" smtClean="0"/>
              <a:t>Sierpi</a:t>
            </a:r>
            <a:r>
              <a:rPr lang="en-US" sz="2400" dirty="0" err="1" smtClean="0">
                <a:latin typeface="Calibri"/>
              </a:rPr>
              <a:t>ń</a:t>
            </a:r>
            <a:r>
              <a:rPr lang="en-US" sz="2400" dirty="0" err="1" smtClean="0"/>
              <a:t>ski</a:t>
            </a:r>
            <a:r>
              <a:rPr lang="en-US" sz="2400" dirty="0" smtClean="0"/>
              <a:t> </a:t>
            </a:r>
            <a:r>
              <a:rPr lang="en-US" sz="2400" dirty="0"/>
              <a:t>(1882–1969), George </a:t>
            </a:r>
            <a:r>
              <a:rPr lang="en-US" sz="2400" dirty="0" err="1" smtClean="0"/>
              <a:t>P</a:t>
            </a:r>
            <a:r>
              <a:rPr lang="en-US" sz="2400" dirty="0" err="1" smtClean="0">
                <a:latin typeface="Calibri"/>
              </a:rPr>
              <a:t>ó</a:t>
            </a:r>
            <a:r>
              <a:rPr lang="en-US" sz="2400" dirty="0" err="1" smtClean="0"/>
              <a:t>lya</a:t>
            </a:r>
            <a:r>
              <a:rPr lang="en-US" sz="2400" dirty="0" smtClean="0"/>
              <a:t> </a:t>
            </a:r>
            <a:r>
              <a:rPr lang="en-US" sz="2400" dirty="0"/>
              <a:t>(1887–1985) and </a:t>
            </a:r>
            <a:r>
              <a:rPr lang="en-US" sz="2400" dirty="0" smtClean="0"/>
              <a:t>others.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3048000"/>
            <a:ext cx="2042160" cy="248412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1188" y="3048000"/>
            <a:ext cx="1920240" cy="248412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166" y="3048000"/>
            <a:ext cx="1905234" cy="2514600"/>
          </a:xfrm>
          <a:prstGeom prst="rect">
            <a:avLst/>
          </a:prstGeom>
        </p:spPr>
      </p:pic>
      <p:sp>
        <p:nvSpPr>
          <p:cNvPr id="8" name="TextBox 7"/>
          <p:cNvSpPr txBox="1"/>
          <p:nvPr/>
        </p:nvSpPr>
        <p:spPr>
          <a:xfrm>
            <a:off x="990600" y="5715000"/>
            <a:ext cx="2042160" cy="369332"/>
          </a:xfrm>
          <a:prstGeom prst="rect">
            <a:avLst/>
          </a:prstGeom>
          <a:noFill/>
        </p:spPr>
        <p:txBody>
          <a:bodyPr wrap="square" rtlCol="0">
            <a:spAutoFit/>
          </a:bodyPr>
          <a:lstStyle/>
          <a:p>
            <a:pPr algn="ctr"/>
            <a:r>
              <a:rPr lang="en-US" dirty="0" smtClean="0"/>
              <a:t>David Hilbert</a:t>
            </a:r>
            <a:endParaRPr lang="en-US" dirty="0"/>
          </a:p>
        </p:txBody>
      </p:sp>
      <p:sp>
        <p:nvSpPr>
          <p:cNvPr id="9" name="TextBox 8"/>
          <p:cNvSpPr txBox="1"/>
          <p:nvPr/>
        </p:nvSpPr>
        <p:spPr>
          <a:xfrm>
            <a:off x="3520440" y="5715000"/>
            <a:ext cx="2042160" cy="369332"/>
          </a:xfrm>
          <a:prstGeom prst="rect">
            <a:avLst/>
          </a:prstGeom>
          <a:noFill/>
        </p:spPr>
        <p:txBody>
          <a:bodyPr wrap="square" rtlCol="0">
            <a:spAutoFit/>
          </a:bodyPr>
          <a:lstStyle/>
          <a:p>
            <a:pPr algn="ctr"/>
            <a:r>
              <a:rPr lang="en-US" dirty="0" smtClean="0"/>
              <a:t>Henri Lebesgue</a:t>
            </a:r>
            <a:endParaRPr lang="en-US" dirty="0"/>
          </a:p>
        </p:txBody>
      </p:sp>
      <p:sp>
        <p:nvSpPr>
          <p:cNvPr id="10" name="TextBox 9"/>
          <p:cNvSpPr txBox="1"/>
          <p:nvPr/>
        </p:nvSpPr>
        <p:spPr>
          <a:xfrm>
            <a:off x="6172200" y="5715000"/>
            <a:ext cx="2042160" cy="369332"/>
          </a:xfrm>
          <a:prstGeom prst="rect">
            <a:avLst/>
          </a:prstGeom>
          <a:noFill/>
        </p:spPr>
        <p:txBody>
          <a:bodyPr wrap="square" rtlCol="0">
            <a:spAutoFit/>
          </a:bodyPr>
          <a:lstStyle/>
          <a:p>
            <a:pPr algn="ctr"/>
            <a:r>
              <a:rPr lang="en-US" dirty="0" smtClean="0"/>
              <a:t>George </a:t>
            </a:r>
            <a:r>
              <a:rPr lang="en-US" dirty="0" err="1" smtClean="0"/>
              <a:t>Pólya</a:t>
            </a:r>
            <a:endParaRPr lang="en-US" dirty="0"/>
          </a:p>
        </p:txBody>
      </p:sp>
    </p:spTree>
    <p:extLst>
      <p:ext uri="{BB962C8B-B14F-4D97-AF65-F5344CB8AC3E}">
        <p14:creationId xmlns:p14="http://schemas.microsoft.com/office/powerpoint/2010/main" val="30385195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2590800"/>
            <a:ext cx="3657600" cy="36576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flipV="1">
            <a:off x="2743200" y="5334000"/>
            <a:ext cx="914400" cy="9144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flipV="1">
            <a:off x="5486400" y="5334000"/>
            <a:ext cx="914400" cy="9144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2" idx="1"/>
          </p:cNvCxnSpPr>
          <p:nvPr/>
        </p:nvCxnSpPr>
        <p:spPr>
          <a:xfrm>
            <a:off x="2743200" y="4419600"/>
            <a:ext cx="914400" cy="9144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743200" y="3505200"/>
            <a:ext cx="914400" cy="9144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572000" y="3505200"/>
            <a:ext cx="914400" cy="9144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486400" y="4419600"/>
            <a:ext cx="914400" cy="9144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657600" y="3505200"/>
            <a:ext cx="914400" cy="9144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486400" y="3505200"/>
            <a:ext cx="914400" cy="9144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657600" y="4419600"/>
            <a:ext cx="914400" cy="9144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4572000" y="4419600"/>
            <a:ext cx="914400" cy="9144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2743200" y="3048000"/>
            <a:ext cx="457200" cy="4572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4114800" y="3048000"/>
            <a:ext cx="457200" cy="4572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200400" y="3429000"/>
            <a:ext cx="9144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flipH="1" flipV="1">
            <a:off x="2743200" y="3505200"/>
            <a:ext cx="457200" cy="4572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3200400" y="3048000"/>
            <a:ext cx="457200" cy="4572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657600" y="3048000"/>
            <a:ext cx="457200" cy="4572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114800" y="3505200"/>
            <a:ext cx="457200" cy="4572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2743200" y="2590800"/>
            <a:ext cx="1828800" cy="18288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971800" y="2971800"/>
            <a:ext cx="457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flipH="1" flipV="1">
            <a:off x="2743200" y="3048000"/>
            <a:ext cx="228600" cy="2286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2971800" y="2819400"/>
            <a:ext cx="228600" cy="2286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743200" y="2819400"/>
            <a:ext cx="228600" cy="2286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3200400" y="2819400"/>
            <a:ext cx="228600" cy="2286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3429000" y="2819400"/>
            <a:ext cx="228600" cy="2286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3429000" y="3048000"/>
            <a:ext cx="228600" cy="2286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743200" y="2590800"/>
            <a:ext cx="914400" cy="9144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1219200" y="152400"/>
            <a:ext cx="7239000" cy="707886"/>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219200" y="130314"/>
            <a:ext cx="7162800" cy="707886"/>
          </a:xfrm>
          <a:prstGeom prst="rect">
            <a:avLst/>
          </a:prstGeom>
          <a:noFill/>
        </p:spPr>
        <p:txBody>
          <a:bodyPr wrap="square" rtlCol="0">
            <a:spAutoFit/>
          </a:bodyPr>
          <a:lstStyle/>
          <a:p>
            <a:pPr algn="ctr"/>
            <a:r>
              <a:rPr lang="en-US" sz="4000" dirty="0" smtClean="0"/>
              <a:t>Painting a Plane with a Line</a:t>
            </a:r>
            <a:endParaRPr lang="en-US" sz="4000" dirty="0"/>
          </a:p>
        </p:txBody>
      </p:sp>
      <p:sp>
        <p:nvSpPr>
          <p:cNvPr id="42" name="TextBox 41"/>
          <p:cNvSpPr txBox="1"/>
          <p:nvPr/>
        </p:nvSpPr>
        <p:spPr>
          <a:xfrm>
            <a:off x="381000" y="1378803"/>
            <a:ext cx="8686800" cy="830997"/>
          </a:xfrm>
          <a:prstGeom prst="rect">
            <a:avLst/>
          </a:prstGeom>
          <a:noFill/>
        </p:spPr>
        <p:txBody>
          <a:bodyPr wrap="square" rtlCol="0">
            <a:spAutoFit/>
          </a:bodyPr>
          <a:lstStyle/>
          <a:p>
            <a:r>
              <a:rPr lang="en-US" sz="2400" b="1" dirty="0" smtClean="0"/>
              <a:t>Note.</a:t>
            </a:r>
            <a:r>
              <a:rPr lang="en-US" sz="2400" dirty="0"/>
              <a:t> </a:t>
            </a:r>
            <a:r>
              <a:rPr lang="en-US" sz="2400" dirty="0" smtClean="0"/>
              <a:t>The desired function is given as a limit of a sequence of functions. There is a “fractal nature” to this sequence of functions</a:t>
            </a:r>
          </a:p>
        </p:txBody>
      </p:sp>
    </p:spTree>
    <p:extLst>
      <p:ext uri="{BB962C8B-B14F-4D97-AF65-F5344CB8AC3E}">
        <p14:creationId xmlns:p14="http://schemas.microsoft.com/office/powerpoint/2010/main" val="213988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nodeType="clickEffect">
                                  <p:stCondLst>
                                    <p:cond delay="0"/>
                                  </p:stCondLst>
                                  <p:childTnLst>
                                    <p:animEffect transition="out" filter="wipe(up)">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par>
                                <p:cTn id="8" presetID="22" presetClass="exit" presetSubtype="1" fill="hold" nodeType="withEffect">
                                  <p:stCondLst>
                                    <p:cond delay="0"/>
                                  </p:stCondLst>
                                  <p:childTnLst>
                                    <p:animEffect transition="out" filter="wipe(up)">
                                      <p:cBhvr>
                                        <p:cTn id="9" dur="500"/>
                                        <p:tgtEl>
                                          <p:spTgt spid="20"/>
                                        </p:tgtEl>
                                      </p:cBhvr>
                                    </p:animEffect>
                                    <p:set>
                                      <p:cBhvr>
                                        <p:cTn id="10" dur="1" fill="hold">
                                          <p:stCondLst>
                                            <p:cond delay="499"/>
                                          </p:stCondLst>
                                        </p:cTn>
                                        <p:tgtEl>
                                          <p:spTgt spid="2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par>
                          <p:cTn id="19" fill="hold">
                            <p:stCondLst>
                              <p:cond delay="500"/>
                            </p:stCondLst>
                            <p:childTnLst>
                              <p:par>
                                <p:cTn id="20" presetID="22" presetClass="entr" presetSubtype="4"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1"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up)">
                                      <p:cBhvr>
                                        <p:cTn id="42" dur="500"/>
                                        <p:tgtEl>
                                          <p:spTgt spid="29"/>
                                        </p:tgtEl>
                                      </p:cBhvr>
                                    </p:animEffect>
                                  </p:childTnLst>
                                </p:cTn>
                              </p:par>
                            </p:childTnLst>
                          </p:cTn>
                        </p:par>
                        <p:par>
                          <p:cTn id="43" fill="hold">
                            <p:stCondLst>
                              <p:cond delay="500"/>
                            </p:stCondLst>
                            <p:childTnLst>
                              <p:par>
                                <p:cTn id="44" presetID="22" presetClass="entr" presetSubtype="4"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down)">
                                      <p:cBhvr>
                                        <p:cTn id="46" dur="500"/>
                                        <p:tgtEl>
                                          <p:spTgt spid="22"/>
                                        </p:tgtEl>
                                      </p:cBhvr>
                                    </p:animEffect>
                                  </p:childTnLst>
                                </p:cTn>
                              </p:par>
                              <p:par>
                                <p:cTn id="47" presetID="22" presetClass="entr" presetSubtype="4"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down)">
                                      <p:cBhvr>
                                        <p:cTn id="49" dur="500"/>
                                        <p:tgtEl>
                                          <p:spTgt spid="28"/>
                                        </p:tgtEl>
                                      </p:cBhvr>
                                    </p:animEffect>
                                  </p:childTnLst>
                                </p:cTn>
                              </p:par>
                            </p:childTnLst>
                          </p:cTn>
                        </p:par>
                        <p:par>
                          <p:cTn id="50" fill="hold">
                            <p:stCondLst>
                              <p:cond delay="1000"/>
                            </p:stCondLst>
                            <p:childTnLst>
                              <p:par>
                                <p:cTn id="51" presetID="22" presetClass="entr" presetSubtype="4"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down)">
                                      <p:cBhvr>
                                        <p:cTn id="53" dur="500"/>
                                        <p:tgtEl>
                                          <p:spTgt spid="27"/>
                                        </p:tgtEl>
                                      </p:cBhvr>
                                    </p:animEffect>
                                  </p:childTnLst>
                                </p:cTn>
                              </p:par>
                              <p:par>
                                <p:cTn id="54" presetID="22" presetClass="entr" presetSubtype="4"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down)">
                                      <p:cBhvr>
                                        <p:cTn id="56" dur="500"/>
                                        <p:tgtEl>
                                          <p:spTgt spid="25"/>
                                        </p:tgtEl>
                                      </p:cBhvr>
                                    </p:animEffect>
                                  </p:childTnLst>
                                </p:cTn>
                              </p:par>
                            </p:childTnLst>
                          </p:cTn>
                        </p:par>
                        <p:par>
                          <p:cTn id="57" fill="hold">
                            <p:stCondLst>
                              <p:cond delay="1500"/>
                            </p:stCondLst>
                            <p:childTnLst>
                              <p:par>
                                <p:cTn id="58" presetID="22" presetClass="entr" presetSubtype="1"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up)">
                                      <p:cBhvr>
                                        <p:cTn id="60" dur="500"/>
                                        <p:tgtEl>
                                          <p:spTgt spid="23"/>
                                        </p:tgtEl>
                                      </p:cBhvr>
                                    </p:animEffect>
                                  </p:childTnLst>
                                </p:cTn>
                              </p:par>
                              <p:par>
                                <p:cTn id="61" presetID="22" presetClass="entr" presetSubtype="1"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up)">
                                      <p:cBhvr>
                                        <p:cTn id="63" dur="500"/>
                                        <p:tgtEl>
                                          <p:spTgt spid="2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500"/>
                                        <p:tgtEl>
                                          <p:spTgt spid="4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00"/>
                            </p:stCondLst>
                            <p:childTnLst>
                              <p:par>
                                <p:cTn id="75" presetID="22" presetClass="entr" presetSubtype="4" fill="hold"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wipe(down)">
                                      <p:cBhvr>
                                        <p:cTn id="77" dur="500"/>
                                        <p:tgtEl>
                                          <p:spTgt spid="33"/>
                                        </p:tgtEl>
                                      </p:cBhvr>
                                    </p:animEffect>
                                  </p:childTnLst>
                                </p:cTn>
                              </p:par>
                              <p:par>
                                <p:cTn id="78" presetID="22" presetClass="entr" presetSubtype="4" fill="hold" nodeType="with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wipe(down)">
                                      <p:cBhvr>
                                        <p:cTn id="80" dur="500"/>
                                        <p:tgtEl>
                                          <p:spTgt spid="40"/>
                                        </p:tgtEl>
                                      </p:cBhvr>
                                    </p:animEffect>
                                  </p:childTnLst>
                                </p:cTn>
                              </p:par>
                            </p:childTnLst>
                          </p:cTn>
                        </p:par>
                        <p:par>
                          <p:cTn id="81" fill="hold">
                            <p:stCondLst>
                              <p:cond delay="1000"/>
                            </p:stCondLst>
                            <p:childTnLst>
                              <p:par>
                                <p:cTn id="82" presetID="22" presetClass="entr" presetSubtype="4" fill="hold"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wipe(down)">
                                      <p:cBhvr>
                                        <p:cTn id="84" dur="500"/>
                                        <p:tgtEl>
                                          <p:spTgt spid="36"/>
                                        </p:tgtEl>
                                      </p:cBhvr>
                                    </p:animEffect>
                                  </p:childTnLst>
                                </p:cTn>
                              </p:par>
                              <p:par>
                                <p:cTn id="85" presetID="22" presetClass="entr" presetSubtype="4"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down)">
                                      <p:cBhvr>
                                        <p:cTn id="87" dur="500"/>
                                        <p:tgtEl>
                                          <p:spTgt spid="39"/>
                                        </p:tgtEl>
                                      </p:cBhvr>
                                    </p:animEffect>
                                  </p:childTnLst>
                                </p:cTn>
                              </p:par>
                            </p:childTnLst>
                          </p:cTn>
                        </p:par>
                        <p:par>
                          <p:cTn id="88" fill="hold">
                            <p:stCondLst>
                              <p:cond delay="1500"/>
                            </p:stCondLst>
                            <p:childTnLst>
                              <p:par>
                                <p:cTn id="89" presetID="22" presetClass="entr" presetSubtype="1"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par>
                                <p:cTn id="92" presetID="22" presetClass="entr" presetSubtype="1" fill="hold" nodeType="with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wipe(up)">
                                      <p:cBhvr>
                                        <p:cTn id="9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4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1828800" y="3781184"/>
            <a:ext cx="2743200" cy="2743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72000" y="3781184"/>
            <a:ext cx="2743200" cy="2743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828800" y="5152784"/>
            <a:ext cx="1371600" cy="13716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2" idx="1"/>
          </p:cNvCxnSpPr>
          <p:nvPr/>
        </p:nvCxnSpPr>
        <p:spPr>
          <a:xfrm>
            <a:off x="1828800" y="3781184"/>
            <a:ext cx="1371600" cy="13716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828800" y="2409584"/>
            <a:ext cx="1371600" cy="13716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200400" y="2409584"/>
            <a:ext cx="1371600" cy="13716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572000" y="2409584"/>
            <a:ext cx="1371600" cy="13716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943600" y="2409584"/>
            <a:ext cx="1371600" cy="13716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943600" y="3781184"/>
            <a:ext cx="1371600" cy="13716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943600" y="5152784"/>
            <a:ext cx="1371600" cy="13716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828800" y="5838584"/>
            <a:ext cx="685800" cy="685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514600" y="5838584"/>
            <a:ext cx="685800" cy="685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00400" y="5152784"/>
            <a:ext cx="685800" cy="685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200400" y="5838584"/>
            <a:ext cx="685800" cy="685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200400" y="4466984"/>
            <a:ext cx="685800" cy="685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200400" y="3781184"/>
            <a:ext cx="685800" cy="685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514600" y="3781184"/>
            <a:ext cx="685800" cy="685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828800" y="3781184"/>
            <a:ext cx="685800" cy="685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828800" y="3095384"/>
            <a:ext cx="685800" cy="685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828800" y="2409584"/>
            <a:ext cx="685800" cy="685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828800" y="1723784"/>
            <a:ext cx="685800" cy="685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514600" y="1723784"/>
            <a:ext cx="685800" cy="685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200400" y="1723784"/>
            <a:ext cx="685800" cy="685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886200" y="1723784"/>
            <a:ext cx="685800" cy="685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886200" y="2409584"/>
            <a:ext cx="685800" cy="685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886200" y="3095384"/>
            <a:ext cx="685800" cy="685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4572000" y="3095384"/>
            <a:ext cx="685800" cy="685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572000" y="2409584"/>
            <a:ext cx="685800" cy="685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572000" y="1723784"/>
            <a:ext cx="685800" cy="685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257800" y="1723784"/>
            <a:ext cx="685800" cy="685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5943600" y="1723784"/>
            <a:ext cx="685800" cy="685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629400" y="1723784"/>
            <a:ext cx="685800" cy="685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629400" y="3095384"/>
            <a:ext cx="685800" cy="685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6629400" y="2409584"/>
            <a:ext cx="685800" cy="685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629400" y="3781184"/>
            <a:ext cx="685800" cy="685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943600" y="3781184"/>
            <a:ext cx="685800" cy="685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257800" y="3781184"/>
            <a:ext cx="685800" cy="685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257800" y="4466984"/>
            <a:ext cx="685800" cy="685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5257800" y="5152784"/>
            <a:ext cx="685800" cy="685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5943600" y="5838584"/>
            <a:ext cx="685800" cy="685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629400" y="5838584"/>
            <a:ext cx="685800" cy="685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257800" y="5838584"/>
            <a:ext cx="685800" cy="6858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54" name="Picture 5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037984"/>
            <a:ext cx="1400415" cy="1371600"/>
          </a:xfrm>
          <a:prstGeom prst="rect">
            <a:avLst/>
          </a:prstGeom>
        </p:spPr>
      </p:pic>
      <p:pic>
        <p:nvPicPr>
          <p:cNvPr id="55" name="Pictur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1037984"/>
            <a:ext cx="1400415" cy="1371600"/>
          </a:xfrm>
          <a:prstGeom prst="rect">
            <a:avLst/>
          </a:prstGeom>
        </p:spPr>
      </p:pic>
      <p:pic>
        <p:nvPicPr>
          <p:cNvPr id="56" name="Picture 5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037984"/>
            <a:ext cx="1400415" cy="1371600"/>
          </a:xfrm>
          <a:prstGeom prst="rect">
            <a:avLst/>
          </a:prstGeom>
        </p:spPr>
      </p:pic>
      <p:pic>
        <p:nvPicPr>
          <p:cNvPr id="57" name="Picture 5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1037984"/>
            <a:ext cx="1400415" cy="1371600"/>
          </a:xfrm>
          <a:prstGeom prst="rect">
            <a:avLst/>
          </a:prstGeom>
        </p:spPr>
      </p:pic>
      <p:pic>
        <p:nvPicPr>
          <p:cNvPr id="58" name="Picture 5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814393" y="2423992"/>
            <a:ext cx="1400415" cy="1371600"/>
          </a:xfrm>
          <a:prstGeom prst="rect">
            <a:avLst/>
          </a:prstGeom>
        </p:spPr>
      </p:pic>
      <p:pic>
        <p:nvPicPr>
          <p:cNvPr id="59" name="Picture 5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814393" y="3781184"/>
            <a:ext cx="1400415" cy="1371600"/>
          </a:xfrm>
          <a:prstGeom prst="rect">
            <a:avLst/>
          </a:prstGeom>
        </p:spPr>
      </p:pic>
      <p:pic>
        <p:nvPicPr>
          <p:cNvPr id="60" name="Picture 5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4393" y="5152784"/>
            <a:ext cx="1400415" cy="1371600"/>
          </a:xfrm>
          <a:prstGeom prst="rect">
            <a:avLst/>
          </a:prstGeom>
        </p:spPr>
      </p:pic>
      <p:pic>
        <p:nvPicPr>
          <p:cNvPr id="61" name="Picture 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185993" y="5138376"/>
            <a:ext cx="1400415" cy="1371600"/>
          </a:xfrm>
          <a:prstGeom prst="rect">
            <a:avLst/>
          </a:prstGeom>
        </p:spPr>
      </p:pic>
      <p:pic>
        <p:nvPicPr>
          <p:cNvPr id="62" name="Picture 6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185992" y="3766776"/>
            <a:ext cx="1400415" cy="1371600"/>
          </a:xfrm>
          <a:prstGeom prst="rect">
            <a:avLst/>
          </a:prstGeom>
        </p:spPr>
      </p:pic>
      <p:pic>
        <p:nvPicPr>
          <p:cNvPr id="63" name="Picture 6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5152784"/>
            <a:ext cx="1400415" cy="1371600"/>
          </a:xfrm>
          <a:prstGeom prst="rect">
            <a:avLst/>
          </a:prstGeom>
        </p:spPr>
      </p:pic>
      <p:pic>
        <p:nvPicPr>
          <p:cNvPr id="64" name="Picture 6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557592" y="5167192"/>
            <a:ext cx="1400415" cy="1371600"/>
          </a:xfrm>
          <a:prstGeom prst="rect">
            <a:avLst/>
          </a:prstGeom>
        </p:spPr>
      </p:pic>
      <p:pic>
        <p:nvPicPr>
          <p:cNvPr id="65" name="Picture 6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929193" y="2423992"/>
            <a:ext cx="1400415" cy="1371600"/>
          </a:xfrm>
          <a:prstGeom prst="rect">
            <a:avLst/>
          </a:prstGeom>
        </p:spPr>
      </p:pic>
      <p:pic>
        <p:nvPicPr>
          <p:cNvPr id="66" name="Picture 6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5914785" y="3781184"/>
            <a:ext cx="1400415" cy="1371600"/>
          </a:xfrm>
          <a:prstGeom prst="rect">
            <a:avLst/>
          </a:prstGeom>
        </p:spPr>
      </p:pic>
      <p:pic>
        <p:nvPicPr>
          <p:cNvPr id="67" name="Picture 6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557592" y="3795592"/>
            <a:ext cx="1400415" cy="1371600"/>
          </a:xfrm>
          <a:prstGeom prst="rect">
            <a:avLst/>
          </a:prstGeom>
        </p:spPr>
      </p:pic>
      <p:pic>
        <p:nvPicPr>
          <p:cNvPr id="68" name="Picture 6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3185993" y="2423992"/>
            <a:ext cx="1400415" cy="1371600"/>
          </a:xfrm>
          <a:prstGeom prst="rect">
            <a:avLst/>
          </a:prstGeom>
        </p:spPr>
      </p:pic>
      <p:pic>
        <p:nvPicPr>
          <p:cNvPr id="69" name="Picture 6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557593" y="2423992"/>
            <a:ext cx="1400415" cy="1371600"/>
          </a:xfrm>
          <a:prstGeom prst="rect">
            <a:avLst/>
          </a:prstGeom>
        </p:spPr>
      </p:pic>
      <p:sp>
        <p:nvSpPr>
          <p:cNvPr id="2" name="Rectangle 1"/>
          <p:cNvSpPr/>
          <p:nvPr/>
        </p:nvSpPr>
        <p:spPr>
          <a:xfrm>
            <a:off x="1828800" y="1037984"/>
            <a:ext cx="5486400" cy="5486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838200" y="152400"/>
            <a:ext cx="7239000" cy="707886"/>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838200" y="130314"/>
            <a:ext cx="7162800" cy="707886"/>
          </a:xfrm>
          <a:prstGeom prst="rect">
            <a:avLst/>
          </a:prstGeom>
          <a:noFill/>
        </p:spPr>
        <p:txBody>
          <a:bodyPr wrap="square" rtlCol="0">
            <a:spAutoFit/>
          </a:bodyPr>
          <a:lstStyle/>
          <a:p>
            <a:pPr algn="ctr"/>
            <a:r>
              <a:rPr lang="en-US" sz="4000" dirty="0" smtClean="0"/>
              <a:t>Painting a Plane with a Line</a:t>
            </a:r>
            <a:endParaRPr lang="en-US" sz="4000" dirty="0"/>
          </a:p>
        </p:txBody>
      </p:sp>
    </p:spTree>
    <p:extLst>
      <p:ext uri="{BB962C8B-B14F-4D97-AF65-F5344CB8AC3E}">
        <p14:creationId xmlns:p14="http://schemas.microsoft.com/office/powerpoint/2010/main" val="425162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0"/>
                                        </p:tgtEl>
                                      </p:cBhvr>
                                    </p:animEffect>
                                    <p:set>
                                      <p:cBhvr>
                                        <p:cTn id="50" dur="1" fill="hold">
                                          <p:stCondLst>
                                            <p:cond delay="499"/>
                                          </p:stCondLst>
                                        </p:cTn>
                                        <p:tgtEl>
                                          <p:spTgt spid="10"/>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12"/>
                                        </p:tgtEl>
                                      </p:cBhvr>
                                    </p:animEffect>
                                    <p:set>
                                      <p:cBhvr>
                                        <p:cTn id="53" dur="1" fill="hold">
                                          <p:stCondLst>
                                            <p:cond delay="499"/>
                                          </p:stCondLst>
                                        </p:cTn>
                                        <p:tgtEl>
                                          <p:spTgt spid="12"/>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13"/>
                                        </p:tgtEl>
                                      </p:cBhvr>
                                    </p:animEffect>
                                    <p:set>
                                      <p:cBhvr>
                                        <p:cTn id="56" dur="1" fill="hold">
                                          <p:stCondLst>
                                            <p:cond delay="499"/>
                                          </p:stCondLst>
                                        </p:cTn>
                                        <p:tgtEl>
                                          <p:spTgt spid="13"/>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14"/>
                                        </p:tgtEl>
                                      </p:cBhvr>
                                    </p:animEffect>
                                    <p:set>
                                      <p:cBhvr>
                                        <p:cTn id="59" dur="1" fill="hold">
                                          <p:stCondLst>
                                            <p:cond delay="499"/>
                                          </p:stCondLst>
                                        </p:cTn>
                                        <p:tgtEl>
                                          <p:spTgt spid="14"/>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15"/>
                                        </p:tgtEl>
                                      </p:cBhvr>
                                    </p:animEffect>
                                    <p:set>
                                      <p:cBhvr>
                                        <p:cTn id="62" dur="1" fill="hold">
                                          <p:stCondLst>
                                            <p:cond delay="499"/>
                                          </p:stCondLst>
                                        </p:cTn>
                                        <p:tgtEl>
                                          <p:spTgt spid="15"/>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16"/>
                                        </p:tgtEl>
                                      </p:cBhvr>
                                    </p:animEffect>
                                    <p:set>
                                      <p:cBhvr>
                                        <p:cTn id="65" dur="1" fill="hold">
                                          <p:stCondLst>
                                            <p:cond delay="499"/>
                                          </p:stCondLst>
                                        </p:cTn>
                                        <p:tgtEl>
                                          <p:spTgt spid="16"/>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7"/>
                                        </p:tgtEl>
                                      </p:cBhvr>
                                    </p:animEffect>
                                    <p:set>
                                      <p:cBhvr>
                                        <p:cTn id="68" dur="1" fill="hold">
                                          <p:stCondLst>
                                            <p:cond delay="499"/>
                                          </p:stCondLst>
                                        </p:cTn>
                                        <p:tgtEl>
                                          <p:spTgt spid="17"/>
                                        </p:tgtEl>
                                        <p:attrNameLst>
                                          <p:attrName>style.visibility</p:attrName>
                                        </p:attrNameLst>
                                      </p:cBhvr>
                                      <p:to>
                                        <p:strVal val="hidden"/>
                                      </p:to>
                                    </p:set>
                                  </p:childTnLst>
                                </p:cTn>
                              </p:par>
                              <p:par>
                                <p:cTn id="69" presetID="10" presetClass="entr" presetSubtype="0"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par>
                                <p:cTn id="72" presetID="10" presetClass="entr" presetSubtype="0" fill="hold"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500"/>
                                        <p:tgtEl>
                                          <p:spTgt spid="20"/>
                                        </p:tgtEl>
                                      </p:cBhvr>
                                    </p:animEffect>
                                  </p:childTnLst>
                                </p:cTn>
                              </p:par>
                              <p:par>
                                <p:cTn id="75" presetID="10" presetClass="entr" presetSubtype="0"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500"/>
                                        <p:tgtEl>
                                          <p:spTgt spid="23"/>
                                        </p:tgtEl>
                                      </p:cBhvr>
                                    </p:animEffect>
                                  </p:childTnLst>
                                </p:cTn>
                              </p:par>
                              <p:par>
                                <p:cTn id="78" presetID="10" presetClass="entr" presetSubtype="0" fill="hold"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500"/>
                                        <p:tgtEl>
                                          <p:spTgt spid="22"/>
                                        </p:tgtEl>
                                      </p:cBhvr>
                                    </p:animEffect>
                                  </p:childTnLst>
                                </p:cTn>
                              </p:par>
                              <p:par>
                                <p:cTn id="81" presetID="10" presetClass="entr" presetSubtype="0" fill="hold" nodeType="with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fade">
                                      <p:cBhvr>
                                        <p:cTn id="83" dur="500"/>
                                        <p:tgtEl>
                                          <p:spTgt spid="24"/>
                                        </p:tgtEl>
                                      </p:cBhvr>
                                    </p:animEffect>
                                  </p:childTnLst>
                                </p:cTn>
                              </p:par>
                              <p:par>
                                <p:cTn id="84" presetID="10" presetClass="entr" presetSubtype="0" fill="hold"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par>
                                <p:cTn id="87" presetID="10" presetClass="entr" presetSubtype="0" fill="hold" nodeType="with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fade">
                                      <p:cBhvr>
                                        <p:cTn id="89" dur="500"/>
                                        <p:tgtEl>
                                          <p:spTgt spid="26"/>
                                        </p:tgtEl>
                                      </p:cBhvr>
                                    </p:animEffect>
                                  </p:childTnLst>
                                </p:cTn>
                              </p:par>
                              <p:par>
                                <p:cTn id="90" presetID="10" presetClass="entr" presetSubtype="0" fill="hold" nodeType="with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500"/>
                                        <p:tgtEl>
                                          <p:spTgt spid="27"/>
                                        </p:tgtEl>
                                      </p:cBhvr>
                                    </p:animEffect>
                                  </p:childTnLst>
                                </p:cTn>
                              </p:par>
                              <p:par>
                                <p:cTn id="93" presetID="10" presetClass="entr" presetSubtype="0" fill="hold" nodeType="with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500"/>
                                        <p:tgtEl>
                                          <p:spTgt spid="28"/>
                                        </p:tgtEl>
                                      </p:cBhvr>
                                    </p:animEffect>
                                  </p:childTnLst>
                                </p:cTn>
                              </p:par>
                              <p:par>
                                <p:cTn id="96" presetID="10" presetClass="entr" presetSubtype="0" fill="hold"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500"/>
                                        <p:tgtEl>
                                          <p:spTgt spid="29"/>
                                        </p:tgtEl>
                                      </p:cBhvr>
                                    </p:animEffect>
                                  </p:childTnLst>
                                </p:cTn>
                              </p:par>
                              <p:par>
                                <p:cTn id="99" presetID="10" presetClass="entr" presetSubtype="0" fill="hold" nodeType="with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500"/>
                                        <p:tgtEl>
                                          <p:spTgt spid="30"/>
                                        </p:tgtEl>
                                      </p:cBhvr>
                                    </p:animEffect>
                                  </p:childTnLst>
                                </p:cTn>
                              </p:par>
                              <p:par>
                                <p:cTn id="102" presetID="10" presetClass="entr" presetSubtype="0" fill="hold" nodeType="with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fade">
                                      <p:cBhvr>
                                        <p:cTn id="104" dur="500"/>
                                        <p:tgtEl>
                                          <p:spTgt spid="31"/>
                                        </p:tgtEl>
                                      </p:cBhvr>
                                    </p:animEffect>
                                  </p:childTnLst>
                                </p:cTn>
                              </p:par>
                              <p:par>
                                <p:cTn id="105" presetID="10" presetClass="entr" presetSubtype="0" fill="hold" nodeType="with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500"/>
                                        <p:tgtEl>
                                          <p:spTgt spid="32"/>
                                        </p:tgtEl>
                                      </p:cBhvr>
                                    </p:animEffect>
                                  </p:childTnLst>
                                </p:cTn>
                              </p:par>
                              <p:par>
                                <p:cTn id="108" presetID="10" presetClass="entr" presetSubtype="0" fill="hold" nodeType="withEffect">
                                  <p:stCondLst>
                                    <p:cond delay="0"/>
                                  </p:stCondLst>
                                  <p:childTnLst>
                                    <p:set>
                                      <p:cBhvr>
                                        <p:cTn id="109" dur="1" fill="hold">
                                          <p:stCondLst>
                                            <p:cond delay="0"/>
                                          </p:stCondLst>
                                        </p:cTn>
                                        <p:tgtEl>
                                          <p:spTgt spid="33"/>
                                        </p:tgtEl>
                                        <p:attrNameLst>
                                          <p:attrName>style.visibility</p:attrName>
                                        </p:attrNameLst>
                                      </p:cBhvr>
                                      <p:to>
                                        <p:strVal val="visible"/>
                                      </p:to>
                                    </p:set>
                                    <p:animEffect transition="in" filter="fade">
                                      <p:cBhvr>
                                        <p:cTn id="110" dur="500"/>
                                        <p:tgtEl>
                                          <p:spTgt spid="33"/>
                                        </p:tgtEl>
                                      </p:cBhvr>
                                    </p:animEffect>
                                  </p:childTnLst>
                                </p:cTn>
                              </p:par>
                              <p:par>
                                <p:cTn id="111" presetID="10" presetClass="entr" presetSubtype="0" fill="hold" nodeType="withEffect">
                                  <p:stCondLst>
                                    <p:cond delay="0"/>
                                  </p:stCondLst>
                                  <p:childTnLst>
                                    <p:set>
                                      <p:cBhvr>
                                        <p:cTn id="112" dur="1" fill="hold">
                                          <p:stCondLst>
                                            <p:cond delay="0"/>
                                          </p:stCondLst>
                                        </p:cTn>
                                        <p:tgtEl>
                                          <p:spTgt spid="34"/>
                                        </p:tgtEl>
                                        <p:attrNameLst>
                                          <p:attrName>style.visibility</p:attrName>
                                        </p:attrNameLst>
                                      </p:cBhvr>
                                      <p:to>
                                        <p:strVal val="visible"/>
                                      </p:to>
                                    </p:set>
                                    <p:animEffect transition="in" filter="fade">
                                      <p:cBhvr>
                                        <p:cTn id="113" dur="500"/>
                                        <p:tgtEl>
                                          <p:spTgt spid="34"/>
                                        </p:tgtEl>
                                      </p:cBhvr>
                                    </p:animEffect>
                                  </p:childTnLst>
                                </p:cTn>
                              </p:par>
                              <p:par>
                                <p:cTn id="114" presetID="10" presetClass="entr" presetSubtype="0" fill="hold" nodeType="withEffect">
                                  <p:stCondLst>
                                    <p:cond delay="0"/>
                                  </p:stCondLst>
                                  <p:childTnLst>
                                    <p:set>
                                      <p:cBhvr>
                                        <p:cTn id="115" dur="1" fill="hold">
                                          <p:stCondLst>
                                            <p:cond delay="0"/>
                                          </p:stCondLst>
                                        </p:cTn>
                                        <p:tgtEl>
                                          <p:spTgt spid="35"/>
                                        </p:tgtEl>
                                        <p:attrNameLst>
                                          <p:attrName>style.visibility</p:attrName>
                                        </p:attrNameLst>
                                      </p:cBhvr>
                                      <p:to>
                                        <p:strVal val="visible"/>
                                      </p:to>
                                    </p:set>
                                    <p:animEffect transition="in" filter="fade">
                                      <p:cBhvr>
                                        <p:cTn id="116" dur="500"/>
                                        <p:tgtEl>
                                          <p:spTgt spid="35"/>
                                        </p:tgtEl>
                                      </p:cBhvr>
                                    </p:animEffect>
                                  </p:childTnLst>
                                </p:cTn>
                              </p:par>
                              <p:par>
                                <p:cTn id="117" presetID="10" presetClass="entr" presetSubtype="0" fill="hold" nodeType="with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500"/>
                                        <p:tgtEl>
                                          <p:spTgt spid="37"/>
                                        </p:tgtEl>
                                      </p:cBhvr>
                                    </p:animEffect>
                                  </p:childTnLst>
                                </p:cTn>
                              </p:par>
                              <p:par>
                                <p:cTn id="120" presetID="10" presetClass="entr" presetSubtype="0" fill="hold" nodeType="withEffect">
                                  <p:stCondLst>
                                    <p:cond delay="0"/>
                                  </p:stCondLst>
                                  <p:childTnLst>
                                    <p:set>
                                      <p:cBhvr>
                                        <p:cTn id="121" dur="1" fill="hold">
                                          <p:stCondLst>
                                            <p:cond delay="0"/>
                                          </p:stCondLst>
                                        </p:cTn>
                                        <p:tgtEl>
                                          <p:spTgt spid="38"/>
                                        </p:tgtEl>
                                        <p:attrNameLst>
                                          <p:attrName>style.visibility</p:attrName>
                                        </p:attrNameLst>
                                      </p:cBhvr>
                                      <p:to>
                                        <p:strVal val="visible"/>
                                      </p:to>
                                    </p:set>
                                    <p:animEffect transition="in" filter="fade">
                                      <p:cBhvr>
                                        <p:cTn id="122" dur="500"/>
                                        <p:tgtEl>
                                          <p:spTgt spid="38"/>
                                        </p:tgtEl>
                                      </p:cBhvr>
                                    </p:animEffect>
                                  </p:childTnLst>
                                </p:cTn>
                              </p:par>
                              <p:par>
                                <p:cTn id="123" presetID="10" presetClass="entr" presetSubtype="0" fill="hold" nodeType="withEffect">
                                  <p:stCondLst>
                                    <p:cond delay="0"/>
                                  </p:stCondLst>
                                  <p:childTnLst>
                                    <p:set>
                                      <p:cBhvr>
                                        <p:cTn id="124" dur="1" fill="hold">
                                          <p:stCondLst>
                                            <p:cond delay="0"/>
                                          </p:stCondLst>
                                        </p:cTn>
                                        <p:tgtEl>
                                          <p:spTgt spid="39"/>
                                        </p:tgtEl>
                                        <p:attrNameLst>
                                          <p:attrName>style.visibility</p:attrName>
                                        </p:attrNameLst>
                                      </p:cBhvr>
                                      <p:to>
                                        <p:strVal val="visible"/>
                                      </p:to>
                                    </p:set>
                                    <p:animEffect transition="in" filter="fade">
                                      <p:cBhvr>
                                        <p:cTn id="125" dur="500"/>
                                        <p:tgtEl>
                                          <p:spTgt spid="39"/>
                                        </p:tgtEl>
                                      </p:cBhvr>
                                    </p:animEffect>
                                  </p:childTnLst>
                                </p:cTn>
                              </p:par>
                              <p:par>
                                <p:cTn id="126" presetID="10" presetClass="entr" presetSubtype="0" fill="hold" nodeType="withEffect">
                                  <p:stCondLst>
                                    <p:cond delay="0"/>
                                  </p:stCondLst>
                                  <p:childTnLst>
                                    <p:set>
                                      <p:cBhvr>
                                        <p:cTn id="127" dur="1" fill="hold">
                                          <p:stCondLst>
                                            <p:cond delay="0"/>
                                          </p:stCondLst>
                                        </p:cTn>
                                        <p:tgtEl>
                                          <p:spTgt spid="40"/>
                                        </p:tgtEl>
                                        <p:attrNameLst>
                                          <p:attrName>style.visibility</p:attrName>
                                        </p:attrNameLst>
                                      </p:cBhvr>
                                      <p:to>
                                        <p:strVal val="visible"/>
                                      </p:to>
                                    </p:set>
                                    <p:animEffect transition="in" filter="fade">
                                      <p:cBhvr>
                                        <p:cTn id="128" dur="500"/>
                                        <p:tgtEl>
                                          <p:spTgt spid="40"/>
                                        </p:tgtEl>
                                      </p:cBhvr>
                                    </p:animEffect>
                                  </p:childTnLst>
                                </p:cTn>
                              </p:par>
                              <p:par>
                                <p:cTn id="129" presetID="10" presetClass="entr" presetSubtype="0" fill="hold" nodeType="withEffect">
                                  <p:stCondLst>
                                    <p:cond delay="0"/>
                                  </p:stCondLst>
                                  <p:childTnLst>
                                    <p:set>
                                      <p:cBhvr>
                                        <p:cTn id="130" dur="1" fill="hold">
                                          <p:stCondLst>
                                            <p:cond delay="0"/>
                                          </p:stCondLst>
                                        </p:cTn>
                                        <p:tgtEl>
                                          <p:spTgt spid="41"/>
                                        </p:tgtEl>
                                        <p:attrNameLst>
                                          <p:attrName>style.visibility</p:attrName>
                                        </p:attrNameLst>
                                      </p:cBhvr>
                                      <p:to>
                                        <p:strVal val="visible"/>
                                      </p:to>
                                    </p:set>
                                    <p:animEffect transition="in" filter="fade">
                                      <p:cBhvr>
                                        <p:cTn id="131" dur="500"/>
                                        <p:tgtEl>
                                          <p:spTgt spid="41"/>
                                        </p:tgtEl>
                                      </p:cBhvr>
                                    </p:animEffect>
                                  </p:childTnLst>
                                </p:cTn>
                              </p:par>
                              <p:par>
                                <p:cTn id="132" presetID="10" presetClass="entr" presetSubtype="0" fill="hold" nodeType="with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500"/>
                                        <p:tgtEl>
                                          <p:spTgt spid="42"/>
                                        </p:tgtEl>
                                      </p:cBhvr>
                                    </p:animEffect>
                                  </p:childTnLst>
                                </p:cTn>
                              </p:par>
                              <p:par>
                                <p:cTn id="135" presetID="10" presetClass="entr" presetSubtype="0" fill="hold" nodeType="withEffect">
                                  <p:stCondLst>
                                    <p:cond delay="0"/>
                                  </p:stCondLst>
                                  <p:childTnLst>
                                    <p:set>
                                      <p:cBhvr>
                                        <p:cTn id="136" dur="1" fill="hold">
                                          <p:stCondLst>
                                            <p:cond delay="0"/>
                                          </p:stCondLst>
                                        </p:cTn>
                                        <p:tgtEl>
                                          <p:spTgt spid="44"/>
                                        </p:tgtEl>
                                        <p:attrNameLst>
                                          <p:attrName>style.visibility</p:attrName>
                                        </p:attrNameLst>
                                      </p:cBhvr>
                                      <p:to>
                                        <p:strVal val="visible"/>
                                      </p:to>
                                    </p:set>
                                    <p:animEffect transition="in" filter="fade">
                                      <p:cBhvr>
                                        <p:cTn id="137" dur="500"/>
                                        <p:tgtEl>
                                          <p:spTgt spid="44"/>
                                        </p:tgtEl>
                                      </p:cBhvr>
                                    </p:animEffect>
                                  </p:childTnLst>
                                </p:cTn>
                              </p:par>
                              <p:par>
                                <p:cTn id="138" presetID="10" presetClass="entr" presetSubtype="0" fill="hold" nodeType="withEffect">
                                  <p:stCondLst>
                                    <p:cond delay="0"/>
                                  </p:stCondLst>
                                  <p:childTnLst>
                                    <p:set>
                                      <p:cBhvr>
                                        <p:cTn id="139" dur="1" fill="hold">
                                          <p:stCondLst>
                                            <p:cond delay="0"/>
                                          </p:stCondLst>
                                        </p:cTn>
                                        <p:tgtEl>
                                          <p:spTgt spid="43"/>
                                        </p:tgtEl>
                                        <p:attrNameLst>
                                          <p:attrName>style.visibility</p:attrName>
                                        </p:attrNameLst>
                                      </p:cBhvr>
                                      <p:to>
                                        <p:strVal val="visible"/>
                                      </p:to>
                                    </p:set>
                                    <p:animEffect transition="in" filter="fade">
                                      <p:cBhvr>
                                        <p:cTn id="140" dur="500"/>
                                        <p:tgtEl>
                                          <p:spTgt spid="43"/>
                                        </p:tgtEl>
                                      </p:cBhvr>
                                    </p:animEffect>
                                  </p:childTnLst>
                                </p:cTn>
                              </p:par>
                              <p:par>
                                <p:cTn id="141" presetID="10" presetClass="entr" presetSubtype="0" fill="hold" nodeType="withEffect">
                                  <p:stCondLst>
                                    <p:cond delay="0"/>
                                  </p:stCondLst>
                                  <p:childTnLst>
                                    <p:set>
                                      <p:cBhvr>
                                        <p:cTn id="142" dur="1" fill="hold">
                                          <p:stCondLst>
                                            <p:cond delay="0"/>
                                          </p:stCondLst>
                                        </p:cTn>
                                        <p:tgtEl>
                                          <p:spTgt spid="45"/>
                                        </p:tgtEl>
                                        <p:attrNameLst>
                                          <p:attrName>style.visibility</p:attrName>
                                        </p:attrNameLst>
                                      </p:cBhvr>
                                      <p:to>
                                        <p:strVal val="visible"/>
                                      </p:to>
                                    </p:set>
                                    <p:animEffect transition="in" filter="fade">
                                      <p:cBhvr>
                                        <p:cTn id="143" dur="500"/>
                                        <p:tgtEl>
                                          <p:spTgt spid="45"/>
                                        </p:tgtEl>
                                      </p:cBhvr>
                                    </p:animEffect>
                                  </p:childTnLst>
                                </p:cTn>
                              </p:par>
                              <p:par>
                                <p:cTn id="144" presetID="10" presetClass="entr" presetSubtype="0" fill="hold" nodeType="withEffect">
                                  <p:stCondLst>
                                    <p:cond delay="0"/>
                                  </p:stCondLst>
                                  <p:childTnLst>
                                    <p:set>
                                      <p:cBhvr>
                                        <p:cTn id="145" dur="1" fill="hold">
                                          <p:stCondLst>
                                            <p:cond delay="0"/>
                                          </p:stCondLst>
                                        </p:cTn>
                                        <p:tgtEl>
                                          <p:spTgt spid="46"/>
                                        </p:tgtEl>
                                        <p:attrNameLst>
                                          <p:attrName>style.visibility</p:attrName>
                                        </p:attrNameLst>
                                      </p:cBhvr>
                                      <p:to>
                                        <p:strVal val="visible"/>
                                      </p:to>
                                    </p:set>
                                    <p:animEffect transition="in" filter="fade">
                                      <p:cBhvr>
                                        <p:cTn id="146" dur="500"/>
                                        <p:tgtEl>
                                          <p:spTgt spid="46"/>
                                        </p:tgtEl>
                                      </p:cBhvr>
                                    </p:animEffect>
                                  </p:childTnLst>
                                </p:cTn>
                              </p:par>
                              <p:par>
                                <p:cTn id="147" presetID="10" presetClass="entr" presetSubtype="0" fill="hold" nodeType="withEffect">
                                  <p:stCondLst>
                                    <p:cond delay="0"/>
                                  </p:stCondLst>
                                  <p:childTnLst>
                                    <p:set>
                                      <p:cBhvr>
                                        <p:cTn id="148" dur="1" fill="hold">
                                          <p:stCondLst>
                                            <p:cond delay="0"/>
                                          </p:stCondLst>
                                        </p:cTn>
                                        <p:tgtEl>
                                          <p:spTgt spid="47"/>
                                        </p:tgtEl>
                                        <p:attrNameLst>
                                          <p:attrName>style.visibility</p:attrName>
                                        </p:attrNameLst>
                                      </p:cBhvr>
                                      <p:to>
                                        <p:strVal val="visible"/>
                                      </p:to>
                                    </p:set>
                                    <p:animEffect transition="in" filter="fade">
                                      <p:cBhvr>
                                        <p:cTn id="149" dur="500"/>
                                        <p:tgtEl>
                                          <p:spTgt spid="47"/>
                                        </p:tgtEl>
                                      </p:cBhvr>
                                    </p:animEffect>
                                  </p:childTnLst>
                                </p:cTn>
                              </p:par>
                              <p:par>
                                <p:cTn id="150" presetID="10" presetClass="entr" presetSubtype="0" fill="hold" nodeType="withEffect">
                                  <p:stCondLst>
                                    <p:cond delay="0"/>
                                  </p:stCondLst>
                                  <p:childTnLst>
                                    <p:set>
                                      <p:cBhvr>
                                        <p:cTn id="151" dur="1" fill="hold">
                                          <p:stCondLst>
                                            <p:cond delay="0"/>
                                          </p:stCondLst>
                                        </p:cTn>
                                        <p:tgtEl>
                                          <p:spTgt spid="48"/>
                                        </p:tgtEl>
                                        <p:attrNameLst>
                                          <p:attrName>style.visibility</p:attrName>
                                        </p:attrNameLst>
                                      </p:cBhvr>
                                      <p:to>
                                        <p:strVal val="visible"/>
                                      </p:to>
                                    </p:set>
                                    <p:animEffect transition="in" filter="fade">
                                      <p:cBhvr>
                                        <p:cTn id="152" dur="500"/>
                                        <p:tgtEl>
                                          <p:spTgt spid="48"/>
                                        </p:tgtEl>
                                      </p:cBhvr>
                                    </p:animEffect>
                                  </p:childTnLst>
                                </p:cTn>
                              </p:par>
                              <p:par>
                                <p:cTn id="153" presetID="10" presetClass="entr" presetSubtype="0" fill="hold" nodeType="withEffect">
                                  <p:stCondLst>
                                    <p:cond delay="0"/>
                                  </p:stCondLst>
                                  <p:childTnLst>
                                    <p:set>
                                      <p:cBhvr>
                                        <p:cTn id="154" dur="1" fill="hold">
                                          <p:stCondLst>
                                            <p:cond delay="0"/>
                                          </p:stCondLst>
                                        </p:cTn>
                                        <p:tgtEl>
                                          <p:spTgt spid="49"/>
                                        </p:tgtEl>
                                        <p:attrNameLst>
                                          <p:attrName>style.visibility</p:attrName>
                                        </p:attrNameLst>
                                      </p:cBhvr>
                                      <p:to>
                                        <p:strVal val="visible"/>
                                      </p:to>
                                    </p:set>
                                    <p:animEffect transition="in" filter="fade">
                                      <p:cBhvr>
                                        <p:cTn id="155" dur="500"/>
                                        <p:tgtEl>
                                          <p:spTgt spid="49"/>
                                        </p:tgtEl>
                                      </p:cBhvr>
                                    </p:animEffect>
                                  </p:childTnLst>
                                </p:cTn>
                              </p:par>
                              <p:par>
                                <p:cTn id="156" presetID="10" presetClass="entr" presetSubtype="0" fill="hold" nodeType="withEffect">
                                  <p:stCondLst>
                                    <p:cond delay="0"/>
                                  </p:stCondLst>
                                  <p:childTnLst>
                                    <p:set>
                                      <p:cBhvr>
                                        <p:cTn id="157" dur="1" fill="hold">
                                          <p:stCondLst>
                                            <p:cond delay="0"/>
                                          </p:stCondLst>
                                        </p:cTn>
                                        <p:tgtEl>
                                          <p:spTgt spid="52"/>
                                        </p:tgtEl>
                                        <p:attrNameLst>
                                          <p:attrName>style.visibility</p:attrName>
                                        </p:attrNameLst>
                                      </p:cBhvr>
                                      <p:to>
                                        <p:strVal val="visible"/>
                                      </p:to>
                                    </p:set>
                                    <p:animEffect transition="in" filter="fade">
                                      <p:cBhvr>
                                        <p:cTn id="158" dur="500"/>
                                        <p:tgtEl>
                                          <p:spTgt spid="52"/>
                                        </p:tgtEl>
                                      </p:cBhvr>
                                    </p:animEffect>
                                  </p:childTnLst>
                                </p:cTn>
                              </p:par>
                              <p:par>
                                <p:cTn id="159" presetID="10" presetClass="entr" presetSubtype="0" fill="hold" nodeType="withEffect">
                                  <p:stCondLst>
                                    <p:cond delay="0"/>
                                  </p:stCondLst>
                                  <p:childTnLst>
                                    <p:set>
                                      <p:cBhvr>
                                        <p:cTn id="160" dur="1" fill="hold">
                                          <p:stCondLst>
                                            <p:cond delay="0"/>
                                          </p:stCondLst>
                                        </p:cTn>
                                        <p:tgtEl>
                                          <p:spTgt spid="50"/>
                                        </p:tgtEl>
                                        <p:attrNameLst>
                                          <p:attrName>style.visibility</p:attrName>
                                        </p:attrNameLst>
                                      </p:cBhvr>
                                      <p:to>
                                        <p:strVal val="visible"/>
                                      </p:to>
                                    </p:set>
                                    <p:animEffect transition="in" filter="fade">
                                      <p:cBhvr>
                                        <p:cTn id="161" dur="500"/>
                                        <p:tgtEl>
                                          <p:spTgt spid="50"/>
                                        </p:tgtEl>
                                      </p:cBhvr>
                                    </p:animEffect>
                                  </p:childTnLst>
                                </p:cTn>
                              </p:par>
                              <p:par>
                                <p:cTn id="162" presetID="10" presetClass="entr" presetSubtype="0" fill="hold" nodeType="withEffect">
                                  <p:stCondLst>
                                    <p:cond delay="0"/>
                                  </p:stCondLst>
                                  <p:childTnLst>
                                    <p:set>
                                      <p:cBhvr>
                                        <p:cTn id="163" dur="1" fill="hold">
                                          <p:stCondLst>
                                            <p:cond delay="0"/>
                                          </p:stCondLst>
                                        </p:cTn>
                                        <p:tgtEl>
                                          <p:spTgt spid="51"/>
                                        </p:tgtEl>
                                        <p:attrNameLst>
                                          <p:attrName>style.visibility</p:attrName>
                                        </p:attrNameLst>
                                      </p:cBhvr>
                                      <p:to>
                                        <p:strVal val="visible"/>
                                      </p:to>
                                    </p:set>
                                    <p:animEffect transition="in" filter="fade">
                                      <p:cBhvr>
                                        <p:cTn id="164" dur="500"/>
                                        <p:tgtEl>
                                          <p:spTgt spid="51"/>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nodeType="clickEffect">
                                  <p:stCondLst>
                                    <p:cond delay="0"/>
                                  </p:stCondLst>
                                  <p:childTnLst>
                                    <p:set>
                                      <p:cBhvr>
                                        <p:cTn id="168" dur="1" fill="hold">
                                          <p:stCondLst>
                                            <p:cond delay="0"/>
                                          </p:stCondLst>
                                        </p:cTn>
                                        <p:tgtEl>
                                          <p:spTgt spid="54"/>
                                        </p:tgtEl>
                                        <p:attrNameLst>
                                          <p:attrName>style.visibility</p:attrName>
                                        </p:attrNameLst>
                                      </p:cBhvr>
                                      <p:to>
                                        <p:strVal val="visible"/>
                                      </p:to>
                                    </p:set>
                                    <p:animEffect transition="in" filter="fade">
                                      <p:cBhvr>
                                        <p:cTn id="169" dur="500"/>
                                        <p:tgtEl>
                                          <p:spTgt spid="54"/>
                                        </p:tgtEl>
                                      </p:cBhvr>
                                    </p:animEffect>
                                  </p:childTnLst>
                                </p:cTn>
                              </p:par>
                              <p:par>
                                <p:cTn id="170" presetID="10" presetClass="entr" presetSubtype="0" fill="hold" nodeType="withEffect">
                                  <p:stCondLst>
                                    <p:cond delay="0"/>
                                  </p:stCondLst>
                                  <p:childTnLst>
                                    <p:set>
                                      <p:cBhvr>
                                        <p:cTn id="171" dur="1" fill="hold">
                                          <p:stCondLst>
                                            <p:cond delay="0"/>
                                          </p:stCondLst>
                                        </p:cTn>
                                        <p:tgtEl>
                                          <p:spTgt spid="55"/>
                                        </p:tgtEl>
                                        <p:attrNameLst>
                                          <p:attrName>style.visibility</p:attrName>
                                        </p:attrNameLst>
                                      </p:cBhvr>
                                      <p:to>
                                        <p:strVal val="visible"/>
                                      </p:to>
                                    </p:set>
                                    <p:animEffect transition="in" filter="fade">
                                      <p:cBhvr>
                                        <p:cTn id="172" dur="500"/>
                                        <p:tgtEl>
                                          <p:spTgt spid="55"/>
                                        </p:tgtEl>
                                      </p:cBhvr>
                                    </p:animEffect>
                                  </p:childTnLst>
                                </p:cTn>
                              </p:par>
                              <p:par>
                                <p:cTn id="173" presetID="10" presetClass="entr" presetSubtype="0" fill="hold" nodeType="withEffect">
                                  <p:stCondLst>
                                    <p:cond delay="0"/>
                                  </p:stCondLst>
                                  <p:childTnLst>
                                    <p:set>
                                      <p:cBhvr>
                                        <p:cTn id="174" dur="1" fill="hold">
                                          <p:stCondLst>
                                            <p:cond delay="0"/>
                                          </p:stCondLst>
                                        </p:cTn>
                                        <p:tgtEl>
                                          <p:spTgt spid="56"/>
                                        </p:tgtEl>
                                        <p:attrNameLst>
                                          <p:attrName>style.visibility</p:attrName>
                                        </p:attrNameLst>
                                      </p:cBhvr>
                                      <p:to>
                                        <p:strVal val="visible"/>
                                      </p:to>
                                    </p:set>
                                    <p:animEffect transition="in" filter="fade">
                                      <p:cBhvr>
                                        <p:cTn id="175" dur="500"/>
                                        <p:tgtEl>
                                          <p:spTgt spid="56"/>
                                        </p:tgtEl>
                                      </p:cBhvr>
                                    </p:animEffect>
                                  </p:childTnLst>
                                </p:cTn>
                              </p:par>
                              <p:par>
                                <p:cTn id="176" presetID="10" presetClass="entr" presetSubtype="0" fill="hold" nodeType="withEffect">
                                  <p:stCondLst>
                                    <p:cond delay="0"/>
                                  </p:stCondLst>
                                  <p:childTnLst>
                                    <p:set>
                                      <p:cBhvr>
                                        <p:cTn id="177" dur="1" fill="hold">
                                          <p:stCondLst>
                                            <p:cond delay="0"/>
                                          </p:stCondLst>
                                        </p:cTn>
                                        <p:tgtEl>
                                          <p:spTgt spid="57"/>
                                        </p:tgtEl>
                                        <p:attrNameLst>
                                          <p:attrName>style.visibility</p:attrName>
                                        </p:attrNameLst>
                                      </p:cBhvr>
                                      <p:to>
                                        <p:strVal val="visible"/>
                                      </p:to>
                                    </p:set>
                                    <p:animEffect transition="in" filter="fade">
                                      <p:cBhvr>
                                        <p:cTn id="178" dur="500"/>
                                        <p:tgtEl>
                                          <p:spTgt spid="57"/>
                                        </p:tgtEl>
                                      </p:cBhvr>
                                    </p:animEffect>
                                  </p:childTnLst>
                                </p:cTn>
                              </p:par>
                              <p:par>
                                <p:cTn id="179" presetID="10" presetClass="entr" presetSubtype="0" fill="hold" nodeType="withEffect">
                                  <p:stCondLst>
                                    <p:cond delay="0"/>
                                  </p:stCondLst>
                                  <p:childTnLst>
                                    <p:set>
                                      <p:cBhvr>
                                        <p:cTn id="180" dur="1" fill="hold">
                                          <p:stCondLst>
                                            <p:cond delay="0"/>
                                          </p:stCondLst>
                                        </p:cTn>
                                        <p:tgtEl>
                                          <p:spTgt spid="58"/>
                                        </p:tgtEl>
                                        <p:attrNameLst>
                                          <p:attrName>style.visibility</p:attrName>
                                        </p:attrNameLst>
                                      </p:cBhvr>
                                      <p:to>
                                        <p:strVal val="visible"/>
                                      </p:to>
                                    </p:set>
                                    <p:animEffect transition="in" filter="fade">
                                      <p:cBhvr>
                                        <p:cTn id="181" dur="500"/>
                                        <p:tgtEl>
                                          <p:spTgt spid="58"/>
                                        </p:tgtEl>
                                      </p:cBhvr>
                                    </p:animEffect>
                                  </p:childTnLst>
                                </p:cTn>
                              </p:par>
                              <p:par>
                                <p:cTn id="182" presetID="10" presetClass="entr" presetSubtype="0" fill="hold" nodeType="withEffect">
                                  <p:stCondLst>
                                    <p:cond delay="0"/>
                                  </p:stCondLst>
                                  <p:childTnLst>
                                    <p:set>
                                      <p:cBhvr>
                                        <p:cTn id="183" dur="1" fill="hold">
                                          <p:stCondLst>
                                            <p:cond delay="0"/>
                                          </p:stCondLst>
                                        </p:cTn>
                                        <p:tgtEl>
                                          <p:spTgt spid="68"/>
                                        </p:tgtEl>
                                        <p:attrNameLst>
                                          <p:attrName>style.visibility</p:attrName>
                                        </p:attrNameLst>
                                      </p:cBhvr>
                                      <p:to>
                                        <p:strVal val="visible"/>
                                      </p:to>
                                    </p:set>
                                    <p:animEffect transition="in" filter="fade">
                                      <p:cBhvr>
                                        <p:cTn id="184" dur="500"/>
                                        <p:tgtEl>
                                          <p:spTgt spid="68"/>
                                        </p:tgtEl>
                                      </p:cBhvr>
                                    </p:animEffect>
                                  </p:childTnLst>
                                </p:cTn>
                              </p:par>
                              <p:par>
                                <p:cTn id="185" presetID="10" presetClass="entr" presetSubtype="0" fill="hold" nodeType="withEffect">
                                  <p:stCondLst>
                                    <p:cond delay="0"/>
                                  </p:stCondLst>
                                  <p:childTnLst>
                                    <p:set>
                                      <p:cBhvr>
                                        <p:cTn id="186" dur="1" fill="hold">
                                          <p:stCondLst>
                                            <p:cond delay="0"/>
                                          </p:stCondLst>
                                        </p:cTn>
                                        <p:tgtEl>
                                          <p:spTgt spid="69"/>
                                        </p:tgtEl>
                                        <p:attrNameLst>
                                          <p:attrName>style.visibility</p:attrName>
                                        </p:attrNameLst>
                                      </p:cBhvr>
                                      <p:to>
                                        <p:strVal val="visible"/>
                                      </p:to>
                                    </p:set>
                                    <p:animEffect transition="in" filter="fade">
                                      <p:cBhvr>
                                        <p:cTn id="187" dur="500"/>
                                        <p:tgtEl>
                                          <p:spTgt spid="69"/>
                                        </p:tgtEl>
                                      </p:cBhvr>
                                    </p:animEffect>
                                  </p:childTnLst>
                                </p:cTn>
                              </p:par>
                              <p:par>
                                <p:cTn id="188" presetID="10" presetClass="entr" presetSubtype="0" fill="hold" nodeType="withEffect">
                                  <p:stCondLst>
                                    <p:cond delay="0"/>
                                  </p:stCondLst>
                                  <p:childTnLst>
                                    <p:set>
                                      <p:cBhvr>
                                        <p:cTn id="189" dur="1" fill="hold">
                                          <p:stCondLst>
                                            <p:cond delay="0"/>
                                          </p:stCondLst>
                                        </p:cTn>
                                        <p:tgtEl>
                                          <p:spTgt spid="65"/>
                                        </p:tgtEl>
                                        <p:attrNameLst>
                                          <p:attrName>style.visibility</p:attrName>
                                        </p:attrNameLst>
                                      </p:cBhvr>
                                      <p:to>
                                        <p:strVal val="visible"/>
                                      </p:to>
                                    </p:set>
                                    <p:animEffect transition="in" filter="fade">
                                      <p:cBhvr>
                                        <p:cTn id="190" dur="500"/>
                                        <p:tgtEl>
                                          <p:spTgt spid="65"/>
                                        </p:tgtEl>
                                      </p:cBhvr>
                                    </p:animEffect>
                                  </p:childTnLst>
                                </p:cTn>
                              </p:par>
                              <p:par>
                                <p:cTn id="191" presetID="10" presetClass="entr" presetSubtype="0" fill="hold" nodeType="withEffect">
                                  <p:stCondLst>
                                    <p:cond delay="0"/>
                                  </p:stCondLst>
                                  <p:childTnLst>
                                    <p:set>
                                      <p:cBhvr>
                                        <p:cTn id="192" dur="1" fill="hold">
                                          <p:stCondLst>
                                            <p:cond delay="0"/>
                                          </p:stCondLst>
                                        </p:cTn>
                                        <p:tgtEl>
                                          <p:spTgt spid="59"/>
                                        </p:tgtEl>
                                        <p:attrNameLst>
                                          <p:attrName>style.visibility</p:attrName>
                                        </p:attrNameLst>
                                      </p:cBhvr>
                                      <p:to>
                                        <p:strVal val="visible"/>
                                      </p:to>
                                    </p:set>
                                    <p:animEffect transition="in" filter="fade">
                                      <p:cBhvr>
                                        <p:cTn id="193" dur="500"/>
                                        <p:tgtEl>
                                          <p:spTgt spid="59"/>
                                        </p:tgtEl>
                                      </p:cBhvr>
                                    </p:animEffect>
                                  </p:childTnLst>
                                </p:cTn>
                              </p:par>
                              <p:par>
                                <p:cTn id="194" presetID="10" presetClass="entr" presetSubtype="0" fill="hold" nodeType="withEffect">
                                  <p:stCondLst>
                                    <p:cond delay="0"/>
                                  </p:stCondLst>
                                  <p:childTnLst>
                                    <p:set>
                                      <p:cBhvr>
                                        <p:cTn id="195" dur="1" fill="hold">
                                          <p:stCondLst>
                                            <p:cond delay="0"/>
                                          </p:stCondLst>
                                        </p:cTn>
                                        <p:tgtEl>
                                          <p:spTgt spid="62"/>
                                        </p:tgtEl>
                                        <p:attrNameLst>
                                          <p:attrName>style.visibility</p:attrName>
                                        </p:attrNameLst>
                                      </p:cBhvr>
                                      <p:to>
                                        <p:strVal val="visible"/>
                                      </p:to>
                                    </p:set>
                                    <p:animEffect transition="in" filter="fade">
                                      <p:cBhvr>
                                        <p:cTn id="196" dur="500"/>
                                        <p:tgtEl>
                                          <p:spTgt spid="62"/>
                                        </p:tgtEl>
                                      </p:cBhvr>
                                    </p:animEffect>
                                  </p:childTnLst>
                                </p:cTn>
                              </p:par>
                              <p:par>
                                <p:cTn id="197" presetID="10" presetClass="entr" presetSubtype="0" fill="hold" nodeType="withEffect">
                                  <p:stCondLst>
                                    <p:cond delay="0"/>
                                  </p:stCondLst>
                                  <p:childTnLst>
                                    <p:set>
                                      <p:cBhvr>
                                        <p:cTn id="198" dur="1" fill="hold">
                                          <p:stCondLst>
                                            <p:cond delay="0"/>
                                          </p:stCondLst>
                                        </p:cTn>
                                        <p:tgtEl>
                                          <p:spTgt spid="67"/>
                                        </p:tgtEl>
                                        <p:attrNameLst>
                                          <p:attrName>style.visibility</p:attrName>
                                        </p:attrNameLst>
                                      </p:cBhvr>
                                      <p:to>
                                        <p:strVal val="visible"/>
                                      </p:to>
                                    </p:set>
                                    <p:animEffect transition="in" filter="fade">
                                      <p:cBhvr>
                                        <p:cTn id="199" dur="500"/>
                                        <p:tgtEl>
                                          <p:spTgt spid="67"/>
                                        </p:tgtEl>
                                      </p:cBhvr>
                                    </p:animEffect>
                                  </p:childTnLst>
                                </p:cTn>
                              </p:par>
                              <p:par>
                                <p:cTn id="200" presetID="10" presetClass="entr" presetSubtype="0" fill="hold" nodeType="withEffect">
                                  <p:stCondLst>
                                    <p:cond delay="0"/>
                                  </p:stCondLst>
                                  <p:childTnLst>
                                    <p:set>
                                      <p:cBhvr>
                                        <p:cTn id="201" dur="1" fill="hold">
                                          <p:stCondLst>
                                            <p:cond delay="0"/>
                                          </p:stCondLst>
                                        </p:cTn>
                                        <p:tgtEl>
                                          <p:spTgt spid="66"/>
                                        </p:tgtEl>
                                        <p:attrNameLst>
                                          <p:attrName>style.visibility</p:attrName>
                                        </p:attrNameLst>
                                      </p:cBhvr>
                                      <p:to>
                                        <p:strVal val="visible"/>
                                      </p:to>
                                    </p:set>
                                    <p:animEffect transition="in" filter="fade">
                                      <p:cBhvr>
                                        <p:cTn id="202" dur="500"/>
                                        <p:tgtEl>
                                          <p:spTgt spid="66"/>
                                        </p:tgtEl>
                                      </p:cBhvr>
                                    </p:animEffect>
                                  </p:childTnLst>
                                </p:cTn>
                              </p:par>
                              <p:par>
                                <p:cTn id="203" presetID="10" presetClass="entr" presetSubtype="0" fill="hold" nodeType="withEffect">
                                  <p:stCondLst>
                                    <p:cond delay="0"/>
                                  </p:stCondLst>
                                  <p:childTnLst>
                                    <p:set>
                                      <p:cBhvr>
                                        <p:cTn id="204" dur="1" fill="hold">
                                          <p:stCondLst>
                                            <p:cond delay="0"/>
                                          </p:stCondLst>
                                        </p:cTn>
                                        <p:tgtEl>
                                          <p:spTgt spid="60"/>
                                        </p:tgtEl>
                                        <p:attrNameLst>
                                          <p:attrName>style.visibility</p:attrName>
                                        </p:attrNameLst>
                                      </p:cBhvr>
                                      <p:to>
                                        <p:strVal val="visible"/>
                                      </p:to>
                                    </p:set>
                                    <p:animEffect transition="in" filter="fade">
                                      <p:cBhvr>
                                        <p:cTn id="205" dur="500"/>
                                        <p:tgtEl>
                                          <p:spTgt spid="60"/>
                                        </p:tgtEl>
                                      </p:cBhvr>
                                    </p:animEffect>
                                  </p:childTnLst>
                                </p:cTn>
                              </p:par>
                              <p:par>
                                <p:cTn id="206" presetID="10" presetClass="entr" presetSubtype="0" fill="hold" nodeType="withEffect">
                                  <p:stCondLst>
                                    <p:cond delay="0"/>
                                  </p:stCondLst>
                                  <p:childTnLst>
                                    <p:set>
                                      <p:cBhvr>
                                        <p:cTn id="207" dur="1" fill="hold">
                                          <p:stCondLst>
                                            <p:cond delay="0"/>
                                          </p:stCondLst>
                                        </p:cTn>
                                        <p:tgtEl>
                                          <p:spTgt spid="61"/>
                                        </p:tgtEl>
                                        <p:attrNameLst>
                                          <p:attrName>style.visibility</p:attrName>
                                        </p:attrNameLst>
                                      </p:cBhvr>
                                      <p:to>
                                        <p:strVal val="visible"/>
                                      </p:to>
                                    </p:set>
                                    <p:animEffect transition="in" filter="fade">
                                      <p:cBhvr>
                                        <p:cTn id="208" dur="500"/>
                                        <p:tgtEl>
                                          <p:spTgt spid="61"/>
                                        </p:tgtEl>
                                      </p:cBhvr>
                                    </p:animEffect>
                                  </p:childTnLst>
                                </p:cTn>
                              </p:par>
                              <p:par>
                                <p:cTn id="209" presetID="10" presetClass="entr" presetSubtype="0" fill="hold" nodeType="withEffect">
                                  <p:stCondLst>
                                    <p:cond delay="0"/>
                                  </p:stCondLst>
                                  <p:childTnLst>
                                    <p:set>
                                      <p:cBhvr>
                                        <p:cTn id="210" dur="1" fill="hold">
                                          <p:stCondLst>
                                            <p:cond delay="0"/>
                                          </p:stCondLst>
                                        </p:cTn>
                                        <p:tgtEl>
                                          <p:spTgt spid="64"/>
                                        </p:tgtEl>
                                        <p:attrNameLst>
                                          <p:attrName>style.visibility</p:attrName>
                                        </p:attrNameLst>
                                      </p:cBhvr>
                                      <p:to>
                                        <p:strVal val="visible"/>
                                      </p:to>
                                    </p:set>
                                    <p:animEffect transition="in" filter="fade">
                                      <p:cBhvr>
                                        <p:cTn id="211" dur="500"/>
                                        <p:tgtEl>
                                          <p:spTgt spid="64"/>
                                        </p:tgtEl>
                                      </p:cBhvr>
                                    </p:animEffect>
                                  </p:childTnLst>
                                </p:cTn>
                              </p:par>
                              <p:par>
                                <p:cTn id="212" presetID="10" presetClass="entr" presetSubtype="0" fill="hold" nodeType="withEffect">
                                  <p:stCondLst>
                                    <p:cond delay="0"/>
                                  </p:stCondLst>
                                  <p:childTnLst>
                                    <p:set>
                                      <p:cBhvr>
                                        <p:cTn id="213" dur="1" fill="hold">
                                          <p:stCondLst>
                                            <p:cond delay="0"/>
                                          </p:stCondLst>
                                        </p:cTn>
                                        <p:tgtEl>
                                          <p:spTgt spid="63"/>
                                        </p:tgtEl>
                                        <p:attrNameLst>
                                          <p:attrName>style.visibility</p:attrName>
                                        </p:attrNameLst>
                                      </p:cBhvr>
                                      <p:to>
                                        <p:strVal val="visible"/>
                                      </p:to>
                                    </p:set>
                                    <p:animEffect transition="in" filter="fade">
                                      <p:cBhvr>
                                        <p:cTn id="214"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346431"/>
            <a:ext cx="8002437" cy="6206769"/>
          </a:xfrm>
          <a:prstGeom prst="rect">
            <a:avLst/>
          </a:prstGeom>
          <a:ln w="228600" cap="sq" cmpd="thickThin">
            <a:solidFill>
              <a:srgbClr val="000000"/>
            </a:solidFill>
            <a:prstDash val="solid"/>
            <a:miter lim="800000"/>
          </a:ln>
          <a:effectLst>
            <a:innerShdw blurRad="76200">
              <a:srgbClr val="000000"/>
            </a:innerShdw>
          </a:effectLst>
        </p:spPr>
      </p:pic>
      <p:sp>
        <p:nvSpPr>
          <p:cNvPr id="3" name="Rounded Rectangle 2"/>
          <p:cNvSpPr/>
          <p:nvPr/>
        </p:nvSpPr>
        <p:spPr>
          <a:xfrm>
            <a:off x="2438400" y="152400"/>
            <a:ext cx="4114800" cy="707886"/>
          </a:xfrm>
          <a:prstGeom prst="roundRect">
            <a:avLst/>
          </a:prstGeom>
          <a:solidFill>
            <a:srgbClr val="00B0F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TextBox 3"/>
              <p:cNvSpPr txBox="1"/>
              <p:nvPr/>
            </p:nvSpPr>
            <p:spPr>
              <a:xfrm>
                <a:off x="1295400" y="130314"/>
                <a:ext cx="6324600" cy="707886"/>
              </a:xfrm>
              <a:prstGeom prst="rect">
                <a:avLst/>
              </a:prstGeom>
              <a:noFill/>
            </p:spPr>
            <p:txBody>
              <a:bodyPr wrap="square" rtlCol="0">
                <a:spAutoFit/>
              </a:bodyPr>
              <a:lstStyle/>
              <a:p>
                <a:pPr algn="ctr"/>
                <a:r>
                  <a:rPr lang="en-US" sz="4000" b="0" dirty="0" smtClean="0"/>
                  <a:t>Proof That </a:t>
                </a:r>
                <a14:m>
                  <m:oMath xmlns:m="http://schemas.openxmlformats.org/officeDocument/2006/math">
                    <m:r>
                      <a:rPr lang="en-US" sz="4000" b="0" i="1" smtClean="0">
                        <a:latin typeface="Cambria Math"/>
                      </a:rPr>
                      <m:t>2=1</m:t>
                    </m:r>
                  </m:oMath>
                </a14:m>
                <a:endParaRPr lang="en-US" sz="4000" dirty="0"/>
              </a:p>
            </p:txBody>
          </p:sp>
        </mc:Choice>
        <mc:Fallback xmlns="">
          <p:sp>
            <p:nvSpPr>
              <p:cNvPr id="4" name="TextBox 3"/>
              <p:cNvSpPr txBox="1">
                <a:spLocks noRot="1" noChangeAspect="1" noMove="1" noResize="1" noEditPoints="1" noAdjustHandles="1" noChangeArrowheads="1" noChangeShapeType="1" noTextEdit="1"/>
              </p:cNvSpPr>
              <p:nvPr/>
            </p:nvSpPr>
            <p:spPr>
              <a:xfrm>
                <a:off x="1295400" y="130314"/>
                <a:ext cx="6324600" cy="707886"/>
              </a:xfrm>
              <a:prstGeom prst="rect">
                <a:avLst/>
              </a:prstGeom>
              <a:blipFill rotWithShape="1">
                <a:blip r:embed="rId3"/>
                <a:stretch>
                  <a:fillRect t="-15385" b="-35043"/>
                </a:stretch>
              </a:blipFill>
            </p:spPr>
            <p:txBody>
              <a:bodyPr/>
              <a:lstStyle/>
              <a:p>
                <a:r>
                  <a:rPr lang="en-US">
                    <a:noFill/>
                  </a:rPr>
                  <a:t> </a:t>
                </a:r>
              </a:p>
            </p:txBody>
          </p:sp>
        </mc:Fallback>
      </mc:AlternateContent>
    </p:spTree>
    <p:extLst>
      <p:ext uri="{BB962C8B-B14F-4D97-AF65-F5344CB8AC3E}">
        <p14:creationId xmlns:p14="http://schemas.microsoft.com/office/powerpoint/2010/main" val="26292575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819275" y="3804285"/>
            <a:ext cx="2758440" cy="2739390"/>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1061085"/>
            <a:ext cx="2758440" cy="2739390"/>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6760" y="1061085"/>
            <a:ext cx="2758440" cy="2739390"/>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566285" y="3798570"/>
            <a:ext cx="2758440" cy="2739390"/>
          </a:xfrm>
          <a:prstGeom prst="rect">
            <a:avLst/>
          </a:prstGeom>
        </p:spPr>
      </p:pic>
      <p:sp>
        <p:nvSpPr>
          <p:cNvPr id="2" name="Rectangle 1"/>
          <p:cNvSpPr/>
          <p:nvPr/>
        </p:nvSpPr>
        <p:spPr>
          <a:xfrm>
            <a:off x="1828800" y="1061085"/>
            <a:ext cx="5486400" cy="5486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38200" y="152400"/>
            <a:ext cx="7239000" cy="707886"/>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38200" y="130314"/>
            <a:ext cx="7162800" cy="707886"/>
          </a:xfrm>
          <a:prstGeom prst="rect">
            <a:avLst/>
          </a:prstGeom>
          <a:noFill/>
        </p:spPr>
        <p:txBody>
          <a:bodyPr wrap="square" rtlCol="0">
            <a:spAutoFit/>
          </a:bodyPr>
          <a:lstStyle/>
          <a:p>
            <a:pPr algn="ctr"/>
            <a:r>
              <a:rPr lang="en-US" sz="4000" dirty="0" smtClean="0"/>
              <a:t>Painting a Plane with a Line</a:t>
            </a:r>
            <a:endParaRPr lang="en-US" sz="4000" dirty="0"/>
          </a:p>
        </p:txBody>
      </p:sp>
    </p:spTree>
    <p:extLst>
      <p:ext uri="{BB962C8B-B14F-4D97-AF65-F5344CB8AC3E}">
        <p14:creationId xmlns:p14="http://schemas.microsoft.com/office/powerpoint/2010/main" val="7793209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819275" y="3724209"/>
            <a:ext cx="2758440" cy="2739390"/>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1047684"/>
            <a:ext cx="2758440" cy="2739390"/>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6760" y="1047684"/>
            <a:ext cx="2758440" cy="2739390"/>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4566285" y="3785169"/>
            <a:ext cx="2758440" cy="273939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824990" y="3796631"/>
            <a:ext cx="2762315" cy="275082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1047684"/>
            <a:ext cx="2762315" cy="2750821"/>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047684"/>
            <a:ext cx="2762315" cy="2750821"/>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558632" y="3796632"/>
            <a:ext cx="2762315" cy="2750821"/>
          </a:xfrm>
          <a:prstGeom prst="rect">
            <a:avLst/>
          </a:prstGeom>
        </p:spPr>
      </p:pic>
      <p:sp>
        <p:nvSpPr>
          <p:cNvPr id="8" name="Rectangle 7"/>
          <p:cNvSpPr/>
          <p:nvPr/>
        </p:nvSpPr>
        <p:spPr>
          <a:xfrm>
            <a:off x="1828800" y="1047684"/>
            <a:ext cx="5486400" cy="5486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838200" y="152400"/>
            <a:ext cx="7239000" cy="707886"/>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838200" y="130314"/>
            <a:ext cx="7162800" cy="707886"/>
          </a:xfrm>
          <a:prstGeom prst="rect">
            <a:avLst/>
          </a:prstGeom>
          <a:noFill/>
        </p:spPr>
        <p:txBody>
          <a:bodyPr wrap="square" rtlCol="0">
            <a:spAutoFit/>
          </a:bodyPr>
          <a:lstStyle/>
          <a:p>
            <a:pPr algn="ctr"/>
            <a:r>
              <a:rPr lang="en-US" sz="4000" dirty="0" smtClean="0"/>
              <a:t>Painting a Plane with a Line</a:t>
            </a:r>
            <a:endParaRPr lang="en-US" sz="4000" dirty="0"/>
          </a:p>
        </p:txBody>
      </p:sp>
    </p:spTree>
    <p:extLst>
      <p:ext uri="{BB962C8B-B14F-4D97-AF65-F5344CB8AC3E}">
        <p14:creationId xmlns:p14="http://schemas.microsoft.com/office/powerpoint/2010/main" val="21468328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819275" y="3724210"/>
            <a:ext cx="2758440" cy="2739390"/>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1047685"/>
            <a:ext cx="2758440" cy="2739390"/>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6760" y="1047685"/>
            <a:ext cx="2758440" cy="273939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824990" y="3796632"/>
            <a:ext cx="2762315" cy="275082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1047685"/>
            <a:ext cx="2762315" cy="2750821"/>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047685"/>
            <a:ext cx="2762315" cy="275082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821180" y="3787075"/>
            <a:ext cx="2754630" cy="275463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7370" y="1036255"/>
            <a:ext cx="2754630" cy="275463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0570" y="1047685"/>
            <a:ext cx="2754630" cy="2754630"/>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4560570" y="3798570"/>
            <a:ext cx="2754630" cy="2754630"/>
          </a:xfrm>
          <a:prstGeom prst="rect">
            <a:avLst/>
          </a:prstGeom>
        </p:spPr>
      </p:pic>
      <p:sp>
        <p:nvSpPr>
          <p:cNvPr id="8" name="Rectangle 7"/>
          <p:cNvSpPr/>
          <p:nvPr/>
        </p:nvSpPr>
        <p:spPr>
          <a:xfrm>
            <a:off x="1828800" y="1047685"/>
            <a:ext cx="5486400" cy="5486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838200" y="152400"/>
            <a:ext cx="7239000" cy="707886"/>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38200" y="130314"/>
            <a:ext cx="7162800" cy="707886"/>
          </a:xfrm>
          <a:prstGeom prst="rect">
            <a:avLst/>
          </a:prstGeom>
          <a:noFill/>
        </p:spPr>
        <p:txBody>
          <a:bodyPr wrap="square" rtlCol="0">
            <a:spAutoFit/>
          </a:bodyPr>
          <a:lstStyle/>
          <a:p>
            <a:pPr algn="ctr"/>
            <a:r>
              <a:rPr lang="en-US" sz="4000" dirty="0" smtClean="0"/>
              <a:t>Painting a Plane with a Line</a:t>
            </a:r>
            <a:endParaRPr lang="en-US" sz="4000" dirty="0"/>
          </a:p>
        </p:txBody>
      </p:sp>
    </p:spTree>
    <p:extLst>
      <p:ext uri="{BB962C8B-B14F-4D97-AF65-F5344CB8AC3E}">
        <p14:creationId xmlns:p14="http://schemas.microsoft.com/office/powerpoint/2010/main" val="2214363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438400" y="152400"/>
            <a:ext cx="4114800" cy="707886"/>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95400" y="152400"/>
            <a:ext cx="6324600" cy="707886"/>
          </a:xfrm>
          <a:prstGeom prst="rect">
            <a:avLst/>
          </a:prstGeom>
          <a:noFill/>
        </p:spPr>
        <p:txBody>
          <a:bodyPr wrap="square" rtlCol="0">
            <a:spAutoFit/>
          </a:bodyPr>
          <a:lstStyle/>
          <a:p>
            <a:pPr algn="ctr"/>
            <a:r>
              <a:rPr lang="en-US" sz="4000" dirty="0" smtClean="0"/>
              <a:t>EXPLANATION</a:t>
            </a:r>
            <a:endParaRPr lang="en-US" sz="4000" dirty="0"/>
          </a:p>
        </p:txBody>
      </p:sp>
      <mc:AlternateContent xmlns:mc="http://schemas.openxmlformats.org/markup-compatibility/2006" xmlns:a14="http://schemas.microsoft.com/office/drawing/2010/main">
        <mc:Choice Requires="a14">
          <p:sp>
            <p:nvSpPr>
              <p:cNvPr id="4" name="TextBox 3"/>
              <p:cNvSpPr txBox="1"/>
              <p:nvPr/>
            </p:nvSpPr>
            <p:spPr>
              <a:xfrm>
                <a:off x="304800" y="990600"/>
                <a:ext cx="8610600" cy="2492990"/>
              </a:xfrm>
              <a:prstGeom prst="rect">
                <a:avLst/>
              </a:prstGeom>
              <a:noFill/>
            </p:spPr>
            <p:txBody>
              <a:bodyPr wrap="square" rtlCol="0">
                <a:spAutoFit/>
              </a:bodyPr>
              <a:lstStyle/>
              <a:p>
                <a:r>
                  <a:rPr lang="en-US" sz="2600" b="1" dirty="0" smtClean="0"/>
                  <a:t>Note.</a:t>
                </a:r>
                <a:r>
                  <a:rPr lang="en-US" sz="2600" dirty="0"/>
                  <a:t> </a:t>
                </a:r>
                <a:r>
                  <a:rPr lang="en-US" sz="2600" dirty="0" smtClean="0"/>
                  <a:t>The proof that the limit function is </a:t>
                </a:r>
                <a:r>
                  <a:rPr lang="en-US" sz="2600" b="1" dirty="0" smtClean="0"/>
                  <a:t>continuous</a:t>
                </a:r>
                <a:r>
                  <a:rPr lang="en-US" sz="2600" dirty="0" smtClean="0"/>
                  <a:t> is based on showing that the sequence of functions is a </a:t>
                </a:r>
                <a:r>
                  <a:rPr lang="en-US" sz="2600" i="1" dirty="0" smtClean="0"/>
                  <a:t>Cauchy sequence </a:t>
                </a:r>
                <a:r>
                  <a:rPr lang="en-US" sz="2600" dirty="0" smtClean="0"/>
                  <a:t>in the space of continuous functions from </a:t>
                </a:r>
                <a14:m>
                  <m:oMath xmlns:m="http://schemas.openxmlformats.org/officeDocument/2006/math">
                    <m:r>
                      <a:rPr lang="en-US" sz="2600" b="0" i="1" smtClean="0">
                        <a:latin typeface="Cambria Math"/>
                      </a:rPr>
                      <m:t>[0,1]</m:t>
                    </m:r>
                  </m:oMath>
                </a14:m>
                <a:r>
                  <a:rPr lang="en-US" sz="2600" dirty="0" smtClean="0"/>
                  <a:t> to </a:t>
                </a:r>
                <a14:m>
                  <m:oMath xmlns:m="http://schemas.openxmlformats.org/officeDocument/2006/math">
                    <m:d>
                      <m:dPr>
                        <m:begChr m:val="["/>
                        <m:endChr m:val="]"/>
                        <m:ctrlPr>
                          <a:rPr lang="en-US" sz="2600" b="0" i="1" smtClean="0">
                            <a:latin typeface="Cambria Math"/>
                          </a:rPr>
                        </m:ctrlPr>
                      </m:dPr>
                      <m:e>
                        <m:r>
                          <a:rPr lang="en-US" sz="2600" b="0" i="1" smtClean="0">
                            <a:latin typeface="Cambria Math"/>
                          </a:rPr>
                          <m:t>0,1</m:t>
                        </m:r>
                      </m:e>
                    </m:d>
                    <m:r>
                      <a:rPr lang="en-US" sz="2600" b="0" i="1" smtClean="0">
                        <a:latin typeface="Cambria Math"/>
                        <a:ea typeface="Cambria Math"/>
                      </a:rPr>
                      <m:t>×[0,1]</m:t>
                    </m:r>
                  </m:oMath>
                </a14:m>
                <a:r>
                  <a:rPr lang="en-US" sz="2600" dirty="0" smtClean="0"/>
                  <a:t>. This is a </a:t>
                </a:r>
                <a:r>
                  <a:rPr lang="en-US" sz="2600" i="1" dirty="0" smtClean="0"/>
                  <a:t>complete space </a:t>
                </a:r>
                <a:r>
                  <a:rPr lang="en-US" sz="2600" dirty="0" smtClean="0"/>
                  <a:t>and so the sequence converges in the space, and the limit function is therefore continuous.  </a:t>
                </a:r>
              </a:p>
            </p:txBody>
          </p:sp>
        </mc:Choice>
        <mc:Fallback xmlns="">
          <p:sp>
            <p:nvSpPr>
              <p:cNvPr id="4" name="TextBox 3"/>
              <p:cNvSpPr txBox="1">
                <a:spLocks noRot="1" noChangeAspect="1" noMove="1" noResize="1" noEditPoints="1" noAdjustHandles="1" noChangeArrowheads="1" noChangeShapeType="1" noTextEdit="1"/>
              </p:cNvSpPr>
              <p:nvPr/>
            </p:nvSpPr>
            <p:spPr>
              <a:xfrm>
                <a:off x="304800" y="990600"/>
                <a:ext cx="8610600" cy="2492990"/>
              </a:xfrm>
              <a:prstGeom prst="rect">
                <a:avLst/>
              </a:prstGeom>
              <a:blipFill rotWithShape="1">
                <a:blip r:embed="rId2"/>
                <a:stretch>
                  <a:fillRect l="-1203" t="-1961" b="-53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81000" y="3583900"/>
                <a:ext cx="8534400" cy="2893100"/>
              </a:xfrm>
              <a:prstGeom prst="rect">
                <a:avLst/>
              </a:prstGeom>
              <a:noFill/>
            </p:spPr>
            <p:txBody>
              <a:bodyPr wrap="square" rtlCol="0">
                <a:spAutoFit/>
              </a:bodyPr>
              <a:lstStyle/>
              <a:p>
                <a:r>
                  <a:rPr lang="en-US" sz="2600" b="1" dirty="0" smtClean="0"/>
                  <a:t>Note.</a:t>
                </a:r>
                <a:r>
                  <a:rPr lang="en-US" sz="2600" dirty="0"/>
                  <a:t> </a:t>
                </a:r>
                <a:r>
                  <a:rPr lang="en-US" sz="2600" dirty="0" smtClean="0"/>
                  <a:t>The proof that the limit function is </a:t>
                </a:r>
                <a:r>
                  <a:rPr lang="en-US" sz="2600" b="1" dirty="0" smtClean="0"/>
                  <a:t>onto</a:t>
                </a:r>
                <a:r>
                  <a:rPr lang="en-US" sz="2600" dirty="0" smtClean="0"/>
                  <a:t> is based on showing that every point in </a:t>
                </a:r>
                <a14:m>
                  <m:oMath xmlns:m="http://schemas.openxmlformats.org/officeDocument/2006/math">
                    <m:d>
                      <m:dPr>
                        <m:begChr m:val="["/>
                        <m:endChr m:val="]"/>
                        <m:ctrlPr>
                          <a:rPr lang="en-US" sz="2600" b="0" i="1" smtClean="0">
                            <a:latin typeface="Cambria Math"/>
                          </a:rPr>
                        </m:ctrlPr>
                      </m:dPr>
                      <m:e>
                        <m:r>
                          <a:rPr lang="en-US" sz="2600" b="0" i="1" smtClean="0">
                            <a:latin typeface="Cambria Math"/>
                          </a:rPr>
                          <m:t>0,1</m:t>
                        </m:r>
                      </m:e>
                    </m:d>
                    <m:r>
                      <a:rPr lang="en-US" sz="2600" b="0" i="1" smtClean="0">
                        <a:latin typeface="Cambria Math"/>
                        <a:ea typeface="Cambria Math"/>
                      </a:rPr>
                      <m:t>×[0,1]</m:t>
                    </m:r>
                  </m:oMath>
                </a14:m>
                <a:r>
                  <a:rPr lang="en-US" sz="2600" dirty="0" smtClean="0"/>
                  <a:t> is a </a:t>
                </a:r>
                <a:r>
                  <a:rPr lang="en-US" sz="2600" i="1" dirty="0" smtClean="0"/>
                  <a:t>limit point </a:t>
                </a:r>
                <a:r>
                  <a:rPr lang="en-US" sz="2600" dirty="0" smtClean="0"/>
                  <a:t>of the limit function. Since the limit function is continuous then it maps the </a:t>
                </a:r>
                <a:r>
                  <a:rPr lang="en-US" sz="2600" i="1" dirty="0" smtClean="0"/>
                  <a:t>compact set </a:t>
                </a:r>
                <a14:m>
                  <m:oMath xmlns:m="http://schemas.openxmlformats.org/officeDocument/2006/math">
                    <m:r>
                      <a:rPr lang="en-US" sz="2600" i="1">
                        <a:latin typeface="Cambria Math"/>
                      </a:rPr>
                      <m:t>[0,1]</m:t>
                    </m:r>
                  </m:oMath>
                </a14:m>
                <a:r>
                  <a:rPr lang="en-US" sz="2600" dirty="0" smtClean="0"/>
                  <a:t> to a compact set in </a:t>
                </a:r>
                <a14:m>
                  <m:oMath xmlns:m="http://schemas.openxmlformats.org/officeDocument/2006/math">
                    <m:d>
                      <m:dPr>
                        <m:begChr m:val="["/>
                        <m:endChr m:val="]"/>
                        <m:ctrlPr>
                          <a:rPr lang="en-US" sz="2600" i="1">
                            <a:latin typeface="Cambria Math"/>
                          </a:rPr>
                        </m:ctrlPr>
                      </m:dPr>
                      <m:e>
                        <m:r>
                          <a:rPr lang="en-US" sz="2600" i="1">
                            <a:latin typeface="Cambria Math"/>
                          </a:rPr>
                          <m:t>0,1</m:t>
                        </m:r>
                      </m:e>
                    </m:d>
                    <m:r>
                      <a:rPr lang="en-US" sz="2600" i="1">
                        <a:latin typeface="Cambria Math"/>
                        <a:ea typeface="Cambria Math"/>
                      </a:rPr>
                      <m:t>×[0,1]</m:t>
                    </m:r>
                  </m:oMath>
                </a14:m>
                <a:r>
                  <a:rPr lang="en-US" sz="2600" dirty="0" smtClean="0"/>
                  <a:t>.  Since the </a:t>
                </a:r>
                <a:r>
                  <a:rPr lang="en-US" sz="2600" i="1" dirty="0" smtClean="0"/>
                  <a:t>Heine-</a:t>
                </a:r>
                <a:r>
                  <a:rPr lang="en-US" sz="2600" i="1" dirty="0" err="1" smtClean="0"/>
                  <a:t>Borel</a:t>
                </a:r>
                <a:r>
                  <a:rPr lang="en-US" sz="2600" i="1" dirty="0" smtClean="0"/>
                  <a:t> Theorem </a:t>
                </a:r>
                <a:r>
                  <a:rPr lang="en-US" sz="2600" dirty="0" smtClean="0"/>
                  <a:t>holds, then the image of </a:t>
                </a:r>
                <a14:m>
                  <m:oMath xmlns:m="http://schemas.openxmlformats.org/officeDocument/2006/math">
                    <m:r>
                      <a:rPr lang="en-US" sz="2600" i="1">
                        <a:latin typeface="Cambria Math"/>
                      </a:rPr>
                      <m:t>[0,1]</m:t>
                    </m:r>
                  </m:oMath>
                </a14:m>
                <a:r>
                  <a:rPr lang="en-US" sz="2600" dirty="0"/>
                  <a:t> </a:t>
                </a:r>
                <a:r>
                  <a:rPr lang="en-US" sz="2600" dirty="0" smtClean="0"/>
                  <a:t>is closed and so includes its limit points.  So every point in </a:t>
                </a:r>
                <a14:m>
                  <m:oMath xmlns:m="http://schemas.openxmlformats.org/officeDocument/2006/math">
                    <m:d>
                      <m:dPr>
                        <m:begChr m:val="["/>
                        <m:endChr m:val="]"/>
                        <m:ctrlPr>
                          <a:rPr lang="en-US" sz="2600" i="1">
                            <a:latin typeface="Cambria Math"/>
                          </a:rPr>
                        </m:ctrlPr>
                      </m:dPr>
                      <m:e>
                        <m:r>
                          <a:rPr lang="en-US" sz="2600" i="1">
                            <a:latin typeface="Cambria Math"/>
                          </a:rPr>
                          <m:t>0,1</m:t>
                        </m:r>
                      </m:e>
                    </m:d>
                    <m:r>
                      <a:rPr lang="en-US" sz="2600" i="1">
                        <a:latin typeface="Cambria Math"/>
                        <a:ea typeface="Cambria Math"/>
                      </a:rPr>
                      <m:t>×</m:t>
                    </m:r>
                    <m:d>
                      <m:dPr>
                        <m:begChr m:val="["/>
                        <m:endChr m:val="]"/>
                        <m:ctrlPr>
                          <a:rPr lang="en-US" sz="2600" i="1">
                            <a:latin typeface="Cambria Math"/>
                            <a:ea typeface="Cambria Math"/>
                          </a:rPr>
                        </m:ctrlPr>
                      </m:dPr>
                      <m:e>
                        <m:r>
                          <a:rPr lang="en-US" sz="2600" i="1">
                            <a:latin typeface="Cambria Math"/>
                            <a:ea typeface="Cambria Math"/>
                          </a:rPr>
                          <m:t>0,1</m:t>
                        </m:r>
                      </m:e>
                    </m:d>
                  </m:oMath>
                </a14:m>
                <a:r>
                  <a:rPr lang="en-US" sz="2600" dirty="0" smtClean="0"/>
                  <a:t> is in the range of the limit function and it is onto.</a:t>
                </a:r>
                <a:endParaRPr lang="en-US" sz="2600" dirty="0"/>
              </a:p>
            </p:txBody>
          </p:sp>
        </mc:Choice>
        <mc:Fallback xmlns="">
          <p:sp>
            <p:nvSpPr>
              <p:cNvPr id="5" name="TextBox 4"/>
              <p:cNvSpPr txBox="1">
                <a:spLocks noRot="1" noChangeAspect="1" noMove="1" noResize="1" noEditPoints="1" noAdjustHandles="1" noChangeArrowheads="1" noChangeShapeType="1" noTextEdit="1"/>
              </p:cNvSpPr>
              <p:nvPr/>
            </p:nvSpPr>
            <p:spPr>
              <a:xfrm>
                <a:off x="381000" y="3583900"/>
                <a:ext cx="8534400" cy="2893100"/>
              </a:xfrm>
              <a:prstGeom prst="rect">
                <a:avLst/>
              </a:prstGeom>
              <a:blipFill rotWithShape="1">
                <a:blip r:embed="rId3"/>
                <a:stretch>
                  <a:fillRect l="-1286" t="-1684" r="-1286" b="-4421"/>
                </a:stretch>
              </a:blipFill>
            </p:spPr>
            <p:txBody>
              <a:bodyPr/>
              <a:lstStyle/>
              <a:p>
                <a:r>
                  <a:rPr lang="en-US">
                    <a:noFill/>
                  </a:rPr>
                  <a:t> </a:t>
                </a:r>
              </a:p>
            </p:txBody>
          </p:sp>
        </mc:Fallback>
      </mc:AlternateContent>
    </p:spTree>
    <p:extLst>
      <p:ext uri="{BB962C8B-B14F-4D97-AF65-F5344CB8AC3E}">
        <p14:creationId xmlns:p14="http://schemas.microsoft.com/office/powerpoint/2010/main" val="31124849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990600" y="152400"/>
            <a:ext cx="7239000" cy="707886"/>
          </a:xfrm>
          <a:prstGeom prst="roundRect">
            <a:avLst/>
          </a:prstGeom>
          <a:solidFill>
            <a:srgbClr val="00B0F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90600" y="130314"/>
            <a:ext cx="7162800" cy="707886"/>
          </a:xfrm>
          <a:prstGeom prst="rect">
            <a:avLst/>
          </a:prstGeom>
          <a:noFill/>
        </p:spPr>
        <p:txBody>
          <a:bodyPr wrap="square" rtlCol="0">
            <a:spAutoFit/>
          </a:bodyPr>
          <a:lstStyle/>
          <a:p>
            <a:pPr algn="ctr"/>
            <a:r>
              <a:rPr lang="en-US" sz="4000" dirty="0" smtClean="0"/>
              <a:t>A Very Sharp Function</a:t>
            </a:r>
            <a:endParaRPr lang="en-US" sz="4000" dirty="0"/>
          </a:p>
        </p:txBody>
      </p:sp>
      <mc:AlternateContent xmlns:mc="http://schemas.openxmlformats.org/markup-compatibility/2006" xmlns:a14="http://schemas.microsoft.com/office/drawing/2010/main">
        <mc:Choice Requires="a14">
          <p:sp>
            <p:nvSpPr>
              <p:cNvPr id="5" name="TextBox 4"/>
              <p:cNvSpPr txBox="1"/>
              <p:nvPr/>
            </p:nvSpPr>
            <p:spPr>
              <a:xfrm>
                <a:off x="457200" y="1371600"/>
                <a:ext cx="8382000" cy="2246769"/>
              </a:xfrm>
              <a:prstGeom prst="rect">
                <a:avLst/>
              </a:prstGeom>
              <a:noFill/>
            </p:spPr>
            <p:txBody>
              <a:bodyPr wrap="square" rtlCol="0">
                <a:spAutoFit/>
              </a:bodyPr>
              <a:lstStyle/>
              <a:p>
                <a:r>
                  <a:rPr lang="en-US" sz="2800" b="1" dirty="0" smtClean="0"/>
                  <a:t>Note. </a:t>
                </a:r>
                <a:r>
                  <a:rPr lang="en-US" sz="2800" dirty="0" smtClean="0"/>
                  <a:t>You know from Calculus 1 that  if a function is differentiable at an interior point of its domain then it is continuous at that point.  Of course, a function can be continuous at a point yet not differentiable at that point; consider </a:t>
                </a:r>
                <a14:m>
                  <m:oMath xmlns:m="http://schemas.openxmlformats.org/officeDocument/2006/math">
                    <m:r>
                      <a:rPr lang="en-US" sz="2800" b="0" i="1" smtClean="0">
                        <a:latin typeface="Cambria Math"/>
                      </a:rPr>
                      <m:t>𝑓</m:t>
                    </m:r>
                    <m:d>
                      <m:dPr>
                        <m:ctrlPr>
                          <a:rPr lang="en-US" sz="2800" b="0" i="1" smtClean="0">
                            <a:latin typeface="Cambria Math"/>
                          </a:rPr>
                        </m:ctrlPr>
                      </m:dPr>
                      <m:e>
                        <m:r>
                          <a:rPr lang="en-US" sz="2800" b="0" i="1" smtClean="0">
                            <a:latin typeface="Cambria Math"/>
                          </a:rPr>
                          <m:t>𝑥</m:t>
                        </m:r>
                      </m:e>
                    </m:d>
                    <m:r>
                      <a:rPr lang="en-US" sz="2800" b="0" i="1" smtClean="0">
                        <a:latin typeface="Cambria Math"/>
                      </a:rPr>
                      <m:t>=|</m:t>
                    </m:r>
                    <m:r>
                      <a:rPr lang="en-US" sz="2800" b="0" i="1" smtClean="0">
                        <a:latin typeface="Cambria Math"/>
                      </a:rPr>
                      <m:t>𝑥</m:t>
                    </m:r>
                    <m:r>
                      <a:rPr lang="en-US" sz="2800" b="0" i="1" smtClean="0">
                        <a:latin typeface="Cambria Math"/>
                      </a:rPr>
                      <m:t>|</m:t>
                    </m:r>
                  </m:oMath>
                </a14:m>
                <a:r>
                  <a:rPr lang="en-US" sz="2800" dirty="0" smtClean="0"/>
                  <a:t>  at </a:t>
                </a:r>
                <a14:m>
                  <m:oMath xmlns:m="http://schemas.openxmlformats.org/officeDocument/2006/math">
                    <m:r>
                      <a:rPr lang="en-US" sz="2800" b="0" i="1" smtClean="0">
                        <a:latin typeface="Cambria Math"/>
                      </a:rPr>
                      <m:t>𝑥</m:t>
                    </m:r>
                    <m:r>
                      <a:rPr lang="en-US" sz="2800" b="0" i="1" smtClean="0">
                        <a:latin typeface="Cambria Math"/>
                      </a:rPr>
                      <m:t>=0</m:t>
                    </m:r>
                  </m:oMath>
                </a14:m>
                <a:r>
                  <a:rPr lang="en-US" sz="2800" dirty="0" smtClean="0"/>
                  <a:t>.</a:t>
                </a:r>
              </a:p>
            </p:txBody>
          </p:sp>
        </mc:Choice>
        <mc:Fallback xmlns="">
          <p:sp>
            <p:nvSpPr>
              <p:cNvPr id="5" name="TextBox 4"/>
              <p:cNvSpPr txBox="1">
                <a:spLocks noRot="1" noChangeAspect="1" noMove="1" noResize="1" noEditPoints="1" noAdjustHandles="1" noChangeArrowheads="1" noChangeShapeType="1" noTextEdit="1"/>
              </p:cNvSpPr>
              <p:nvPr/>
            </p:nvSpPr>
            <p:spPr>
              <a:xfrm>
                <a:off x="457200" y="1371600"/>
                <a:ext cx="8382000" cy="2246769"/>
              </a:xfrm>
              <a:prstGeom prst="rect">
                <a:avLst/>
              </a:prstGeom>
              <a:blipFill rotWithShape="1">
                <a:blip r:embed="rId2"/>
                <a:stretch>
                  <a:fillRect l="-1455" t="-2439" r="-2036" b="-6775"/>
                </a:stretch>
              </a:blipFill>
            </p:spPr>
            <p:txBody>
              <a:bodyPr/>
              <a:lstStyle/>
              <a:p>
                <a:r>
                  <a:rPr lang="en-US">
                    <a:noFill/>
                  </a:rPr>
                  <a:t> </a:t>
                </a:r>
              </a:p>
            </p:txBody>
          </p:sp>
        </mc:Fallback>
      </mc:AlternateContent>
      <p:cxnSp>
        <p:nvCxnSpPr>
          <p:cNvPr id="7" name="Straight Connector 6"/>
          <p:cNvCxnSpPr/>
          <p:nvPr/>
        </p:nvCxnSpPr>
        <p:spPr>
          <a:xfrm>
            <a:off x="1905000" y="4267200"/>
            <a:ext cx="0" cy="1600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33400" y="5562600"/>
            <a:ext cx="2743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905000" y="4343400"/>
            <a:ext cx="1295400" cy="12192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685800" y="4419600"/>
            <a:ext cx="1219200" cy="11430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2362200" y="5040868"/>
                <a:ext cx="1295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a:rPr>
                        <m:t>𝑓</m:t>
                      </m:r>
                      <m:d>
                        <m:dPr>
                          <m:ctrlPr>
                            <a:rPr lang="en-US" b="0" i="1" smtClean="0">
                              <a:solidFill>
                                <a:schemeClr val="tx2"/>
                              </a:solidFill>
                              <a:latin typeface="Cambria Math"/>
                            </a:rPr>
                          </m:ctrlPr>
                        </m:dPr>
                        <m:e>
                          <m:r>
                            <a:rPr lang="en-US" b="0" i="1" smtClean="0">
                              <a:solidFill>
                                <a:schemeClr val="tx2"/>
                              </a:solidFill>
                              <a:latin typeface="Cambria Math"/>
                            </a:rPr>
                            <m:t>𝑥</m:t>
                          </m:r>
                        </m:e>
                      </m:d>
                      <m:r>
                        <a:rPr lang="en-US" b="0" i="1" smtClean="0">
                          <a:solidFill>
                            <a:schemeClr val="tx2"/>
                          </a:solidFill>
                          <a:latin typeface="Cambria Math"/>
                        </a:rPr>
                        <m:t>=|</m:t>
                      </m:r>
                      <m:r>
                        <a:rPr lang="en-US" b="0" i="1" smtClean="0">
                          <a:solidFill>
                            <a:schemeClr val="tx2"/>
                          </a:solidFill>
                          <a:latin typeface="Cambria Math"/>
                        </a:rPr>
                        <m:t>𝑥</m:t>
                      </m:r>
                      <m:r>
                        <a:rPr lang="en-US" b="0" i="1" smtClean="0">
                          <a:solidFill>
                            <a:schemeClr val="tx2"/>
                          </a:solidFill>
                          <a:latin typeface="Cambria Math"/>
                        </a:rPr>
                        <m:t>|</m:t>
                      </m:r>
                    </m:oMath>
                  </m:oMathPara>
                </a14:m>
                <a:endParaRPr lang="en-US" dirty="0">
                  <a:solidFill>
                    <a:schemeClr val="tx2"/>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362200" y="5040868"/>
                <a:ext cx="1295400" cy="369332"/>
              </a:xfrm>
              <a:prstGeom prst="rect">
                <a:avLst/>
              </a:prstGeom>
              <a:blipFill rotWithShape="1">
                <a:blip r:embed="rId3"/>
                <a:stretch>
                  <a:fillRect b="-11475"/>
                </a:stretch>
              </a:blipFill>
            </p:spPr>
            <p:txBody>
              <a:bodyPr/>
              <a:lstStyle/>
              <a:p>
                <a:r>
                  <a:rPr lang="en-US">
                    <a:noFill/>
                  </a:rPr>
                  <a:t> </a:t>
                </a:r>
              </a:p>
            </p:txBody>
          </p:sp>
        </mc:Fallback>
      </mc:AlternateContent>
      <p:sp>
        <p:nvSpPr>
          <p:cNvPr id="20" name="TextBox 19"/>
          <p:cNvSpPr txBox="1"/>
          <p:nvPr/>
        </p:nvSpPr>
        <p:spPr>
          <a:xfrm>
            <a:off x="4191000" y="3849231"/>
            <a:ext cx="4648200" cy="2246769"/>
          </a:xfrm>
          <a:prstGeom prst="rect">
            <a:avLst/>
          </a:prstGeom>
          <a:noFill/>
        </p:spPr>
        <p:txBody>
          <a:bodyPr wrap="square" rtlCol="0">
            <a:spAutoFit/>
          </a:bodyPr>
          <a:lstStyle/>
          <a:p>
            <a:r>
              <a:rPr lang="en-US" sz="2800" b="1" dirty="0" smtClean="0"/>
              <a:t>Note. </a:t>
            </a:r>
            <a:r>
              <a:rPr lang="en-US" sz="2800" dirty="0" smtClean="0"/>
              <a:t>So a continuous function can be non-differentiable at one point.  How badly non-differentiable can a continuous function be?</a:t>
            </a:r>
          </a:p>
        </p:txBody>
      </p:sp>
    </p:spTree>
    <p:extLst>
      <p:ext uri="{BB962C8B-B14F-4D97-AF65-F5344CB8AC3E}">
        <p14:creationId xmlns:p14="http://schemas.microsoft.com/office/powerpoint/2010/main" val="26488284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90600" y="152400"/>
            <a:ext cx="7239000" cy="707886"/>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90600" y="130314"/>
            <a:ext cx="7162800" cy="707886"/>
          </a:xfrm>
          <a:prstGeom prst="rect">
            <a:avLst/>
          </a:prstGeom>
          <a:noFill/>
        </p:spPr>
        <p:txBody>
          <a:bodyPr wrap="square" rtlCol="0">
            <a:spAutoFit/>
          </a:bodyPr>
          <a:lstStyle/>
          <a:p>
            <a:pPr algn="ctr"/>
            <a:r>
              <a:rPr lang="en-US" sz="4000" dirty="0" smtClean="0"/>
              <a:t>A Very Sharp Function</a:t>
            </a:r>
            <a:endParaRPr lang="en-US" sz="4000" dirty="0"/>
          </a:p>
        </p:txBody>
      </p:sp>
      <mc:AlternateContent xmlns:mc="http://schemas.openxmlformats.org/markup-compatibility/2006" xmlns:a14="http://schemas.microsoft.com/office/drawing/2010/main">
        <mc:Choice Requires="a14">
          <p:sp>
            <p:nvSpPr>
              <p:cNvPr id="5" name="TextBox 4"/>
              <p:cNvSpPr txBox="1"/>
              <p:nvPr/>
            </p:nvSpPr>
            <p:spPr>
              <a:xfrm>
                <a:off x="381000" y="1143000"/>
                <a:ext cx="8534400" cy="3539430"/>
              </a:xfrm>
              <a:prstGeom prst="rect">
                <a:avLst/>
              </a:prstGeom>
              <a:noFill/>
            </p:spPr>
            <p:txBody>
              <a:bodyPr wrap="square" rtlCol="0">
                <a:spAutoFit/>
              </a:bodyPr>
              <a:lstStyle/>
              <a:p>
                <a:r>
                  <a:rPr lang="en-US" sz="2800" b="1" dirty="0" smtClean="0"/>
                  <a:t>Note. </a:t>
                </a:r>
                <a:r>
                  <a:rPr lang="en-US" sz="2800" dirty="0" smtClean="0"/>
                  <a:t>On July 18, 1872, Karl </a:t>
                </a:r>
                <a:r>
                  <a:rPr lang="en-US" sz="2800" dirty="0" err="1" smtClean="0"/>
                  <a:t>Weierstrass</a:t>
                </a:r>
                <a:r>
                  <a:rPr lang="en-US" sz="2800" dirty="0" smtClean="0"/>
                  <a:t> presented a paper to the Prussian Academy of Sciences in Berlin.  He introduced the Fourier series </a:t>
                </a:r>
                <a14:m>
                  <m:oMath xmlns:m="http://schemas.openxmlformats.org/officeDocument/2006/math">
                    <m:r>
                      <a:rPr lang="en-US" sz="2800" b="0" i="1" smtClean="0">
                        <a:latin typeface="Cambria Math"/>
                      </a:rPr>
                      <m:t>𝑓</m:t>
                    </m:r>
                    <m:d>
                      <m:dPr>
                        <m:ctrlPr>
                          <a:rPr lang="en-US" sz="2800" b="0" i="1" smtClean="0">
                            <a:latin typeface="Cambria Math"/>
                          </a:rPr>
                        </m:ctrlPr>
                      </m:dPr>
                      <m:e>
                        <m:r>
                          <a:rPr lang="en-US" sz="2800" b="0" i="1" smtClean="0">
                            <a:latin typeface="Cambria Math"/>
                          </a:rPr>
                          <m:t>𝑥</m:t>
                        </m:r>
                      </m:e>
                    </m:d>
                    <m:r>
                      <a:rPr lang="en-US" sz="2800" b="0" i="1" smtClean="0">
                        <a:latin typeface="Cambria Math"/>
                      </a:rPr>
                      <m:t>=</m:t>
                    </m:r>
                    <m:nary>
                      <m:naryPr>
                        <m:chr m:val="∑"/>
                        <m:ctrlPr>
                          <a:rPr lang="en-US" sz="2800" b="0" i="1" smtClean="0">
                            <a:latin typeface="Cambria Math"/>
                          </a:rPr>
                        </m:ctrlPr>
                      </m:naryPr>
                      <m:sub>
                        <m:r>
                          <m:rPr>
                            <m:brk m:alnAt="23"/>
                          </m:rPr>
                          <a:rPr lang="en-US" sz="2800" b="0" i="1" smtClean="0">
                            <a:latin typeface="Cambria Math"/>
                          </a:rPr>
                          <m:t>𝑛</m:t>
                        </m:r>
                        <m:r>
                          <a:rPr lang="en-US" sz="2800" b="0" i="1" smtClean="0">
                            <a:latin typeface="Cambria Math"/>
                          </a:rPr>
                          <m:t>=0</m:t>
                        </m:r>
                      </m:sub>
                      <m:sup>
                        <m:r>
                          <a:rPr lang="en-US" sz="2800" b="0" i="1" smtClean="0">
                            <a:latin typeface="Cambria Math"/>
                            <a:ea typeface="Cambria Math"/>
                          </a:rPr>
                          <m:t>∞</m:t>
                        </m:r>
                      </m:sup>
                      <m:e>
                        <m:sSup>
                          <m:sSupPr>
                            <m:ctrlPr>
                              <a:rPr lang="en-US" sz="2800" b="0" i="1" smtClean="0">
                                <a:latin typeface="Cambria Math"/>
                              </a:rPr>
                            </m:ctrlPr>
                          </m:sSupPr>
                          <m:e>
                            <m:r>
                              <a:rPr lang="en-US" sz="2800" b="0" i="1" smtClean="0">
                                <a:latin typeface="Cambria Math"/>
                              </a:rPr>
                              <m:t>𝑎</m:t>
                            </m:r>
                          </m:e>
                          <m:sup>
                            <m:r>
                              <a:rPr lang="en-US" sz="2800" b="0" i="1" smtClean="0">
                                <a:latin typeface="Cambria Math"/>
                              </a:rPr>
                              <m:t>𝑛</m:t>
                            </m:r>
                          </m:sup>
                        </m:sSup>
                        <m:func>
                          <m:funcPr>
                            <m:ctrlPr>
                              <a:rPr lang="en-US" sz="2800" b="0" i="1" smtClean="0">
                                <a:latin typeface="Cambria Math"/>
                              </a:rPr>
                            </m:ctrlPr>
                          </m:funcPr>
                          <m:fName>
                            <m:r>
                              <m:rPr>
                                <m:sty m:val="p"/>
                              </m:rPr>
                              <a:rPr lang="en-US" sz="2800" b="0" i="0" smtClean="0">
                                <a:latin typeface="Cambria Math"/>
                              </a:rPr>
                              <m:t>cos</m:t>
                            </m:r>
                          </m:fName>
                          <m:e>
                            <m:d>
                              <m:dPr>
                                <m:ctrlPr>
                                  <a:rPr lang="en-US" sz="2800" b="0" i="1" smtClean="0">
                                    <a:latin typeface="Cambria Math"/>
                                  </a:rPr>
                                </m:ctrlPr>
                              </m:dPr>
                              <m:e>
                                <m:sSup>
                                  <m:sSupPr>
                                    <m:ctrlPr>
                                      <a:rPr lang="en-US" sz="2800" b="0" i="1" smtClean="0">
                                        <a:latin typeface="Cambria Math"/>
                                      </a:rPr>
                                    </m:ctrlPr>
                                  </m:sSupPr>
                                  <m:e>
                                    <m:r>
                                      <a:rPr lang="en-US" sz="2800" b="0" i="1" smtClean="0">
                                        <a:latin typeface="Cambria Math"/>
                                      </a:rPr>
                                      <m:t>𝑏</m:t>
                                    </m:r>
                                  </m:e>
                                  <m:sup>
                                    <m:r>
                                      <a:rPr lang="en-US" sz="2800" b="0" i="1" smtClean="0">
                                        <a:latin typeface="Cambria Math"/>
                                      </a:rPr>
                                      <m:t>𝑛</m:t>
                                    </m:r>
                                  </m:sup>
                                </m:sSup>
                                <m:r>
                                  <a:rPr lang="en-US" sz="2800" b="0" i="1" smtClean="0">
                                    <a:latin typeface="Cambria Math"/>
                                    <a:ea typeface="Cambria Math"/>
                                  </a:rPr>
                                  <m:t>𝜋</m:t>
                                </m:r>
                                <m:r>
                                  <a:rPr lang="en-US" sz="2800" b="0" i="1" smtClean="0">
                                    <a:latin typeface="Cambria Math"/>
                                    <a:ea typeface="Cambria Math"/>
                                  </a:rPr>
                                  <m:t>𝑥</m:t>
                                </m:r>
                              </m:e>
                            </m:d>
                          </m:e>
                        </m:func>
                      </m:e>
                    </m:nary>
                  </m:oMath>
                </a14:m>
                <a:r>
                  <a:rPr lang="en-US" sz="2800" dirty="0" smtClean="0"/>
                  <a:t> where </a:t>
                </a:r>
                <a14:m>
                  <m:oMath xmlns:m="http://schemas.openxmlformats.org/officeDocument/2006/math">
                    <m:r>
                      <a:rPr lang="en-US" sz="2800" b="0" i="1" smtClean="0">
                        <a:latin typeface="Cambria Math"/>
                      </a:rPr>
                      <m:t>0&lt;</m:t>
                    </m:r>
                    <m:r>
                      <a:rPr lang="en-US" sz="2800" b="0" i="1" smtClean="0">
                        <a:latin typeface="Cambria Math"/>
                      </a:rPr>
                      <m:t>𝑎</m:t>
                    </m:r>
                    <m:r>
                      <a:rPr lang="en-US" sz="2800" b="0" i="1" smtClean="0">
                        <a:latin typeface="Cambria Math"/>
                      </a:rPr>
                      <m:t>&lt;1</m:t>
                    </m:r>
                  </m:oMath>
                </a14:m>
                <a:r>
                  <a:rPr lang="en-US" sz="2800" dirty="0" smtClean="0"/>
                  <a:t>, </a:t>
                </a:r>
                <a14:m>
                  <m:oMath xmlns:m="http://schemas.openxmlformats.org/officeDocument/2006/math">
                    <m:r>
                      <a:rPr lang="en-US" sz="2800" b="0" i="1" smtClean="0">
                        <a:latin typeface="Cambria Math"/>
                      </a:rPr>
                      <m:t>𝑏</m:t>
                    </m:r>
                  </m:oMath>
                </a14:m>
                <a:r>
                  <a:rPr lang="en-US" sz="2800" dirty="0" smtClean="0"/>
                  <a:t> is a positive odd integer, and </a:t>
                </a:r>
                <a14:m>
                  <m:oMath xmlns:m="http://schemas.openxmlformats.org/officeDocument/2006/math">
                    <m:r>
                      <a:rPr lang="en-US" sz="2800" b="0" i="1" smtClean="0">
                        <a:latin typeface="Cambria Math"/>
                      </a:rPr>
                      <m:t>𝑎𝑏</m:t>
                    </m:r>
                    <m:r>
                      <a:rPr lang="en-US" sz="2800" b="0" i="1" smtClean="0">
                        <a:latin typeface="Cambria Math"/>
                      </a:rPr>
                      <m:t>&gt;1+3</m:t>
                    </m:r>
                    <m:r>
                      <a:rPr lang="en-US" sz="2800" b="0" i="1" smtClean="0">
                        <a:latin typeface="Cambria Math"/>
                        <a:ea typeface="Cambria Math"/>
                      </a:rPr>
                      <m:t>𝜋</m:t>
                    </m:r>
                    <m:r>
                      <a:rPr lang="en-US" sz="2800" b="0" i="1" smtClean="0">
                        <a:latin typeface="Cambria Math"/>
                        <a:ea typeface="Cambria Math"/>
                      </a:rPr>
                      <m:t>/2</m:t>
                    </m:r>
                  </m:oMath>
                </a14:m>
                <a:r>
                  <a:rPr lang="en-US" sz="2800" dirty="0" smtClean="0"/>
                  <a:t> (these conditions on </a:t>
                </a:r>
                <a14:m>
                  <m:oMath xmlns:m="http://schemas.openxmlformats.org/officeDocument/2006/math">
                    <m:r>
                      <a:rPr lang="en-US" sz="2800" b="0" i="1" smtClean="0">
                        <a:latin typeface="Cambria Math"/>
                      </a:rPr>
                      <m:t>𝑎</m:t>
                    </m:r>
                  </m:oMath>
                </a14:m>
                <a:r>
                  <a:rPr lang="en-US" sz="2800" dirty="0" smtClean="0"/>
                  <a:t> and </a:t>
                </a:r>
                <a14:m>
                  <m:oMath xmlns:m="http://schemas.openxmlformats.org/officeDocument/2006/math">
                    <m:r>
                      <a:rPr lang="en-US" sz="2800" b="0" i="1" smtClean="0">
                        <a:latin typeface="Cambria Math"/>
                      </a:rPr>
                      <m:t>𝑏</m:t>
                    </m:r>
                  </m:oMath>
                </a14:m>
                <a:r>
                  <a:rPr lang="en-US" sz="2800" dirty="0" smtClean="0"/>
                  <a:t> can be loosened and the conclusion of </a:t>
                </a:r>
                <a:r>
                  <a:rPr lang="en-US" sz="2800" dirty="0" err="1" smtClean="0"/>
                  <a:t>Weierstrass</a:t>
                </a:r>
                <a:r>
                  <a:rPr lang="en-US" sz="2800" dirty="0" smtClean="0"/>
                  <a:t> still holds). </a:t>
                </a:r>
                <a:r>
                  <a:rPr lang="en-US" sz="2800" dirty="0" err="1" smtClean="0"/>
                  <a:t>Weierstrass</a:t>
                </a:r>
                <a:r>
                  <a:rPr lang="en-US" sz="2800" dirty="0" smtClean="0"/>
                  <a:t> showed that function </a:t>
                </a:r>
                <a14:m>
                  <m:oMath xmlns:m="http://schemas.openxmlformats.org/officeDocument/2006/math">
                    <m:r>
                      <a:rPr lang="en-US" sz="2800" b="0" i="1" smtClean="0">
                        <a:latin typeface="Cambria Math"/>
                      </a:rPr>
                      <m:t>𝑓</m:t>
                    </m:r>
                  </m:oMath>
                </a14:m>
                <a:r>
                  <a:rPr lang="en-US" sz="2800" dirty="0" smtClean="0"/>
                  <a:t> is continuous on </a:t>
                </a:r>
                <a14:m>
                  <m:oMath xmlns:m="http://schemas.openxmlformats.org/officeDocument/2006/math">
                    <m:r>
                      <a:rPr lang="en-US" sz="2800" i="1" smtClean="0">
                        <a:latin typeface="Cambria Math"/>
                        <a:ea typeface="Cambria Math"/>
                      </a:rPr>
                      <m:t>ℝ</m:t>
                    </m:r>
                  </m:oMath>
                </a14:m>
                <a:r>
                  <a:rPr lang="en-US" sz="2800" dirty="0" smtClean="0"/>
                  <a:t> but is nowhere differentiable! </a:t>
                </a:r>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381000" y="1143000"/>
                <a:ext cx="8534400" cy="3539430"/>
              </a:xfrm>
              <a:prstGeom prst="rect">
                <a:avLst/>
              </a:prstGeom>
              <a:blipFill rotWithShape="1">
                <a:blip r:embed="rId2"/>
                <a:stretch>
                  <a:fillRect l="-1500" t="-1552" b="-39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81000" y="4876800"/>
                <a:ext cx="8534400" cy="1815882"/>
              </a:xfrm>
              <a:prstGeom prst="rect">
                <a:avLst/>
              </a:prstGeom>
              <a:noFill/>
            </p:spPr>
            <p:txBody>
              <a:bodyPr wrap="square" rtlCol="0">
                <a:spAutoFit/>
              </a:bodyPr>
              <a:lstStyle/>
              <a:p>
                <a:r>
                  <a:rPr lang="en-US" sz="2800" b="1" dirty="0" smtClean="0"/>
                  <a:t>Note. </a:t>
                </a:r>
                <a:r>
                  <a:rPr lang="en-US" sz="2800" dirty="0" smtClean="0"/>
                  <a:t>By the way, notice that each term of </a:t>
                </a:r>
                <a14:m>
                  <m:oMath xmlns:m="http://schemas.openxmlformats.org/officeDocument/2006/math">
                    <m:r>
                      <a:rPr lang="en-US" sz="2800" b="0" i="1" smtClean="0">
                        <a:latin typeface="Cambria Math"/>
                      </a:rPr>
                      <m:t>𝑓</m:t>
                    </m:r>
                  </m:oMath>
                </a14:m>
                <a:r>
                  <a:rPr lang="en-US" sz="2800" dirty="0" smtClean="0"/>
                  <a:t> is bounded in absolute value by </a:t>
                </a:r>
                <a14:m>
                  <m:oMath xmlns:m="http://schemas.openxmlformats.org/officeDocument/2006/math">
                    <m:sSup>
                      <m:sSupPr>
                        <m:ctrlPr>
                          <a:rPr lang="en-US" sz="2800" i="1" smtClean="0">
                            <a:latin typeface="Cambria Math"/>
                          </a:rPr>
                        </m:ctrlPr>
                      </m:sSupPr>
                      <m:e>
                        <m:r>
                          <a:rPr lang="en-US" sz="2800" b="0" i="1" smtClean="0">
                            <a:latin typeface="Cambria Math"/>
                          </a:rPr>
                          <m:t>𝑎</m:t>
                        </m:r>
                      </m:e>
                      <m:sup>
                        <m:r>
                          <a:rPr lang="en-US" sz="2800" b="0" i="1" smtClean="0">
                            <a:latin typeface="Cambria Math"/>
                          </a:rPr>
                          <m:t>𝑛</m:t>
                        </m:r>
                      </m:sup>
                    </m:sSup>
                  </m:oMath>
                </a14:m>
                <a:r>
                  <a:rPr lang="en-US" sz="2800" dirty="0" smtClean="0"/>
                  <a:t> and we see that the </a:t>
                </a:r>
                <a:r>
                  <a:rPr lang="en-US" sz="2800" dirty="0" err="1" smtClean="0"/>
                  <a:t>Weierstrass</a:t>
                </a:r>
                <a:r>
                  <a:rPr lang="en-US" sz="2800" dirty="0" smtClean="0"/>
                  <a:t> M-test shows that the series converges uniformly and so is continuous.</a:t>
                </a:r>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381000" y="4876800"/>
                <a:ext cx="8534400" cy="1815882"/>
              </a:xfrm>
              <a:prstGeom prst="rect">
                <a:avLst/>
              </a:prstGeom>
              <a:blipFill rotWithShape="1">
                <a:blip r:embed="rId3"/>
                <a:stretch>
                  <a:fillRect l="-1500" t="-3020" b="-8725"/>
                </a:stretch>
              </a:blipFill>
            </p:spPr>
            <p:txBody>
              <a:bodyPr/>
              <a:lstStyle/>
              <a:p>
                <a:r>
                  <a:rPr lang="en-US">
                    <a:noFill/>
                  </a:rPr>
                  <a:t> </a:t>
                </a:r>
              </a:p>
            </p:txBody>
          </p:sp>
        </mc:Fallback>
      </mc:AlternateContent>
    </p:spTree>
    <p:extLst>
      <p:ext uri="{BB962C8B-B14F-4D97-AF65-F5344CB8AC3E}">
        <p14:creationId xmlns:p14="http://schemas.microsoft.com/office/powerpoint/2010/main" val="8024380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066800"/>
            <a:ext cx="8534400" cy="1384995"/>
          </a:xfrm>
          <a:prstGeom prst="rect">
            <a:avLst/>
          </a:prstGeom>
          <a:noFill/>
        </p:spPr>
        <p:txBody>
          <a:bodyPr wrap="square" rtlCol="0">
            <a:spAutoFit/>
          </a:bodyPr>
          <a:lstStyle/>
          <a:p>
            <a:r>
              <a:rPr lang="en-US" sz="2800" b="1" dirty="0" smtClean="0"/>
              <a:t>Note.</a:t>
            </a:r>
            <a:r>
              <a:rPr lang="en-US" sz="2800" dirty="0" smtClean="0"/>
              <a:t> </a:t>
            </a:r>
            <a:r>
              <a:rPr lang="en-US" sz="2800" dirty="0" err="1" smtClean="0"/>
              <a:t>Weierstrass</a:t>
            </a:r>
            <a:r>
              <a:rPr lang="en-US" sz="2800" dirty="0" smtClean="0"/>
              <a:t>’ example was the first of many continuous but nowhere differentiable functions.  In fact, there are entire books devoted to the topic.</a:t>
            </a:r>
            <a:endParaRPr lang="en-US" sz="2800" dirty="0"/>
          </a:p>
        </p:txBody>
      </p:sp>
      <p:sp>
        <p:nvSpPr>
          <p:cNvPr id="6" name="Rounded Rectangle 5"/>
          <p:cNvSpPr/>
          <p:nvPr/>
        </p:nvSpPr>
        <p:spPr>
          <a:xfrm>
            <a:off x="2438400" y="152400"/>
            <a:ext cx="4114800" cy="707886"/>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95400" y="152400"/>
            <a:ext cx="6324600" cy="707886"/>
          </a:xfrm>
          <a:prstGeom prst="rect">
            <a:avLst/>
          </a:prstGeom>
          <a:noFill/>
        </p:spPr>
        <p:txBody>
          <a:bodyPr wrap="square" rtlCol="0">
            <a:spAutoFit/>
          </a:bodyPr>
          <a:lstStyle/>
          <a:p>
            <a:pPr algn="ctr"/>
            <a:r>
              <a:rPr lang="en-US" sz="4000" dirty="0" smtClean="0"/>
              <a:t>EXPLANATION</a:t>
            </a:r>
            <a:endParaRPr lang="en-US" sz="40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819400"/>
            <a:ext cx="2393950" cy="3036684"/>
          </a:xfrm>
          <a:prstGeom prst="rect">
            <a:avLst/>
          </a:prstGeom>
        </p:spPr>
      </p:pic>
      <p:sp>
        <p:nvSpPr>
          <p:cNvPr id="9" name="TextBox 8"/>
          <p:cNvSpPr txBox="1"/>
          <p:nvPr/>
        </p:nvSpPr>
        <p:spPr>
          <a:xfrm>
            <a:off x="533400" y="6172200"/>
            <a:ext cx="3200400" cy="369332"/>
          </a:xfrm>
          <a:prstGeom prst="rect">
            <a:avLst/>
          </a:prstGeom>
          <a:noFill/>
        </p:spPr>
        <p:txBody>
          <a:bodyPr wrap="square" rtlCol="0">
            <a:spAutoFit/>
          </a:bodyPr>
          <a:lstStyle/>
          <a:p>
            <a:r>
              <a:rPr lang="en-US" dirty="0" smtClean="0"/>
              <a:t>Karl </a:t>
            </a:r>
            <a:r>
              <a:rPr lang="en-US" dirty="0" err="1" smtClean="0"/>
              <a:t>Weierstrass</a:t>
            </a:r>
            <a:r>
              <a:rPr lang="en-US" dirty="0" smtClean="0"/>
              <a:t>, 1815-1897</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2904448"/>
            <a:ext cx="2647950" cy="3666392"/>
          </a:xfrm>
          <a:prstGeom prst="rect">
            <a:avLst/>
          </a:prstGeom>
        </p:spPr>
      </p:pic>
    </p:spTree>
    <p:extLst>
      <p:ext uri="{BB962C8B-B14F-4D97-AF65-F5344CB8AC3E}">
        <p14:creationId xmlns:p14="http://schemas.microsoft.com/office/powerpoint/2010/main" val="33325134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769577"/>
            <a:ext cx="3250223" cy="3250223"/>
          </a:xfrm>
          <a:prstGeom prst="rect">
            <a:avLst/>
          </a:prstGeom>
        </p:spPr>
      </p:pic>
      <p:sp>
        <p:nvSpPr>
          <p:cNvPr id="5" name="TextBox 4"/>
          <p:cNvSpPr txBox="1"/>
          <p:nvPr/>
        </p:nvSpPr>
        <p:spPr>
          <a:xfrm>
            <a:off x="381000" y="1066800"/>
            <a:ext cx="8534400" cy="1384995"/>
          </a:xfrm>
          <a:prstGeom prst="rect">
            <a:avLst/>
          </a:prstGeom>
          <a:noFill/>
        </p:spPr>
        <p:txBody>
          <a:bodyPr wrap="square" rtlCol="0">
            <a:spAutoFit/>
          </a:bodyPr>
          <a:lstStyle/>
          <a:p>
            <a:r>
              <a:rPr lang="en-US" sz="2800" b="1" dirty="0" smtClean="0"/>
              <a:t>Note.</a:t>
            </a:r>
            <a:r>
              <a:rPr lang="en-US" sz="2800" dirty="0" smtClean="0"/>
              <a:t> The graph of </a:t>
            </a:r>
            <a:r>
              <a:rPr lang="en-US" sz="2800" dirty="0" err="1" smtClean="0"/>
              <a:t>Weierstrass</a:t>
            </a:r>
            <a:r>
              <a:rPr lang="en-US" sz="2800" dirty="0" smtClean="0"/>
              <a:t>’ function has a fractal nature. The animated picture show the first few partial sums of </a:t>
            </a:r>
            <a:r>
              <a:rPr lang="en-US" sz="2800" dirty="0" err="1" smtClean="0"/>
              <a:t>Weierstrass</a:t>
            </a:r>
            <a:r>
              <a:rPr lang="en-US" sz="2800" dirty="0" smtClean="0"/>
              <a:t>’ Fourier series.</a:t>
            </a:r>
            <a:endParaRPr lang="en-US" sz="2800" dirty="0"/>
          </a:p>
        </p:txBody>
      </p:sp>
      <p:sp>
        <p:nvSpPr>
          <p:cNvPr id="6" name="Rounded Rectangle 5"/>
          <p:cNvSpPr/>
          <p:nvPr/>
        </p:nvSpPr>
        <p:spPr>
          <a:xfrm>
            <a:off x="2438400" y="152400"/>
            <a:ext cx="4114800" cy="707886"/>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95400" y="152400"/>
            <a:ext cx="6324600" cy="707886"/>
          </a:xfrm>
          <a:prstGeom prst="rect">
            <a:avLst/>
          </a:prstGeom>
          <a:noFill/>
        </p:spPr>
        <p:txBody>
          <a:bodyPr wrap="square" rtlCol="0">
            <a:spAutoFit/>
          </a:bodyPr>
          <a:lstStyle/>
          <a:p>
            <a:pPr algn="ctr"/>
            <a:r>
              <a:rPr lang="en-US" sz="4000" dirty="0" smtClean="0"/>
              <a:t>EXPLANATION</a:t>
            </a:r>
            <a:endParaRPr lang="en-US" sz="4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2986187"/>
            <a:ext cx="4775688" cy="3033613"/>
          </a:xfrm>
          <a:prstGeom prst="rect">
            <a:avLst/>
          </a:prstGeom>
        </p:spPr>
      </p:pic>
      <p:sp>
        <p:nvSpPr>
          <p:cNvPr id="3" name="TextBox 2"/>
          <p:cNvSpPr txBox="1"/>
          <p:nvPr/>
        </p:nvSpPr>
        <p:spPr>
          <a:xfrm>
            <a:off x="457200" y="6324600"/>
            <a:ext cx="8077200" cy="381000"/>
          </a:xfrm>
          <a:prstGeom prst="rect">
            <a:avLst/>
          </a:prstGeom>
          <a:noFill/>
        </p:spPr>
        <p:txBody>
          <a:bodyPr wrap="square" rtlCol="0">
            <a:spAutoFit/>
          </a:bodyPr>
          <a:lstStyle/>
          <a:p>
            <a:pPr algn="ctr"/>
            <a:r>
              <a:rPr lang="en-US" dirty="0" smtClean="0"/>
              <a:t>(The notes for this topic and these two images are from Wikipedia.)</a:t>
            </a:r>
            <a:endParaRPr lang="en-US" dirty="0"/>
          </a:p>
        </p:txBody>
      </p:sp>
    </p:spTree>
    <p:extLst>
      <p:ext uri="{BB962C8B-B14F-4D97-AF65-F5344CB8AC3E}">
        <p14:creationId xmlns:p14="http://schemas.microsoft.com/office/powerpoint/2010/main" val="18617760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8600" y="228600"/>
            <a:ext cx="8686800"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52400" y="0"/>
            <a:ext cx="8915400" cy="1446550"/>
          </a:xfrm>
          <a:prstGeom prst="rect">
            <a:avLst/>
          </a:prstGeom>
          <a:noFill/>
        </p:spPr>
        <p:txBody>
          <a:bodyPr wrap="square" rtlCol="0">
            <a:spAutoFit/>
          </a:bodyPr>
          <a:lstStyle/>
          <a:p>
            <a:pPr algn="ctr"/>
            <a:r>
              <a:rPr lang="en-US" sz="8800" dirty="0" smtClean="0"/>
              <a:t>Measure Theory</a:t>
            </a:r>
            <a:endParaRPr lang="en-US" sz="8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0595" y="1381576"/>
            <a:ext cx="3244005" cy="4257224"/>
          </a:xfrm>
          <a:prstGeom prst="rect">
            <a:avLst/>
          </a:prstGeom>
        </p:spPr>
      </p:pic>
      <p:sp>
        <p:nvSpPr>
          <p:cNvPr id="4" name="TextBox 3"/>
          <p:cNvSpPr txBox="1"/>
          <p:nvPr/>
        </p:nvSpPr>
        <p:spPr>
          <a:xfrm>
            <a:off x="1143000" y="5867400"/>
            <a:ext cx="6705600" cy="584775"/>
          </a:xfrm>
          <a:prstGeom prst="rect">
            <a:avLst/>
          </a:prstGeom>
          <a:noFill/>
        </p:spPr>
        <p:txBody>
          <a:bodyPr wrap="square" rtlCol="0">
            <a:spAutoFit/>
          </a:bodyPr>
          <a:lstStyle/>
          <a:p>
            <a:pPr algn="ctr"/>
            <a:r>
              <a:rPr lang="en-US" sz="3200" dirty="0" smtClean="0">
                <a:solidFill>
                  <a:srgbClr val="00B050"/>
                </a:solidFill>
                <a:effectLst>
                  <a:outerShdw blurRad="38100" dist="38100" dir="2700000" algn="tl">
                    <a:srgbClr val="000000">
                      <a:alpha val="43137"/>
                    </a:srgbClr>
                  </a:outerShdw>
                </a:effectLst>
              </a:rPr>
              <a:t>Real Analysis 1 (MATH 5210)</a:t>
            </a:r>
            <a:endParaRPr lang="en-US" sz="3200"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926580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371600"/>
            <a:ext cx="8382000" cy="4401205"/>
          </a:xfrm>
          <a:prstGeom prst="rect">
            <a:avLst/>
          </a:prstGeom>
          <a:noFill/>
        </p:spPr>
        <p:txBody>
          <a:bodyPr wrap="square" rtlCol="0">
            <a:spAutoFit/>
          </a:bodyPr>
          <a:lstStyle/>
          <a:p>
            <a:r>
              <a:rPr lang="en-US" sz="2800" b="1" dirty="0" smtClean="0"/>
              <a:t>Note. </a:t>
            </a:r>
            <a:r>
              <a:rPr lang="en-US" sz="2800" dirty="0" smtClean="0"/>
              <a:t>The </a:t>
            </a:r>
            <a:r>
              <a:rPr lang="en-US" sz="2800" dirty="0" err="1"/>
              <a:t>Banach-Tarski</a:t>
            </a:r>
            <a:r>
              <a:rPr lang="en-US" sz="2800" dirty="0"/>
              <a:t> Theorem </a:t>
            </a:r>
            <a:r>
              <a:rPr lang="en-US" sz="2800" dirty="0" smtClean="0"/>
              <a:t>states: “A </a:t>
            </a:r>
            <a:r>
              <a:rPr lang="en-US" sz="2800" dirty="0"/>
              <a:t>solid ball may be separated into a finite number of pieces and reassembled in such a way as to create two solid balls, each identical in shape and volume to the original.” </a:t>
            </a:r>
          </a:p>
          <a:p>
            <a:r>
              <a:rPr lang="en-US" sz="2800" dirty="0" smtClean="0"/>
              <a:t>“The </a:t>
            </a:r>
            <a:r>
              <a:rPr lang="en-US" sz="2800" dirty="0" err="1"/>
              <a:t>Banach</a:t>
            </a:r>
            <a:r>
              <a:rPr lang="en-US" sz="2800" dirty="0"/>
              <a:t>-Tarski Paradox does not hold in the plane; a space of three or more dimensions is required</a:t>
            </a:r>
            <a:r>
              <a:rPr lang="en-US" sz="2800" dirty="0" smtClean="0"/>
              <a:t>.” </a:t>
            </a:r>
            <a:r>
              <a:rPr lang="en-US" sz="2800" dirty="0"/>
              <a:t>We have </a:t>
            </a:r>
            <a:r>
              <a:rPr lang="en-US" sz="2800" dirty="0" smtClean="0"/>
              <a:t>similar </a:t>
            </a:r>
            <a:r>
              <a:rPr lang="en-US" sz="2800" dirty="0"/>
              <a:t>paradoxes for an interval and a disk, but </a:t>
            </a:r>
            <a:r>
              <a:rPr lang="en-US" sz="2800" dirty="0" smtClean="0"/>
              <a:t>these </a:t>
            </a:r>
            <a:r>
              <a:rPr lang="en-US" sz="2800" dirty="0"/>
              <a:t>examples required an infinite number of pieces. </a:t>
            </a:r>
            <a:r>
              <a:rPr lang="en-US" sz="2800" dirty="0" smtClean="0"/>
              <a:t>[L.M. </a:t>
            </a:r>
            <a:r>
              <a:rPr lang="en-US" sz="2800" dirty="0" err="1" smtClean="0"/>
              <a:t>Wapner</a:t>
            </a:r>
            <a:r>
              <a:rPr lang="en-US" sz="2800" dirty="0" smtClean="0"/>
              <a:t>, </a:t>
            </a:r>
            <a:r>
              <a:rPr lang="en-US" sz="2800" i="1" dirty="0"/>
              <a:t>The Pea and the Sun—A Mathematical Paradox.</a:t>
            </a:r>
            <a:r>
              <a:rPr lang="en-US" sz="2800" dirty="0"/>
              <a:t> A.K. Peters, Ltd., 2005</a:t>
            </a:r>
            <a:r>
              <a:rPr lang="en-US" sz="2800" dirty="0" smtClean="0"/>
              <a:t>.]</a:t>
            </a:r>
          </a:p>
        </p:txBody>
      </p:sp>
      <p:sp>
        <p:nvSpPr>
          <p:cNvPr id="3" name="Rounded Rectangle 2"/>
          <p:cNvSpPr/>
          <p:nvPr/>
        </p:nvSpPr>
        <p:spPr>
          <a:xfrm>
            <a:off x="1219200" y="152400"/>
            <a:ext cx="7239000" cy="707886"/>
          </a:xfrm>
          <a:prstGeom prst="roundRect">
            <a:avLst/>
          </a:prstGeom>
          <a:solidFill>
            <a:srgbClr val="00B0F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219200" y="130314"/>
            <a:ext cx="7162800" cy="707886"/>
          </a:xfrm>
          <a:prstGeom prst="rect">
            <a:avLst/>
          </a:prstGeom>
          <a:noFill/>
        </p:spPr>
        <p:txBody>
          <a:bodyPr wrap="square" rtlCol="0">
            <a:spAutoFit/>
          </a:bodyPr>
          <a:lstStyle/>
          <a:p>
            <a:pPr algn="ctr"/>
            <a:r>
              <a:rPr lang="en-US" sz="4000" dirty="0" smtClean="0"/>
              <a:t>Volume from Nowhere!</a:t>
            </a:r>
            <a:endParaRPr lang="en-US" sz="4000" dirty="0"/>
          </a:p>
        </p:txBody>
      </p:sp>
    </p:spTree>
    <p:extLst>
      <p:ext uri="{BB962C8B-B14F-4D97-AF65-F5344CB8AC3E}">
        <p14:creationId xmlns:p14="http://schemas.microsoft.com/office/powerpoint/2010/main" val="1196107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2438400" y="152400"/>
            <a:ext cx="4114800" cy="707886"/>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p:cNvSpPr txBox="1"/>
              <p:nvPr/>
            </p:nvSpPr>
            <p:spPr>
              <a:xfrm>
                <a:off x="1295400" y="130314"/>
                <a:ext cx="6324600" cy="707886"/>
              </a:xfrm>
              <a:prstGeom prst="rect">
                <a:avLst/>
              </a:prstGeom>
              <a:noFill/>
            </p:spPr>
            <p:txBody>
              <a:bodyPr wrap="square" rtlCol="0">
                <a:spAutoFit/>
              </a:bodyPr>
              <a:lstStyle/>
              <a:p>
                <a:pPr algn="ctr"/>
                <a:r>
                  <a:rPr lang="en-US" sz="4000" b="0" dirty="0" smtClean="0"/>
                  <a:t>Proof That </a:t>
                </a:r>
                <a14:m>
                  <m:oMath xmlns:m="http://schemas.openxmlformats.org/officeDocument/2006/math">
                    <m:r>
                      <a:rPr lang="en-US" sz="4000" b="0" i="1" smtClean="0">
                        <a:latin typeface="Cambria Math"/>
                      </a:rPr>
                      <m:t>2=1</m:t>
                    </m:r>
                  </m:oMath>
                </a14:m>
                <a:endParaRPr lang="en-US" sz="4000" dirty="0"/>
              </a:p>
            </p:txBody>
          </p:sp>
        </mc:Choice>
        <mc:Fallback xmlns="">
          <p:sp>
            <p:nvSpPr>
              <p:cNvPr id="3" name="TextBox 2"/>
              <p:cNvSpPr txBox="1">
                <a:spLocks noRot="1" noChangeAspect="1" noMove="1" noResize="1" noEditPoints="1" noAdjustHandles="1" noChangeArrowheads="1" noChangeShapeType="1" noTextEdit="1"/>
              </p:cNvSpPr>
              <p:nvPr/>
            </p:nvSpPr>
            <p:spPr>
              <a:xfrm>
                <a:off x="1295400" y="130314"/>
                <a:ext cx="6324600" cy="707886"/>
              </a:xfrm>
              <a:prstGeom prst="rect">
                <a:avLst/>
              </a:prstGeom>
              <a:blipFill rotWithShape="1">
                <a:blip r:embed="rId2"/>
                <a:stretch>
                  <a:fillRect t="-15385" b="-35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28600" y="1066800"/>
                <a:ext cx="3505200" cy="584775"/>
              </a:xfrm>
              <a:prstGeom prst="rect">
                <a:avLst/>
              </a:prstGeom>
              <a:noFill/>
            </p:spPr>
            <p:txBody>
              <a:bodyPr wrap="square" rtlCol="0">
                <a:spAutoFit/>
              </a:bodyPr>
              <a:lstStyle/>
              <a:p>
                <a:r>
                  <a:rPr lang="en-US" sz="3200" dirty="0" smtClean="0"/>
                  <a:t>Let </a:t>
                </a:r>
                <a14:m>
                  <m:oMath xmlns:m="http://schemas.openxmlformats.org/officeDocument/2006/math">
                    <m:r>
                      <a:rPr lang="en-US" sz="3200" b="0" i="1" smtClean="0">
                        <a:latin typeface="Cambria Math"/>
                      </a:rPr>
                      <m:t>𝑥</m:t>
                    </m:r>
                    <m:r>
                      <a:rPr lang="en-US" sz="3200" b="0" i="1" smtClean="0">
                        <a:latin typeface="Cambria Math"/>
                      </a:rPr>
                      <m:t>=</m:t>
                    </m:r>
                    <m:r>
                      <a:rPr lang="en-US" sz="3200" b="0" i="1" smtClean="0">
                        <a:latin typeface="Cambria Math"/>
                      </a:rPr>
                      <m:t>𝑦</m:t>
                    </m:r>
                  </m:oMath>
                </a14:m>
                <a:r>
                  <a:rPr lang="en-US" sz="3200" dirty="0" smtClean="0"/>
                  <a:t>.</a:t>
                </a:r>
                <a:endParaRPr lang="en-US" sz="3200" dirty="0"/>
              </a:p>
            </p:txBody>
          </p:sp>
        </mc:Choice>
        <mc:Fallback xmlns="">
          <p:sp>
            <p:nvSpPr>
              <p:cNvPr id="4" name="TextBox 3"/>
              <p:cNvSpPr txBox="1">
                <a:spLocks noRot="1" noChangeAspect="1" noMove="1" noResize="1" noEditPoints="1" noAdjustHandles="1" noChangeArrowheads="1" noChangeShapeType="1" noTextEdit="1"/>
              </p:cNvSpPr>
              <p:nvPr/>
            </p:nvSpPr>
            <p:spPr>
              <a:xfrm>
                <a:off x="228600" y="1066800"/>
                <a:ext cx="3505200" cy="584775"/>
              </a:xfrm>
              <a:prstGeom prst="rect">
                <a:avLst/>
              </a:prstGeom>
              <a:blipFill rotWithShape="1">
                <a:blip r:embed="rId3"/>
                <a:stretch>
                  <a:fillRect l="-4522" t="-12500"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28600" y="1752600"/>
                <a:ext cx="8763000" cy="584775"/>
              </a:xfrm>
              <a:prstGeom prst="rect">
                <a:avLst/>
              </a:prstGeom>
              <a:noFill/>
            </p:spPr>
            <p:txBody>
              <a:bodyPr wrap="square" rtlCol="0">
                <a:spAutoFit/>
              </a:bodyPr>
              <a:lstStyle/>
              <a:p>
                <a:r>
                  <a:rPr lang="en-US" sz="3200" dirty="0" smtClean="0"/>
                  <a:t>Multiply both sides by </a:t>
                </a:r>
                <a14:m>
                  <m:oMath xmlns:m="http://schemas.openxmlformats.org/officeDocument/2006/math">
                    <m:r>
                      <a:rPr lang="en-US" sz="3200" b="0" i="1" smtClean="0">
                        <a:latin typeface="Cambria Math"/>
                      </a:rPr>
                      <m:t>𝑥</m:t>
                    </m:r>
                  </m:oMath>
                </a14:m>
                <a:r>
                  <a:rPr lang="en-US" sz="3200" dirty="0" smtClean="0"/>
                  <a:t>:  </a:t>
                </a:r>
                <a14:m>
                  <m:oMath xmlns:m="http://schemas.openxmlformats.org/officeDocument/2006/math">
                    <m:sSup>
                      <m:sSupPr>
                        <m:ctrlPr>
                          <a:rPr lang="en-US" sz="3200" b="0" i="1" smtClean="0">
                            <a:latin typeface="Cambria Math"/>
                          </a:rPr>
                        </m:ctrlPr>
                      </m:sSupPr>
                      <m:e>
                        <m:r>
                          <a:rPr lang="en-US" sz="3200" b="0" i="1" smtClean="0">
                            <a:latin typeface="Cambria Math"/>
                          </a:rPr>
                          <m:t>𝑥</m:t>
                        </m:r>
                      </m:e>
                      <m:sup>
                        <m:r>
                          <a:rPr lang="en-US" sz="3200" b="0" i="1" smtClean="0">
                            <a:latin typeface="Cambria Math"/>
                          </a:rPr>
                          <m:t>2</m:t>
                        </m:r>
                      </m:sup>
                    </m:sSup>
                    <m:r>
                      <a:rPr lang="en-US" sz="3200" b="0" i="1" smtClean="0">
                        <a:latin typeface="Cambria Math"/>
                      </a:rPr>
                      <m:t>=</m:t>
                    </m:r>
                    <m:r>
                      <a:rPr lang="en-US" sz="3200" b="0" i="1" smtClean="0">
                        <a:latin typeface="Cambria Math"/>
                      </a:rPr>
                      <m:t>𝑥𝑦</m:t>
                    </m:r>
                  </m:oMath>
                </a14:m>
                <a:r>
                  <a:rPr lang="en-US" sz="3200" dirty="0" smtClean="0"/>
                  <a:t>.</a:t>
                </a:r>
                <a:endParaRPr lang="en-US"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228600" y="1752600"/>
                <a:ext cx="8763000" cy="584775"/>
              </a:xfrm>
              <a:prstGeom prst="rect">
                <a:avLst/>
              </a:prstGeom>
              <a:blipFill rotWithShape="1">
                <a:blip r:embed="rId4"/>
                <a:stretch>
                  <a:fillRect l="-1809" t="-12632" b="-34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28600" y="2387025"/>
                <a:ext cx="8763000" cy="584775"/>
              </a:xfrm>
              <a:prstGeom prst="rect">
                <a:avLst/>
              </a:prstGeom>
              <a:noFill/>
            </p:spPr>
            <p:txBody>
              <a:bodyPr wrap="square" rtlCol="0">
                <a:spAutoFit/>
              </a:bodyPr>
              <a:lstStyle/>
              <a:p>
                <a:r>
                  <a:rPr lang="en-US" sz="3200" dirty="0" smtClean="0"/>
                  <a:t>Subtract </a:t>
                </a:r>
                <a14:m>
                  <m:oMath xmlns:m="http://schemas.openxmlformats.org/officeDocument/2006/math">
                    <m:sSup>
                      <m:sSupPr>
                        <m:ctrlPr>
                          <a:rPr lang="en-US" sz="3200" b="0" i="1" smtClean="0">
                            <a:latin typeface="Cambria Math"/>
                          </a:rPr>
                        </m:ctrlPr>
                      </m:sSupPr>
                      <m:e>
                        <m:r>
                          <a:rPr lang="en-US" sz="3200" b="0" i="1" smtClean="0">
                            <a:latin typeface="Cambria Math"/>
                          </a:rPr>
                          <m:t>𝑦</m:t>
                        </m:r>
                      </m:e>
                      <m:sup>
                        <m:r>
                          <a:rPr lang="en-US" sz="3200" b="0" i="1" smtClean="0">
                            <a:latin typeface="Cambria Math"/>
                          </a:rPr>
                          <m:t>2</m:t>
                        </m:r>
                      </m:sup>
                    </m:sSup>
                  </m:oMath>
                </a14:m>
                <a:r>
                  <a:rPr lang="en-US" sz="3200" dirty="0" smtClean="0"/>
                  <a:t> from both sides:  </a:t>
                </a:r>
                <a14:m>
                  <m:oMath xmlns:m="http://schemas.openxmlformats.org/officeDocument/2006/math">
                    <m:sSup>
                      <m:sSupPr>
                        <m:ctrlPr>
                          <a:rPr lang="en-US" sz="3200" b="0" i="1" smtClean="0">
                            <a:latin typeface="Cambria Math"/>
                          </a:rPr>
                        </m:ctrlPr>
                      </m:sSupPr>
                      <m:e>
                        <m:r>
                          <a:rPr lang="en-US" sz="3200" b="0" i="1" smtClean="0">
                            <a:latin typeface="Cambria Math"/>
                          </a:rPr>
                          <m:t>𝑥</m:t>
                        </m:r>
                      </m:e>
                      <m:sup>
                        <m:r>
                          <a:rPr lang="en-US" sz="3200" b="0" i="1" smtClean="0">
                            <a:latin typeface="Cambria Math"/>
                          </a:rPr>
                          <m:t>2</m:t>
                        </m:r>
                      </m:sup>
                    </m:sSup>
                    <m:r>
                      <a:rPr lang="en-US" sz="3200" b="0" i="1" smtClean="0">
                        <a:latin typeface="Cambria Math"/>
                      </a:rPr>
                      <m:t>−</m:t>
                    </m:r>
                    <m:sSup>
                      <m:sSupPr>
                        <m:ctrlPr>
                          <a:rPr lang="en-US" sz="3200" b="0" i="1" smtClean="0">
                            <a:latin typeface="Cambria Math"/>
                          </a:rPr>
                        </m:ctrlPr>
                      </m:sSupPr>
                      <m:e>
                        <m:r>
                          <a:rPr lang="en-US" sz="3200" b="0" i="1" smtClean="0">
                            <a:latin typeface="Cambria Math"/>
                          </a:rPr>
                          <m:t>𝑦</m:t>
                        </m:r>
                      </m:e>
                      <m:sup>
                        <m:r>
                          <a:rPr lang="en-US" sz="3200" b="0" i="1" smtClean="0">
                            <a:latin typeface="Cambria Math"/>
                          </a:rPr>
                          <m:t>2</m:t>
                        </m:r>
                      </m:sup>
                    </m:sSup>
                    <m:r>
                      <a:rPr lang="en-US" sz="3200" b="0" i="1" smtClean="0">
                        <a:latin typeface="Cambria Math"/>
                      </a:rPr>
                      <m:t>=</m:t>
                    </m:r>
                    <m:sSup>
                      <m:sSupPr>
                        <m:ctrlPr>
                          <a:rPr lang="en-US" sz="3200" b="0" i="1" smtClean="0">
                            <a:latin typeface="Cambria Math"/>
                          </a:rPr>
                        </m:ctrlPr>
                      </m:sSupPr>
                      <m:e>
                        <m:r>
                          <a:rPr lang="en-US" sz="3200" b="0" i="1" smtClean="0">
                            <a:latin typeface="Cambria Math"/>
                          </a:rPr>
                          <m:t>𝑥𝑦</m:t>
                        </m:r>
                        <m:r>
                          <a:rPr lang="en-US" sz="3200" b="0" i="1" smtClean="0">
                            <a:latin typeface="Cambria Math"/>
                          </a:rPr>
                          <m:t>−</m:t>
                        </m:r>
                        <m:r>
                          <a:rPr lang="en-US" sz="3200" b="0" i="1" smtClean="0">
                            <a:latin typeface="Cambria Math"/>
                          </a:rPr>
                          <m:t>𝑦</m:t>
                        </m:r>
                      </m:e>
                      <m:sup>
                        <m:r>
                          <a:rPr lang="en-US" sz="3200" b="0" i="1" smtClean="0">
                            <a:latin typeface="Cambria Math"/>
                          </a:rPr>
                          <m:t>2</m:t>
                        </m:r>
                      </m:sup>
                    </m:sSup>
                  </m:oMath>
                </a14:m>
                <a:r>
                  <a:rPr lang="en-US" sz="3200" dirty="0" smtClean="0"/>
                  <a:t>.</a:t>
                </a:r>
                <a:endParaRPr lang="en-US"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228600" y="2387025"/>
                <a:ext cx="8763000" cy="584775"/>
              </a:xfrm>
              <a:prstGeom prst="rect">
                <a:avLst/>
              </a:prstGeom>
              <a:blipFill rotWithShape="1">
                <a:blip r:embed="rId5"/>
                <a:stretch>
                  <a:fillRect l="-1809" t="-12500"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28600" y="3072825"/>
                <a:ext cx="8763000" cy="584775"/>
              </a:xfrm>
              <a:prstGeom prst="rect">
                <a:avLst/>
              </a:prstGeom>
              <a:noFill/>
            </p:spPr>
            <p:txBody>
              <a:bodyPr wrap="square" rtlCol="0">
                <a:spAutoFit/>
              </a:bodyPr>
              <a:lstStyle/>
              <a:p>
                <a:r>
                  <a:rPr lang="en-US" sz="3200" dirty="0" smtClean="0"/>
                  <a:t>Factor: </a:t>
                </a:r>
                <a14:m>
                  <m:oMath xmlns:m="http://schemas.openxmlformats.org/officeDocument/2006/math">
                    <m:d>
                      <m:dPr>
                        <m:ctrlPr>
                          <a:rPr lang="en-US" sz="3200" b="0" i="1" smtClean="0">
                            <a:latin typeface="Cambria Math"/>
                          </a:rPr>
                        </m:ctrlPr>
                      </m:dPr>
                      <m:e>
                        <m:r>
                          <a:rPr lang="en-US" sz="3200" b="0" i="1" smtClean="0">
                            <a:latin typeface="Cambria Math"/>
                          </a:rPr>
                          <m:t>𝑥</m:t>
                        </m:r>
                        <m:r>
                          <a:rPr lang="en-US" sz="3200" b="0" i="1" smtClean="0">
                            <a:latin typeface="Cambria Math"/>
                          </a:rPr>
                          <m:t>+</m:t>
                        </m:r>
                        <m:r>
                          <a:rPr lang="en-US" sz="3200" b="0" i="1" smtClean="0">
                            <a:latin typeface="Cambria Math"/>
                          </a:rPr>
                          <m:t>𝑦</m:t>
                        </m:r>
                      </m:e>
                    </m:d>
                    <m:d>
                      <m:dPr>
                        <m:ctrlPr>
                          <a:rPr lang="en-US" sz="3200" b="0" i="1" smtClean="0">
                            <a:latin typeface="Cambria Math"/>
                          </a:rPr>
                        </m:ctrlPr>
                      </m:dPr>
                      <m:e>
                        <m:r>
                          <a:rPr lang="en-US" sz="3200" b="0" i="1" smtClean="0">
                            <a:latin typeface="Cambria Math"/>
                          </a:rPr>
                          <m:t>𝑥</m:t>
                        </m:r>
                        <m:r>
                          <a:rPr lang="en-US" sz="3200" b="0" i="1" smtClean="0">
                            <a:latin typeface="Cambria Math"/>
                          </a:rPr>
                          <m:t>−</m:t>
                        </m:r>
                        <m:r>
                          <a:rPr lang="en-US" sz="3200" b="0" i="1" smtClean="0">
                            <a:latin typeface="Cambria Math"/>
                          </a:rPr>
                          <m:t>𝑦</m:t>
                        </m:r>
                      </m:e>
                    </m:d>
                    <m:r>
                      <a:rPr lang="en-US" sz="3200" b="0" i="1" smtClean="0">
                        <a:latin typeface="Cambria Math"/>
                      </a:rPr>
                      <m:t>=</m:t>
                    </m:r>
                    <m:r>
                      <a:rPr lang="en-US" sz="3200" b="0" i="1" smtClean="0">
                        <a:latin typeface="Cambria Math"/>
                      </a:rPr>
                      <m:t>𝑦</m:t>
                    </m:r>
                    <m:r>
                      <a:rPr lang="en-US" sz="3200" b="0" i="1" smtClean="0">
                        <a:latin typeface="Cambria Math"/>
                      </a:rPr>
                      <m:t>(</m:t>
                    </m:r>
                    <m:r>
                      <a:rPr lang="en-US" sz="3200" b="0" i="1" smtClean="0">
                        <a:latin typeface="Cambria Math"/>
                      </a:rPr>
                      <m:t>𝑥</m:t>
                    </m:r>
                    <m:r>
                      <a:rPr lang="en-US" sz="3200" b="0" i="1" smtClean="0">
                        <a:latin typeface="Cambria Math"/>
                      </a:rPr>
                      <m:t>−</m:t>
                    </m:r>
                    <m:r>
                      <a:rPr lang="en-US" sz="3200" b="0" i="1" smtClean="0">
                        <a:latin typeface="Cambria Math"/>
                      </a:rPr>
                      <m:t>𝑦</m:t>
                    </m:r>
                    <m:r>
                      <a:rPr lang="en-US" sz="3200" b="0" i="1" smtClean="0">
                        <a:latin typeface="Cambria Math"/>
                      </a:rPr>
                      <m:t>)</m:t>
                    </m:r>
                  </m:oMath>
                </a14:m>
                <a:r>
                  <a:rPr lang="en-US" sz="3200" dirty="0" smtClean="0"/>
                  <a:t>.</a:t>
                </a:r>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228600" y="3072825"/>
                <a:ext cx="8763000" cy="584775"/>
              </a:xfrm>
              <a:prstGeom prst="rect">
                <a:avLst/>
              </a:prstGeom>
              <a:blipFill rotWithShape="1">
                <a:blip r:embed="rId6"/>
                <a:stretch>
                  <a:fillRect l="-1809" t="-12500"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28600" y="3834825"/>
                <a:ext cx="8763000" cy="584775"/>
              </a:xfrm>
              <a:prstGeom prst="rect">
                <a:avLst/>
              </a:prstGeom>
              <a:noFill/>
            </p:spPr>
            <p:txBody>
              <a:bodyPr wrap="square" rtlCol="0">
                <a:spAutoFit/>
              </a:bodyPr>
              <a:lstStyle/>
              <a:p>
                <a:r>
                  <a:rPr lang="en-US" sz="3200" dirty="0" smtClean="0"/>
                  <a:t>Cancel factor </a:t>
                </a:r>
                <a14:m>
                  <m:oMath xmlns:m="http://schemas.openxmlformats.org/officeDocument/2006/math">
                    <m:r>
                      <a:rPr lang="en-US" sz="3200" b="0" i="1" smtClean="0">
                        <a:latin typeface="Cambria Math"/>
                      </a:rPr>
                      <m:t>(</m:t>
                    </m:r>
                    <m:r>
                      <a:rPr lang="en-US" sz="3200" b="0" i="1" smtClean="0">
                        <a:latin typeface="Cambria Math"/>
                      </a:rPr>
                      <m:t>𝑥</m:t>
                    </m:r>
                    <m:r>
                      <a:rPr lang="en-US" sz="3200" b="0" i="1" smtClean="0">
                        <a:latin typeface="Cambria Math"/>
                      </a:rPr>
                      <m:t>−</m:t>
                    </m:r>
                    <m:r>
                      <a:rPr lang="en-US" sz="3200" b="0" i="1" smtClean="0">
                        <a:latin typeface="Cambria Math"/>
                      </a:rPr>
                      <m:t>𝑦</m:t>
                    </m:r>
                    <m:r>
                      <a:rPr lang="en-US" sz="3200" b="0" i="1" smtClean="0">
                        <a:latin typeface="Cambria Math"/>
                      </a:rPr>
                      <m:t>)</m:t>
                    </m:r>
                  </m:oMath>
                </a14:m>
                <a:r>
                  <a:rPr lang="en-US" sz="3200" dirty="0" smtClean="0"/>
                  <a:t>: </a:t>
                </a:r>
                <a14:m>
                  <m:oMath xmlns:m="http://schemas.openxmlformats.org/officeDocument/2006/math">
                    <m:d>
                      <m:dPr>
                        <m:ctrlPr>
                          <a:rPr lang="en-US" sz="3200" b="0" i="1" dirty="0" smtClean="0">
                            <a:latin typeface="Cambria Math"/>
                          </a:rPr>
                        </m:ctrlPr>
                      </m:dPr>
                      <m:e>
                        <m:r>
                          <a:rPr lang="en-US" sz="3200" b="0" i="1" dirty="0" smtClean="0">
                            <a:latin typeface="Cambria Math"/>
                          </a:rPr>
                          <m:t>𝑥</m:t>
                        </m:r>
                        <m:r>
                          <a:rPr lang="en-US" sz="3200" b="0" i="1" dirty="0" smtClean="0">
                            <a:latin typeface="Cambria Math"/>
                          </a:rPr>
                          <m:t>+</m:t>
                        </m:r>
                        <m:r>
                          <a:rPr lang="en-US" sz="3200" b="0" i="1" dirty="0" smtClean="0">
                            <a:latin typeface="Cambria Math"/>
                          </a:rPr>
                          <m:t>𝑦</m:t>
                        </m:r>
                      </m:e>
                    </m:d>
                    <m:r>
                      <a:rPr lang="en-US" sz="3200" b="0" i="1" dirty="0" smtClean="0">
                        <a:latin typeface="Cambria Math"/>
                      </a:rPr>
                      <m:t>=</m:t>
                    </m:r>
                    <m:r>
                      <a:rPr lang="en-US" sz="3200" b="0" i="1" dirty="0" smtClean="0">
                        <a:latin typeface="Cambria Math"/>
                      </a:rPr>
                      <m:t>𝑦</m:t>
                    </m:r>
                  </m:oMath>
                </a14:m>
                <a:r>
                  <a:rPr lang="en-US" sz="3200" dirty="0" smtClean="0"/>
                  <a:t>.</a:t>
                </a:r>
                <a:endParaRPr lang="en-US" sz="3200" dirty="0"/>
              </a:p>
            </p:txBody>
          </p:sp>
        </mc:Choice>
        <mc:Fallback xmlns="">
          <p:sp>
            <p:nvSpPr>
              <p:cNvPr id="8" name="TextBox 7"/>
              <p:cNvSpPr txBox="1">
                <a:spLocks noRot="1" noChangeAspect="1" noMove="1" noResize="1" noEditPoints="1" noAdjustHandles="1" noChangeArrowheads="1" noChangeShapeType="1" noTextEdit="1"/>
              </p:cNvSpPr>
              <p:nvPr/>
            </p:nvSpPr>
            <p:spPr>
              <a:xfrm>
                <a:off x="228600" y="3834825"/>
                <a:ext cx="8763000" cy="584775"/>
              </a:xfrm>
              <a:prstGeom prst="rect">
                <a:avLst/>
              </a:prstGeom>
              <a:blipFill rotWithShape="1">
                <a:blip r:embed="rId7"/>
                <a:stretch>
                  <a:fillRect l="-1809" t="-12500"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28600" y="4596825"/>
                <a:ext cx="8763000" cy="584775"/>
              </a:xfrm>
              <a:prstGeom prst="rect">
                <a:avLst/>
              </a:prstGeom>
              <a:noFill/>
            </p:spPr>
            <p:txBody>
              <a:bodyPr wrap="square" rtlCol="0">
                <a:spAutoFit/>
              </a:bodyPr>
              <a:lstStyle/>
              <a:p>
                <a:r>
                  <a:rPr lang="en-US" sz="3200" dirty="0" smtClean="0"/>
                  <a:t>Substitute  </a:t>
                </a:r>
                <a14:m>
                  <m:oMath xmlns:m="http://schemas.openxmlformats.org/officeDocument/2006/math">
                    <m:r>
                      <a:rPr lang="en-US" sz="3200" b="0" i="1" smtClean="0">
                        <a:latin typeface="Cambria Math"/>
                      </a:rPr>
                      <m:t>𝑥</m:t>
                    </m:r>
                    <m:r>
                      <a:rPr lang="en-US" sz="3200" b="0" i="1" smtClean="0">
                        <a:latin typeface="Cambria Math"/>
                      </a:rPr>
                      <m:t>=</m:t>
                    </m:r>
                    <m:r>
                      <a:rPr lang="en-US" sz="3200" b="0" i="1" smtClean="0">
                        <a:latin typeface="Cambria Math"/>
                      </a:rPr>
                      <m:t>𝑦</m:t>
                    </m:r>
                  </m:oMath>
                </a14:m>
                <a:r>
                  <a:rPr lang="en-US" sz="3200" dirty="0" smtClean="0"/>
                  <a:t>: </a:t>
                </a:r>
                <a14:m>
                  <m:oMath xmlns:m="http://schemas.openxmlformats.org/officeDocument/2006/math">
                    <m:r>
                      <a:rPr lang="en-US" sz="3200" b="0" i="1" dirty="0" smtClean="0">
                        <a:latin typeface="Cambria Math"/>
                      </a:rPr>
                      <m:t>2</m:t>
                    </m:r>
                    <m:r>
                      <a:rPr lang="en-US" sz="3200" b="0" i="1" dirty="0" smtClean="0">
                        <a:latin typeface="Cambria Math"/>
                      </a:rPr>
                      <m:t>𝑦</m:t>
                    </m:r>
                    <m:r>
                      <a:rPr lang="en-US" sz="3200" b="0" i="1" dirty="0" smtClean="0">
                        <a:latin typeface="Cambria Math"/>
                      </a:rPr>
                      <m:t>=</m:t>
                    </m:r>
                    <m:r>
                      <a:rPr lang="en-US" sz="3200" b="0" i="1" dirty="0" smtClean="0">
                        <a:latin typeface="Cambria Math"/>
                      </a:rPr>
                      <m:t>𝑦</m:t>
                    </m:r>
                  </m:oMath>
                </a14:m>
                <a:r>
                  <a:rPr lang="en-US" sz="3200" dirty="0" smtClean="0"/>
                  <a:t>.</a:t>
                </a:r>
                <a:endParaRPr lang="en-US"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228600" y="4596825"/>
                <a:ext cx="8763000" cy="584775"/>
              </a:xfrm>
              <a:prstGeom prst="rect">
                <a:avLst/>
              </a:prstGeom>
              <a:blipFill rotWithShape="1">
                <a:blip r:embed="rId8"/>
                <a:stretch>
                  <a:fillRect l="-1809" t="-12500"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28600" y="5358825"/>
                <a:ext cx="8763000" cy="584775"/>
              </a:xfrm>
              <a:prstGeom prst="rect">
                <a:avLst/>
              </a:prstGeom>
              <a:noFill/>
            </p:spPr>
            <p:txBody>
              <a:bodyPr wrap="square" rtlCol="0">
                <a:spAutoFit/>
              </a:bodyPr>
              <a:lstStyle/>
              <a:p>
                <a:r>
                  <a:rPr lang="en-US" sz="3200" dirty="0" smtClean="0"/>
                  <a:t>Cancel the factor </a:t>
                </a:r>
                <a14:m>
                  <m:oMath xmlns:m="http://schemas.openxmlformats.org/officeDocument/2006/math">
                    <m:r>
                      <a:rPr lang="en-US" sz="3200" b="0" i="1" smtClean="0">
                        <a:latin typeface="Cambria Math"/>
                      </a:rPr>
                      <m:t>𝑦</m:t>
                    </m:r>
                  </m:oMath>
                </a14:m>
                <a:r>
                  <a:rPr lang="en-US" sz="3200" dirty="0" smtClean="0"/>
                  <a:t>: </a:t>
                </a:r>
                <a14:m>
                  <m:oMath xmlns:m="http://schemas.openxmlformats.org/officeDocument/2006/math">
                    <m:r>
                      <a:rPr lang="en-US" sz="3200" b="0" i="1" dirty="0" smtClean="0">
                        <a:latin typeface="Cambria Math"/>
                      </a:rPr>
                      <m:t>2=1</m:t>
                    </m:r>
                  </m:oMath>
                </a14:m>
                <a:r>
                  <a:rPr lang="en-US" sz="3200" dirty="0" smtClean="0"/>
                  <a:t>.</a:t>
                </a:r>
                <a:endParaRPr lang="en-US"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228600" y="5358825"/>
                <a:ext cx="8763000" cy="584775"/>
              </a:xfrm>
              <a:prstGeom prst="rect">
                <a:avLst/>
              </a:prstGeom>
              <a:blipFill rotWithShape="1">
                <a:blip r:embed="rId9"/>
                <a:stretch>
                  <a:fillRect l="-1809" t="-12500" b="-34375"/>
                </a:stretch>
              </a:blipFill>
            </p:spPr>
            <p:txBody>
              <a:bodyPr/>
              <a:lstStyle/>
              <a:p>
                <a:r>
                  <a:rPr lang="en-US">
                    <a:noFill/>
                  </a:rPr>
                  <a:t> </a:t>
                </a:r>
              </a:p>
            </p:txBody>
          </p:sp>
        </mc:Fallback>
      </mc:AlternateContent>
      <p:sp>
        <p:nvSpPr>
          <p:cNvPr id="11" name="TextBox 10"/>
          <p:cNvSpPr txBox="1"/>
          <p:nvPr/>
        </p:nvSpPr>
        <p:spPr>
          <a:xfrm>
            <a:off x="228600" y="6044625"/>
            <a:ext cx="8763000" cy="584775"/>
          </a:xfrm>
          <a:prstGeom prst="rect">
            <a:avLst/>
          </a:prstGeom>
          <a:noFill/>
        </p:spPr>
        <p:txBody>
          <a:bodyPr wrap="square" rtlCol="0">
            <a:spAutoFit/>
          </a:bodyPr>
          <a:lstStyle/>
          <a:p>
            <a:r>
              <a:rPr lang="en-US" sz="3200" dirty="0" smtClean="0">
                <a:solidFill>
                  <a:srgbClr val="0070C0"/>
                </a:solidFill>
              </a:rPr>
              <a:t>So what’s up?</a:t>
            </a:r>
            <a:endParaRPr lang="en-US" sz="3200" dirty="0">
              <a:solidFill>
                <a:srgbClr val="0070C0"/>
              </a:solidFill>
            </a:endParaRPr>
          </a:p>
        </p:txBody>
      </p:sp>
      <p:sp>
        <p:nvSpPr>
          <p:cNvPr id="13" name="Rounded Rectangle 12"/>
          <p:cNvSpPr/>
          <p:nvPr/>
        </p:nvSpPr>
        <p:spPr>
          <a:xfrm>
            <a:off x="228600" y="3834825"/>
            <a:ext cx="6096000" cy="58477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1266092">
            <a:off x="6418882" y="3903894"/>
            <a:ext cx="2438400" cy="1200329"/>
          </a:xfrm>
          <a:prstGeom prst="rect">
            <a:avLst/>
          </a:prstGeom>
          <a:noFill/>
        </p:spPr>
        <p:txBody>
          <a:bodyPr wrap="square" rtlCol="0">
            <a:spAutoFit/>
          </a:bodyPr>
          <a:lstStyle/>
          <a:p>
            <a:pPr algn="ctr"/>
            <a:r>
              <a:rPr lang="en-US" sz="3600" dirty="0" smtClean="0">
                <a:solidFill>
                  <a:srgbClr val="C00000"/>
                </a:solidFill>
              </a:rPr>
              <a:t>DIVISION BY 0!!!</a:t>
            </a:r>
            <a:endParaRPr lang="en-US" sz="3600" dirty="0">
              <a:solidFill>
                <a:srgbClr val="C00000"/>
              </a:solidFill>
            </a:endParaRPr>
          </a:p>
        </p:txBody>
      </p:sp>
    </p:spTree>
    <p:extLst>
      <p:ext uri="{BB962C8B-B14F-4D97-AF65-F5344CB8AC3E}">
        <p14:creationId xmlns:p14="http://schemas.microsoft.com/office/powerpoint/2010/main" val="220956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3" grpId="0" animBg="1"/>
      <p:bldP spid="1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371600"/>
            <a:ext cx="8382000" cy="2677656"/>
          </a:xfrm>
          <a:prstGeom prst="rect">
            <a:avLst/>
          </a:prstGeom>
          <a:noFill/>
        </p:spPr>
        <p:txBody>
          <a:bodyPr wrap="square" rtlCol="0">
            <a:spAutoFit/>
          </a:bodyPr>
          <a:lstStyle/>
          <a:p>
            <a:r>
              <a:rPr lang="en-US" sz="2800" b="1" dirty="0" smtClean="0"/>
              <a:t>Note. </a:t>
            </a:r>
            <a:r>
              <a:rPr lang="en-US" sz="2800" dirty="0" smtClean="0"/>
              <a:t>Polish </a:t>
            </a:r>
            <a:r>
              <a:rPr lang="en-US" sz="2800" dirty="0"/>
              <a:t>mathematician Stefan </a:t>
            </a:r>
            <a:r>
              <a:rPr lang="en-US" sz="2800" dirty="0" err="1"/>
              <a:t>Banach</a:t>
            </a:r>
            <a:r>
              <a:rPr lang="en-US" sz="2800" dirty="0"/>
              <a:t> (1892–1945), of “</a:t>
            </a:r>
            <a:r>
              <a:rPr lang="en-US" sz="2800" dirty="0" err="1"/>
              <a:t>Banach</a:t>
            </a:r>
            <a:r>
              <a:rPr lang="en-US" sz="2800" dirty="0"/>
              <a:t> space” fame, and Alfred </a:t>
            </a:r>
            <a:r>
              <a:rPr lang="en-US" sz="2800" dirty="0" err="1"/>
              <a:t>Tarski</a:t>
            </a:r>
            <a:r>
              <a:rPr lang="en-US" sz="2800" dirty="0"/>
              <a:t> (1902–1983) published “On the Decomposition of Sets of Points in Respectively Congruent Parts” (in French in </a:t>
            </a:r>
            <a:r>
              <a:rPr lang="en-US" sz="2800" i="1" dirty="0" err="1"/>
              <a:t>Fundamenta</a:t>
            </a:r>
            <a:r>
              <a:rPr lang="en-US" sz="2800" i="1" dirty="0"/>
              <a:t> </a:t>
            </a:r>
            <a:r>
              <a:rPr lang="en-US" sz="2800" i="1" dirty="0" err="1"/>
              <a:t>Mathematicae</a:t>
            </a:r>
            <a:r>
              <a:rPr lang="en-US" sz="2800" dirty="0"/>
              <a:t> </a:t>
            </a:r>
            <a:r>
              <a:rPr lang="en-US" sz="2800" b="1" dirty="0"/>
              <a:t>6</a:t>
            </a:r>
            <a:r>
              <a:rPr lang="en-US" sz="2800" dirty="0"/>
              <a:t>) in 1924. Their work was heavily dependent on </a:t>
            </a:r>
            <a:r>
              <a:rPr lang="en-US" sz="2800" dirty="0" smtClean="0"/>
              <a:t>earlier </a:t>
            </a:r>
            <a:r>
              <a:rPr lang="en-US" sz="2800" dirty="0"/>
              <a:t>work of </a:t>
            </a:r>
            <a:r>
              <a:rPr lang="en-US" sz="2800" dirty="0" err="1"/>
              <a:t>Vitali</a:t>
            </a:r>
            <a:r>
              <a:rPr lang="en-US" sz="2800" dirty="0"/>
              <a:t> and </a:t>
            </a:r>
            <a:r>
              <a:rPr lang="en-US" sz="2800" dirty="0" err="1" smtClean="0"/>
              <a:t>Hausdorff</a:t>
            </a:r>
            <a:r>
              <a:rPr lang="en-US" sz="2800" dirty="0" smtClean="0"/>
              <a:t>.</a:t>
            </a:r>
            <a:endParaRPr lang="en-US" sz="2800" dirty="0"/>
          </a:p>
        </p:txBody>
      </p:sp>
      <p:sp>
        <p:nvSpPr>
          <p:cNvPr id="3" name="Rounded Rectangle 2"/>
          <p:cNvSpPr/>
          <p:nvPr/>
        </p:nvSpPr>
        <p:spPr>
          <a:xfrm>
            <a:off x="1219200" y="152400"/>
            <a:ext cx="7239000" cy="707886"/>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219200" y="130314"/>
            <a:ext cx="7162800" cy="707886"/>
          </a:xfrm>
          <a:prstGeom prst="rect">
            <a:avLst/>
          </a:prstGeom>
          <a:noFill/>
        </p:spPr>
        <p:txBody>
          <a:bodyPr wrap="square" rtlCol="0">
            <a:spAutoFit/>
          </a:bodyPr>
          <a:lstStyle/>
          <a:p>
            <a:pPr algn="ctr"/>
            <a:r>
              <a:rPr lang="en-US" sz="4000" dirty="0" smtClean="0"/>
              <a:t>Volume from Nowhere!</a:t>
            </a:r>
            <a:endParaRPr lang="en-US" sz="4000" dirty="0"/>
          </a:p>
        </p:txBody>
      </p:sp>
      <p:sp>
        <p:nvSpPr>
          <p:cNvPr id="5" name="TextBox 4"/>
          <p:cNvSpPr txBox="1"/>
          <p:nvPr/>
        </p:nvSpPr>
        <p:spPr>
          <a:xfrm>
            <a:off x="1143000" y="6336268"/>
            <a:ext cx="6934200" cy="369332"/>
          </a:xfrm>
          <a:prstGeom prst="rect">
            <a:avLst/>
          </a:prstGeom>
          <a:noFill/>
        </p:spPr>
        <p:txBody>
          <a:bodyPr wrap="square" rtlCol="0">
            <a:spAutoFit/>
          </a:bodyPr>
          <a:lstStyle/>
          <a:p>
            <a:pPr algn="ctr"/>
            <a:r>
              <a:rPr lang="en-US" dirty="0" smtClean="0"/>
              <a:t>From: https</a:t>
            </a:r>
            <a:r>
              <a:rPr lang="en-US" dirty="0"/>
              <a:t>://warosu.org/sci/thread/6690359</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1204" y="4292424"/>
            <a:ext cx="4521592" cy="2032176"/>
          </a:xfrm>
          <a:prstGeom prst="rect">
            <a:avLst/>
          </a:prstGeom>
        </p:spPr>
      </p:pic>
    </p:spTree>
    <p:extLst>
      <p:ext uri="{BB962C8B-B14F-4D97-AF65-F5344CB8AC3E}">
        <p14:creationId xmlns:p14="http://schemas.microsoft.com/office/powerpoint/2010/main" val="26165895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p:cNvSpPr/>
          <p:nvPr/>
        </p:nvSpPr>
        <p:spPr>
          <a:xfrm>
            <a:off x="3657600" y="3733800"/>
            <a:ext cx="1981200" cy="1905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57200" y="1066800"/>
            <a:ext cx="8382000" cy="1631216"/>
          </a:xfrm>
          <a:prstGeom prst="rect">
            <a:avLst/>
          </a:prstGeom>
          <a:noFill/>
        </p:spPr>
        <p:txBody>
          <a:bodyPr wrap="square" rtlCol="0">
            <a:spAutoFit/>
          </a:bodyPr>
          <a:lstStyle/>
          <a:p>
            <a:r>
              <a:rPr lang="en-US" sz="2000" b="1" dirty="0" smtClean="0"/>
              <a:t>Note. </a:t>
            </a:r>
            <a:r>
              <a:rPr lang="en-US" sz="2000" dirty="0" smtClean="0"/>
              <a:t>In </a:t>
            </a:r>
            <a:r>
              <a:rPr lang="en-US" sz="2000" dirty="0"/>
              <a:t>1947, R.M. Robinson (1911–1995) showed that the construction could be accomplished using only five pieces (and could not be accomplished using fewer pieces). Two of the pieces form one new sphere and the other three create a second sphere (“On the Decomposition of Spheres,” </a:t>
            </a:r>
            <a:r>
              <a:rPr lang="en-US" sz="2000" i="1" dirty="0" err="1"/>
              <a:t>Fundamenta</a:t>
            </a:r>
            <a:r>
              <a:rPr lang="en-US" sz="2000" i="1" dirty="0"/>
              <a:t> </a:t>
            </a:r>
            <a:r>
              <a:rPr lang="en-US" sz="2000" i="1" dirty="0" err="1"/>
              <a:t>Mathematicae</a:t>
            </a:r>
            <a:r>
              <a:rPr lang="en-US" sz="2000" dirty="0"/>
              <a:t>, </a:t>
            </a:r>
            <a:r>
              <a:rPr lang="en-US" sz="2000" b="1" dirty="0"/>
              <a:t>34</a:t>
            </a:r>
            <a:r>
              <a:rPr lang="en-US" sz="2000" dirty="0"/>
              <a:t> (1947), 246–260).</a:t>
            </a:r>
          </a:p>
        </p:txBody>
      </p:sp>
      <p:sp>
        <p:nvSpPr>
          <p:cNvPr id="3" name="Rounded Rectangle 2"/>
          <p:cNvSpPr/>
          <p:nvPr/>
        </p:nvSpPr>
        <p:spPr>
          <a:xfrm>
            <a:off x="1219200" y="152400"/>
            <a:ext cx="7239000" cy="707886"/>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219200" y="130314"/>
            <a:ext cx="7162800" cy="707886"/>
          </a:xfrm>
          <a:prstGeom prst="rect">
            <a:avLst/>
          </a:prstGeom>
          <a:noFill/>
        </p:spPr>
        <p:txBody>
          <a:bodyPr wrap="square" rtlCol="0">
            <a:spAutoFit/>
          </a:bodyPr>
          <a:lstStyle/>
          <a:p>
            <a:pPr algn="ctr"/>
            <a:r>
              <a:rPr lang="en-US" sz="4000" dirty="0" smtClean="0"/>
              <a:t>Volume from Nowhere!</a:t>
            </a:r>
            <a:endParaRPr lang="en-US" sz="4000" dirty="0"/>
          </a:p>
        </p:txBody>
      </p:sp>
      <p:pic>
        <p:nvPicPr>
          <p:cNvPr id="5" name="Picture 4"/>
          <p:cNvPicPr>
            <a:picLocks noChangeAspect="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3581400" y="3581400"/>
            <a:ext cx="2133600" cy="21336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573643"/>
            <a:ext cx="1889760" cy="1889760"/>
          </a:xfrm>
          <a:prstGeom prst="rect">
            <a:avLst/>
          </a:prstGeom>
        </p:spPr>
      </p:pic>
      <p:pic>
        <p:nvPicPr>
          <p:cNvPr id="7" name="Picture 6"/>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68440" y="2438400"/>
            <a:ext cx="1889760" cy="1889760"/>
          </a:xfrm>
          <a:prstGeom prst="rect">
            <a:avLst/>
          </a:prstGeom>
        </p:spPr>
      </p:pic>
      <p:pic>
        <p:nvPicPr>
          <p:cNvPr id="8" name="Picture 7"/>
          <p:cNvPicPr>
            <a:picLocks noChangeAspect="1"/>
          </p:cNvPicPr>
          <p:nvPr/>
        </p:nvPicPr>
        <p:blipFill>
          <a:blip r:embed="rId4">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515686" y="4797083"/>
            <a:ext cx="1889760" cy="1889760"/>
          </a:xfrm>
          <a:prstGeom prst="rect">
            <a:avLst/>
          </a:prstGeom>
        </p:spPr>
      </p:pic>
      <p:cxnSp>
        <p:nvCxnSpPr>
          <p:cNvPr id="10" name="Straight Arrow Connector 9"/>
          <p:cNvCxnSpPr/>
          <p:nvPr/>
        </p:nvCxnSpPr>
        <p:spPr>
          <a:xfrm>
            <a:off x="2667000" y="4518523"/>
            <a:ext cx="6858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09800" y="4800600"/>
            <a:ext cx="1524000" cy="646331"/>
          </a:xfrm>
          <a:prstGeom prst="rect">
            <a:avLst/>
          </a:prstGeom>
          <a:noFill/>
        </p:spPr>
        <p:txBody>
          <a:bodyPr wrap="square" rtlCol="0">
            <a:spAutoFit/>
          </a:bodyPr>
          <a:lstStyle/>
          <a:p>
            <a:pPr algn="ctr"/>
            <a:r>
              <a:rPr lang="en-US" b="1" dirty="0" smtClean="0"/>
              <a:t>Axiom of Choice</a:t>
            </a:r>
            <a:endParaRPr lang="en-US" b="1" dirty="0"/>
          </a:p>
        </p:txBody>
      </p:sp>
      <p:cxnSp>
        <p:nvCxnSpPr>
          <p:cNvPr id="12" name="Straight Arrow Connector 11"/>
          <p:cNvCxnSpPr/>
          <p:nvPr/>
        </p:nvCxnSpPr>
        <p:spPr>
          <a:xfrm flipV="1">
            <a:off x="5562600" y="3352800"/>
            <a:ext cx="609600" cy="381000"/>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715000" y="3657600"/>
            <a:ext cx="609600" cy="3810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867400" y="4038600"/>
            <a:ext cx="609600" cy="3810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638800" y="5334000"/>
            <a:ext cx="685800" cy="304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867400" y="4876800"/>
            <a:ext cx="685800" cy="3048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18672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438400" y="152400"/>
            <a:ext cx="4114800" cy="707886"/>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95400" y="152400"/>
            <a:ext cx="6324600" cy="707886"/>
          </a:xfrm>
          <a:prstGeom prst="rect">
            <a:avLst/>
          </a:prstGeom>
          <a:noFill/>
        </p:spPr>
        <p:txBody>
          <a:bodyPr wrap="square" rtlCol="0">
            <a:spAutoFit/>
          </a:bodyPr>
          <a:lstStyle/>
          <a:p>
            <a:pPr algn="ctr"/>
            <a:r>
              <a:rPr lang="en-US" sz="4000" dirty="0" smtClean="0"/>
              <a:t>EXPLANATION</a:t>
            </a:r>
            <a:endParaRPr lang="en-US" sz="4000" dirty="0"/>
          </a:p>
        </p:txBody>
      </p:sp>
      <p:sp>
        <p:nvSpPr>
          <p:cNvPr id="4" name="TextBox 3"/>
          <p:cNvSpPr txBox="1"/>
          <p:nvPr/>
        </p:nvSpPr>
        <p:spPr>
          <a:xfrm>
            <a:off x="304800" y="990600"/>
            <a:ext cx="8686800" cy="2677656"/>
          </a:xfrm>
          <a:prstGeom prst="rect">
            <a:avLst/>
          </a:prstGeom>
          <a:noFill/>
        </p:spPr>
        <p:txBody>
          <a:bodyPr wrap="square" rtlCol="0">
            <a:spAutoFit/>
          </a:bodyPr>
          <a:lstStyle/>
          <a:p>
            <a:r>
              <a:rPr lang="en-US" sz="2800" b="1" dirty="0" smtClean="0"/>
              <a:t>Note.</a:t>
            </a:r>
            <a:r>
              <a:rPr lang="en-US" sz="2800" dirty="0"/>
              <a:t> </a:t>
            </a:r>
            <a:r>
              <a:rPr lang="en-US" sz="2800" dirty="0" smtClean="0"/>
              <a:t>The Axiom of Choice allows us to show the existence of sets so exotic that we cannot assign to them a volume in a meaningful way.  The problem is that the pieces of the sphere are not </a:t>
            </a:r>
            <a:r>
              <a:rPr lang="en-US" sz="2800" i="1" dirty="0" smtClean="0"/>
              <a:t>measurable</a:t>
            </a:r>
            <a:r>
              <a:rPr lang="en-US" sz="2800" dirty="0" smtClean="0"/>
              <a:t>.  So the sum of the measures of the disjoint pieces does not equal the measure of the union of the pieces.</a:t>
            </a:r>
          </a:p>
        </p:txBody>
      </p:sp>
      <p:sp>
        <p:nvSpPr>
          <p:cNvPr id="5" name="TextBox 4"/>
          <p:cNvSpPr txBox="1"/>
          <p:nvPr/>
        </p:nvSpPr>
        <p:spPr>
          <a:xfrm>
            <a:off x="304800" y="3657600"/>
            <a:ext cx="8839200" cy="3108543"/>
          </a:xfrm>
          <a:prstGeom prst="rect">
            <a:avLst/>
          </a:prstGeom>
          <a:noFill/>
        </p:spPr>
        <p:txBody>
          <a:bodyPr wrap="square" rtlCol="0">
            <a:spAutoFit/>
          </a:bodyPr>
          <a:lstStyle/>
          <a:p>
            <a:r>
              <a:rPr lang="en-US" sz="2800" b="1" dirty="0" smtClean="0"/>
              <a:t>Note.</a:t>
            </a:r>
            <a:r>
              <a:rPr lang="en-US" sz="2800" dirty="0"/>
              <a:t> </a:t>
            </a:r>
            <a:r>
              <a:rPr lang="en-US" sz="2800" dirty="0" smtClean="0"/>
              <a:t>This is addressed in Real Analysis 1 (MATH 5210) when constructing a </a:t>
            </a:r>
            <a:r>
              <a:rPr lang="en-US" sz="2800" dirty="0" err="1" smtClean="0"/>
              <a:t>nonmeasurable</a:t>
            </a:r>
            <a:r>
              <a:rPr lang="en-US" sz="2800" dirty="0" smtClean="0"/>
              <a:t> subset of the set [0,1]. The Axiom of Choice is used to </a:t>
            </a:r>
            <a:r>
              <a:rPr lang="en-US" sz="2800" b="1" dirty="0" smtClean="0"/>
              <a:t>partition</a:t>
            </a:r>
            <a:r>
              <a:rPr lang="en-US" sz="2800" dirty="0" smtClean="0"/>
              <a:t> [0,1] into a </a:t>
            </a:r>
            <a:r>
              <a:rPr lang="en-US" sz="2800" b="1" dirty="0" smtClean="0"/>
              <a:t>countable number </a:t>
            </a:r>
            <a:r>
              <a:rPr lang="en-US" sz="2800" dirty="0" smtClean="0"/>
              <a:t>of disjoint pieces which union to give [0,1].  Each of these pieces has the </a:t>
            </a:r>
            <a:r>
              <a:rPr lang="en-US" sz="2800" b="1" dirty="0" smtClean="0"/>
              <a:t>same measure </a:t>
            </a:r>
            <a:r>
              <a:rPr lang="en-US" sz="2800" dirty="0" smtClean="0"/>
              <a:t>(if this makes sense), since any one can be </a:t>
            </a:r>
            <a:r>
              <a:rPr lang="en-US" sz="2800" b="1" dirty="0" smtClean="0"/>
              <a:t>rigidly transformed </a:t>
            </a:r>
            <a:r>
              <a:rPr lang="en-US" sz="2800" dirty="0" smtClean="0"/>
              <a:t>to any other.</a:t>
            </a:r>
          </a:p>
        </p:txBody>
      </p:sp>
    </p:spTree>
    <p:extLst>
      <p:ext uri="{BB962C8B-B14F-4D97-AF65-F5344CB8AC3E}">
        <p14:creationId xmlns:p14="http://schemas.microsoft.com/office/powerpoint/2010/main" val="37519549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438400" y="152400"/>
            <a:ext cx="4114800" cy="707886"/>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95400" y="152400"/>
            <a:ext cx="6324600" cy="707886"/>
          </a:xfrm>
          <a:prstGeom prst="rect">
            <a:avLst/>
          </a:prstGeom>
          <a:noFill/>
        </p:spPr>
        <p:txBody>
          <a:bodyPr wrap="square" rtlCol="0">
            <a:spAutoFit/>
          </a:bodyPr>
          <a:lstStyle/>
          <a:p>
            <a:pPr algn="ctr"/>
            <a:r>
              <a:rPr lang="en-US" sz="4000" dirty="0" smtClean="0"/>
              <a:t>EXPLANATION</a:t>
            </a:r>
            <a:endParaRPr lang="en-US" sz="4000" dirty="0"/>
          </a:p>
        </p:txBody>
      </p:sp>
      <mc:AlternateContent xmlns:mc="http://schemas.openxmlformats.org/markup-compatibility/2006" xmlns:a14="http://schemas.microsoft.com/office/drawing/2010/main">
        <mc:Choice Requires="a14">
          <p:sp>
            <p:nvSpPr>
              <p:cNvPr id="5" name="TextBox 4"/>
              <p:cNvSpPr txBox="1"/>
              <p:nvPr/>
            </p:nvSpPr>
            <p:spPr>
              <a:xfrm>
                <a:off x="304800" y="914400"/>
                <a:ext cx="8839200" cy="523220"/>
              </a:xfrm>
              <a:prstGeom prst="rect">
                <a:avLst/>
              </a:prstGeom>
              <a:noFill/>
            </p:spPr>
            <p:txBody>
              <a:bodyPr wrap="square" rtlCol="0">
                <a:spAutoFit/>
              </a:bodyPr>
              <a:lstStyle/>
              <a:p>
                <a:r>
                  <a:rPr lang="en-US" sz="2800" b="1" dirty="0" smtClean="0"/>
                  <a:t>Note.</a:t>
                </a:r>
                <a:r>
                  <a:rPr lang="en-US" sz="2800" dirty="0"/>
                  <a:t> </a:t>
                </a:r>
                <a:r>
                  <a:rPr lang="en-US" sz="2800" dirty="0" smtClean="0"/>
                  <a:t>Denote these pieces as </a:t>
                </a:r>
                <a14:m>
                  <m:oMath xmlns:m="http://schemas.openxmlformats.org/officeDocument/2006/math">
                    <m:sSub>
                      <m:sSubPr>
                        <m:ctrlPr>
                          <a:rPr lang="en-US" sz="2800" i="1" smtClean="0">
                            <a:latin typeface="Cambria Math"/>
                          </a:rPr>
                        </m:ctrlPr>
                      </m:sSubPr>
                      <m:e>
                        <m:r>
                          <a:rPr lang="en-US" sz="2800" b="0" i="1" smtClean="0">
                            <a:latin typeface="Cambria Math"/>
                          </a:rPr>
                          <m:t>𝑃</m:t>
                        </m:r>
                      </m:e>
                      <m:sub>
                        <m:r>
                          <a:rPr lang="en-US" sz="2800" b="0" i="1" smtClean="0">
                            <a:latin typeface="Cambria Math"/>
                          </a:rPr>
                          <m:t>1</m:t>
                        </m:r>
                      </m:sub>
                    </m:sSub>
                    <m:r>
                      <a:rPr lang="en-US" sz="2800" b="0" i="1" smtClean="0">
                        <a:latin typeface="Cambria Math"/>
                      </a:rPr>
                      <m:t>,</m:t>
                    </m:r>
                    <m:sSub>
                      <m:sSubPr>
                        <m:ctrlPr>
                          <a:rPr lang="en-US" sz="2800" b="0" i="1" smtClean="0">
                            <a:latin typeface="Cambria Math"/>
                          </a:rPr>
                        </m:ctrlPr>
                      </m:sSubPr>
                      <m:e>
                        <m:r>
                          <a:rPr lang="en-US" sz="2800" b="0" i="1" smtClean="0">
                            <a:latin typeface="Cambria Math"/>
                          </a:rPr>
                          <m:t>𝑃</m:t>
                        </m:r>
                      </m:e>
                      <m:sub>
                        <m:r>
                          <a:rPr lang="en-US" sz="2800" b="0" i="1" smtClean="0">
                            <a:latin typeface="Cambria Math"/>
                          </a:rPr>
                          <m:t>2</m:t>
                        </m:r>
                      </m:sub>
                    </m:sSub>
                    <m:r>
                      <a:rPr lang="en-US" sz="2800" b="0" i="1" smtClean="0">
                        <a:latin typeface="Cambria Math"/>
                      </a:rPr>
                      <m:t>,</m:t>
                    </m:r>
                    <m:sSub>
                      <m:sSubPr>
                        <m:ctrlPr>
                          <a:rPr lang="en-US" sz="2800" b="0" i="1" smtClean="0">
                            <a:latin typeface="Cambria Math"/>
                          </a:rPr>
                        </m:ctrlPr>
                      </m:sSubPr>
                      <m:e>
                        <m:r>
                          <a:rPr lang="en-US" sz="2800" b="0" i="1" smtClean="0">
                            <a:latin typeface="Cambria Math"/>
                          </a:rPr>
                          <m:t>𝑃</m:t>
                        </m:r>
                      </m:e>
                      <m:sub>
                        <m:r>
                          <a:rPr lang="en-US" sz="2800" b="0" i="1" smtClean="0">
                            <a:latin typeface="Cambria Math"/>
                          </a:rPr>
                          <m:t>3</m:t>
                        </m:r>
                      </m:sub>
                    </m:sSub>
                    <m:r>
                      <a:rPr lang="en-US" sz="2800" b="0" i="1" smtClean="0">
                        <a:latin typeface="Cambria Math"/>
                      </a:rPr>
                      <m:t>,…</m:t>
                    </m:r>
                  </m:oMath>
                </a14:m>
                <a:endParaRPr lang="en-US" sz="2800" dirty="0" smtClean="0"/>
              </a:p>
            </p:txBody>
          </p:sp>
        </mc:Choice>
        <mc:Fallback xmlns="">
          <p:sp>
            <p:nvSpPr>
              <p:cNvPr id="5" name="TextBox 4"/>
              <p:cNvSpPr txBox="1">
                <a:spLocks noRot="1" noChangeAspect="1" noMove="1" noResize="1" noEditPoints="1" noAdjustHandles="1" noChangeArrowheads="1" noChangeShapeType="1" noTextEdit="1"/>
              </p:cNvSpPr>
              <p:nvPr/>
            </p:nvSpPr>
            <p:spPr>
              <a:xfrm>
                <a:off x="304800" y="914400"/>
                <a:ext cx="8839200" cy="523220"/>
              </a:xfrm>
              <a:prstGeom prst="rect">
                <a:avLst/>
              </a:prstGeom>
              <a:blipFill rotWithShape="1">
                <a:blip r:embed="rId2"/>
                <a:stretch>
                  <a:fillRect l="-1379" t="-10465"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52400" y="1752600"/>
                <a:ext cx="891540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200" b="0" i="1" smtClean="0">
                              <a:latin typeface="Cambria Math"/>
                            </a:rPr>
                          </m:ctrlPr>
                        </m:dPr>
                        <m:e>
                          <m:r>
                            <a:rPr lang="en-US" sz="3200" b="0" i="1" smtClean="0">
                              <a:latin typeface="Cambria Math"/>
                            </a:rPr>
                            <m:t>0,1</m:t>
                          </m:r>
                        </m:e>
                      </m:d>
                      <m:r>
                        <a:rPr lang="en-US" sz="3200" b="0" i="1" smtClean="0">
                          <a:latin typeface="Cambria Math"/>
                        </a:rPr>
                        <m:t>= </m:t>
                      </m:r>
                      <m:sSub>
                        <m:sSubPr>
                          <m:ctrlPr>
                            <a:rPr lang="en-US" sz="3200" b="0" i="1" smtClean="0">
                              <a:latin typeface="Cambria Math"/>
                            </a:rPr>
                          </m:ctrlPr>
                        </m:sSubPr>
                        <m:e>
                          <m:r>
                            <a:rPr lang="en-US" sz="3200" b="0" i="1" smtClean="0">
                              <a:latin typeface="Cambria Math"/>
                            </a:rPr>
                            <m:t>𝑃</m:t>
                          </m:r>
                        </m:e>
                        <m:sub>
                          <m:r>
                            <a:rPr lang="en-US" sz="3200" b="0" i="1" smtClean="0">
                              <a:latin typeface="Cambria Math"/>
                            </a:rPr>
                            <m:t>1</m:t>
                          </m:r>
                        </m:sub>
                      </m:sSub>
                      <m:r>
                        <a:rPr lang="en-US" sz="3200" b="0" i="1" smtClean="0">
                          <a:latin typeface="Cambria Math"/>
                          <a:ea typeface="Cambria Math"/>
                        </a:rPr>
                        <m:t>∪</m:t>
                      </m:r>
                      <m:sSub>
                        <m:sSubPr>
                          <m:ctrlPr>
                            <a:rPr lang="en-US" sz="3200" b="0" i="1" smtClean="0">
                              <a:latin typeface="Cambria Math"/>
                              <a:ea typeface="Cambria Math"/>
                            </a:rPr>
                          </m:ctrlPr>
                        </m:sSubPr>
                        <m:e>
                          <m:r>
                            <a:rPr lang="en-US" sz="3200" b="0" i="1" smtClean="0">
                              <a:latin typeface="Cambria Math"/>
                              <a:ea typeface="Cambria Math"/>
                            </a:rPr>
                            <m:t>𝑃</m:t>
                          </m:r>
                        </m:e>
                        <m:sub>
                          <m:r>
                            <a:rPr lang="en-US" sz="3200" b="0" i="1" smtClean="0">
                              <a:latin typeface="Cambria Math"/>
                              <a:ea typeface="Cambria Math"/>
                            </a:rPr>
                            <m:t>2</m:t>
                          </m:r>
                        </m:sub>
                      </m:sSub>
                      <m:r>
                        <a:rPr lang="en-US" sz="3200" b="0" i="1" smtClean="0">
                          <a:latin typeface="Cambria Math"/>
                          <a:ea typeface="Cambria Math"/>
                        </a:rPr>
                        <m:t>∪</m:t>
                      </m:r>
                      <m:sSub>
                        <m:sSubPr>
                          <m:ctrlPr>
                            <a:rPr lang="en-US" sz="3200" b="0" i="1" smtClean="0">
                              <a:latin typeface="Cambria Math"/>
                              <a:ea typeface="Cambria Math"/>
                            </a:rPr>
                          </m:ctrlPr>
                        </m:sSubPr>
                        <m:e>
                          <m:r>
                            <a:rPr lang="en-US" sz="3200" b="0" i="1" smtClean="0">
                              <a:latin typeface="Cambria Math"/>
                              <a:ea typeface="Cambria Math"/>
                            </a:rPr>
                            <m:t>𝑃</m:t>
                          </m:r>
                        </m:e>
                        <m:sub>
                          <m:r>
                            <a:rPr lang="en-US" sz="3200" b="0" i="1" smtClean="0">
                              <a:latin typeface="Cambria Math"/>
                              <a:ea typeface="Cambria Math"/>
                            </a:rPr>
                            <m:t>3</m:t>
                          </m:r>
                        </m:sub>
                      </m:sSub>
                      <m:r>
                        <a:rPr lang="en-US" sz="3200" b="0" i="1" smtClean="0">
                          <a:latin typeface="Cambria Math"/>
                          <a:ea typeface="Cambria Math"/>
                        </a:rPr>
                        <m:t>∪</m:t>
                      </m:r>
                      <m:sSub>
                        <m:sSubPr>
                          <m:ctrlPr>
                            <a:rPr lang="en-US" sz="3200" b="0" i="1" smtClean="0">
                              <a:latin typeface="Cambria Math"/>
                              <a:ea typeface="Cambria Math"/>
                            </a:rPr>
                          </m:ctrlPr>
                        </m:sSubPr>
                        <m:e>
                          <m:r>
                            <a:rPr lang="en-US" sz="3200" b="0" i="1" smtClean="0">
                              <a:latin typeface="Cambria Math"/>
                              <a:ea typeface="Cambria Math"/>
                            </a:rPr>
                            <m:t>𝑃</m:t>
                          </m:r>
                        </m:e>
                        <m:sub>
                          <m:r>
                            <a:rPr lang="en-US" sz="3200" b="0" i="1" smtClean="0">
                              <a:latin typeface="Cambria Math"/>
                              <a:ea typeface="Cambria Math"/>
                            </a:rPr>
                            <m:t>4</m:t>
                          </m:r>
                        </m:sub>
                      </m:sSub>
                      <m:r>
                        <a:rPr lang="en-US" sz="3200" b="0" i="1" smtClean="0">
                          <a:latin typeface="Cambria Math"/>
                          <a:ea typeface="Cambria Math"/>
                        </a:rPr>
                        <m:t>∪⋯∪</m:t>
                      </m:r>
                      <m:sSub>
                        <m:sSubPr>
                          <m:ctrlPr>
                            <a:rPr lang="en-US" sz="3200" b="0" i="1" smtClean="0">
                              <a:latin typeface="Cambria Math"/>
                              <a:ea typeface="Cambria Math"/>
                            </a:rPr>
                          </m:ctrlPr>
                        </m:sSubPr>
                        <m:e>
                          <m:r>
                            <a:rPr lang="en-US" sz="3200" b="0" i="1" smtClean="0">
                              <a:latin typeface="Cambria Math"/>
                              <a:ea typeface="Cambria Math"/>
                            </a:rPr>
                            <m:t>𝑃</m:t>
                          </m:r>
                        </m:e>
                        <m:sub>
                          <m:r>
                            <a:rPr lang="en-US" sz="3200" b="0" i="1" smtClean="0">
                              <a:latin typeface="Cambria Math"/>
                              <a:ea typeface="Cambria Math"/>
                            </a:rPr>
                            <m:t>2</m:t>
                          </m:r>
                          <m:r>
                            <a:rPr lang="en-US" sz="3200" b="0" i="1" smtClean="0">
                              <a:latin typeface="Cambria Math"/>
                              <a:ea typeface="Cambria Math"/>
                            </a:rPr>
                            <m:t>𝑛</m:t>
                          </m:r>
                        </m:sub>
                      </m:sSub>
                      <m:r>
                        <a:rPr lang="en-US" sz="3200" b="0" i="1" smtClean="0">
                          <a:latin typeface="Cambria Math"/>
                          <a:ea typeface="Cambria Math"/>
                        </a:rPr>
                        <m:t>∪</m:t>
                      </m:r>
                      <m:sSub>
                        <m:sSubPr>
                          <m:ctrlPr>
                            <a:rPr lang="en-US" sz="3200" b="0" i="1" smtClean="0">
                              <a:latin typeface="Cambria Math"/>
                              <a:ea typeface="Cambria Math"/>
                            </a:rPr>
                          </m:ctrlPr>
                        </m:sSubPr>
                        <m:e>
                          <m:r>
                            <a:rPr lang="en-US" sz="3200" b="0" i="1" smtClean="0">
                              <a:latin typeface="Cambria Math"/>
                              <a:ea typeface="Cambria Math"/>
                            </a:rPr>
                            <m:t>𝑃</m:t>
                          </m:r>
                        </m:e>
                        <m:sub>
                          <m:r>
                            <a:rPr lang="en-US" sz="3200" b="0" i="1" smtClean="0">
                              <a:latin typeface="Cambria Math"/>
                              <a:ea typeface="Cambria Math"/>
                            </a:rPr>
                            <m:t>2</m:t>
                          </m:r>
                          <m:r>
                            <a:rPr lang="en-US" sz="3200" b="0" i="1" smtClean="0">
                              <a:latin typeface="Cambria Math"/>
                              <a:ea typeface="Cambria Math"/>
                            </a:rPr>
                            <m:t>𝑛</m:t>
                          </m:r>
                          <m:r>
                            <a:rPr lang="en-US" sz="3200" b="0" i="1" smtClean="0">
                              <a:latin typeface="Cambria Math"/>
                              <a:ea typeface="Cambria Math"/>
                            </a:rPr>
                            <m:t>+1</m:t>
                          </m:r>
                        </m:sub>
                      </m:sSub>
                      <m:r>
                        <a:rPr lang="en-US" sz="3200" b="0" i="1" smtClean="0">
                          <a:latin typeface="Cambria Math"/>
                          <a:ea typeface="Cambria Math"/>
                        </a:rPr>
                        <m:t>∪⋯</m:t>
                      </m:r>
                    </m:oMath>
                  </m:oMathPara>
                </a14:m>
                <a:endParaRPr lang="en-US"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152400" y="1752600"/>
                <a:ext cx="8915400" cy="584775"/>
              </a:xfrm>
              <a:prstGeom prst="rect">
                <a:avLst/>
              </a:prstGeom>
              <a:blipFill rotWithShape="1">
                <a:blip r:embed="rId3"/>
                <a:stretch>
                  <a:fillRect/>
                </a:stretch>
              </a:blipFill>
            </p:spPr>
            <p:txBody>
              <a:bodyPr/>
              <a:lstStyle/>
              <a:p>
                <a:r>
                  <a:rPr lang="en-US">
                    <a:noFill/>
                  </a:rPr>
                  <a:t> </a:t>
                </a:r>
              </a:p>
            </p:txBody>
          </p:sp>
        </mc:Fallback>
      </mc:AlternateContent>
      <p:cxnSp>
        <p:nvCxnSpPr>
          <p:cNvPr id="8" name="Straight Arrow Connector 7"/>
          <p:cNvCxnSpPr/>
          <p:nvPr/>
        </p:nvCxnSpPr>
        <p:spPr>
          <a:xfrm>
            <a:off x="1981200" y="2438400"/>
            <a:ext cx="0" cy="5334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657600" y="2438400"/>
            <a:ext cx="0" cy="5334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467600" y="2438400"/>
            <a:ext cx="0" cy="5334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819400" y="2438400"/>
            <a:ext cx="0" cy="1295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495800" y="2438400"/>
            <a:ext cx="0" cy="1295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248400" y="2438400"/>
            <a:ext cx="0" cy="1295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1752600" y="2920425"/>
                <a:ext cx="60960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solidFill>
                                <a:srgbClr val="0070C0"/>
                              </a:solidFill>
                              <a:latin typeface="Cambria Math"/>
                            </a:rPr>
                          </m:ctrlPr>
                        </m:sSubPr>
                        <m:e>
                          <m:r>
                            <a:rPr lang="en-US" sz="3200" b="0" i="1" smtClean="0">
                              <a:solidFill>
                                <a:srgbClr val="0070C0"/>
                              </a:solidFill>
                              <a:latin typeface="Cambria Math"/>
                            </a:rPr>
                            <m:t>𝑃</m:t>
                          </m:r>
                        </m:e>
                        <m:sub>
                          <m:r>
                            <a:rPr lang="en-US" sz="3200" b="0" i="1" smtClean="0">
                              <a:solidFill>
                                <a:srgbClr val="0070C0"/>
                              </a:solidFill>
                              <a:latin typeface="Cambria Math"/>
                            </a:rPr>
                            <m:t>1</m:t>
                          </m:r>
                        </m:sub>
                      </m:sSub>
                    </m:oMath>
                  </m:oMathPara>
                </a14:m>
                <a:endParaRPr lang="en-US" sz="3200" dirty="0">
                  <a:solidFill>
                    <a:srgbClr val="0070C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752600" y="2920425"/>
                <a:ext cx="609600" cy="58477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352800" y="2920425"/>
                <a:ext cx="60960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solidFill>
                                <a:srgbClr val="0070C0"/>
                              </a:solidFill>
                              <a:latin typeface="Cambria Math"/>
                            </a:rPr>
                          </m:ctrlPr>
                        </m:sSubPr>
                        <m:e>
                          <m:r>
                            <a:rPr lang="en-US" sz="3200" b="0" i="1" smtClean="0">
                              <a:solidFill>
                                <a:srgbClr val="0070C0"/>
                              </a:solidFill>
                              <a:latin typeface="Cambria Math"/>
                            </a:rPr>
                            <m:t>𝑃</m:t>
                          </m:r>
                        </m:e>
                        <m:sub>
                          <m:r>
                            <a:rPr lang="en-US" sz="3200" b="0" i="1" smtClean="0">
                              <a:solidFill>
                                <a:srgbClr val="0070C0"/>
                              </a:solidFill>
                              <a:latin typeface="Cambria Math"/>
                            </a:rPr>
                            <m:t>2</m:t>
                          </m:r>
                        </m:sub>
                      </m:sSub>
                    </m:oMath>
                  </m:oMathPara>
                </a14:m>
                <a:endParaRPr lang="en-US" sz="3200" dirty="0">
                  <a:solidFill>
                    <a:srgbClr val="0070C0"/>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352800" y="2920425"/>
                <a:ext cx="609600" cy="58477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7086600" y="2971800"/>
                <a:ext cx="60960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solidFill>
                                <a:srgbClr val="0070C0"/>
                              </a:solidFill>
                              <a:latin typeface="Cambria Math"/>
                            </a:rPr>
                          </m:ctrlPr>
                        </m:sSubPr>
                        <m:e>
                          <m:r>
                            <a:rPr lang="en-US" sz="3200" b="0" i="1" smtClean="0">
                              <a:solidFill>
                                <a:srgbClr val="0070C0"/>
                              </a:solidFill>
                              <a:latin typeface="Cambria Math"/>
                            </a:rPr>
                            <m:t>𝑃</m:t>
                          </m:r>
                        </m:e>
                        <m:sub>
                          <m:r>
                            <a:rPr lang="en-US" sz="3200" b="0" i="1" smtClean="0">
                              <a:solidFill>
                                <a:srgbClr val="0070C0"/>
                              </a:solidFill>
                              <a:latin typeface="Cambria Math"/>
                            </a:rPr>
                            <m:t>𝑛</m:t>
                          </m:r>
                          <m:r>
                            <a:rPr lang="en-US" sz="3200" b="0" i="1" smtClean="0">
                              <a:solidFill>
                                <a:srgbClr val="0070C0"/>
                              </a:solidFill>
                              <a:latin typeface="Cambria Math"/>
                            </a:rPr>
                            <m:t>+1</m:t>
                          </m:r>
                        </m:sub>
                      </m:sSub>
                    </m:oMath>
                  </m:oMathPara>
                </a14:m>
                <a:endParaRPr lang="en-US" sz="3200" dirty="0">
                  <a:solidFill>
                    <a:srgbClr val="0070C0"/>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7086600" y="2971800"/>
                <a:ext cx="609600" cy="584775"/>
              </a:xfrm>
              <a:prstGeom prst="rect">
                <a:avLst/>
              </a:prstGeom>
              <a:blipFill rotWithShape="1">
                <a:blip r:embed="rId6"/>
                <a:stretch>
                  <a:fillRect r="-43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2590800" y="3657600"/>
                <a:ext cx="60960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solidFill>
                                <a:srgbClr val="FF0000"/>
                              </a:solidFill>
                              <a:latin typeface="Cambria Math"/>
                            </a:rPr>
                          </m:ctrlPr>
                        </m:sSubPr>
                        <m:e>
                          <m:r>
                            <a:rPr lang="en-US" sz="3200" b="0" i="1" smtClean="0">
                              <a:solidFill>
                                <a:srgbClr val="FF0000"/>
                              </a:solidFill>
                              <a:latin typeface="Cambria Math"/>
                            </a:rPr>
                            <m:t>𝑃</m:t>
                          </m:r>
                        </m:e>
                        <m:sub>
                          <m:r>
                            <a:rPr lang="en-US" sz="3200" b="0" i="1" smtClean="0">
                              <a:solidFill>
                                <a:srgbClr val="FF0000"/>
                              </a:solidFill>
                              <a:latin typeface="Cambria Math"/>
                            </a:rPr>
                            <m:t>1</m:t>
                          </m:r>
                        </m:sub>
                      </m:sSub>
                    </m:oMath>
                  </m:oMathPara>
                </a14:m>
                <a:endParaRPr lang="en-US" sz="3200" dirty="0">
                  <a:solidFill>
                    <a:srgbClr val="FF0000"/>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2590800" y="3657600"/>
                <a:ext cx="609600" cy="58477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191000" y="3682425"/>
                <a:ext cx="60960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solidFill>
                                <a:srgbClr val="FF0000"/>
                              </a:solidFill>
                              <a:latin typeface="Cambria Math"/>
                            </a:rPr>
                          </m:ctrlPr>
                        </m:sSubPr>
                        <m:e>
                          <m:r>
                            <a:rPr lang="en-US" sz="3200" b="0" i="1" smtClean="0">
                              <a:solidFill>
                                <a:srgbClr val="FF0000"/>
                              </a:solidFill>
                              <a:latin typeface="Cambria Math"/>
                            </a:rPr>
                            <m:t>𝑃</m:t>
                          </m:r>
                        </m:e>
                        <m:sub>
                          <m:r>
                            <a:rPr lang="en-US" sz="3200" b="0" i="1" smtClean="0">
                              <a:solidFill>
                                <a:srgbClr val="FF0000"/>
                              </a:solidFill>
                              <a:latin typeface="Cambria Math"/>
                            </a:rPr>
                            <m:t>2</m:t>
                          </m:r>
                        </m:sub>
                      </m:sSub>
                    </m:oMath>
                  </m:oMathPara>
                </a14:m>
                <a:endParaRPr lang="en-US" sz="3200" dirty="0">
                  <a:solidFill>
                    <a:srgbClr val="FF0000"/>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4191000" y="3682425"/>
                <a:ext cx="609600" cy="58477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943600" y="3682425"/>
                <a:ext cx="60960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solidFill>
                                <a:srgbClr val="FF0000"/>
                              </a:solidFill>
                              <a:latin typeface="Cambria Math"/>
                            </a:rPr>
                          </m:ctrlPr>
                        </m:sSubPr>
                        <m:e>
                          <m:r>
                            <a:rPr lang="en-US" sz="3200" b="0" i="1" smtClean="0">
                              <a:solidFill>
                                <a:srgbClr val="FF0000"/>
                              </a:solidFill>
                              <a:latin typeface="Cambria Math"/>
                            </a:rPr>
                            <m:t>𝑃</m:t>
                          </m:r>
                        </m:e>
                        <m:sub>
                          <m:r>
                            <a:rPr lang="en-US" sz="3200" b="0" i="1" smtClean="0">
                              <a:solidFill>
                                <a:srgbClr val="FF0000"/>
                              </a:solidFill>
                              <a:latin typeface="Cambria Math"/>
                            </a:rPr>
                            <m:t>𝑛</m:t>
                          </m:r>
                        </m:sub>
                      </m:sSub>
                    </m:oMath>
                  </m:oMathPara>
                </a14:m>
                <a:endParaRPr lang="en-US" sz="3200" dirty="0">
                  <a:solidFill>
                    <a:srgbClr val="FF000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943600" y="3682425"/>
                <a:ext cx="609600" cy="584775"/>
              </a:xfrm>
              <a:prstGeom prst="rect">
                <a:avLst/>
              </a:prstGeom>
              <a:blipFill rotWithShape="1">
                <a:blip r:embed="rId9"/>
                <a:stretch>
                  <a:fillRect/>
                </a:stretch>
              </a:blipFill>
            </p:spPr>
            <p:txBody>
              <a:bodyPr/>
              <a:lstStyle/>
              <a:p>
                <a:r>
                  <a:rPr lang="en-US">
                    <a:noFill/>
                  </a:rPr>
                  <a:t> </a:t>
                </a:r>
              </a:p>
            </p:txBody>
          </p:sp>
        </mc:Fallback>
      </mc:AlternateContent>
      <p:sp>
        <p:nvSpPr>
          <p:cNvPr id="21" name="Curved Right Arrow 20"/>
          <p:cNvSpPr/>
          <p:nvPr/>
        </p:nvSpPr>
        <p:spPr>
          <a:xfrm>
            <a:off x="533400" y="3212812"/>
            <a:ext cx="990600" cy="2578388"/>
          </a:xfrm>
          <a:prstGeom prst="curved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urved Right Arrow 21"/>
          <p:cNvSpPr/>
          <p:nvPr/>
        </p:nvSpPr>
        <p:spPr>
          <a:xfrm>
            <a:off x="1752600" y="3822412"/>
            <a:ext cx="685800" cy="1130588"/>
          </a:xfrm>
          <a:prstGeom prst="curved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23" name="TextBox 22"/>
              <p:cNvSpPr txBox="1"/>
              <p:nvPr/>
            </p:nvSpPr>
            <p:spPr>
              <a:xfrm>
                <a:off x="2209800" y="4520625"/>
                <a:ext cx="510540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200" b="0" i="1" smtClean="0">
                              <a:solidFill>
                                <a:srgbClr val="FF0000"/>
                              </a:solidFill>
                              <a:latin typeface="Cambria Math"/>
                            </a:rPr>
                          </m:ctrlPr>
                        </m:dPr>
                        <m:e>
                          <m:r>
                            <a:rPr lang="en-US" sz="3200" b="0" i="1" smtClean="0">
                              <a:solidFill>
                                <a:srgbClr val="FF0000"/>
                              </a:solidFill>
                              <a:latin typeface="Cambria Math"/>
                            </a:rPr>
                            <m:t>0,1</m:t>
                          </m:r>
                        </m:e>
                      </m:d>
                      <m:r>
                        <a:rPr lang="en-US" sz="3200" b="0" i="1" smtClean="0">
                          <a:solidFill>
                            <a:srgbClr val="FF0000"/>
                          </a:solidFill>
                          <a:latin typeface="Cambria Math"/>
                        </a:rPr>
                        <m:t>= </m:t>
                      </m:r>
                      <m:sSub>
                        <m:sSubPr>
                          <m:ctrlPr>
                            <a:rPr lang="en-US" sz="3200" b="0" i="1" smtClean="0">
                              <a:solidFill>
                                <a:srgbClr val="FF0000"/>
                              </a:solidFill>
                              <a:latin typeface="Cambria Math"/>
                            </a:rPr>
                          </m:ctrlPr>
                        </m:sSubPr>
                        <m:e>
                          <m:r>
                            <a:rPr lang="en-US" sz="3200" b="0" i="1" smtClean="0">
                              <a:solidFill>
                                <a:srgbClr val="FF0000"/>
                              </a:solidFill>
                              <a:latin typeface="Cambria Math"/>
                            </a:rPr>
                            <m:t>𝑃</m:t>
                          </m:r>
                        </m:e>
                        <m:sub>
                          <m:r>
                            <a:rPr lang="en-US" sz="3200" b="0" i="1" smtClean="0">
                              <a:solidFill>
                                <a:srgbClr val="FF0000"/>
                              </a:solidFill>
                              <a:latin typeface="Cambria Math"/>
                            </a:rPr>
                            <m:t>1</m:t>
                          </m:r>
                        </m:sub>
                      </m:sSub>
                      <m:r>
                        <a:rPr lang="en-US" sz="3200" b="0" i="1" smtClean="0">
                          <a:solidFill>
                            <a:srgbClr val="FF0000"/>
                          </a:solidFill>
                          <a:latin typeface="Cambria Math"/>
                          <a:ea typeface="Cambria Math"/>
                        </a:rPr>
                        <m:t>∪</m:t>
                      </m:r>
                      <m:sSub>
                        <m:sSubPr>
                          <m:ctrlPr>
                            <a:rPr lang="en-US" sz="3200" b="0" i="1" smtClean="0">
                              <a:solidFill>
                                <a:srgbClr val="FF0000"/>
                              </a:solidFill>
                              <a:latin typeface="Cambria Math"/>
                              <a:ea typeface="Cambria Math"/>
                            </a:rPr>
                          </m:ctrlPr>
                        </m:sSubPr>
                        <m:e>
                          <m:r>
                            <a:rPr lang="en-US" sz="3200" b="0" i="1" smtClean="0">
                              <a:solidFill>
                                <a:srgbClr val="FF0000"/>
                              </a:solidFill>
                              <a:latin typeface="Cambria Math"/>
                              <a:ea typeface="Cambria Math"/>
                            </a:rPr>
                            <m:t>𝑃</m:t>
                          </m:r>
                        </m:e>
                        <m:sub>
                          <m:r>
                            <a:rPr lang="en-US" sz="3200" b="0" i="1" smtClean="0">
                              <a:solidFill>
                                <a:srgbClr val="FF0000"/>
                              </a:solidFill>
                              <a:latin typeface="Cambria Math"/>
                              <a:ea typeface="Cambria Math"/>
                            </a:rPr>
                            <m:t>2</m:t>
                          </m:r>
                        </m:sub>
                      </m:sSub>
                      <m:r>
                        <a:rPr lang="en-US" sz="3200" b="0" i="1" smtClean="0">
                          <a:solidFill>
                            <a:srgbClr val="FF0000"/>
                          </a:solidFill>
                          <a:latin typeface="Cambria Math"/>
                          <a:ea typeface="Cambria Math"/>
                        </a:rPr>
                        <m:t>∪</m:t>
                      </m:r>
                      <m:sSub>
                        <m:sSubPr>
                          <m:ctrlPr>
                            <a:rPr lang="en-US" sz="3200" b="0" i="1" smtClean="0">
                              <a:solidFill>
                                <a:srgbClr val="FF0000"/>
                              </a:solidFill>
                              <a:latin typeface="Cambria Math"/>
                              <a:ea typeface="Cambria Math"/>
                            </a:rPr>
                          </m:ctrlPr>
                        </m:sSubPr>
                        <m:e>
                          <m:r>
                            <a:rPr lang="en-US" sz="3200" b="0" i="1" smtClean="0">
                              <a:solidFill>
                                <a:srgbClr val="FF0000"/>
                              </a:solidFill>
                              <a:latin typeface="Cambria Math"/>
                              <a:ea typeface="Cambria Math"/>
                            </a:rPr>
                            <m:t>𝑃</m:t>
                          </m:r>
                        </m:e>
                        <m:sub>
                          <m:r>
                            <a:rPr lang="en-US" sz="3200" b="0" i="1" smtClean="0">
                              <a:solidFill>
                                <a:srgbClr val="FF0000"/>
                              </a:solidFill>
                              <a:latin typeface="Cambria Math"/>
                              <a:ea typeface="Cambria Math"/>
                            </a:rPr>
                            <m:t>3</m:t>
                          </m:r>
                        </m:sub>
                      </m:sSub>
                      <m:r>
                        <a:rPr lang="en-US" sz="3200" b="0" i="1" smtClean="0">
                          <a:solidFill>
                            <a:srgbClr val="FF0000"/>
                          </a:solidFill>
                          <a:latin typeface="Cambria Math"/>
                          <a:ea typeface="Cambria Math"/>
                        </a:rPr>
                        <m:t>∪⋯</m:t>
                      </m:r>
                    </m:oMath>
                  </m:oMathPara>
                </a14:m>
                <a:endParaRPr lang="en-US" sz="3200" dirty="0">
                  <a:solidFill>
                    <a:srgbClr val="FF000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2209800" y="4520625"/>
                <a:ext cx="5105400" cy="584775"/>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1447800" y="5282625"/>
                <a:ext cx="510540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3200" b="0" i="1" smtClean="0">
                              <a:solidFill>
                                <a:srgbClr val="0070C0"/>
                              </a:solidFill>
                              <a:latin typeface="Cambria Math"/>
                            </a:rPr>
                          </m:ctrlPr>
                        </m:dPr>
                        <m:e>
                          <m:r>
                            <a:rPr lang="en-US" sz="3200" b="0" i="1" smtClean="0">
                              <a:solidFill>
                                <a:srgbClr val="0070C0"/>
                              </a:solidFill>
                              <a:latin typeface="Cambria Math"/>
                            </a:rPr>
                            <m:t>0,1</m:t>
                          </m:r>
                        </m:e>
                      </m:d>
                      <m:r>
                        <a:rPr lang="en-US" sz="3200" b="0" i="1" smtClean="0">
                          <a:solidFill>
                            <a:srgbClr val="0070C0"/>
                          </a:solidFill>
                          <a:latin typeface="Cambria Math"/>
                        </a:rPr>
                        <m:t>= </m:t>
                      </m:r>
                      <m:sSub>
                        <m:sSubPr>
                          <m:ctrlPr>
                            <a:rPr lang="en-US" sz="3200" b="0" i="1" smtClean="0">
                              <a:solidFill>
                                <a:srgbClr val="0070C0"/>
                              </a:solidFill>
                              <a:latin typeface="Cambria Math"/>
                            </a:rPr>
                          </m:ctrlPr>
                        </m:sSubPr>
                        <m:e>
                          <m:r>
                            <a:rPr lang="en-US" sz="3200" b="0" i="1" smtClean="0">
                              <a:solidFill>
                                <a:srgbClr val="0070C0"/>
                              </a:solidFill>
                              <a:latin typeface="Cambria Math"/>
                            </a:rPr>
                            <m:t>𝑃</m:t>
                          </m:r>
                        </m:e>
                        <m:sub>
                          <m:r>
                            <a:rPr lang="en-US" sz="3200" b="0" i="1" smtClean="0">
                              <a:solidFill>
                                <a:srgbClr val="0070C0"/>
                              </a:solidFill>
                              <a:latin typeface="Cambria Math"/>
                            </a:rPr>
                            <m:t>1</m:t>
                          </m:r>
                        </m:sub>
                      </m:sSub>
                      <m:r>
                        <a:rPr lang="en-US" sz="3200" b="0" i="1" smtClean="0">
                          <a:solidFill>
                            <a:srgbClr val="0070C0"/>
                          </a:solidFill>
                          <a:latin typeface="Cambria Math"/>
                          <a:ea typeface="Cambria Math"/>
                        </a:rPr>
                        <m:t>∪</m:t>
                      </m:r>
                      <m:sSub>
                        <m:sSubPr>
                          <m:ctrlPr>
                            <a:rPr lang="en-US" sz="3200" b="0" i="1" smtClean="0">
                              <a:solidFill>
                                <a:srgbClr val="0070C0"/>
                              </a:solidFill>
                              <a:latin typeface="Cambria Math"/>
                              <a:ea typeface="Cambria Math"/>
                            </a:rPr>
                          </m:ctrlPr>
                        </m:sSubPr>
                        <m:e>
                          <m:r>
                            <a:rPr lang="en-US" sz="3200" b="0" i="1" smtClean="0">
                              <a:solidFill>
                                <a:srgbClr val="0070C0"/>
                              </a:solidFill>
                              <a:latin typeface="Cambria Math"/>
                              <a:ea typeface="Cambria Math"/>
                            </a:rPr>
                            <m:t>𝑃</m:t>
                          </m:r>
                        </m:e>
                        <m:sub>
                          <m:r>
                            <a:rPr lang="en-US" sz="3200" b="0" i="1" smtClean="0">
                              <a:solidFill>
                                <a:srgbClr val="0070C0"/>
                              </a:solidFill>
                              <a:latin typeface="Cambria Math"/>
                              <a:ea typeface="Cambria Math"/>
                            </a:rPr>
                            <m:t>2</m:t>
                          </m:r>
                        </m:sub>
                      </m:sSub>
                      <m:r>
                        <a:rPr lang="en-US" sz="3200" b="0" i="1" smtClean="0">
                          <a:solidFill>
                            <a:srgbClr val="0070C0"/>
                          </a:solidFill>
                          <a:latin typeface="Cambria Math"/>
                          <a:ea typeface="Cambria Math"/>
                        </a:rPr>
                        <m:t>∪</m:t>
                      </m:r>
                      <m:sSub>
                        <m:sSubPr>
                          <m:ctrlPr>
                            <a:rPr lang="en-US" sz="3200" b="0" i="1" smtClean="0">
                              <a:solidFill>
                                <a:srgbClr val="0070C0"/>
                              </a:solidFill>
                              <a:latin typeface="Cambria Math"/>
                              <a:ea typeface="Cambria Math"/>
                            </a:rPr>
                          </m:ctrlPr>
                        </m:sSubPr>
                        <m:e>
                          <m:r>
                            <a:rPr lang="en-US" sz="3200" b="0" i="1" smtClean="0">
                              <a:solidFill>
                                <a:srgbClr val="0070C0"/>
                              </a:solidFill>
                              <a:latin typeface="Cambria Math"/>
                              <a:ea typeface="Cambria Math"/>
                            </a:rPr>
                            <m:t>𝑃</m:t>
                          </m:r>
                        </m:e>
                        <m:sub>
                          <m:r>
                            <a:rPr lang="en-US" sz="3200" b="0" i="1" smtClean="0">
                              <a:solidFill>
                                <a:srgbClr val="0070C0"/>
                              </a:solidFill>
                              <a:latin typeface="Cambria Math"/>
                              <a:ea typeface="Cambria Math"/>
                            </a:rPr>
                            <m:t>3</m:t>
                          </m:r>
                        </m:sub>
                      </m:sSub>
                      <m:r>
                        <a:rPr lang="en-US" sz="3200" b="0" i="1" smtClean="0">
                          <a:solidFill>
                            <a:srgbClr val="0070C0"/>
                          </a:solidFill>
                          <a:latin typeface="Cambria Math"/>
                          <a:ea typeface="Cambria Math"/>
                        </a:rPr>
                        <m:t>∪⋯</m:t>
                      </m:r>
                    </m:oMath>
                  </m:oMathPara>
                </a14:m>
                <a:endParaRPr lang="en-US" sz="3200" dirty="0">
                  <a:solidFill>
                    <a:srgbClr val="0070C0"/>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1447800" y="5282625"/>
                <a:ext cx="5105400" cy="584775"/>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953000" y="3682425"/>
                <a:ext cx="76200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FF0000"/>
                          </a:solidFill>
                          <a:latin typeface="Cambria Math"/>
                          <a:ea typeface="Cambria Math"/>
                        </a:rPr>
                        <m:t>⋯</m:t>
                      </m:r>
                    </m:oMath>
                  </m:oMathPara>
                </a14:m>
                <a:endParaRPr lang="en-US" sz="3200" dirty="0">
                  <a:solidFill>
                    <a:srgbClr val="FF000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4953000" y="3682425"/>
                <a:ext cx="762000" cy="584775"/>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953000" y="2971800"/>
                <a:ext cx="76200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solidFill>
                            <a:srgbClr val="0070C0"/>
                          </a:solidFill>
                          <a:latin typeface="Cambria Math"/>
                          <a:ea typeface="Cambria Math"/>
                        </a:rPr>
                        <m:t>⋯</m:t>
                      </m:r>
                    </m:oMath>
                  </m:oMathPara>
                </a14:m>
                <a:endParaRPr lang="en-US" sz="3200" dirty="0">
                  <a:solidFill>
                    <a:srgbClr val="0070C0"/>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4953000" y="2971800"/>
                <a:ext cx="762000" cy="584775"/>
              </a:xfrm>
              <a:prstGeom prst="rect">
                <a:avLst/>
              </a:prstGeom>
              <a:blipFill rotWithShape="1">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654225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438400" y="152400"/>
            <a:ext cx="4114800" cy="707886"/>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95400" y="152400"/>
            <a:ext cx="6324600" cy="707886"/>
          </a:xfrm>
          <a:prstGeom prst="rect">
            <a:avLst/>
          </a:prstGeom>
          <a:noFill/>
        </p:spPr>
        <p:txBody>
          <a:bodyPr wrap="square" rtlCol="0">
            <a:spAutoFit/>
          </a:bodyPr>
          <a:lstStyle/>
          <a:p>
            <a:pPr algn="ctr"/>
            <a:r>
              <a:rPr lang="en-US" sz="4000" dirty="0" smtClean="0"/>
              <a:t>EXPLANATION</a:t>
            </a:r>
            <a:endParaRPr lang="en-US" sz="4000" dirty="0"/>
          </a:p>
        </p:txBody>
      </p:sp>
      <mc:AlternateContent xmlns:mc="http://schemas.openxmlformats.org/markup-compatibility/2006" xmlns:a14="http://schemas.microsoft.com/office/drawing/2010/main">
        <mc:Choice Requires="a14">
          <p:sp>
            <p:nvSpPr>
              <p:cNvPr id="5" name="TextBox 4"/>
              <p:cNvSpPr txBox="1"/>
              <p:nvPr/>
            </p:nvSpPr>
            <p:spPr>
              <a:xfrm>
                <a:off x="304800" y="914400"/>
                <a:ext cx="8839200" cy="1419684"/>
              </a:xfrm>
              <a:prstGeom prst="rect">
                <a:avLst/>
              </a:prstGeom>
              <a:noFill/>
            </p:spPr>
            <p:txBody>
              <a:bodyPr wrap="square" rtlCol="0">
                <a:spAutoFit/>
              </a:bodyPr>
              <a:lstStyle/>
              <a:p>
                <a:r>
                  <a:rPr lang="en-US" sz="2800" b="1" dirty="0" smtClean="0"/>
                  <a:t>Note.</a:t>
                </a:r>
                <a:r>
                  <a:rPr lang="en-US" sz="2800" dirty="0"/>
                  <a:t> </a:t>
                </a:r>
                <a:r>
                  <a:rPr lang="en-US" sz="2800" i="1" dirty="0" smtClean="0"/>
                  <a:t>If</a:t>
                </a:r>
                <a:r>
                  <a:rPr lang="en-US" sz="2800" dirty="0" smtClean="0"/>
                  <a:t> the pieces </a:t>
                </a:r>
                <a14:m>
                  <m:oMath xmlns:m="http://schemas.openxmlformats.org/officeDocument/2006/math">
                    <m:sSub>
                      <m:sSubPr>
                        <m:ctrlPr>
                          <a:rPr lang="en-US" sz="2800" i="1" smtClean="0">
                            <a:latin typeface="Cambria Math"/>
                          </a:rPr>
                        </m:ctrlPr>
                      </m:sSubPr>
                      <m:e>
                        <m:r>
                          <a:rPr lang="en-US" sz="2800" b="0" i="1" smtClean="0">
                            <a:latin typeface="Cambria Math"/>
                          </a:rPr>
                          <m:t>𝑃</m:t>
                        </m:r>
                      </m:e>
                      <m:sub>
                        <m:r>
                          <a:rPr lang="en-US" sz="2800" b="0" i="1" smtClean="0">
                            <a:latin typeface="Cambria Math"/>
                          </a:rPr>
                          <m:t>1</m:t>
                        </m:r>
                      </m:sub>
                    </m:sSub>
                    <m:r>
                      <a:rPr lang="en-US" sz="2800" b="0" i="1" smtClean="0">
                        <a:latin typeface="Cambria Math"/>
                      </a:rPr>
                      <m:t>,</m:t>
                    </m:r>
                    <m:sSub>
                      <m:sSubPr>
                        <m:ctrlPr>
                          <a:rPr lang="en-US" sz="2800" b="0" i="1" smtClean="0">
                            <a:latin typeface="Cambria Math"/>
                          </a:rPr>
                        </m:ctrlPr>
                      </m:sSubPr>
                      <m:e>
                        <m:r>
                          <a:rPr lang="en-US" sz="2800" b="0" i="1" smtClean="0">
                            <a:latin typeface="Cambria Math"/>
                          </a:rPr>
                          <m:t>𝑃</m:t>
                        </m:r>
                      </m:e>
                      <m:sub>
                        <m:r>
                          <a:rPr lang="en-US" sz="2800" b="0" i="1" smtClean="0">
                            <a:latin typeface="Cambria Math"/>
                          </a:rPr>
                          <m:t>2</m:t>
                        </m:r>
                      </m:sub>
                    </m:sSub>
                    <m:r>
                      <a:rPr lang="en-US" sz="2800" b="0" i="1" smtClean="0">
                        <a:latin typeface="Cambria Math"/>
                      </a:rPr>
                      <m:t>,</m:t>
                    </m:r>
                    <m:sSub>
                      <m:sSubPr>
                        <m:ctrlPr>
                          <a:rPr lang="en-US" sz="2800" b="0" i="1" smtClean="0">
                            <a:latin typeface="Cambria Math"/>
                          </a:rPr>
                        </m:ctrlPr>
                      </m:sSubPr>
                      <m:e>
                        <m:r>
                          <a:rPr lang="en-US" sz="2800" b="0" i="1" smtClean="0">
                            <a:latin typeface="Cambria Math"/>
                          </a:rPr>
                          <m:t>𝑃</m:t>
                        </m:r>
                      </m:e>
                      <m:sub>
                        <m:r>
                          <a:rPr lang="en-US" sz="2800" b="0" i="1" smtClean="0">
                            <a:latin typeface="Cambria Math"/>
                          </a:rPr>
                          <m:t>3</m:t>
                        </m:r>
                      </m:sub>
                    </m:sSub>
                    <m:r>
                      <a:rPr lang="en-US" sz="2800" b="0" i="1" smtClean="0">
                        <a:latin typeface="Cambria Math"/>
                      </a:rPr>
                      <m:t>,…</m:t>
                    </m:r>
                  </m:oMath>
                </a14:m>
                <a:r>
                  <a:rPr lang="en-US" sz="2800" dirty="0" smtClean="0"/>
                  <a:t> are “measurable” then we have </a:t>
                </a:r>
                <a14:m>
                  <m:oMath xmlns:m="http://schemas.openxmlformats.org/officeDocument/2006/math">
                    <m:r>
                      <a:rPr lang="en-US" sz="2800" b="0" i="1" smtClean="0">
                        <a:latin typeface="Cambria Math"/>
                      </a:rPr>
                      <m:t>𝑚</m:t>
                    </m:r>
                    <m:d>
                      <m:dPr>
                        <m:ctrlPr>
                          <a:rPr lang="en-US" sz="2800" b="0" i="1" smtClean="0">
                            <a:latin typeface="Cambria Math"/>
                          </a:rPr>
                        </m:ctrlPr>
                      </m:dPr>
                      <m:e>
                        <m:sSub>
                          <m:sSubPr>
                            <m:ctrlPr>
                              <a:rPr lang="en-US" sz="2800" b="0" i="1" smtClean="0">
                                <a:latin typeface="Cambria Math"/>
                              </a:rPr>
                            </m:ctrlPr>
                          </m:sSubPr>
                          <m:e>
                            <m:r>
                              <a:rPr lang="en-US" sz="2800" b="0" i="1" smtClean="0">
                                <a:latin typeface="Cambria Math"/>
                              </a:rPr>
                              <m:t>𝑃</m:t>
                            </m:r>
                          </m:e>
                          <m:sub>
                            <m:r>
                              <a:rPr lang="en-US" sz="2800" b="0" i="1" smtClean="0">
                                <a:latin typeface="Cambria Math"/>
                              </a:rPr>
                              <m:t>𝑖</m:t>
                            </m:r>
                          </m:sub>
                        </m:sSub>
                      </m:e>
                    </m:d>
                    <m:r>
                      <a:rPr lang="en-US" sz="2800" b="0" i="1" smtClean="0">
                        <a:latin typeface="Cambria Math"/>
                      </a:rPr>
                      <m:t>=</m:t>
                    </m:r>
                    <m:r>
                      <a:rPr lang="en-US" sz="2800" b="0" i="1" smtClean="0">
                        <a:latin typeface="Cambria Math"/>
                      </a:rPr>
                      <m:t>𝑚</m:t>
                    </m:r>
                    <m:r>
                      <a:rPr lang="en-US" sz="2800" b="0" i="1" smtClean="0">
                        <a:latin typeface="Cambria Math"/>
                      </a:rPr>
                      <m:t>(</m:t>
                    </m:r>
                    <m:sSub>
                      <m:sSubPr>
                        <m:ctrlPr>
                          <a:rPr lang="en-US" sz="2800" b="0" i="1" smtClean="0">
                            <a:latin typeface="Cambria Math"/>
                          </a:rPr>
                        </m:ctrlPr>
                      </m:sSubPr>
                      <m:e>
                        <m:r>
                          <a:rPr lang="en-US" sz="2800" b="0" i="1" smtClean="0">
                            <a:latin typeface="Cambria Math"/>
                          </a:rPr>
                          <m:t>𝑃</m:t>
                        </m:r>
                      </m:e>
                      <m:sub>
                        <m:r>
                          <a:rPr lang="en-US" sz="2800" b="0" i="1" smtClean="0">
                            <a:latin typeface="Cambria Math"/>
                          </a:rPr>
                          <m:t>𝑗</m:t>
                        </m:r>
                      </m:sub>
                    </m:sSub>
                    <m:r>
                      <a:rPr lang="en-US" sz="2800" b="0" i="1" smtClean="0">
                        <a:latin typeface="Cambria Math"/>
                      </a:rPr>
                      <m:t>)</m:t>
                    </m:r>
                  </m:oMath>
                </a14:m>
                <a:r>
                  <a:rPr lang="en-US" sz="2800" dirty="0" smtClean="0"/>
                  <a:t> for all </a:t>
                </a:r>
                <a14:m>
                  <m:oMath xmlns:m="http://schemas.openxmlformats.org/officeDocument/2006/math">
                    <m:r>
                      <a:rPr lang="en-US" sz="2800" b="0" i="1" smtClean="0">
                        <a:latin typeface="Cambria Math"/>
                      </a:rPr>
                      <m:t>𝑖</m:t>
                    </m:r>
                    <m:r>
                      <a:rPr lang="en-US" sz="2800" b="0" i="1" smtClean="0">
                        <a:latin typeface="Cambria Math"/>
                      </a:rPr>
                      <m:t>,</m:t>
                    </m:r>
                    <m:r>
                      <a:rPr lang="en-US" sz="2800" b="0" i="1" smtClean="0">
                        <a:latin typeface="Cambria Math"/>
                      </a:rPr>
                      <m:t>𝑗</m:t>
                    </m:r>
                    <m:r>
                      <a:rPr lang="en-US" sz="2800" b="0" i="1" smtClean="0">
                        <a:latin typeface="Cambria Math"/>
                        <a:ea typeface="Cambria Math"/>
                      </a:rPr>
                      <m:t>∈</m:t>
                    </m:r>
                    <m:r>
                      <a:rPr lang="en-US" sz="2800" b="0" i="1" smtClean="0">
                        <a:latin typeface="Cambria Math"/>
                        <a:ea typeface="Cambria Math"/>
                      </a:rPr>
                      <m:t>ℕ</m:t>
                    </m:r>
                  </m:oMath>
                </a14:m>
                <a:r>
                  <a:rPr lang="en-US" sz="2800" dirty="0" smtClean="0"/>
                  <a:t>.  Measurable sets satisfy “</a:t>
                </a:r>
                <a:r>
                  <a:rPr lang="en-US" sz="2800" dirty="0" err="1" smtClean="0"/>
                  <a:t>additivity</a:t>
                </a:r>
                <a:r>
                  <a:rPr lang="en-US" sz="2800" dirty="0" smtClean="0"/>
                  <a:t>” and we would have</a:t>
                </a:r>
              </a:p>
            </p:txBody>
          </p:sp>
        </mc:Choice>
        <mc:Fallback xmlns="">
          <p:sp>
            <p:nvSpPr>
              <p:cNvPr id="5" name="TextBox 4"/>
              <p:cNvSpPr txBox="1">
                <a:spLocks noRot="1" noChangeAspect="1" noMove="1" noResize="1" noEditPoints="1" noAdjustHandles="1" noChangeArrowheads="1" noChangeShapeType="1" noTextEdit="1"/>
              </p:cNvSpPr>
              <p:nvPr/>
            </p:nvSpPr>
            <p:spPr>
              <a:xfrm>
                <a:off x="304800" y="914400"/>
                <a:ext cx="8839200" cy="1419684"/>
              </a:xfrm>
              <a:prstGeom prst="rect">
                <a:avLst/>
              </a:prstGeom>
              <a:blipFill rotWithShape="1">
                <a:blip r:embed="rId2"/>
                <a:stretch>
                  <a:fillRect l="-1379" t="-3863" b="-111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52400" y="2387025"/>
                <a:ext cx="8915400" cy="584775"/>
              </a:xfrm>
              <a:prstGeom prst="rect">
                <a:avLst/>
              </a:prstGeom>
              <a:noFill/>
            </p:spPr>
            <p:txBody>
              <a:bodyPr wrap="square" rtlCol="0">
                <a:spAutoFit/>
              </a:bodyPr>
              <a:lstStyle/>
              <a:p>
                <a:pPr algn="ctr"/>
                <a14:m>
                  <m:oMath xmlns:m="http://schemas.openxmlformats.org/officeDocument/2006/math">
                    <m:r>
                      <a:rPr lang="en-US" sz="3200" b="0" i="1" smtClean="0">
                        <a:latin typeface="Cambria Math"/>
                      </a:rPr>
                      <m:t>1=</m:t>
                    </m:r>
                    <m:r>
                      <a:rPr lang="en-US" sz="3200" b="0" i="1" smtClean="0">
                        <a:latin typeface="Cambria Math"/>
                      </a:rPr>
                      <m:t>𝑚</m:t>
                    </m:r>
                    <m:d>
                      <m:dPr>
                        <m:ctrlPr>
                          <a:rPr lang="en-US" sz="3200" b="0" i="1" smtClean="0">
                            <a:latin typeface="Cambria Math"/>
                          </a:rPr>
                        </m:ctrlPr>
                      </m:dPr>
                      <m:e>
                        <m:d>
                          <m:dPr>
                            <m:begChr m:val="["/>
                            <m:endChr m:val="]"/>
                            <m:ctrlPr>
                              <a:rPr lang="en-US" sz="3200" b="0" i="1" smtClean="0">
                                <a:latin typeface="Cambria Math"/>
                              </a:rPr>
                            </m:ctrlPr>
                          </m:dPr>
                          <m:e>
                            <m:r>
                              <a:rPr lang="en-US" sz="3200" b="0" i="1" smtClean="0">
                                <a:latin typeface="Cambria Math"/>
                              </a:rPr>
                              <m:t>0,1</m:t>
                            </m:r>
                          </m:e>
                        </m:d>
                      </m:e>
                    </m:d>
                    <m:r>
                      <a:rPr lang="en-US" sz="3200" b="0" i="1" smtClean="0">
                        <a:latin typeface="Cambria Math"/>
                      </a:rPr>
                      <m:t>=</m:t>
                    </m:r>
                    <m:r>
                      <a:rPr lang="en-US" sz="3200" b="0" i="1" smtClean="0">
                        <a:latin typeface="Cambria Math"/>
                      </a:rPr>
                      <m:t>𝑚</m:t>
                    </m:r>
                    <m:d>
                      <m:dPr>
                        <m:ctrlPr>
                          <a:rPr lang="en-US" sz="3200" b="0" i="1" smtClean="0">
                            <a:latin typeface="Cambria Math"/>
                          </a:rPr>
                        </m:ctrlPr>
                      </m:dPr>
                      <m:e>
                        <m:sSub>
                          <m:sSubPr>
                            <m:ctrlPr>
                              <a:rPr lang="en-US" sz="3200" b="0" i="1" smtClean="0">
                                <a:latin typeface="Cambria Math"/>
                              </a:rPr>
                            </m:ctrlPr>
                          </m:sSubPr>
                          <m:e>
                            <m:r>
                              <a:rPr lang="en-US" sz="3200" b="0" i="1" smtClean="0">
                                <a:latin typeface="Cambria Math"/>
                              </a:rPr>
                              <m:t>𝑃</m:t>
                            </m:r>
                          </m:e>
                          <m:sub>
                            <m:r>
                              <a:rPr lang="en-US" sz="3200" b="0" i="1" smtClean="0">
                                <a:latin typeface="Cambria Math"/>
                              </a:rPr>
                              <m:t>1</m:t>
                            </m:r>
                          </m:sub>
                        </m:sSub>
                      </m:e>
                    </m:d>
                    <m:r>
                      <a:rPr lang="en-US" sz="3200" b="0" i="1" smtClean="0">
                        <a:latin typeface="Cambria Math"/>
                      </a:rPr>
                      <m:t>+</m:t>
                    </m:r>
                    <m:r>
                      <a:rPr lang="en-US" sz="3200" b="0" i="1" smtClean="0">
                        <a:latin typeface="Cambria Math"/>
                      </a:rPr>
                      <m:t>𝑚</m:t>
                    </m:r>
                    <m:d>
                      <m:dPr>
                        <m:ctrlPr>
                          <a:rPr lang="en-US" sz="3200" b="0" i="1" smtClean="0">
                            <a:latin typeface="Cambria Math"/>
                          </a:rPr>
                        </m:ctrlPr>
                      </m:dPr>
                      <m:e>
                        <m:sSub>
                          <m:sSubPr>
                            <m:ctrlPr>
                              <a:rPr lang="en-US" sz="3200" b="0" i="1" smtClean="0">
                                <a:latin typeface="Cambria Math"/>
                                <a:ea typeface="Cambria Math"/>
                              </a:rPr>
                            </m:ctrlPr>
                          </m:sSubPr>
                          <m:e>
                            <m:r>
                              <a:rPr lang="en-US" sz="3200" b="0" i="1" smtClean="0">
                                <a:latin typeface="Cambria Math"/>
                                <a:ea typeface="Cambria Math"/>
                              </a:rPr>
                              <m:t>𝑃</m:t>
                            </m:r>
                          </m:e>
                          <m:sub>
                            <m:r>
                              <a:rPr lang="en-US" sz="3200" b="0" i="1" smtClean="0">
                                <a:latin typeface="Cambria Math"/>
                                <a:ea typeface="Cambria Math"/>
                              </a:rPr>
                              <m:t>2</m:t>
                            </m:r>
                          </m:sub>
                        </m:sSub>
                      </m:e>
                    </m:d>
                    <m:r>
                      <a:rPr lang="en-US" sz="3200" b="0" i="1" smtClean="0">
                        <a:latin typeface="Cambria Math"/>
                        <a:ea typeface="Cambria Math"/>
                      </a:rPr>
                      <m:t>+</m:t>
                    </m:r>
                    <m:r>
                      <a:rPr lang="en-US" sz="3200" b="0" i="1" smtClean="0">
                        <a:latin typeface="Cambria Math"/>
                        <a:ea typeface="Cambria Math"/>
                      </a:rPr>
                      <m:t>𝑚</m:t>
                    </m:r>
                    <m:d>
                      <m:dPr>
                        <m:ctrlPr>
                          <a:rPr lang="en-US" sz="3200" b="0" i="1" smtClean="0">
                            <a:latin typeface="Cambria Math"/>
                            <a:ea typeface="Cambria Math"/>
                          </a:rPr>
                        </m:ctrlPr>
                      </m:dPr>
                      <m:e>
                        <m:sSub>
                          <m:sSubPr>
                            <m:ctrlPr>
                              <a:rPr lang="en-US" sz="3200" b="0" i="1" smtClean="0">
                                <a:latin typeface="Cambria Math"/>
                                <a:ea typeface="Cambria Math"/>
                              </a:rPr>
                            </m:ctrlPr>
                          </m:sSubPr>
                          <m:e>
                            <m:r>
                              <a:rPr lang="en-US" sz="3200" b="0" i="1" smtClean="0">
                                <a:latin typeface="Cambria Math"/>
                                <a:ea typeface="Cambria Math"/>
                              </a:rPr>
                              <m:t>𝑃</m:t>
                            </m:r>
                          </m:e>
                          <m:sub>
                            <m:r>
                              <a:rPr lang="en-US" sz="3200" b="0" i="1" smtClean="0">
                                <a:latin typeface="Cambria Math"/>
                                <a:ea typeface="Cambria Math"/>
                              </a:rPr>
                              <m:t>3</m:t>
                            </m:r>
                          </m:sub>
                        </m:sSub>
                      </m:e>
                    </m:d>
                    <m:r>
                      <a:rPr lang="en-US" sz="3200" b="0" i="1" smtClean="0">
                        <a:latin typeface="Cambria Math"/>
                        <a:ea typeface="Cambria Math"/>
                      </a:rPr>
                      <m:t>+⋯</m:t>
                    </m:r>
                  </m:oMath>
                </a14:m>
                <a:r>
                  <a:rPr lang="en-US" sz="3200" dirty="0" smtClean="0"/>
                  <a:t>,</a:t>
                </a:r>
                <a:endParaRPr lang="en-US"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152400" y="2387025"/>
                <a:ext cx="8915400" cy="584775"/>
              </a:xfrm>
              <a:prstGeom prst="rect">
                <a:avLst/>
              </a:prstGeom>
              <a:blipFill rotWithShape="1">
                <a:blip r:embed="rId3"/>
                <a:stretch>
                  <a:fillRect t="-12500"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124200" y="2996625"/>
                <a:ext cx="2971800" cy="143507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a:rPr>
                        <m:t>1=</m:t>
                      </m:r>
                      <m:nary>
                        <m:naryPr>
                          <m:chr m:val="∑"/>
                          <m:ctrlPr>
                            <a:rPr lang="en-US" sz="3200" b="0" i="1" smtClean="0">
                              <a:latin typeface="Cambria Math"/>
                            </a:rPr>
                          </m:ctrlPr>
                        </m:naryPr>
                        <m:sub>
                          <m:r>
                            <m:rPr>
                              <m:brk m:alnAt="23"/>
                            </m:rPr>
                            <a:rPr lang="en-US" sz="3200" b="0" i="1" smtClean="0">
                              <a:latin typeface="Cambria Math"/>
                            </a:rPr>
                            <m:t>𝑖</m:t>
                          </m:r>
                          <m:r>
                            <a:rPr lang="en-US" sz="3200" b="0" i="1" smtClean="0">
                              <a:latin typeface="Cambria Math"/>
                            </a:rPr>
                            <m:t>=1</m:t>
                          </m:r>
                        </m:sub>
                        <m:sup>
                          <m:r>
                            <a:rPr lang="en-US" sz="3200" b="0" i="1" smtClean="0">
                              <a:latin typeface="Cambria Math"/>
                              <a:ea typeface="Cambria Math"/>
                            </a:rPr>
                            <m:t>∞</m:t>
                          </m:r>
                        </m:sup>
                        <m:e>
                          <m:r>
                            <a:rPr lang="en-US" sz="3200" b="0" i="1" smtClean="0">
                              <a:latin typeface="Cambria Math"/>
                            </a:rPr>
                            <m:t>𝑚</m:t>
                          </m:r>
                          <m:d>
                            <m:dPr>
                              <m:ctrlPr>
                                <a:rPr lang="en-US" sz="3200" b="0" i="1" smtClean="0">
                                  <a:latin typeface="Cambria Math"/>
                                </a:rPr>
                              </m:ctrlPr>
                            </m:dPr>
                            <m:e>
                              <m:sSub>
                                <m:sSubPr>
                                  <m:ctrlPr>
                                    <a:rPr lang="en-US" sz="3200" b="0" i="1" smtClean="0">
                                      <a:latin typeface="Cambria Math"/>
                                    </a:rPr>
                                  </m:ctrlPr>
                                </m:sSubPr>
                                <m:e>
                                  <m:r>
                                    <a:rPr lang="en-US" sz="3200" b="0" i="1" smtClean="0">
                                      <a:latin typeface="Cambria Math"/>
                                    </a:rPr>
                                    <m:t>𝑃</m:t>
                                  </m:r>
                                </m:e>
                                <m:sub>
                                  <m:r>
                                    <a:rPr lang="en-US" sz="3200" b="0" i="1" smtClean="0">
                                      <a:latin typeface="Cambria Math"/>
                                    </a:rPr>
                                    <m:t>𝑖</m:t>
                                  </m:r>
                                </m:sub>
                              </m:sSub>
                            </m:e>
                          </m:d>
                          <m:r>
                            <a:rPr lang="en-US" sz="3200" b="0" i="1" smtClean="0">
                              <a:latin typeface="Cambria Math"/>
                            </a:rPr>
                            <m:t>.</m:t>
                          </m:r>
                        </m:e>
                      </m:nary>
                    </m:oMath>
                  </m:oMathPara>
                </a14:m>
                <a:endParaRPr lang="en-US" sz="32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124200" y="2996625"/>
                <a:ext cx="2971800" cy="1435073"/>
              </a:xfrm>
              <a:prstGeom prst="rect">
                <a:avLst/>
              </a:prstGeom>
              <a:blipFill rotWithShape="1">
                <a:blip r:embed="rId4"/>
                <a:stretch>
                  <a:fillRect/>
                </a:stretch>
              </a:blipFill>
            </p:spPr>
            <p:txBody>
              <a:bodyPr/>
              <a:lstStyle/>
              <a:p>
                <a:r>
                  <a:rPr lang="en-US">
                    <a:noFill/>
                  </a:rPr>
                  <a:t> </a:t>
                </a:r>
              </a:p>
            </p:txBody>
          </p:sp>
        </mc:Fallback>
      </mc:AlternateContent>
      <p:sp>
        <p:nvSpPr>
          <p:cNvPr id="4" name="TextBox 3"/>
          <p:cNvSpPr txBox="1"/>
          <p:nvPr/>
        </p:nvSpPr>
        <p:spPr>
          <a:xfrm>
            <a:off x="381000" y="3505200"/>
            <a:ext cx="1371600" cy="523220"/>
          </a:xfrm>
          <a:prstGeom prst="rect">
            <a:avLst/>
          </a:prstGeom>
          <a:noFill/>
        </p:spPr>
        <p:txBody>
          <a:bodyPr wrap="square" rtlCol="0">
            <a:spAutoFit/>
          </a:bodyPr>
          <a:lstStyle/>
          <a:p>
            <a:r>
              <a:rPr lang="en-US" sz="2800" dirty="0" smtClean="0"/>
              <a:t>or</a:t>
            </a:r>
            <a:endParaRPr lang="en-US" sz="2800" dirty="0"/>
          </a:p>
        </p:txBody>
      </p:sp>
      <mc:AlternateContent xmlns:mc="http://schemas.openxmlformats.org/markup-compatibility/2006" xmlns:a14="http://schemas.microsoft.com/office/drawing/2010/main">
        <mc:Choice Requires="a14">
          <p:sp>
            <p:nvSpPr>
              <p:cNvPr id="7" name="TextBox 6"/>
              <p:cNvSpPr txBox="1"/>
              <p:nvPr/>
            </p:nvSpPr>
            <p:spPr>
              <a:xfrm>
                <a:off x="457200" y="4572000"/>
                <a:ext cx="8001000" cy="1815882"/>
              </a:xfrm>
              <a:prstGeom prst="rect">
                <a:avLst/>
              </a:prstGeom>
              <a:noFill/>
            </p:spPr>
            <p:txBody>
              <a:bodyPr wrap="square" rtlCol="0">
                <a:spAutoFit/>
              </a:bodyPr>
              <a:lstStyle/>
              <a:p>
                <a:r>
                  <a:rPr lang="en-US" sz="2800" dirty="0" smtClean="0"/>
                  <a:t>But if each </a:t>
                </a:r>
                <a14:m>
                  <m:oMath xmlns:m="http://schemas.openxmlformats.org/officeDocument/2006/math">
                    <m:sSub>
                      <m:sSubPr>
                        <m:ctrlPr>
                          <a:rPr lang="en-US" sz="2800" i="1" smtClean="0">
                            <a:latin typeface="Cambria Math"/>
                          </a:rPr>
                        </m:ctrlPr>
                      </m:sSubPr>
                      <m:e>
                        <m:r>
                          <a:rPr lang="en-US" sz="2800" b="0" i="1" smtClean="0">
                            <a:latin typeface="Cambria Math"/>
                          </a:rPr>
                          <m:t>𝑃</m:t>
                        </m:r>
                      </m:e>
                      <m:sub>
                        <m:r>
                          <a:rPr lang="en-US" sz="2800" b="0" i="1" smtClean="0">
                            <a:latin typeface="Cambria Math"/>
                          </a:rPr>
                          <m:t>𝑖</m:t>
                        </m:r>
                      </m:sub>
                    </m:sSub>
                    <m:r>
                      <a:rPr lang="en-US" sz="2800" b="0" i="1" smtClean="0">
                        <a:latin typeface="Cambria Math"/>
                      </a:rPr>
                      <m:t> </m:t>
                    </m:r>
                  </m:oMath>
                </a14:m>
                <a:r>
                  <a:rPr lang="en-US" sz="2800" dirty="0" smtClean="0"/>
                  <a:t>has measure 0 then the equality cannot hold since the RHS is 0.  If each </a:t>
                </a:r>
                <a14:m>
                  <m:oMath xmlns:m="http://schemas.openxmlformats.org/officeDocument/2006/math">
                    <m:sSub>
                      <m:sSubPr>
                        <m:ctrlPr>
                          <a:rPr lang="en-US" sz="2800" i="1" smtClean="0">
                            <a:latin typeface="Cambria Math"/>
                          </a:rPr>
                        </m:ctrlPr>
                      </m:sSubPr>
                      <m:e>
                        <m:r>
                          <a:rPr lang="en-US" sz="2800" b="0" i="1" smtClean="0">
                            <a:latin typeface="Cambria Math"/>
                          </a:rPr>
                          <m:t>𝑃</m:t>
                        </m:r>
                      </m:e>
                      <m:sub>
                        <m:r>
                          <a:rPr lang="en-US" sz="2800" b="0" i="1" smtClean="0">
                            <a:latin typeface="Cambria Math"/>
                          </a:rPr>
                          <m:t>𝑖</m:t>
                        </m:r>
                      </m:sub>
                    </m:sSub>
                  </m:oMath>
                </a14:m>
                <a:r>
                  <a:rPr lang="en-US" sz="2800" dirty="0" smtClean="0"/>
                  <a:t> has measure </a:t>
                </a:r>
                <a14:m>
                  <m:oMath xmlns:m="http://schemas.openxmlformats.org/officeDocument/2006/math">
                    <m:r>
                      <a:rPr lang="en-US" sz="2800" i="1" smtClean="0">
                        <a:latin typeface="Cambria Math"/>
                        <a:ea typeface="Cambria Math"/>
                      </a:rPr>
                      <m:t>𝜀</m:t>
                    </m:r>
                    <m:r>
                      <a:rPr lang="en-US" sz="2800" b="0" i="1" smtClean="0">
                        <a:latin typeface="Cambria Math"/>
                        <a:ea typeface="Cambria Math"/>
                      </a:rPr>
                      <m:t>&gt;0</m:t>
                    </m:r>
                  </m:oMath>
                </a14:m>
                <a:r>
                  <a:rPr lang="en-US" sz="2800" dirty="0" smtClean="0"/>
                  <a:t>, then the equality cannot hold since the RHS is </a:t>
                </a:r>
                <a14:m>
                  <m:oMath xmlns:m="http://schemas.openxmlformats.org/officeDocument/2006/math">
                    <m:r>
                      <a:rPr lang="en-US" sz="2800" i="1" smtClean="0">
                        <a:latin typeface="Cambria Math"/>
                        <a:ea typeface="Cambria Math"/>
                      </a:rPr>
                      <m:t>∞</m:t>
                    </m:r>
                  </m:oMath>
                </a14:m>
                <a:r>
                  <a:rPr lang="en-US" sz="2800" dirty="0" smtClean="0"/>
                  <a:t>.</a:t>
                </a:r>
              </a:p>
              <a:p>
                <a:r>
                  <a:rPr lang="en-US" sz="2800" b="1" dirty="0" smtClean="0"/>
                  <a:t>So the </a:t>
                </a:r>
                <a14:m>
                  <m:oMath xmlns:m="http://schemas.openxmlformats.org/officeDocument/2006/math">
                    <m:sSub>
                      <m:sSubPr>
                        <m:ctrlPr>
                          <a:rPr lang="en-US" sz="2800" b="1" i="1" smtClean="0">
                            <a:latin typeface="Cambria Math"/>
                          </a:rPr>
                        </m:ctrlPr>
                      </m:sSubPr>
                      <m:e>
                        <m:r>
                          <a:rPr lang="en-US" sz="2800" b="1" i="1" smtClean="0">
                            <a:latin typeface="Cambria Math"/>
                          </a:rPr>
                          <m:t>𝑷</m:t>
                        </m:r>
                      </m:e>
                      <m:sub>
                        <m:r>
                          <a:rPr lang="en-US" sz="2800" b="1" i="1" smtClean="0">
                            <a:latin typeface="Cambria Math"/>
                          </a:rPr>
                          <m:t>𝒊</m:t>
                        </m:r>
                      </m:sub>
                    </m:sSub>
                    <m:r>
                      <a:rPr lang="en-US" sz="2800" b="1" i="1" smtClean="0">
                        <a:latin typeface="Cambria Math"/>
                      </a:rPr>
                      <m:t> </m:t>
                    </m:r>
                  </m:oMath>
                </a14:m>
                <a:r>
                  <a:rPr lang="en-US" sz="2800" b="1" dirty="0" smtClean="0"/>
                  <a:t>are </a:t>
                </a:r>
                <a:r>
                  <a:rPr lang="en-US" sz="2800" b="1" i="1" dirty="0" smtClean="0"/>
                  <a:t>not</a:t>
                </a:r>
                <a:r>
                  <a:rPr lang="en-US" sz="2800" b="1" dirty="0" smtClean="0"/>
                  <a:t> measurable!  </a:t>
                </a:r>
                <a:endParaRPr lang="en-US" sz="28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457200" y="4572000"/>
                <a:ext cx="8001000" cy="1815882"/>
              </a:xfrm>
              <a:prstGeom prst="rect">
                <a:avLst/>
              </a:prstGeom>
              <a:blipFill rotWithShape="1">
                <a:blip r:embed="rId5"/>
                <a:stretch>
                  <a:fillRect l="-1523" t="-3020" r="-1752" b="-8725"/>
                </a:stretch>
              </a:blipFill>
            </p:spPr>
            <p:txBody>
              <a:bodyPr/>
              <a:lstStyle/>
              <a:p>
                <a:r>
                  <a:rPr lang="en-US">
                    <a:noFill/>
                  </a:rPr>
                  <a:t> </a:t>
                </a:r>
              </a:p>
            </p:txBody>
          </p:sp>
        </mc:Fallback>
      </mc:AlternateContent>
    </p:spTree>
    <p:extLst>
      <p:ext uri="{BB962C8B-B14F-4D97-AF65-F5344CB8AC3E}">
        <p14:creationId xmlns:p14="http://schemas.microsoft.com/office/powerpoint/2010/main" val="36811815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438400" y="152400"/>
            <a:ext cx="4114800" cy="707886"/>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295400" y="152400"/>
            <a:ext cx="6324600" cy="707886"/>
          </a:xfrm>
          <a:prstGeom prst="rect">
            <a:avLst/>
          </a:prstGeom>
          <a:noFill/>
        </p:spPr>
        <p:txBody>
          <a:bodyPr wrap="square" rtlCol="0">
            <a:spAutoFit/>
          </a:bodyPr>
          <a:lstStyle/>
          <a:p>
            <a:pPr algn="ctr"/>
            <a:r>
              <a:rPr lang="en-US" sz="4000" dirty="0" smtClean="0"/>
              <a:t>EXPLANATION</a:t>
            </a:r>
            <a:endParaRPr lang="en-US" sz="4000" dirty="0"/>
          </a:p>
        </p:txBody>
      </p:sp>
      <p:sp>
        <p:nvSpPr>
          <p:cNvPr id="5" name="TextBox 4"/>
          <p:cNvSpPr txBox="1"/>
          <p:nvPr/>
        </p:nvSpPr>
        <p:spPr>
          <a:xfrm>
            <a:off x="304800" y="914400"/>
            <a:ext cx="8839200" cy="2246769"/>
          </a:xfrm>
          <a:prstGeom prst="rect">
            <a:avLst/>
          </a:prstGeom>
          <a:noFill/>
        </p:spPr>
        <p:txBody>
          <a:bodyPr wrap="square" rtlCol="0">
            <a:spAutoFit/>
          </a:bodyPr>
          <a:lstStyle/>
          <a:p>
            <a:r>
              <a:rPr lang="en-US" sz="2800" b="1" dirty="0" smtClean="0"/>
              <a:t>Note.</a:t>
            </a:r>
            <a:r>
              <a:rPr lang="en-US" sz="2800" dirty="0"/>
              <a:t> </a:t>
            </a:r>
            <a:r>
              <a:rPr lang="en-US" sz="2800" dirty="0" smtClean="0"/>
              <a:t>So it is not that volume can be created out of nothing.  It is simply that the Axiom of Choice allows us to create sets which have such bizarre shapes that it is meaningless to assign to them a measure (of length, area, volume,…).</a:t>
            </a:r>
          </a:p>
        </p:txBody>
      </p:sp>
      <p:sp>
        <p:nvSpPr>
          <p:cNvPr id="9" name="TextBox 8"/>
          <p:cNvSpPr txBox="1"/>
          <p:nvPr/>
        </p:nvSpPr>
        <p:spPr>
          <a:xfrm>
            <a:off x="304800" y="3137118"/>
            <a:ext cx="8839200" cy="1815882"/>
          </a:xfrm>
          <a:prstGeom prst="rect">
            <a:avLst/>
          </a:prstGeom>
          <a:noFill/>
        </p:spPr>
        <p:txBody>
          <a:bodyPr wrap="square" rtlCol="0">
            <a:spAutoFit/>
          </a:bodyPr>
          <a:lstStyle/>
          <a:p>
            <a:r>
              <a:rPr lang="en-US" sz="2800" b="1" dirty="0" smtClean="0"/>
              <a:t>Note.</a:t>
            </a:r>
            <a:r>
              <a:rPr lang="en-US" sz="2800" dirty="0"/>
              <a:t> </a:t>
            </a:r>
            <a:r>
              <a:rPr lang="en-US" sz="2800" dirty="0" err="1" smtClean="0"/>
              <a:t>Nonmeasurable</a:t>
            </a:r>
            <a:r>
              <a:rPr lang="en-US" sz="2800" dirty="0" smtClean="0"/>
              <a:t> sets are a standard part of analysis these days.  The story about creating two spheres from one is not meant to be taken as a physical possibility, simply that </a:t>
            </a:r>
            <a:r>
              <a:rPr lang="en-US" sz="2800" dirty="0" err="1" smtClean="0"/>
              <a:t>nonmeasurable</a:t>
            </a:r>
            <a:r>
              <a:rPr lang="en-US" sz="2800" dirty="0" smtClean="0"/>
              <a:t> sets may violate </a:t>
            </a:r>
            <a:r>
              <a:rPr lang="en-US" sz="2800" dirty="0" err="1" smtClean="0"/>
              <a:t>additivity</a:t>
            </a:r>
            <a:r>
              <a:rPr lang="en-US" sz="2800" dirty="0" smtClean="0"/>
              <a:t>.</a:t>
            </a:r>
          </a:p>
        </p:txBody>
      </p:sp>
      <p:sp>
        <p:nvSpPr>
          <p:cNvPr id="8" name="Smiley Face 7"/>
          <p:cNvSpPr/>
          <p:nvPr/>
        </p:nvSpPr>
        <p:spPr>
          <a:xfrm>
            <a:off x="2590800" y="5029200"/>
            <a:ext cx="1600200" cy="1600200"/>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048000" y="54864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505200" y="54864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ular Callout 3"/>
          <p:cNvSpPr/>
          <p:nvPr/>
        </p:nvSpPr>
        <p:spPr>
          <a:xfrm>
            <a:off x="4953000" y="5029200"/>
            <a:ext cx="2590800" cy="914400"/>
          </a:xfrm>
          <a:prstGeom prst="wedgeRoundRectCallout">
            <a:avLst>
              <a:gd name="adj1" fmla="val -74694"/>
              <a:gd name="adj2" fmla="val 96284"/>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029200" y="5036403"/>
            <a:ext cx="2514600" cy="830997"/>
          </a:xfrm>
          <a:prstGeom prst="rect">
            <a:avLst/>
          </a:prstGeom>
          <a:noFill/>
        </p:spPr>
        <p:txBody>
          <a:bodyPr wrap="square" rtlCol="0">
            <a:spAutoFit/>
          </a:bodyPr>
          <a:lstStyle/>
          <a:p>
            <a:pPr algn="ctr"/>
            <a:r>
              <a:rPr lang="en-US" sz="2400" dirty="0" smtClean="0"/>
              <a:t>The Sacred Spirit of Lucidity!</a:t>
            </a:r>
            <a:endParaRPr lang="en-US" sz="2400" dirty="0"/>
          </a:p>
        </p:txBody>
      </p:sp>
    </p:spTree>
    <p:extLst>
      <p:ext uri="{BB962C8B-B14F-4D97-AF65-F5344CB8AC3E}">
        <p14:creationId xmlns:p14="http://schemas.microsoft.com/office/powerpoint/2010/main" val="46522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4" grpId="0" animBg="1"/>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8600" y="228600"/>
            <a:ext cx="8686800"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685800" y="1524000"/>
            <a:ext cx="7924800" cy="3810000"/>
          </a:xfrm>
          <a:prstGeom prst="round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33400" y="1395948"/>
            <a:ext cx="8229600" cy="3785652"/>
          </a:xfrm>
          <a:prstGeom prst="rect">
            <a:avLst/>
          </a:prstGeom>
          <a:noFill/>
        </p:spPr>
        <p:txBody>
          <a:bodyPr wrap="square" rtlCol="0">
            <a:spAutoFit/>
          </a:bodyPr>
          <a:lstStyle/>
          <a:p>
            <a:pPr algn="ctr"/>
            <a:r>
              <a:rPr lang="en-US" sz="12000" dirty="0" smtClean="0"/>
              <a:t>Thank you!</a:t>
            </a:r>
          </a:p>
          <a:p>
            <a:pPr algn="ctr"/>
            <a:r>
              <a:rPr lang="en-US" sz="12000" dirty="0" smtClean="0"/>
              <a:t>Questions?</a:t>
            </a:r>
            <a:endParaRPr lang="en-US" sz="12000" dirty="0"/>
          </a:p>
        </p:txBody>
      </p:sp>
    </p:spTree>
    <p:extLst>
      <p:ext uri="{BB962C8B-B14F-4D97-AF65-F5344CB8AC3E}">
        <p14:creationId xmlns:p14="http://schemas.microsoft.com/office/powerpoint/2010/main" val="1477333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438400" y="152400"/>
            <a:ext cx="4114800" cy="707886"/>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295400" y="152400"/>
            <a:ext cx="6324600" cy="707886"/>
          </a:xfrm>
          <a:prstGeom prst="rect">
            <a:avLst/>
          </a:prstGeom>
          <a:noFill/>
        </p:spPr>
        <p:txBody>
          <a:bodyPr wrap="square" rtlCol="0">
            <a:spAutoFit/>
          </a:bodyPr>
          <a:lstStyle/>
          <a:p>
            <a:pPr algn="ctr"/>
            <a:r>
              <a:rPr lang="en-US" sz="4000" dirty="0" smtClean="0"/>
              <a:t>EXPLANATION</a:t>
            </a:r>
            <a:endParaRPr lang="en-US" sz="4000" dirty="0"/>
          </a:p>
        </p:txBody>
      </p:sp>
      <p:sp>
        <p:nvSpPr>
          <p:cNvPr id="4" name="TextBox 3"/>
          <p:cNvSpPr txBox="1"/>
          <p:nvPr/>
        </p:nvSpPr>
        <p:spPr>
          <a:xfrm>
            <a:off x="381000" y="1244025"/>
            <a:ext cx="8686800" cy="584775"/>
          </a:xfrm>
          <a:prstGeom prst="rect">
            <a:avLst/>
          </a:prstGeom>
          <a:noFill/>
        </p:spPr>
        <p:txBody>
          <a:bodyPr wrap="square" rtlCol="0">
            <a:spAutoFit/>
          </a:bodyPr>
          <a:lstStyle/>
          <a:p>
            <a:r>
              <a:rPr lang="en-US" sz="3200" b="1" dirty="0" smtClean="0"/>
              <a:t>You can’t divide by zero!!!  </a:t>
            </a:r>
            <a:endParaRPr lang="en-US" sz="3200" b="1" dirty="0"/>
          </a:p>
        </p:txBody>
      </p:sp>
      <p:sp>
        <p:nvSpPr>
          <p:cNvPr id="5" name="TextBox 4"/>
          <p:cNvSpPr txBox="1"/>
          <p:nvPr/>
        </p:nvSpPr>
        <p:spPr>
          <a:xfrm>
            <a:off x="381000" y="2120205"/>
            <a:ext cx="8686800" cy="1384995"/>
          </a:xfrm>
          <a:prstGeom prst="rect">
            <a:avLst/>
          </a:prstGeom>
          <a:noFill/>
        </p:spPr>
        <p:txBody>
          <a:bodyPr wrap="square" rtlCol="0">
            <a:spAutoFit/>
          </a:bodyPr>
          <a:lstStyle/>
          <a:p>
            <a:r>
              <a:rPr lang="en-US" sz="2800" b="1" dirty="0" smtClean="0"/>
              <a:t>Note. </a:t>
            </a:r>
            <a:r>
              <a:rPr lang="en-US" sz="2800" dirty="0" smtClean="0"/>
              <a:t>You can’t divide by zero in algebra, calculus, or analysis.  There isn’t an advanced class somewhere out there (in mathematics) where people are dividing by zero.  </a:t>
            </a:r>
            <a:endParaRPr lang="en-US" sz="2800" dirty="0"/>
          </a:p>
        </p:txBody>
      </p:sp>
      <mc:AlternateContent xmlns:mc="http://schemas.openxmlformats.org/markup-compatibility/2006" xmlns:a14="http://schemas.microsoft.com/office/drawing/2010/main">
        <mc:Choice Requires="a14">
          <p:sp>
            <p:nvSpPr>
              <p:cNvPr id="6" name="TextBox 5"/>
              <p:cNvSpPr txBox="1"/>
              <p:nvPr/>
            </p:nvSpPr>
            <p:spPr>
              <a:xfrm>
                <a:off x="381000" y="3733800"/>
                <a:ext cx="8458200" cy="2677656"/>
              </a:xfrm>
              <a:prstGeom prst="rect">
                <a:avLst/>
              </a:prstGeom>
              <a:noFill/>
            </p:spPr>
            <p:txBody>
              <a:bodyPr wrap="square" rtlCol="0">
                <a:spAutoFit/>
              </a:bodyPr>
              <a:lstStyle/>
              <a:p>
                <a:r>
                  <a:rPr lang="en-US" sz="2800" b="1" dirty="0" smtClean="0"/>
                  <a:t>Note. </a:t>
                </a:r>
                <a:r>
                  <a:rPr lang="en-US" sz="2800" dirty="0" smtClean="0"/>
                  <a:t>In the study of </a:t>
                </a:r>
                <a:r>
                  <a:rPr lang="en-US" sz="2800" dirty="0" err="1" smtClean="0"/>
                  <a:t>meromorphic</a:t>
                </a:r>
                <a:r>
                  <a:rPr lang="en-US" sz="2800" dirty="0" smtClean="0"/>
                  <a:t> functions in complex analysis, you can consider a function </a:t>
                </a:r>
                <a14:m>
                  <m:oMath xmlns:m="http://schemas.openxmlformats.org/officeDocument/2006/math">
                    <m:r>
                      <a:rPr lang="en-US" sz="2800" b="0" i="1" smtClean="0">
                        <a:latin typeface="Cambria Math"/>
                      </a:rPr>
                      <m:t>𝑓</m:t>
                    </m:r>
                  </m:oMath>
                </a14:m>
                <a:r>
                  <a:rPr lang="en-US" sz="2800" dirty="0" smtClean="0"/>
                  <a:t> with a pole at point </a:t>
                </a:r>
                <a14:m>
                  <m:oMath xmlns:m="http://schemas.openxmlformats.org/officeDocument/2006/math">
                    <m:r>
                      <a:rPr lang="en-US" sz="2800" b="0" i="1" smtClean="0">
                        <a:latin typeface="Cambria Math"/>
                      </a:rPr>
                      <m:t>𝑎</m:t>
                    </m:r>
                    <m:r>
                      <a:rPr lang="en-US" sz="2800" b="0" i="1" smtClean="0">
                        <a:latin typeface="Cambria Math"/>
                        <a:ea typeface="Cambria Math"/>
                      </a:rPr>
                      <m:t>∈</m:t>
                    </m:r>
                    <m:r>
                      <a:rPr lang="en-US" sz="2800" b="0" i="1" smtClean="0">
                        <a:latin typeface="Cambria Math"/>
                        <a:ea typeface="Cambria Math"/>
                      </a:rPr>
                      <m:t>ℂ</m:t>
                    </m:r>
                  </m:oMath>
                </a14:m>
                <a:r>
                  <a:rPr lang="en-US" sz="2800" dirty="0" smtClean="0"/>
                  <a:t> (that is, </a:t>
                </a:r>
                <a14:m>
                  <m:oMath xmlns:m="http://schemas.openxmlformats.org/officeDocument/2006/math">
                    <m:func>
                      <m:funcPr>
                        <m:ctrlPr>
                          <a:rPr lang="en-US" sz="2800" i="1" smtClean="0">
                            <a:latin typeface="Cambria Math"/>
                          </a:rPr>
                        </m:ctrlPr>
                      </m:funcPr>
                      <m:fName>
                        <m:limLow>
                          <m:limLowPr>
                            <m:ctrlPr>
                              <a:rPr lang="en-US" sz="2800" i="1" smtClean="0">
                                <a:latin typeface="Cambria Math"/>
                              </a:rPr>
                            </m:ctrlPr>
                          </m:limLowPr>
                          <m:e>
                            <m:r>
                              <m:rPr>
                                <m:sty m:val="p"/>
                              </m:rPr>
                              <a:rPr lang="en-US" sz="2800" i="0" smtClean="0">
                                <a:latin typeface="Cambria Math"/>
                              </a:rPr>
                              <m:t>lim</m:t>
                            </m:r>
                          </m:e>
                          <m:lim>
                            <m:r>
                              <a:rPr lang="en-US" sz="2800" b="0" i="1" smtClean="0">
                                <a:latin typeface="Cambria Math"/>
                              </a:rPr>
                              <m:t>𝑧</m:t>
                            </m:r>
                            <m:r>
                              <a:rPr lang="en-US" sz="2800" b="0" i="1" smtClean="0">
                                <a:latin typeface="Cambria Math"/>
                                <a:ea typeface="Cambria Math"/>
                              </a:rPr>
                              <m:t>→</m:t>
                            </m:r>
                            <m:r>
                              <a:rPr lang="en-US" sz="2800" b="0" i="1" smtClean="0">
                                <a:latin typeface="Cambria Math"/>
                                <a:ea typeface="Cambria Math"/>
                              </a:rPr>
                              <m:t>𝑎</m:t>
                            </m:r>
                          </m:lim>
                        </m:limLow>
                      </m:fName>
                      <m:e>
                        <m:r>
                          <a:rPr lang="en-US" sz="2800" b="0" i="1" smtClean="0">
                            <a:latin typeface="Cambria Math"/>
                          </a:rPr>
                          <m:t>|</m:t>
                        </m:r>
                        <m:r>
                          <a:rPr lang="en-US" sz="2800" b="0" i="1" smtClean="0">
                            <a:latin typeface="Cambria Math"/>
                          </a:rPr>
                          <m:t>𝑓</m:t>
                        </m:r>
                        <m:d>
                          <m:dPr>
                            <m:ctrlPr>
                              <a:rPr lang="en-US" sz="2800" b="0" i="1" smtClean="0">
                                <a:latin typeface="Cambria Math"/>
                              </a:rPr>
                            </m:ctrlPr>
                          </m:dPr>
                          <m:e>
                            <m:r>
                              <a:rPr lang="en-US" sz="2800" b="0" i="1" smtClean="0">
                                <a:latin typeface="Cambria Math"/>
                              </a:rPr>
                              <m:t>𝑧</m:t>
                            </m:r>
                          </m:e>
                        </m:d>
                        <m:r>
                          <a:rPr lang="en-US" sz="2800" b="0" i="1" smtClean="0">
                            <a:latin typeface="Cambria Math"/>
                          </a:rPr>
                          <m:t>|=</m:t>
                        </m:r>
                        <m:r>
                          <a:rPr lang="en-US" sz="2800" b="0" i="1" smtClean="0">
                            <a:latin typeface="Cambria Math"/>
                            <a:ea typeface="Cambria Math"/>
                          </a:rPr>
                          <m:t>∞</m:t>
                        </m:r>
                      </m:e>
                    </m:func>
                  </m:oMath>
                </a14:m>
                <a:r>
                  <a:rPr lang="en-US" sz="2800" dirty="0" smtClean="0"/>
                  <a:t> and some more stuff) for which you define </a:t>
                </a:r>
                <a14:m>
                  <m:oMath xmlns:m="http://schemas.openxmlformats.org/officeDocument/2006/math">
                    <m:r>
                      <a:rPr lang="en-US" sz="2800" b="0" i="1" smtClean="0">
                        <a:latin typeface="Cambria Math"/>
                      </a:rPr>
                      <m:t>𝑓</m:t>
                    </m:r>
                    <m:d>
                      <m:dPr>
                        <m:ctrlPr>
                          <a:rPr lang="en-US" sz="2800" b="0" i="1" smtClean="0">
                            <a:latin typeface="Cambria Math"/>
                          </a:rPr>
                        </m:ctrlPr>
                      </m:dPr>
                      <m:e>
                        <m:r>
                          <a:rPr lang="en-US" sz="2800" b="0" i="1" smtClean="0">
                            <a:latin typeface="Cambria Math"/>
                          </a:rPr>
                          <m:t>𝑎</m:t>
                        </m:r>
                      </m:e>
                    </m:d>
                    <m:r>
                      <a:rPr lang="en-US" sz="2800" b="0" i="1" smtClean="0">
                        <a:latin typeface="Cambria Math"/>
                      </a:rPr>
                      <m:t>=</m:t>
                    </m:r>
                    <m:r>
                      <a:rPr lang="en-US" sz="2800" b="0" i="1" smtClean="0">
                        <a:latin typeface="Cambria Math"/>
                        <a:ea typeface="Cambria Math"/>
                      </a:rPr>
                      <m:t>∞</m:t>
                    </m:r>
                  </m:oMath>
                </a14:m>
                <a:r>
                  <a:rPr lang="en-US" sz="2800" dirty="0" smtClean="0"/>
                  <a:t>. You are then dealing with functions from </a:t>
                </a:r>
                <a14:m>
                  <m:oMath xmlns:m="http://schemas.openxmlformats.org/officeDocument/2006/math">
                    <m:r>
                      <a:rPr lang="en-US" sz="2800" i="1" smtClean="0">
                        <a:latin typeface="Cambria Math"/>
                        <a:ea typeface="Cambria Math"/>
                      </a:rPr>
                      <m:t>ℂ</m:t>
                    </m:r>
                  </m:oMath>
                </a14:m>
                <a:r>
                  <a:rPr lang="en-US" sz="2800" dirty="0" smtClean="0"/>
                  <a:t> to the metric space </a:t>
                </a:r>
                <a14:m>
                  <m:oMath xmlns:m="http://schemas.openxmlformats.org/officeDocument/2006/math">
                    <m:r>
                      <a:rPr lang="en-US" sz="2800" i="1" smtClean="0">
                        <a:latin typeface="Cambria Math"/>
                        <a:ea typeface="Cambria Math"/>
                      </a:rPr>
                      <m:t>ℂ</m:t>
                    </m:r>
                    <m:r>
                      <a:rPr lang="en-US" sz="2800" i="1" smtClean="0">
                        <a:latin typeface="Cambria Math"/>
                        <a:ea typeface="Cambria Math"/>
                      </a:rPr>
                      <m:t>∪{∞}</m:t>
                    </m:r>
                  </m:oMath>
                </a14:m>
                <a:r>
                  <a:rPr lang="en-US" sz="2800" dirty="0" smtClean="0"/>
                  <a:t>, but you are not dividing by 0 and getting </a:t>
                </a:r>
                <a14:m>
                  <m:oMath xmlns:m="http://schemas.openxmlformats.org/officeDocument/2006/math">
                    <m:r>
                      <a:rPr lang="en-US" sz="2800" i="1" smtClean="0">
                        <a:latin typeface="Cambria Math"/>
                        <a:ea typeface="Cambria Math"/>
                      </a:rPr>
                      <m:t>∞</m:t>
                    </m:r>
                  </m:oMath>
                </a14:m>
                <a:r>
                  <a:rPr lang="en-US" sz="2800" dirty="0" smtClean="0"/>
                  <a:t>! </a:t>
                </a:r>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381000" y="3733800"/>
                <a:ext cx="8458200" cy="2677656"/>
              </a:xfrm>
              <a:prstGeom prst="rect">
                <a:avLst/>
              </a:prstGeom>
              <a:blipFill rotWithShape="1">
                <a:blip r:embed="rId2"/>
                <a:stretch>
                  <a:fillRect l="-1514" t="-2050" r="-433" b="-5467"/>
                </a:stretch>
              </a:blipFill>
            </p:spPr>
            <p:txBody>
              <a:bodyPr/>
              <a:lstStyle/>
              <a:p>
                <a:r>
                  <a:rPr lang="en-US">
                    <a:noFill/>
                  </a:rPr>
                  <a:t> </a:t>
                </a:r>
              </a:p>
            </p:txBody>
          </p:sp>
        </mc:Fallback>
      </mc:AlternateContent>
    </p:spTree>
    <p:extLst>
      <p:ext uri="{BB962C8B-B14F-4D97-AF65-F5344CB8AC3E}">
        <p14:creationId xmlns:p14="http://schemas.microsoft.com/office/powerpoint/2010/main" val="270451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438400" y="152400"/>
            <a:ext cx="4114800" cy="707886"/>
          </a:xfrm>
          <a:prstGeom prst="roundRect">
            <a:avLst/>
          </a:prstGeom>
          <a:solidFill>
            <a:srgbClr val="00B0F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p:cNvSpPr txBox="1"/>
              <p:nvPr/>
            </p:nvSpPr>
            <p:spPr>
              <a:xfrm>
                <a:off x="1295400" y="130314"/>
                <a:ext cx="6324600" cy="707886"/>
              </a:xfrm>
              <a:prstGeom prst="rect">
                <a:avLst/>
              </a:prstGeom>
              <a:noFill/>
            </p:spPr>
            <p:txBody>
              <a:bodyPr wrap="square" rtlCol="0">
                <a:spAutoFit/>
              </a:bodyPr>
              <a:lstStyle/>
              <a:p>
                <a:pPr algn="ctr"/>
                <a:r>
                  <a:rPr lang="en-US" sz="4000" b="0" dirty="0" smtClean="0"/>
                  <a:t>Proof That </a:t>
                </a:r>
                <a14:m>
                  <m:oMath xmlns:m="http://schemas.openxmlformats.org/officeDocument/2006/math">
                    <m:r>
                      <a:rPr lang="en-US" sz="4000" b="0" i="1" smtClean="0">
                        <a:latin typeface="Cambria Math"/>
                      </a:rPr>
                      <m:t>3=−3</m:t>
                    </m:r>
                  </m:oMath>
                </a14:m>
                <a:endParaRPr lang="en-US" sz="4000" dirty="0"/>
              </a:p>
            </p:txBody>
          </p:sp>
        </mc:Choice>
        <mc:Fallback xmlns="">
          <p:sp>
            <p:nvSpPr>
              <p:cNvPr id="3" name="TextBox 2"/>
              <p:cNvSpPr txBox="1">
                <a:spLocks noRot="1" noChangeAspect="1" noMove="1" noResize="1" noEditPoints="1" noAdjustHandles="1" noChangeArrowheads="1" noChangeShapeType="1" noTextEdit="1"/>
              </p:cNvSpPr>
              <p:nvPr/>
            </p:nvSpPr>
            <p:spPr>
              <a:xfrm>
                <a:off x="1295400" y="130314"/>
                <a:ext cx="6324600" cy="707886"/>
              </a:xfrm>
              <a:prstGeom prst="rect">
                <a:avLst/>
              </a:prstGeom>
              <a:blipFill rotWithShape="1">
                <a:blip r:embed="rId2"/>
                <a:stretch>
                  <a:fillRect t="-15385" b="-35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74077" y="1178169"/>
                <a:ext cx="7620000" cy="654025"/>
              </a:xfrm>
              <a:prstGeom prst="rect">
                <a:avLst/>
              </a:prstGeom>
              <a:noFill/>
            </p:spPr>
            <p:txBody>
              <a:bodyPr wrap="square" rtlCol="0">
                <a:spAutoFit/>
              </a:bodyPr>
              <a:lstStyle/>
              <a:p>
                <a:r>
                  <a:rPr lang="en-US" sz="3200" b="1" dirty="0" smtClean="0"/>
                  <a:t>A Quick Multiple Choice Question: </a:t>
                </a:r>
                <a14:m>
                  <m:oMath xmlns:m="http://schemas.openxmlformats.org/officeDocument/2006/math">
                    <m:rad>
                      <m:radPr>
                        <m:degHide m:val="on"/>
                        <m:ctrlPr>
                          <a:rPr lang="en-US" sz="3200" b="1" i="1" smtClean="0">
                            <a:latin typeface="Cambria Math"/>
                          </a:rPr>
                        </m:ctrlPr>
                      </m:radPr>
                      <m:deg/>
                      <m:e>
                        <m:r>
                          <a:rPr lang="en-US" sz="3200" b="1" i="1" smtClean="0">
                            <a:latin typeface="Cambria Math"/>
                          </a:rPr>
                          <m:t>𝟗</m:t>
                        </m:r>
                      </m:e>
                    </m:rad>
                    <m:r>
                      <a:rPr lang="en-US" sz="3200" b="1" i="1" smtClean="0">
                        <a:latin typeface="Cambria Math"/>
                      </a:rPr>
                      <m:t>=</m:t>
                    </m:r>
                  </m:oMath>
                </a14:m>
                <a:r>
                  <a:rPr lang="en-US" sz="3200" b="1" dirty="0" smtClean="0"/>
                  <a:t> ?</a:t>
                </a:r>
                <a:endParaRPr lang="en-US" sz="32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674077" y="1178169"/>
                <a:ext cx="7620000" cy="654025"/>
              </a:xfrm>
              <a:prstGeom prst="rect">
                <a:avLst/>
              </a:prstGeom>
              <a:blipFill rotWithShape="1">
                <a:blip r:embed="rId3"/>
                <a:stretch>
                  <a:fillRect l="-2080" t="-4630" b="-259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505200" y="1905000"/>
                <a:ext cx="4343400" cy="1569660"/>
              </a:xfrm>
              <a:prstGeom prst="rect">
                <a:avLst/>
              </a:prstGeom>
              <a:noFill/>
            </p:spPr>
            <p:txBody>
              <a:bodyPr wrap="square" rtlCol="0">
                <a:spAutoFit/>
              </a:bodyPr>
              <a:lstStyle/>
              <a:p>
                <a:r>
                  <a:rPr lang="en-US" sz="3200" b="1" dirty="0" smtClean="0"/>
                  <a:t>(a)  </a:t>
                </a:r>
                <a14:m>
                  <m:oMath xmlns:m="http://schemas.openxmlformats.org/officeDocument/2006/math">
                    <m:r>
                      <a:rPr lang="en-US" sz="3200" b="0" i="1" smtClean="0">
                        <a:latin typeface="Cambria Math"/>
                      </a:rPr>
                      <m:t>+3</m:t>
                    </m:r>
                  </m:oMath>
                </a14:m>
                <a:endParaRPr lang="en-US" sz="3200" dirty="0" smtClean="0"/>
              </a:p>
              <a:p>
                <a:r>
                  <a:rPr lang="en-US" sz="3200" b="1" dirty="0" smtClean="0"/>
                  <a:t>(b)  </a:t>
                </a:r>
                <a14:m>
                  <m:oMath xmlns:m="http://schemas.openxmlformats.org/officeDocument/2006/math">
                    <m:r>
                      <a:rPr lang="en-US" sz="3200" b="0" i="1" smtClean="0">
                        <a:latin typeface="Cambria Math"/>
                      </a:rPr>
                      <m:t>−3</m:t>
                    </m:r>
                  </m:oMath>
                </a14:m>
                <a:endParaRPr lang="en-US" sz="3200" dirty="0" smtClean="0"/>
              </a:p>
              <a:p>
                <a:r>
                  <a:rPr lang="en-US" sz="3200" b="1" dirty="0" smtClean="0"/>
                  <a:t>(c)  </a:t>
                </a:r>
                <a14:m>
                  <m:oMath xmlns:m="http://schemas.openxmlformats.org/officeDocument/2006/math">
                    <m:r>
                      <a:rPr lang="en-US" sz="3200" b="0" i="1" smtClean="0">
                        <a:latin typeface="Cambria Math"/>
                        <a:ea typeface="Cambria Math"/>
                      </a:rPr>
                      <m:t>±3</m:t>
                    </m:r>
                  </m:oMath>
                </a14:m>
                <a:endParaRPr lang="en-US"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3505200" y="1905000"/>
                <a:ext cx="4343400" cy="1569660"/>
              </a:xfrm>
              <a:prstGeom prst="rect">
                <a:avLst/>
              </a:prstGeom>
              <a:blipFill rotWithShape="1">
                <a:blip r:embed="rId4"/>
                <a:stretch>
                  <a:fillRect l="-3506" t="-4669" b="-120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85800" y="3505200"/>
                <a:ext cx="7620000" cy="584775"/>
              </a:xfrm>
              <a:prstGeom prst="rect">
                <a:avLst/>
              </a:prstGeom>
              <a:noFill/>
            </p:spPr>
            <p:txBody>
              <a:bodyPr wrap="square" rtlCol="0">
                <a:spAutoFit/>
              </a:bodyPr>
              <a:lstStyle/>
              <a:p>
                <a:r>
                  <a:rPr lang="en-US" sz="3200" b="1" dirty="0" smtClean="0"/>
                  <a:t>Answer: </a:t>
                </a:r>
                <a14:m>
                  <m:oMath xmlns:m="http://schemas.openxmlformats.org/officeDocument/2006/math">
                    <m:r>
                      <a:rPr lang="en-US" sz="3200" b="0" i="1" smtClean="0">
                        <a:latin typeface="Cambria Math"/>
                      </a:rPr>
                      <m:t>+3</m:t>
                    </m:r>
                  </m:oMath>
                </a14:m>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685800" y="3505200"/>
                <a:ext cx="7620000" cy="584775"/>
              </a:xfrm>
              <a:prstGeom prst="rect">
                <a:avLst/>
              </a:prstGeom>
              <a:blipFill rotWithShape="1">
                <a:blip r:embed="rId5"/>
                <a:stretch>
                  <a:fillRect l="-2080" t="-12500"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09600" y="4495800"/>
                <a:ext cx="8153400" cy="1634037"/>
              </a:xfrm>
              <a:prstGeom prst="rect">
                <a:avLst/>
              </a:prstGeom>
              <a:noFill/>
            </p:spPr>
            <p:txBody>
              <a:bodyPr wrap="square" rtlCol="0">
                <a:spAutoFit/>
              </a:bodyPr>
              <a:lstStyle/>
              <a:p>
                <a:r>
                  <a:rPr lang="en-US" sz="3200" b="1" dirty="0" smtClean="0"/>
                  <a:t>Two True Facts:</a:t>
                </a:r>
                <a:endParaRPr lang="en-US" sz="3200" dirty="0" smtClean="0"/>
              </a:p>
              <a:p>
                <a:r>
                  <a:rPr lang="en-US" sz="3200" b="1" dirty="0"/>
                  <a:t> </a:t>
                </a:r>
                <a:r>
                  <a:rPr lang="en-US" sz="3200" b="1" dirty="0" smtClean="0"/>
                  <a:t>       (1) </a:t>
                </a:r>
                <a14:m>
                  <m:oMath xmlns:m="http://schemas.openxmlformats.org/officeDocument/2006/math">
                    <m:rad>
                      <m:radPr>
                        <m:degHide m:val="on"/>
                        <m:ctrlPr>
                          <a:rPr lang="en-US" sz="3200" i="1" smtClean="0">
                            <a:latin typeface="Cambria Math"/>
                          </a:rPr>
                        </m:ctrlPr>
                      </m:radPr>
                      <m:deg/>
                      <m:e>
                        <m:sSup>
                          <m:sSupPr>
                            <m:ctrlPr>
                              <a:rPr lang="en-US" sz="3200" i="1" smtClean="0">
                                <a:latin typeface="Cambria Math"/>
                              </a:rPr>
                            </m:ctrlPr>
                          </m:sSupPr>
                          <m:e>
                            <m:r>
                              <a:rPr lang="en-US" sz="3200" b="0" i="1" smtClean="0">
                                <a:latin typeface="Cambria Math"/>
                              </a:rPr>
                              <m:t>𝑥</m:t>
                            </m:r>
                          </m:e>
                          <m:sup>
                            <m:r>
                              <a:rPr lang="en-US" sz="3200" b="0" i="1" smtClean="0">
                                <a:latin typeface="Cambria Math"/>
                              </a:rPr>
                              <m:t>2</m:t>
                            </m:r>
                          </m:sup>
                        </m:sSup>
                      </m:e>
                    </m:rad>
                    <m:r>
                      <a:rPr lang="en-US" sz="3200" b="0" i="1" smtClean="0">
                        <a:latin typeface="Cambria Math"/>
                      </a:rPr>
                      <m:t>=|</m:t>
                    </m:r>
                    <m:r>
                      <a:rPr lang="en-US" sz="3200" b="0" i="1" smtClean="0">
                        <a:latin typeface="Cambria Math"/>
                      </a:rPr>
                      <m:t>𝑥</m:t>
                    </m:r>
                    <m:r>
                      <a:rPr lang="en-US" sz="3200" b="0" i="1" smtClean="0">
                        <a:latin typeface="Cambria Math"/>
                      </a:rPr>
                      <m:t>|</m:t>
                    </m:r>
                  </m:oMath>
                </a14:m>
                <a:r>
                  <a:rPr lang="en-US" sz="3200" dirty="0" smtClean="0"/>
                  <a:t> for all </a:t>
                </a:r>
                <a14:m>
                  <m:oMath xmlns:m="http://schemas.openxmlformats.org/officeDocument/2006/math">
                    <m:r>
                      <a:rPr lang="en-US" sz="3200" b="0" i="1" smtClean="0">
                        <a:latin typeface="Cambria Math"/>
                      </a:rPr>
                      <m:t>𝑥</m:t>
                    </m:r>
                    <m:r>
                      <a:rPr lang="en-US" sz="3200" b="0" i="1" smtClean="0">
                        <a:latin typeface="Cambria Math"/>
                        <a:ea typeface="Cambria Math"/>
                      </a:rPr>
                      <m:t>∈</m:t>
                    </m:r>
                    <m:r>
                      <a:rPr lang="en-US" sz="3200" b="0" i="1" smtClean="0">
                        <a:latin typeface="Cambria Math"/>
                        <a:ea typeface="Cambria Math"/>
                      </a:rPr>
                      <m:t>ℝ</m:t>
                    </m:r>
                  </m:oMath>
                </a14:m>
                <a:r>
                  <a:rPr lang="en-US" sz="3200" dirty="0" smtClean="0"/>
                  <a:t>,</a:t>
                </a:r>
              </a:p>
              <a:p>
                <a:r>
                  <a:rPr lang="en-US" sz="3200" dirty="0"/>
                  <a:t> </a:t>
                </a:r>
                <a:r>
                  <a:rPr lang="en-US" sz="3200" dirty="0" smtClean="0"/>
                  <a:t>       </a:t>
                </a:r>
                <a:r>
                  <a:rPr lang="en-US" sz="3200" b="1" dirty="0" smtClean="0"/>
                  <a:t>(2) </a:t>
                </a:r>
                <a14:m>
                  <m:oMath xmlns:m="http://schemas.openxmlformats.org/officeDocument/2006/math">
                    <m:d>
                      <m:dPr>
                        <m:begChr m:val="|"/>
                        <m:endChr m:val="|"/>
                        <m:ctrlPr>
                          <a:rPr lang="en-US" sz="3200" b="0" i="1" smtClean="0">
                            <a:latin typeface="Cambria Math"/>
                          </a:rPr>
                        </m:ctrlPr>
                      </m:dPr>
                      <m:e>
                        <m:r>
                          <a:rPr lang="en-US" sz="3200" b="0" i="1" smtClean="0">
                            <a:latin typeface="Cambria Math"/>
                          </a:rPr>
                          <m:t>𝑥</m:t>
                        </m:r>
                      </m:e>
                    </m:d>
                    <m:r>
                      <a:rPr lang="en-US" sz="3200" b="0" i="1" smtClean="0">
                        <a:latin typeface="Cambria Math"/>
                      </a:rPr>
                      <m:t>=</m:t>
                    </m:r>
                    <m:r>
                      <a:rPr lang="en-US" sz="3200" b="0" i="1" smtClean="0">
                        <a:latin typeface="Cambria Math"/>
                      </a:rPr>
                      <m:t>𝑎</m:t>
                    </m:r>
                  </m:oMath>
                </a14:m>
                <a:r>
                  <a:rPr lang="en-US" sz="3200" dirty="0" smtClean="0"/>
                  <a:t> implies </a:t>
                </a:r>
                <a14:m>
                  <m:oMath xmlns:m="http://schemas.openxmlformats.org/officeDocument/2006/math">
                    <m:r>
                      <a:rPr lang="en-US" sz="3200" b="0" i="1" smtClean="0">
                        <a:latin typeface="Cambria Math"/>
                      </a:rPr>
                      <m:t>𝑥</m:t>
                    </m:r>
                    <m:r>
                      <a:rPr lang="en-US" sz="3200" b="0" i="1" smtClean="0">
                        <a:latin typeface="Cambria Math"/>
                      </a:rPr>
                      <m:t>=±</m:t>
                    </m:r>
                    <m:r>
                      <a:rPr lang="en-US" sz="3200" b="0" i="1" smtClean="0">
                        <a:latin typeface="Cambria Math"/>
                        <a:ea typeface="Cambria Math"/>
                      </a:rPr>
                      <m:t>𝑎</m:t>
                    </m:r>
                  </m:oMath>
                </a14:m>
                <a:r>
                  <a:rPr lang="en-US" sz="3200" dirty="0" smtClean="0"/>
                  <a:t> (where </a:t>
                </a:r>
                <a14:m>
                  <m:oMath xmlns:m="http://schemas.openxmlformats.org/officeDocument/2006/math">
                    <m:r>
                      <a:rPr lang="en-US" sz="3200" b="0" i="1" smtClean="0">
                        <a:latin typeface="Cambria Math"/>
                      </a:rPr>
                      <m:t>𝑥</m:t>
                    </m:r>
                    <m:r>
                      <a:rPr lang="en-US" sz="3200" b="0" i="1" smtClean="0">
                        <a:latin typeface="Cambria Math"/>
                        <a:ea typeface="Cambria Math"/>
                      </a:rPr>
                      <m:t>∈</m:t>
                    </m:r>
                    <m:r>
                      <a:rPr lang="en-US" sz="3200" b="0" i="1" smtClean="0">
                        <a:latin typeface="Cambria Math"/>
                        <a:ea typeface="Cambria Math"/>
                      </a:rPr>
                      <m:t>ℝ</m:t>
                    </m:r>
                  </m:oMath>
                </a14:m>
                <a:r>
                  <a:rPr lang="en-US" sz="3200" dirty="0" smtClean="0"/>
                  <a:t>).</a:t>
                </a:r>
              </a:p>
            </p:txBody>
          </p:sp>
        </mc:Choice>
        <mc:Fallback xmlns="">
          <p:sp>
            <p:nvSpPr>
              <p:cNvPr id="8" name="TextBox 7"/>
              <p:cNvSpPr txBox="1">
                <a:spLocks noRot="1" noChangeAspect="1" noMove="1" noResize="1" noEditPoints="1" noAdjustHandles="1" noChangeArrowheads="1" noChangeShapeType="1" noTextEdit="1"/>
              </p:cNvSpPr>
              <p:nvPr/>
            </p:nvSpPr>
            <p:spPr>
              <a:xfrm>
                <a:off x="609600" y="4495800"/>
                <a:ext cx="8153400" cy="1634037"/>
              </a:xfrm>
              <a:prstGeom prst="rect">
                <a:avLst/>
              </a:prstGeom>
              <a:blipFill rotWithShape="1">
                <a:blip r:embed="rId6"/>
                <a:stretch>
                  <a:fillRect l="-1868" t="-4851" b="-11194"/>
                </a:stretch>
              </a:blipFill>
            </p:spPr>
            <p:txBody>
              <a:bodyPr/>
              <a:lstStyle/>
              <a:p>
                <a:r>
                  <a:rPr lang="en-US">
                    <a:noFill/>
                  </a:rPr>
                  <a:t> </a:t>
                </a:r>
              </a:p>
            </p:txBody>
          </p:sp>
        </mc:Fallback>
      </mc:AlternateContent>
    </p:spTree>
    <p:extLst>
      <p:ext uri="{BB962C8B-B14F-4D97-AF65-F5344CB8AC3E}">
        <p14:creationId xmlns:p14="http://schemas.microsoft.com/office/powerpoint/2010/main" val="163828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438400" y="152400"/>
            <a:ext cx="4114800" cy="707886"/>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p:cNvSpPr txBox="1"/>
              <p:nvPr/>
            </p:nvSpPr>
            <p:spPr>
              <a:xfrm>
                <a:off x="1295400" y="130314"/>
                <a:ext cx="6324600" cy="707886"/>
              </a:xfrm>
              <a:prstGeom prst="rect">
                <a:avLst/>
              </a:prstGeom>
              <a:noFill/>
            </p:spPr>
            <p:txBody>
              <a:bodyPr wrap="square" rtlCol="0">
                <a:spAutoFit/>
              </a:bodyPr>
              <a:lstStyle/>
              <a:p>
                <a:pPr algn="ctr"/>
                <a:r>
                  <a:rPr lang="en-US" sz="4000" b="0" dirty="0" smtClean="0"/>
                  <a:t>Proof That </a:t>
                </a:r>
                <a14:m>
                  <m:oMath xmlns:m="http://schemas.openxmlformats.org/officeDocument/2006/math">
                    <m:r>
                      <a:rPr lang="en-US" sz="4000" b="0" i="1" smtClean="0">
                        <a:latin typeface="Cambria Math"/>
                      </a:rPr>
                      <m:t>3=−3</m:t>
                    </m:r>
                  </m:oMath>
                </a14:m>
                <a:endParaRPr lang="en-US" sz="4000" dirty="0"/>
              </a:p>
            </p:txBody>
          </p:sp>
        </mc:Choice>
        <mc:Fallback xmlns="">
          <p:sp>
            <p:nvSpPr>
              <p:cNvPr id="3" name="TextBox 2"/>
              <p:cNvSpPr txBox="1">
                <a:spLocks noRot="1" noChangeAspect="1" noMove="1" noResize="1" noEditPoints="1" noAdjustHandles="1" noChangeArrowheads="1" noChangeShapeType="1" noTextEdit="1"/>
              </p:cNvSpPr>
              <p:nvPr/>
            </p:nvSpPr>
            <p:spPr>
              <a:xfrm>
                <a:off x="1295400" y="130314"/>
                <a:ext cx="6324600" cy="707886"/>
              </a:xfrm>
              <a:prstGeom prst="rect">
                <a:avLst/>
              </a:prstGeom>
              <a:blipFill rotWithShape="1">
                <a:blip r:embed="rId2"/>
                <a:stretch>
                  <a:fillRect t="-15385" b="-35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28600" y="1066800"/>
                <a:ext cx="3505200" cy="584775"/>
              </a:xfrm>
              <a:prstGeom prst="rect">
                <a:avLst/>
              </a:prstGeom>
              <a:noFill/>
            </p:spPr>
            <p:txBody>
              <a:bodyPr wrap="square" rtlCol="0">
                <a:spAutoFit/>
              </a:bodyPr>
              <a:lstStyle/>
              <a:p>
                <a:r>
                  <a:rPr lang="en-US" sz="3200" dirty="0" smtClean="0"/>
                  <a:t>Let </a:t>
                </a:r>
                <a14:m>
                  <m:oMath xmlns:m="http://schemas.openxmlformats.org/officeDocument/2006/math">
                    <m:r>
                      <a:rPr lang="en-US" sz="3200" b="0" i="1" smtClean="0">
                        <a:latin typeface="Cambria Math"/>
                      </a:rPr>
                      <m:t>𝑥</m:t>
                    </m:r>
                    <m:r>
                      <a:rPr lang="en-US" sz="3200" b="0" i="1" smtClean="0">
                        <a:latin typeface="Cambria Math"/>
                      </a:rPr>
                      <m:t>=3</m:t>
                    </m:r>
                  </m:oMath>
                </a14:m>
                <a:r>
                  <a:rPr lang="en-US" sz="3200" dirty="0" smtClean="0"/>
                  <a:t>.</a:t>
                </a:r>
                <a:endParaRPr lang="en-US"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228600" y="1066800"/>
                <a:ext cx="3505200" cy="584775"/>
              </a:xfrm>
              <a:prstGeom prst="rect">
                <a:avLst/>
              </a:prstGeom>
              <a:blipFill rotWithShape="1">
                <a:blip r:embed="rId3"/>
                <a:stretch>
                  <a:fillRect l="-4522" t="-12500"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28600" y="2310825"/>
                <a:ext cx="8763000" cy="584775"/>
              </a:xfrm>
              <a:prstGeom prst="rect">
                <a:avLst/>
              </a:prstGeom>
              <a:noFill/>
            </p:spPr>
            <p:txBody>
              <a:bodyPr wrap="square" rtlCol="0">
                <a:spAutoFit/>
              </a:bodyPr>
              <a:lstStyle/>
              <a:p>
                <a:r>
                  <a:rPr lang="en-US" sz="3200" dirty="0" smtClean="0"/>
                  <a:t>Square both sides:  </a:t>
                </a:r>
                <a14:m>
                  <m:oMath xmlns:m="http://schemas.openxmlformats.org/officeDocument/2006/math">
                    <m:sSup>
                      <m:sSupPr>
                        <m:ctrlPr>
                          <a:rPr lang="en-US" sz="3200" b="0" i="1" smtClean="0">
                            <a:latin typeface="Cambria Math"/>
                          </a:rPr>
                        </m:ctrlPr>
                      </m:sSupPr>
                      <m:e>
                        <m:r>
                          <a:rPr lang="en-US" sz="3200" b="0" i="1" smtClean="0">
                            <a:latin typeface="Cambria Math"/>
                          </a:rPr>
                          <m:t>(</m:t>
                        </m:r>
                        <m:r>
                          <a:rPr lang="en-US" sz="3200" b="0" i="1" smtClean="0">
                            <a:latin typeface="Cambria Math"/>
                          </a:rPr>
                          <m:t>𝑥</m:t>
                        </m:r>
                        <m:r>
                          <a:rPr lang="en-US" sz="3200" b="0" i="1" smtClean="0">
                            <a:latin typeface="Cambria Math"/>
                          </a:rPr>
                          <m:t>)</m:t>
                        </m:r>
                      </m:e>
                      <m:sup>
                        <m:r>
                          <a:rPr lang="en-US" sz="3200" b="0" i="1" smtClean="0">
                            <a:latin typeface="Cambria Math"/>
                          </a:rPr>
                          <m:t>2</m:t>
                        </m:r>
                      </m:sup>
                    </m:sSup>
                    <m:r>
                      <a:rPr lang="en-US" sz="3200" b="0" i="1" smtClean="0">
                        <a:latin typeface="Cambria Math"/>
                      </a:rPr>
                      <m:t>=</m:t>
                    </m:r>
                    <m:sSup>
                      <m:sSupPr>
                        <m:ctrlPr>
                          <a:rPr lang="en-US" sz="3200" b="0" i="1" smtClean="0">
                            <a:latin typeface="Cambria Math"/>
                          </a:rPr>
                        </m:ctrlPr>
                      </m:sSupPr>
                      <m:e>
                        <m:r>
                          <a:rPr lang="en-US" sz="3200" b="0" i="1" smtClean="0">
                            <a:latin typeface="Cambria Math"/>
                          </a:rPr>
                          <m:t>(3)</m:t>
                        </m:r>
                      </m:e>
                      <m:sup>
                        <m:r>
                          <a:rPr lang="en-US" sz="3200" b="0" i="1" smtClean="0">
                            <a:latin typeface="Cambria Math"/>
                          </a:rPr>
                          <m:t>2</m:t>
                        </m:r>
                      </m:sup>
                    </m:sSup>
                  </m:oMath>
                </a14:m>
                <a:r>
                  <a:rPr lang="en-US" sz="3200" dirty="0" smtClean="0"/>
                  <a:t> or </a:t>
                </a:r>
                <a14:m>
                  <m:oMath xmlns:m="http://schemas.openxmlformats.org/officeDocument/2006/math">
                    <m:sSup>
                      <m:sSupPr>
                        <m:ctrlPr>
                          <a:rPr lang="en-US" sz="3200" i="1" smtClean="0">
                            <a:latin typeface="Cambria Math"/>
                          </a:rPr>
                        </m:ctrlPr>
                      </m:sSupPr>
                      <m:e>
                        <m:r>
                          <a:rPr lang="en-US" sz="3200" b="0" i="1" smtClean="0">
                            <a:latin typeface="Cambria Math"/>
                          </a:rPr>
                          <m:t>𝑥</m:t>
                        </m:r>
                      </m:e>
                      <m:sup>
                        <m:r>
                          <a:rPr lang="en-US" sz="3200" b="0" i="1" smtClean="0">
                            <a:latin typeface="Cambria Math"/>
                          </a:rPr>
                          <m:t>2</m:t>
                        </m:r>
                      </m:sup>
                    </m:sSup>
                    <m:r>
                      <a:rPr lang="en-US" sz="3200" b="0" i="1" smtClean="0">
                        <a:latin typeface="Cambria Math"/>
                      </a:rPr>
                      <m:t>=9</m:t>
                    </m:r>
                  </m:oMath>
                </a14:m>
                <a:r>
                  <a:rPr lang="en-US" sz="3200" dirty="0" smtClean="0"/>
                  <a:t>.</a:t>
                </a:r>
                <a:endParaRPr lang="en-US"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228600" y="2310825"/>
                <a:ext cx="8763000" cy="584775"/>
              </a:xfrm>
              <a:prstGeom prst="rect">
                <a:avLst/>
              </a:prstGeom>
              <a:blipFill rotWithShape="1">
                <a:blip r:embed="rId4"/>
                <a:stretch>
                  <a:fillRect l="-1809" t="-12500"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28600" y="3389448"/>
                <a:ext cx="8763000" cy="649152"/>
              </a:xfrm>
              <a:prstGeom prst="rect">
                <a:avLst/>
              </a:prstGeom>
              <a:noFill/>
            </p:spPr>
            <p:txBody>
              <a:bodyPr wrap="square" rtlCol="0">
                <a:spAutoFit/>
              </a:bodyPr>
              <a:lstStyle/>
              <a:p>
                <a:r>
                  <a:rPr lang="en-US" sz="3200" dirty="0" smtClean="0"/>
                  <a:t>Take square roots of both sides: </a:t>
                </a:r>
                <a14:m>
                  <m:oMath xmlns:m="http://schemas.openxmlformats.org/officeDocument/2006/math">
                    <m:rad>
                      <m:radPr>
                        <m:degHide m:val="on"/>
                        <m:ctrlPr>
                          <a:rPr lang="en-US" sz="3200" i="1" smtClean="0">
                            <a:latin typeface="Cambria Math"/>
                          </a:rPr>
                        </m:ctrlPr>
                      </m:radPr>
                      <m:deg/>
                      <m:e>
                        <m:sSup>
                          <m:sSupPr>
                            <m:ctrlPr>
                              <a:rPr lang="en-US" sz="3200" i="1" smtClean="0">
                                <a:latin typeface="Cambria Math"/>
                              </a:rPr>
                            </m:ctrlPr>
                          </m:sSupPr>
                          <m:e>
                            <m:r>
                              <a:rPr lang="en-US" sz="3200" b="0" i="1" smtClean="0">
                                <a:latin typeface="Cambria Math"/>
                              </a:rPr>
                              <m:t>𝑥</m:t>
                            </m:r>
                          </m:e>
                          <m:sup>
                            <m:r>
                              <a:rPr lang="en-US" sz="3200" b="0" i="1" smtClean="0">
                                <a:latin typeface="Cambria Math"/>
                              </a:rPr>
                              <m:t>2</m:t>
                            </m:r>
                          </m:sup>
                        </m:sSup>
                      </m:e>
                    </m:rad>
                    <m:r>
                      <a:rPr lang="en-US" sz="3200" b="0" i="1" smtClean="0">
                        <a:latin typeface="Cambria Math"/>
                      </a:rPr>
                      <m:t>=</m:t>
                    </m:r>
                    <m:rad>
                      <m:radPr>
                        <m:degHide m:val="on"/>
                        <m:ctrlPr>
                          <a:rPr lang="en-US" sz="3200" b="0" i="1" smtClean="0">
                            <a:latin typeface="Cambria Math"/>
                          </a:rPr>
                        </m:ctrlPr>
                      </m:radPr>
                      <m:deg/>
                      <m:e>
                        <m:r>
                          <a:rPr lang="en-US" sz="3200" b="0" i="1" smtClean="0">
                            <a:latin typeface="Cambria Math"/>
                          </a:rPr>
                          <m:t>9</m:t>
                        </m:r>
                      </m:e>
                    </m:rad>
                  </m:oMath>
                </a14:m>
                <a:r>
                  <a:rPr lang="en-US" sz="3200" dirty="0" smtClean="0"/>
                  <a:t>.</a:t>
                </a:r>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228600" y="3389448"/>
                <a:ext cx="8763000" cy="649152"/>
              </a:xfrm>
              <a:prstGeom prst="rect">
                <a:avLst/>
              </a:prstGeom>
              <a:blipFill rotWithShape="1">
                <a:blip r:embed="rId5"/>
                <a:stretch>
                  <a:fillRect l="-1809" t="-1869" b="-299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28600" y="4520625"/>
                <a:ext cx="8763000" cy="584775"/>
              </a:xfrm>
              <a:prstGeom prst="rect">
                <a:avLst/>
              </a:prstGeom>
              <a:noFill/>
            </p:spPr>
            <p:txBody>
              <a:bodyPr wrap="square" rtlCol="0">
                <a:spAutoFit/>
              </a:bodyPr>
              <a:lstStyle/>
              <a:p>
                <a:r>
                  <a:rPr lang="en-US" sz="3200" dirty="0" smtClean="0"/>
                  <a:t>Simplify: </a:t>
                </a:r>
                <a14:m>
                  <m:oMath xmlns:m="http://schemas.openxmlformats.org/officeDocument/2006/math">
                    <m:d>
                      <m:dPr>
                        <m:begChr m:val="|"/>
                        <m:endChr m:val="|"/>
                        <m:ctrlPr>
                          <a:rPr lang="en-US" sz="3200" b="0" i="1" smtClean="0">
                            <a:latin typeface="Cambria Math"/>
                          </a:rPr>
                        </m:ctrlPr>
                      </m:dPr>
                      <m:e>
                        <m:r>
                          <a:rPr lang="en-US" sz="3200" b="0" i="1" smtClean="0">
                            <a:latin typeface="Cambria Math"/>
                          </a:rPr>
                          <m:t>𝑥</m:t>
                        </m:r>
                      </m:e>
                    </m:d>
                    <m:r>
                      <a:rPr lang="en-US" sz="3200" b="0" i="1" smtClean="0">
                        <a:latin typeface="Cambria Math"/>
                      </a:rPr>
                      <m:t>=3</m:t>
                    </m:r>
                  </m:oMath>
                </a14:m>
                <a:r>
                  <a:rPr lang="en-US" sz="3200" dirty="0" smtClean="0"/>
                  <a:t>. So </a:t>
                </a:r>
                <a14:m>
                  <m:oMath xmlns:m="http://schemas.openxmlformats.org/officeDocument/2006/math">
                    <m:r>
                      <a:rPr lang="en-US" sz="3200" b="0" i="1" smtClean="0">
                        <a:latin typeface="Cambria Math"/>
                      </a:rPr>
                      <m:t>𝑥</m:t>
                    </m:r>
                    <m:r>
                      <a:rPr lang="en-US" sz="3200" b="0" i="1" smtClean="0">
                        <a:latin typeface="Cambria Math"/>
                      </a:rPr>
                      <m:t>=±3.</m:t>
                    </m:r>
                  </m:oMath>
                </a14:m>
                <a:endParaRPr lang="en-US" sz="3200" dirty="0"/>
              </a:p>
            </p:txBody>
          </p:sp>
        </mc:Choice>
        <mc:Fallback xmlns="">
          <p:sp>
            <p:nvSpPr>
              <p:cNvPr id="8" name="TextBox 7"/>
              <p:cNvSpPr txBox="1">
                <a:spLocks noRot="1" noChangeAspect="1" noMove="1" noResize="1" noEditPoints="1" noAdjustHandles="1" noChangeArrowheads="1" noChangeShapeType="1" noTextEdit="1"/>
              </p:cNvSpPr>
              <p:nvPr/>
            </p:nvSpPr>
            <p:spPr>
              <a:xfrm>
                <a:off x="228600" y="4520625"/>
                <a:ext cx="8763000" cy="584775"/>
              </a:xfrm>
              <a:prstGeom prst="rect">
                <a:avLst/>
              </a:prstGeom>
              <a:blipFill rotWithShape="1">
                <a:blip r:embed="rId6"/>
                <a:stretch>
                  <a:fillRect l="-1809" t="-12500" b="-34375"/>
                </a:stretch>
              </a:blipFill>
            </p:spPr>
            <p:txBody>
              <a:bodyPr/>
              <a:lstStyle/>
              <a:p>
                <a:r>
                  <a:rPr lang="en-US">
                    <a:noFill/>
                  </a:rPr>
                  <a:t> </a:t>
                </a:r>
              </a:p>
            </p:txBody>
          </p:sp>
        </mc:Fallback>
      </mc:AlternateContent>
      <p:sp>
        <p:nvSpPr>
          <p:cNvPr id="9" name="TextBox 8"/>
          <p:cNvSpPr txBox="1"/>
          <p:nvPr/>
        </p:nvSpPr>
        <p:spPr>
          <a:xfrm>
            <a:off x="228600" y="5663625"/>
            <a:ext cx="8763000" cy="584775"/>
          </a:xfrm>
          <a:prstGeom prst="rect">
            <a:avLst/>
          </a:prstGeom>
          <a:noFill/>
        </p:spPr>
        <p:txBody>
          <a:bodyPr wrap="square" rtlCol="0">
            <a:spAutoFit/>
          </a:bodyPr>
          <a:lstStyle/>
          <a:p>
            <a:r>
              <a:rPr lang="en-US" sz="3200" dirty="0" smtClean="0">
                <a:solidFill>
                  <a:srgbClr val="0070C0"/>
                </a:solidFill>
              </a:rPr>
              <a:t>So what’s up?</a:t>
            </a:r>
            <a:endParaRPr lang="en-US" sz="3200" dirty="0">
              <a:solidFill>
                <a:srgbClr val="0070C0"/>
              </a:solidFill>
            </a:endParaRPr>
          </a:p>
        </p:txBody>
      </p:sp>
      <p:sp>
        <p:nvSpPr>
          <p:cNvPr id="14" name="Rounded Rectangle 13"/>
          <p:cNvSpPr/>
          <p:nvPr/>
        </p:nvSpPr>
        <p:spPr>
          <a:xfrm>
            <a:off x="152400" y="2209800"/>
            <a:ext cx="7315200" cy="73717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077684">
            <a:off x="6136174" y="1091269"/>
            <a:ext cx="2819400" cy="1200329"/>
          </a:xfrm>
          <a:prstGeom prst="rect">
            <a:avLst/>
          </a:prstGeom>
          <a:noFill/>
        </p:spPr>
        <p:txBody>
          <a:bodyPr wrap="square" rtlCol="0">
            <a:spAutoFit/>
          </a:bodyPr>
          <a:lstStyle/>
          <a:p>
            <a:pPr algn="ctr"/>
            <a:r>
              <a:rPr lang="en-US" sz="3600" dirty="0" smtClean="0">
                <a:solidFill>
                  <a:srgbClr val="C00000"/>
                </a:solidFill>
              </a:rPr>
              <a:t>EXTRANEOUS ROOTS!!!</a:t>
            </a:r>
            <a:endParaRPr lang="en-US" sz="3600" dirty="0">
              <a:solidFill>
                <a:srgbClr val="C00000"/>
              </a:solidFill>
            </a:endParaRPr>
          </a:p>
        </p:txBody>
      </p:sp>
    </p:spTree>
    <p:extLst>
      <p:ext uri="{BB962C8B-B14F-4D97-AF65-F5344CB8AC3E}">
        <p14:creationId xmlns:p14="http://schemas.microsoft.com/office/powerpoint/2010/main" val="333365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4"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438400" y="152400"/>
            <a:ext cx="4114800" cy="707886"/>
          </a:xfrm>
          <a:prstGeom prst="roundRect">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295400" y="152400"/>
            <a:ext cx="6324600" cy="707886"/>
          </a:xfrm>
          <a:prstGeom prst="rect">
            <a:avLst/>
          </a:prstGeom>
          <a:noFill/>
        </p:spPr>
        <p:txBody>
          <a:bodyPr wrap="square" rtlCol="0">
            <a:spAutoFit/>
          </a:bodyPr>
          <a:lstStyle/>
          <a:p>
            <a:pPr algn="ctr"/>
            <a:r>
              <a:rPr lang="en-US" sz="4000" dirty="0" smtClean="0"/>
              <a:t>EXPLANATION</a:t>
            </a:r>
            <a:endParaRPr lang="en-US" sz="4000" dirty="0"/>
          </a:p>
        </p:txBody>
      </p:sp>
      <p:sp>
        <p:nvSpPr>
          <p:cNvPr id="4" name="TextBox 3"/>
          <p:cNvSpPr txBox="1"/>
          <p:nvPr/>
        </p:nvSpPr>
        <p:spPr>
          <a:xfrm>
            <a:off x="381000" y="1244025"/>
            <a:ext cx="8686800" cy="1077218"/>
          </a:xfrm>
          <a:prstGeom prst="rect">
            <a:avLst/>
          </a:prstGeom>
          <a:noFill/>
        </p:spPr>
        <p:txBody>
          <a:bodyPr wrap="square" rtlCol="0">
            <a:spAutoFit/>
          </a:bodyPr>
          <a:lstStyle/>
          <a:p>
            <a:r>
              <a:rPr lang="en-US" sz="3200" b="1" dirty="0" smtClean="0"/>
              <a:t>SQUARING BOTH SIDES OF AN EQUATION INTRODUCES EXTRANEOUS ROOTS!!!</a:t>
            </a:r>
            <a:endParaRPr lang="en-US" sz="3200" b="1" dirty="0"/>
          </a:p>
        </p:txBody>
      </p:sp>
      <p:sp>
        <p:nvSpPr>
          <p:cNvPr id="5" name="TextBox 4"/>
          <p:cNvSpPr txBox="1"/>
          <p:nvPr/>
        </p:nvSpPr>
        <p:spPr>
          <a:xfrm>
            <a:off x="228600" y="2348805"/>
            <a:ext cx="8915400" cy="2246769"/>
          </a:xfrm>
          <a:prstGeom prst="rect">
            <a:avLst/>
          </a:prstGeom>
          <a:noFill/>
        </p:spPr>
        <p:txBody>
          <a:bodyPr wrap="square" rtlCol="0">
            <a:spAutoFit/>
          </a:bodyPr>
          <a:lstStyle/>
          <a:p>
            <a:r>
              <a:rPr lang="en-US" sz="2800" b="1" dirty="0" smtClean="0"/>
              <a:t>Note. </a:t>
            </a:r>
            <a:r>
              <a:rPr lang="en-US" sz="2800" dirty="0" smtClean="0"/>
              <a:t>That is, in an equation with an unknown, the operation of </a:t>
            </a:r>
            <a:r>
              <a:rPr lang="en-US" sz="2800" dirty="0" smtClean="0"/>
              <a:t>squaring </a:t>
            </a:r>
            <a:r>
              <a:rPr lang="en-US" sz="2800" dirty="0" smtClean="0"/>
              <a:t>both sides introduces a new equation with values satisfying the new equation which do not satisfy the original equation.  This is illustrated for the real numbers, but holds for other algebraic structures as well. </a:t>
            </a:r>
            <a:endParaRPr lang="en-US" sz="2800" dirty="0"/>
          </a:p>
        </p:txBody>
      </p:sp>
      <mc:AlternateContent xmlns:mc="http://schemas.openxmlformats.org/markup-compatibility/2006">
        <mc:Choice xmlns:a14="http://schemas.microsoft.com/office/drawing/2010/main" Requires="a14">
          <p:sp>
            <p:nvSpPr>
              <p:cNvPr id="7" name="TextBox 6"/>
              <p:cNvSpPr txBox="1"/>
              <p:nvPr/>
            </p:nvSpPr>
            <p:spPr>
              <a:xfrm>
                <a:off x="304800" y="4839831"/>
                <a:ext cx="8305800" cy="1815882"/>
              </a:xfrm>
              <a:prstGeom prst="rect">
                <a:avLst/>
              </a:prstGeom>
              <a:noFill/>
            </p:spPr>
            <p:txBody>
              <a:bodyPr wrap="square" rtlCol="0">
                <a:spAutoFit/>
              </a:bodyPr>
              <a:lstStyle/>
              <a:p>
                <a:r>
                  <a:rPr lang="en-US" sz="2800" b="1" dirty="0" smtClean="0"/>
                  <a:t>Note. </a:t>
                </a:r>
                <a:r>
                  <a:rPr lang="en-US" sz="2800" dirty="0" smtClean="0"/>
                  <a:t>For an extreme example, in the division ring of the quaternions, squaring both sides of the equation </a:t>
                </a:r>
                <a14:m>
                  <m:oMath xmlns:m="http://schemas.openxmlformats.org/officeDocument/2006/math">
                    <m:r>
                      <a:rPr lang="en-US" sz="2800" b="0" i="1" smtClean="0">
                        <a:latin typeface="Cambria Math"/>
                      </a:rPr>
                      <m:t>𝑞</m:t>
                    </m:r>
                    <m:r>
                      <a:rPr lang="en-US" sz="2800" b="0" i="1" smtClean="0">
                        <a:latin typeface="Cambria Math"/>
                      </a:rPr>
                      <m:t>=</m:t>
                    </m:r>
                    <m:r>
                      <a:rPr lang="en-US" sz="2800" b="0" i="1" smtClean="0">
                        <a:latin typeface="Cambria Math"/>
                      </a:rPr>
                      <m:t>𝑖</m:t>
                    </m:r>
                  </m:oMath>
                </a14:m>
                <a:r>
                  <a:rPr lang="en-US" sz="2800" dirty="0" smtClean="0"/>
                  <a:t> to produce </a:t>
                </a:r>
                <a14:m>
                  <m:oMath xmlns:m="http://schemas.openxmlformats.org/officeDocument/2006/math">
                    <m:sSup>
                      <m:sSupPr>
                        <m:ctrlPr>
                          <a:rPr lang="en-US" sz="2800" i="1" smtClean="0">
                            <a:latin typeface="Cambria Math"/>
                          </a:rPr>
                        </m:ctrlPr>
                      </m:sSupPr>
                      <m:e>
                        <m:r>
                          <a:rPr lang="en-US" sz="2800" b="0" i="1" smtClean="0">
                            <a:latin typeface="Cambria Math"/>
                          </a:rPr>
                          <m:t>𝑞</m:t>
                        </m:r>
                      </m:e>
                      <m:sup>
                        <m:r>
                          <a:rPr lang="en-US" sz="2800" b="0" i="1" smtClean="0">
                            <a:latin typeface="Cambria Math"/>
                          </a:rPr>
                          <m:t>2</m:t>
                        </m:r>
                      </m:sup>
                    </m:sSup>
                    <m:r>
                      <a:rPr lang="en-US" sz="2800" b="0" i="1" smtClean="0">
                        <a:latin typeface="Cambria Math"/>
                      </a:rPr>
                      <m:t>=−1</m:t>
                    </m:r>
                  </m:oMath>
                </a14:m>
                <a:r>
                  <a:rPr lang="en-US" sz="2800" dirty="0" smtClean="0"/>
                  <a:t> introduces an infinite number of extraneous roots!</a:t>
                </a:r>
                <a:endParaRPr lang="en-US" sz="2800" dirty="0"/>
              </a:p>
            </p:txBody>
          </p:sp>
        </mc:Choice>
        <mc:Fallback>
          <p:sp>
            <p:nvSpPr>
              <p:cNvPr id="7" name="TextBox 6"/>
              <p:cNvSpPr txBox="1">
                <a:spLocks noRot="1" noChangeAspect="1" noMove="1" noResize="1" noEditPoints="1" noAdjustHandles="1" noChangeArrowheads="1" noChangeShapeType="1" noTextEdit="1"/>
              </p:cNvSpPr>
              <p:nvPr/>
            </p:nvSpPr>
            <p:spPr>
              <a:xfrm>
                <a:off x="304800" y="4839831"/>
                <a:ext cx="8305800" cy="1815882"/>
              </a:xfrm>
              <a:prstGeom prst="rect">
                <a:avLst/>
              </a:prstGeom>
              <a:blipFill rotWithShape="1">
                <a:blip r:embed="rId2"/>
                <a:stretch>
                  <a:fillRect l="-1467" t="-3020" b="-8725"/>
                </a:stretch>
              </a:blipFill>
            </p:spPr>
            <p:txBody>
              <a:bodyPr/>
              <a:lstStyle/>
              <a:p>
                <a:r>
                  <a:rPr lang="en-US">
                    <a:noFill/>
                  </a:rPr>
                  <a:t> </a:t>
                </a:r>
              </a:p>
            </p:txBody>
          </p:sp>
        </mc:Fallback>
      </mc:AlternateContent>
    </p:spTree>
    <p:extLst>
      <p:ext uri="{BB962C8B-B14F-4D97-AF65-F5344CB8AC3E}">
        <p14:creationId xmlns:p14="http://schemas.microsoft.com/office/powerpoint/2010/main" val="419727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27222</TotalTime>
  <Words>4661</Words>
  <Application>Microsoft Office PowerPoint</Application>
  <PresentationFormat>On-screen Show (4:3)</PresentationFormat>
  <Paragraphs>239</Paragraphs>
  <Slides>56</Slides>
  <Notes>2</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99</cp:revision>
  <dcterms:created xsi:type="dcterms:W3CDTF">2017-08-10T00:30:07Z</dcterms:created>
  <dcterms:modified xsi:type="dcterms:W3CDTF">2017-09-22T22:41:22Z</dcterms:modified>
</cp:coreProperties>
</file>