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379" r:id="rId29"/>
    <p:sldId id="413" r:id="rId30"/>
    <p:sldId id="414" r:id="rId31"/>
    <p:sldId id="396" r:id="rId32"/>
    <p:sldId id="398" r:id="rId33"/>
    <p:sldId id="386" r:id="rId34"/>
    <p:sldId id="400" r:id="rId35"/>
    <p:sldId id="401" r:id="rId36"/>
    <p:sldId id="402" r:id="rId37"/>
    <p:sldId id="389" r:id="rId38"/>
    <p:sldId id="403" r:id="rId39"/>
    <p:sldId id="390" r:id="rId40"/>
    <p:sldId id="404" r:id="rId41"/>
    <p:sldId id="405" r:id="rId42"/>
    <p:sldId id="408" r:id="rId43"/>
    <p:sldId id="407" r:id="rId44"/>
    <p:sldId id="391" r:id="rId45"/>
    <p:sldId id="393" r:id="rId46"/>
    <p:sldId id="415" r:id="rId47"/>
    <p:sldId id="411" r:id="rId48"/>
    <p:sldId id="394" r:id="rId49"/>
    <p:sldId id="412" r:id="rId50"/>
    <p:sldId id="377" r:id="rId51"/>
    <p:sldId id="378" r:id="rId52"/>
    <p:sldId id="443" r:id="rId53"/>
    <p:sldId id="44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F26E8-4EBB-4911-A58E-333618364E74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4CFB-576D-4B62-9EFF-A9EEFAFFD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A4543-D009-41AE-8266-07DA0E173DEB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1173-52AD-4C6E-9F51-427C913C8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879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3B7A-EF64-4B9F-B5DD-B00DC478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888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39EC-6571-4A0F-B59D-33C97596B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865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EA0A-0A98-4061-AF51-976A55EF2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2486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43A2-78D9-441C-9073-8866BA85D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3844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C854-60F3-415E-98CB-0648A4501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872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5AFB-0051-431F-80F6-9227010E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302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5738-ABB4-4E16-8EBF-910AB0DB1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6342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77E4-02F7-43BA-9AD8-054B39BBA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478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CD5E8-628A-45D0-8C33-1031FC95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558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9C6C-7BB1-4E52-A079-1F5ABEF0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7926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B65C47-825A-4FB2-B809-ACBF6832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jpe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gardnerr\My%20Documents\Stooges\endthem.wav" TargetMode="Externa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ardnerr\Documents\Talks\MAA2012\MAA-Bird-Head.wmv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>
            <a:off x="685800" y="3886200"/>
            <a:ext cx="78486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The Three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Stooges, Conic Sections, Trigonometry, and Implicit Differentiation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04800" y="3932237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/>
              <a:t>Robert Davidson and Bob Gardner  Department of Mathematics and Statistics                 East Tennessee State University</a:t>
            </a:r>
          </a:p>
        </p:txBody>
      </p:sp>
      <p:pic>
        <p:nvPicPr>
          <p:cNvPr id="2053" name="Picture 4" descr="logo_ts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0"/>
            <a:ext cx="3095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Online at: </a:t>
            </a:r>
            <a:r>
              <a:rPr lang="en-US" i="1"/>
              <a:t>http://www.etsu.edu/math/gardner/stooges/Stooges-Trig-2012.ppt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5867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April 6, 2012 (The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ickoff of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Three Stooges Week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085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Larry-3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74580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Line 3"/>
          <p:cNvSpPr>
            <a:spLocks noChangeShapeType="1"/>
          </p:cNvSpPr>
          <p:nvPr/>
        </p:nvSpPr>
        <p:spPr bwMode="auto">
          <a:xfrm flipV="1">
            <a:off x="0" y="3733800"/>
            <a:ext cx="6248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 flipV="1">
            <a:off x="1371600" y="4876800"/>
            <a:ext cx="320040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6019800" y="457200"/>
            <a:ext cx="0" cy="403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5791200" y="3733800"/>
            <a:ext cx="2133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45720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1371600" y="1371600"/>
            <a:ext cx="32004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3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88" grpId="0" animBg="1"/>
      <p:bldP spid="118789" grpId="0" animBg="1"/>
      <p:bldP spid="118790" grpId="0" animBg="1"/>
      <p:bldP spid="118794" grpId="0" animBg="1"/>
      <p:bldP spid="1187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2" y="1584960"/>
            <a:ext cx="7078980" cy="4663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669925" cy="8461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371600" y="381000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R. Gardner and R. Davidson, “Mathematical Lens: The Three Stooges Meet the Conic Sections,” </a:t>
            </a:r>
            <a:r>
              <a:rPr lang="en-US" i="1"/>
              <a:t>Mathematics Teacher</a:t>
            </a:r>
            <a:r>
              <a:rPr lang="en-US"/>
              <a:t>, February 2012, pp. 414-418.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075" y="381000"/>
            <a:ext cx="669925" cy="8461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396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6" name="Picture 12" descr="Larry-3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74580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0" y="3733800"/>
            <a:ext cx="6248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 flipV="1">
            <a:off x="1371600" y="4876800"/>
            <a:ext cx="320040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19800" y="457200"/>
            <a:ext cx="0" cy="403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791200" y="3733800"/>
            <a:ext cx="2133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0" y="4495800"/>
            <a:ext cx="9144000" cy="2514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76200" y="5486400"/>
            <a:ext cx="449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>
            <a:off x="76200" y="1371600"/>
            <a:ext cx="4495800" cy="411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5720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1371600" y="1371600"/>
            <a:ext cx="32004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13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91" grpId="0" animBg="1"/>
      <p:bldP spid="118792" grpId="0" animBg="1"/>
      <p:bldP spid="118793" grpId="0" animBg="1"/>
      <p:bldP spid="1187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9"/>
          <p:cNvSpPr>
            <a:spLocks noChangeArrowheads="1"/>
          </p:cNvSpPr>
          <p:nvPr/>
        </p:nvSpPr>
        <p:spPr bwMode="auto">
          <a:xfrm>
            <a:off x="304800" y="2667000"/>
            <a:ext cx="4267200" cy="2743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04800" y="2759075"/>
            <a:ext cx="4267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“…like Moe, Larry was only five-feet-four-inches tall.” (page 10)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81000" y="0"/>
            <a:ext cx="85344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i="1">
                <a:latin typeface="Times New Roman" pitchFamily="18" charset="0"/>
              </a:rPr>
              <a:t>Stooges Among Us</a:t>
            </a:r>
          </a:p>
          <a:p>
            <a:pPr algn="ctr" eaLnBrk="1" hangingPunct="1"/>
            <a:r>
              <a:rPr lang="en-US" sz="3200">
                <a:latin typeface="Times New Roman" pitchFamily="18" charset="0"/>
              </a:rPr>
              <a:t>edited by Lon &amp; Debra Davis</a:t>
            </a:r>
          </a:p>
          <a:p>
            <a:pPr algn="ctr" eaLnBrk="1" hangingPunct="1"/>
            <a:r>
              <a:rPr lang="en-US" sz="3200">
                <a:latin typeface="Times New Roman" pitchFamily="18" charset="0"/>
              </a:rPr>
              <a:t>BearManor Media (2008)</a:t>
            </a:r>
          </a:p>
          <a:p>
            <a:pPr algn="ctr" eaLnBrk="1" hangingPunct="1">
              <a:spcBef>
                <a:spcPct val="50000"/>
              </a:spcBef>
            </a:pPr>
            <a:endParaRPr lang="en-US" sz="4800">
              <a:latin typeface="Times New Roman" pitchFamily="18" charset="0"/>
            </a:endParaRPr>
          </a:p>
        </p:txBody>
      </p:sp>
      <p:pic>
        <p:nvPicPr>
          <p:cNvPr id="14341" name="Picture 8" descr="Stooges-Among-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828800"/>
            <a:ext cx="3308350" cy="495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5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562600" y="518160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1447800" y="5486400"/>
            <a:ext cx="441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1447800" y="1371600"/>
            <a:ext cx="4419600" cy="411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8674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943600" y="342900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810000" y="5486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008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657600" y="2209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chemeClr val="accent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990600" y="3048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Students Insert Known Data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6477000" y="34290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n-US" sz="5400">
                <a:solidFill>
                  <a:srgbClr val="FF0000"/>
                </a:solidFill>
                <a:latin typeface="Arial Unicode MS" pitchFamily="34" charset="-128"/>
              </a:rPr>
              <a:t>5’4’’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08253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 flipH="1">
            <a:off x="2133600" y="1371600"/>
            <a:ext cx="4419600" cy="411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304800" y="3429000"/>
            <a:ext cx="4114800" cy="1219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AutoShape 13"/>
          <p:cNvSpPr>
            <a:spLocks noChangeArrowheads="1"/>
          </p:cNvSpPr>
          <p:nvPr/>
        </p:nvSpPr>
        <p:spPr bwMode="auto">
          <a:xfrm>
            <a:off x="304800" y="1295400"/>
            <a:ext cx="4114800" cy="1828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3"/>
          <p:cNvSpPr>
            <a:spLocks noChangeShapeType="1"/>
          </p:cNvSpPr>
          <p:nvPr/>
        </p:nvSpPr>
        <p:spPr bwMode="auto">
          <a:xfrm flipH="1">
            <a:off x="2133600" y="5486400"/>
            <a:ext cx="441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65532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6629400" y="342900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FF0000"/>
                </a:solidFill>
                <a:latin typeface="Times New Roman" pitchFamily="18" charset="0"/>
              </a:rPr>
              <a:t>a = </a:t>
            </a:r>
            <a:r>
              <a:rPr lang="en-US" sz="5400">
                <a:solidFill>
                  <a:srgbClr val="FF0000"/>
                </a:solidFill>
                <a:latin typeface="Arial Unicode MS" pitchFamily="34" charset="-128"/>
              </a:rPr>
              <a:t>5’4’’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4495800" y="5486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008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4724400" y="1905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chemeClr val="accent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Unit Conversion and Conversion Factor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6629400" y="403860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FF0000"/>
                </a:solidFill>
                <a:latin typeface="Times New Roman" pitchFamily="18" charset="0"/>
              </a:rPr>
              <a:t>   = </a:t>
            </a:r>
            <a:r>
              <a:rPr lang="en-US" sz="5400">
                <a:solidFill>
                  <a:srgbClr val="FF0000"/>
                </a:solidFill>
                <a:latin typeface="Arial Unicode MS" pitchFamily="34" charset="-128"/>
              </a:rPr>
              <a:t>64’’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4038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Arial Unicode MS" pitchFamily="34" charset="-128"/>
              </a:rPr>
              <a:t>1</a:t>
            </a:r>
            <a:r>
              <a:rPr lang="en-US" sz="2800">
                <a:latin typeface="Times New Roman" pitchFamily="18" charset="0"/>
              </a:rPr>
              <a:t> foot = </a:t>
            </a:r>
            <a:r>
              <a:rPr lang="en-US" sz="2800">
                <a:latin typeface="Arial Unicode MS" pitchFamily="34" charset="-128"/>
              </a:rPr>
              <a:t>12</a:t>
            </a:r>
            <a:r>
              <a:rPr lang="en-US" sz="2800">
                <a:latin typeface="Times New Roman" pitchFamily="18" charset="0"/>
              </a:rPr>
              <a:t> inches, so the </a:t>
            </a:r>
            <a:r>
              <a:rPr lang="en-US" sz="2800" i="1">
                <a:latin typeface="Times New Roman" pitchFamily="18" charset="0"/>
              </a:rPr>
              <a:t>conversion factor</a:t>
            </a:r>
            <a:r>
              <a:rPr lang="en-US" sz="2800">
                <a:latin typeface="Times New Roman" pitchFamily="18" charset="0"/>
              </a:rPr>
              <a:t> is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Arial Unicode MS" pitchFamily="34" charset="-128"/>
              </a:rPr>
              <a:t>12</a:t>
            </a:r>
            <a:r>
              <a:rPr lang="en-US" sz="2800">
                <a:latin typeface="Times New Roman" pitchFamily="18" charset="0"/>
              </a:rPr>
              <a:t> inches/</a:t>
            </a:r>
            <a:r>
              <a:rPr lang="en-US" sz="2800">
                <a:latin typeface="Arial Unicode MS" pitchFamily="34" charset="-128"/>
              </a:rPr>
              <a:t>1</a:t>
            </a:r>
            <a:r>
              <a:rPr lang="en-US" sz="2800">
                <a:latin typeface="Times New Roman" pitchFamily="18" charset="0"/>
              </a:rPr>
              <a:t> foot = </a:t>
            </a:r>
            <a:r>
              <a:rPr lang="en-US" sz="2800">
                <a:latin typeface="Arial Unicode MS" pitchFamily="34" charset="-128"/>
              </a:rPr>
              <a:t>12’’/1’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04800" y="3505200"/>
            <a:ext cx="403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So: </a:t>
            </a:r>
            <a:r>
              <a:rPr lang="en-US" sz="2800">
                <a:latin typeface="Arial Unicode MS" pitchFamily="34" charset="-128"/>
              </a:rPr>
              <a:t>5’+4’’ = 5’x12’’/1’+4’’ = 60’’+4’’ = 64’’</a:t>
            </a:r>
          </a:p>
        </p:txBody>
      </p:sp>
    </p:spTree>
    <p:extLst>
      <p:ext uri="{BB962C8B-B14F-4D97-AF65-F5344CB8AC3E}">
        <p14:creationId xmlns:p14="http://schemas.microsoft.com/office/powerpoint/2010/main" val="3542036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 animBg="1"/>
      <p:bldP spid="107533" grpId="0" animBg="1"/>
      <p:bldP spid="107530" grpId="0"/>
      <p:bldP spid="107531" grpId="0"/>
      <p:bldP spid="107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143000" y="1447800"/>
            <a:ext cx="304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  <a:latin typeface="Times New Roman" pitchFamily="18" charset="0"/>
              </a:rPr>
              <a:t>       =          10.9 cm  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029200" y="518160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 flipH="1">
            <a:off x="914400" y="5486400"/>
            <a:ext cx="441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H="1">
            <a:off x="914400" y="1371600"/>
            <a:ext cx="4419600" cy="411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53340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FF0000"/>
                </a:solidFill>
                <a:latin typeface="Times New Roman" pitchFamily="18" charset="0"/>
              </a:rPr>
              <a:t>a 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676400" y="54864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008000"/>
                </a:solidFill>
                <a:latin typeface="Times New Roman" pitchFamily="18" charset="0"/>
              </a:rPr>
              <a:t>b 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1828800" y="1371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chemeClr val="accent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3048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Students Make Measurements on Worksheet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6096000" y="342900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=  7.3 cm  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133600" y="548640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008000"/>
                </a:solidFill>
                <a:latin typeface="Times New Roman" pitchFamily="18" charset="0"/>
              </a:rPr>
              <a:t>=  8.1 cm  </a:t>
            </a:r>
          </a:p>
        </p:txBody>
      </p:sp>
    </p:spTree>
    <p:extLst>
      <p:ext uri="{BB962C8B-B14F-4D97-AF65-F5344CB8AC3E}">
        <p14:creationId xmlns:p14="http://schemas.microsoft.com/office/powerpoint/2010/main" val="14899946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/>
      <p:bldP spid="106507" grpId="0"/>
      <p:bldP spid="106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1219200" y="2590800"/>
            <a:ext cx="71628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12"/>
          <p:cNvSpPr>
            <a:spLocks noChangeArrowheads="1"/>
          </p:cNvSpPr>
          <p:nvPr/>
        </p:nvSpPr>
        <p:spPr bwMode="auto">
          <a:xfrm>
            <a:off x="2895600" y="1371600"/>
            <a:ext cx="34290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876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Students Set Up a Scaling Factor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2743200" y="14478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7.3 cm = 64.0</a:t>
            </a:r>
            <a:r>
              <a:rPr lang="en-US" sz="4000"/>
              <a:t>’’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219200" y="2727325"/>
            <a:ext cx="716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/>
              <a:t>Scaling factor: 64.0 in / 7.3 cm  = 8.77 in/cm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28600" y="4648200"/>
            <a:ext cx="8763000" cy="20494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</a:rPr>
              <a:t>Students must be warned to distinguish between a </a:t>
            </a:r>
            <a:r>
              <a:rPr lang="en-US" sz="4200" i="1">
                <a:solidFill>
                  <a:srgbClr val="FF0000"/>
                </a:solidFill>
                <a:latin typeface="Times New Roman" pitchFamily="18" charset="0"/>
              </a:rPr>
              <a:t>scaling  factor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</a:rPr>
              <a:t> (like on a map) and a </a:t>
            </a:r>
            <a:r>
              <a:rPr lang="en-US" sz="4200" i="1">
                <a:solidFill>
                  <a:srgbClr val="FF0000"/>
                </a:solidFill>
                <a:latin typeface="Times New Roman" pitchFamily="18" charset="0"/>
              </a:rPr>
              <a:t>conversion factor.</a:t>
            </a:r>
          </a:p>
        </p:txBody>
      </p:sp>
    </p:spTree>
    <p:extLst>
      <p:ext uri="{BB962C8B-B14F-4D97-AF65-F5344CB8AC3E}">
        <p14:creationId xmlns:p14="http://schemas.microsoft.com/office/powerpoint/2010/main" val="3264389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6" grpId="0" animBg="1"/>
      <p:bldP spid="105485" grpId="0"/>
      <p:bldP spid="1054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4953000" y="5715000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029200" y="518160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914400" y="5486400"/>
            <a:ext cx="441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914400" y="1371600"/>
            <a:ext cx="4419600" cy="411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53340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FF0000"/>
                </a:solidFill>
                <a:latin typeface="Times New Roman" pitchFamily="18" charset="0"/>
              </a:rPr>
              <a:t>a 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752600" y="54864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rgbClr val="008000"/>
                </a:solidFill>
                <a:latin typeface="Times New Roman" pitchFamily="18" charset="0"/>
              </a:rPr>
              <a:t>b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3048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Students Scale Their Measurements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096000" y="342900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5400">
                <a:solidFill>
                  <a:srgbClr val="FF0000"/>
                </a:solidFill>
                <a:latin typeface="Arial Unicode MS" pitchFamily="34" charset="-128"/>
              </a:rPr>
              <a:t>  64.0’’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86000" y="548640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008000"/>
                </a:solidFill>
                <a:latin typeface="Times New Roman" pitchFamily="18" charset="0"/>
              </a:rPr>
              <a:t>=</a:t>
            </a:r>
            <a:r>
              <a:rPr lang="en-US" sz="5400">
                <a:solidFill>
                  <a:srgbClr val="008000"/>
                </a:solidFill>
                <a:latin typeface="Arial Unicode MS" pitchFamily="34" charset="-128"/>
              </a:rPr>
              <a:t>  71.0’’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914400" y="228600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sz="5400">
                <a:solidFill>
                  <a:schemeClr val="accent2"/>
                </a:solidFill>
                <a:latin typeface="Times New Roman" pitchFamily="18" charset="0"/>
              </a:rPr>
              <a:t> =</a:t>
            </a:r>
            <a:r>
              <a:rPr lang="en-US" sz="5400">
                <a:solidFill>
                  <a:schemeClr val="accent2"/>
                </a:solidFill>
                <a:latin typeface="Arial Unicode MS" pitchFamily="34" charset="-128"/>
              </a:rPr>
              <a:t> 95.6’’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4953000" y="57150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Board length =</a:t>
            </a:r>
            <a:r>
              <a:rPr lang="en-US" sz="3600"/>
              <a:t> 95.6’’</a:t>
            </a:r>
          </a:p>
        </p:txBody>
      </p:sp>
    </p:spTree>
    <p:extLst>
      <p:ext uri="{BB962C8B-B14F-4D97-AF65-F5344CB8AC3E}">
        <p14:creationId xmlns:p14="http://schemas.microsoft.com/office/powerpoint/2010/main" val="2801266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8" grpId="0" animBg="1"/>
      <p:bldP spid="1085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/>
          <p:cNvSpPr>
            <a:spLocks noChangeArrowheads="1"/>
          </p:cNvSpPr>
          <p:nvPr/>
        </p:nvSpPr>
        <p:spPr bwMode="auto">
          <a:xfrm>
            <a:off x="228600" y="1371600"/>
            <a:ext cx="4800600" cy="3276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4953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Now we use the scene where the board falls on Moe’s head to introduce angles and trig functions. </a:t>
            </a:r>
          </a:p>
        </p:txBody>
      </p:sp>
      <p:pic>
        <p:nvPicPr>
          <p:cNvPr id="20484" name="Picture 4" descr="moe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52">
            <a:off x="5410200" y="1295400"/>
            <a:ext cx="3048000" cy="39243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69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447800"/>
            <a:ext cx="8534400" cy="4572000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Motivation for the Project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Stooges are a great attention device – it keeps student’s interest.</a:t>
            </a:r>
          </a:p>
          <a:p>
            <a:pPr eaLnBrk="1" hangingPunct="1"/>
            <a:r>
              <a:rPr lang="en-US" smtClean="0"/>
              <a:t>Trig is very applicable – even in the setting of the Three Stooges.</a:t>
            </a:r>
          </a:p>
          <a:p>
            <a:pPr eaLnBrk="1" hangingPunct="1"/>
            <a:r>
              <a:rPr lang="en-US" smtClean="0"/>
              <a:t>Watching the Stooges should relieve any form of intellectual anxiety.</a:t>
            </a:r>
          </a:p>
          <a:p>
            <a:pPr eaLnBrk="1" hangingPunct="1"/>
            <a:r>
              <a:rPr lang="en-US" smtClean="0"/>
              <a:t>Students learn by doing (measurement, unit conversion, scaling factor, trig).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706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1"/>
          <p:cNvSpPr>
            <a:spLocks noChangeArrowheads="1"/>
          </p:cNvSpPr>
          <p:nvPr/>
        </p:nvSpPr>
        <p:spPr bwMode="auto">
          <a:xfrm>
            <a:off x="152400" y="5334000"/>
            <a:ext cx="89154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 rot="238349">
            <a:off x="59436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Nice!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52400" y="5334000"/>
            <a:ext cx="883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Suppose the board hits Moe on the head at a point 6 inches from the end of the board.</a:t>
            </a:r>
          </a:p>
        </p:txBody>
      </p:sp>
      <p:pic>
        <p:nvPicPr>
          <p:cNvPr id="21509" name="Picture 10" descr="Moe-board-4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48438" cy="49006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14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181600" y="3581400"/>
            <a:ext cx="3733800" cy="1371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4800600" y="1219200"/>
            <a:ext cx="4038600" cy="213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Arc 4"/>
          <p:cNvSpPr>
            <a:spLocks/>
          </p:cNvSpPr>
          <p:nvPr/>
        </p:nvSpPr>
        <p:spPr bwMode="auto">
          <a:xfrm>
            <a:off x="2286000" y="51054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075267 w 21600"/>
              <a:gd name="T3" fmla="*/ 6720417 h 21600"/>
              <a:gd name="T4" fmla="*/ 0 w 21600"/>
              <a:gd name="T5" fmla="*/ 672041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1676400" y="1981200"/>
            <a:ext cx="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V="1">
            <a:off x="1676400" y="1981200"/>
            <a:ext cx="1524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1676400" y="2133600"/>
            <a:ext cx="914400" cy="3352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1676400" y="1981200"/>
            <a:ext cx="4572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1676400" y="2286000"/>
            <a:ext cx="1447800" cy="3200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V="1">
            <a:off x="1676400" y="2895600"/>
            <a:ext cx="2286000" cy="2590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11" descr="m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267">
            <a:off x="4246563" y="3813175"/>
            <a:ext cx="563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572000" y="4495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4343400" y="5029200"/>
            <a:ext cx="228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572000" y="5029200"/>
            <a:ext cx="228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4191000" y="44958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572000" y="44958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 flipV="1">
            <a:off x="1676400" y="3733800"/>
            <a:ext cx="297180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 flipV="1">
            <a:off x="4419600" y="3962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 flipH="1" flipV="1">
            <a:off x="4114800" y="3886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V="1">
            <a:off x="4495800" y="3886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V="1">
            <a:off x="4419600" y="3581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 flipV="1">
            <a:off x="4495800" y="39624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H="1" flipV="1">
            <a:off x="4191000" y="36576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 flipV="1">
            <a:off x="4191000" y="39624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V="1">
            <a:off x="4495800" y="36576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9"/>
          <p:cNvSpPr>
            <a:spLocks noChangeShapeType="1"/>
          </p:cNvSpPr>
          <p:nvPr/>
        </p:nvSpPr>
        <p:spPr bwMode="auto">
          <a:xfrm>
            <a:off x="1676400" y="5486400"/>
            <a:ext cx="5791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Text Box 30"/>
          <p:cNvSpPr txBox="1">
            <a:spLocks noChangeArrowheads="1"/>
          </p:cNvSpPr>
          <p:nvPr/>
        </p:nvSpPr>
        <p:spPr bwMode="auto">
          <a:xfrm>
            <a:off x="990600" y="3048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A Schematic Diagram</a:t>
            </a:r>
          </a:p>
        </p:txBody>
      </p:sp>
      <p:sp>
        <p:nvSpPr>
          <p:cNvPr id="125983" name="Text Box 31"/>
          <p:cNvSpPr txBox="1">
            <a:spLocks noChangeArrowheads="1"/>
          </p:cNvSpPr>
          <p:nvPr/>
        </p:nvSpPr>
        <p:spPr bwMode="auto">
          <a:xfrm>
            <a:off x="4953000" y="1235075"/>
            <a:ext cx="3886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is the angle, </a:t>
            </a:r>
            <a:r>
              <a:rPr lang="en-US" sz="2800">
                <a:latin typeface="Symbol" pitchFamily="18" charset="2"/>
              </a:rPr>
              <a:t>q,</a:t>
            </a:r>
            <a:r>
              <a:rPr lang="en-US">
                <a:latin typeface="Symbol" pitchFamily="18" charset="2"/>
              </a:rPr>
              <a:t> </a:t>
            </a:r>
            <a:r>
              <a:rPr lang="en-US" sz="3200">
                <a:latin typeface="Times New Roman" pitchFamily="18" charset="0"/>
              </a:rPr>
              <a:t>the board makes when it hits Moe on the head?</a:t>
            </a:r>
          </a:p>
        </p:txBody>
      </p:sp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2514600" y="490696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5334000" y="3657600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are the six trig functions of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3200">
                <a:latin typeface="Times New Roman" pitchFamily="18" charset="0"/>
              </a:rPr>
              <a:t>?</a:t>
            </a:r>
          </a:p>
        </p:txBody>
      </p:sp>
      <p:pic>
        <p:nvPicPr>
          <p:cNvPr id="125986" name="boin26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oing_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Arc 35"/>
          <p:cNvSpPr>
            <a:spLocks/>
          </p:cNvSpPr>
          <p:nvPr/>
        </p:nvSpPr>
        <p:spPr bwMode="auto">
          <a:xfrm>
            <a:off x="1676400" y="1981200"/>
            <a:ext cx="3429000" cy="3519488"/>
          </a:xfrm>
          <a:custGeom>
            <a:avLst/>
            <a:gdLst>
              <a:gd name="T0" fmla="*/ 0 w 21600"/>
              <a:gd name="T1" fmla="*/ 0 h 22170"/>
              <a:gd name="T2" fmla="*/ 544152138 w 21600"/>
              <a:gd name="T3" fmla="*/ 558718799 h 22170"/>
              <a:gd name="T4" fmla="*/ 0 w 21600"/>
              <a:gd name="T5" fmla="*/ 544353986 h 22170"/>
              <a:gd name="T6" fmla="*/ 0 60000 65536"/>
              <a:gd name="T7" fmla="*/ 0 60000 65536"/>
              <a:gd name="T8" fmla="*/ 0 60000 65536"/>
              <a:gd name="T9" fmla="*/ 0 w 21600"/>
              <a:gd name="T10" fmla="*/ 0 h 22170"/>
              <a:gd name="T11" fmla="*/ 21600 w 21600"/>
              <a:gd name="T12" fmla="*/ 22170 h 22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7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0"/>
                  <a:pt x="21597" y="21980"/>
                  <a:pt x="21592" y="22170"/>
                </a:cubicBezTo>
              </a:path>
              <a:path w="21600" h="2217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0"/>
                  <a:pt x="21597" y="21980"/>
                  <a:pt x="21592" y="2217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4495800" y="3810000"/>
            <a:ext cx="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79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32" fill="hold"/>
                                        <p:tgtEl>
                                          <p:spTgt spid="125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32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832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86"/>
                </p:tgtEl>
              </p:cMediaNode>
            </p:audio>
          </p:childTnLst>
        </p:cTn>
      </p:par>
    </p:tnLst>
    <p:bldLst>
      <p:bldP spid="125954" grpId="0" animBg="1"/>
      <p:bldP spid="125955" grpId="0" animBg="1"/>
      <p:bldP spid="125956" grpId="0" animBg="1"/>
      <p:bldP spid="125957" grpId="0" animBg="1"/>
      <p:bldP spid="125958" grpId="0" animBg="1"/>
      <p:bldP spid="125958" grpId="1" animBg="1"/>
      <p:bldP spid="125959" grpId="0" animBg="1"/>
      <p:bldP spid="125959" grpId="1" animBg="1"/>
      <p:bldP spid="125960" grpId="0" animBg="1"/>
      <p:bldP spid="125960" grpId="1" animBg="1"/>
      <p:bldP spid="125961" grpId="0" animBg="1"/>
      <p:bldP spid="125961" grpId="1" animBg="1"/>
      <p:bldP spid="125962" grpId="0" animBg="1"/>
      <p:bldP spid="125962" grpId="1" animBg="1"/>
      <p:bldP spid="125969" grpId="0" animBg="1"/>
      <p:bldP spid="125970" grpId="0" animBg="1"/>
      <p:bldP spid="125970" grpId="1" animBg="1"/>
      <p:bldP spid="125971" grpId="0" animBg="1"/>
      <p:bldP spid="125971" grpId="1" animBg="1"/>
      <p:bldP spid="125972" grpId="0" animBg="1"/>
      <p:bldP spid="125972" grpId="1" animBg="1"/>
      <p:bldP spid="125973" grpId="0" animBg="1"/>
      <p:bldP spid="125973" grpId="1" animBg="1"/>
      <p:bldP spid="125974" grpId="0" animBg="1"/>
      <p:bldP spid="125974" grpId="1" animBg="1"/>
      <p:bldP spid="125975" grpId="0" animBg="1"/>
      <p:bldP spid="125975" grpId="1" animBg="1"/>
      <p:bldP spid="125976" grpId="0" animBg="1"/>
      <p:bldP spid="125976" grpId="1" animBg="1"/>
      <p:bldP spid="125977" grpId="0" animBg="1"/>
      <p:bldP spid="125977" grpId="1" animBg="1"/>
      <p:bldP spid="125983" grpId="0"/>
      <p:bldP spid="125984" grpId="0"/>
      <p:bldP spid="125985" grpId="0"/>
      <p:bldP spid="20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9" name="AutoShape 19"/>
          <p:cNvSpPr>
            <a:spLocks noChangeArrowheads="1"/>
          </p:cNvSpPr>
          <p:nvPr/>
        </p:nvSpPr>
        <p:spPr bwMode="auto">
          <a:xfrm>
            <a:off x="1676400" y="6019800"/>
            <a:ext cx="556260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19800" y="47386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rc 4"/>
          <p:cNvSpPr>
            <a:spLocks/>
          </p:cNvSpPr>
          <p:nvPr/>
        </p:nvSpPr>
        <p:spPr bwMode="auto">
          <a:xfrm>
            <a:off x="2286000" y="4586288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075267 w 21600"/>
              <a:gd name="T3" fmla="*/ 6720417 h 21600"/>
              <a:gd name="T4" fmla="*/ 0 w 21600"/>
              <a:gd name="T5" fmla="*/ 672041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2514600" y="43878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Students Use the Pythagorean Theorem</a:t>
            </a:r>
          </a:p>
        </p:txBody>
      </p:sp>
      <p:sp>
        <p:nvSpPr>
          <p:cNvPr id="23559" name="Line 12"/>
          <p:cNvSpPr>
            <a:spLocks noChangeShapeType="1"/>
          </p:cNvSpPr>
          <p:nvPr/>
        </p:nvSpPr>
        <p:spPr bwMode="auto">
          <a:xfrm>
            <a:off x="6248400" y="2224088"/>
            <a:ext cx="0" cy="2743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1219200" y="1905000"/>
            <a:ext cx="5181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sz="4800" i="1" baseline="-25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sz="4800">
                <a:solidFill>
                  <a:schemeClr val="accent2"/>
                </a:solidFill>
                <a:latin typeface="Times New Roman" pitchFamily="18" charset="0"/>
              </a:rPr>
              <a:t> = 95.6</a:t>
            </a:r>
            <a:r>
              <a:rPr lang="en-US" sz="4800">
                <a:solidFill>
                  <a:schemeClr val="accent2"/>
                </a:solidFill>
                <a:latin typeface="Arial Unicode MS" pitchFamily="34" charset="-128"/>
              </a:rPr>
              <a:t>’’ –  6’’</a:t>
            </a:r>
            <a:r>
              <a:rPr lang="en-US" sz="4800">
                <a:solidFill>
                  <a:schemeClr val="accent2"/>
                </a:solidFill>
                <a:latin typeface="Times New Roman" pitchFamily="18" charset="0"/>
              </a:rPr>
              <a:t>                        = </a:t>
            </a:r>
            <a:r>
              <a:rPr lang="en-US" sz="4800">
                <a:solidFill>
                  <a:schemeClr val="accent2"/>
                </a:solidFill>
                <a:latin typeface="Arial Unicode MS" pitchFamily="34" charset="-128"/>
              </a:rPr>
              <a:t>89.6’’</a:t>
            </a:r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 flipV="1">
            <a:off x="1676400" y="2071688"/>
            <a:ext cx="4800600" cy="2895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5"/>
          <p:cNvSpPr>
            <a:spLocks noChangeShapeType="1"/>
          </p:cNvSpPr>
          <p:nvPr/>
        </p:nvSpPr>
        <p:spPr bwMode="auto">
          <a:xfrm>
            <a:off x="1676400" y="4967288"/>
            <a:ext cx="4572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6553200" y="3367088"/>
            <a:ext cx="2590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800" i="1" baseline="-2500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4800" i="1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4800">
                <a:solidFill>
                  <a:srgbClr val="FF0000"/>
                </a:solidFill>
                <a:latin typeface="Arial Unicode MS" pitchFamily="34" charset="-128"/>
              </a:rPr>
              <a:t>64’’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2743200" y="5043488"/>
            <a:ext cx="3124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i="1">
                <a:solidFill>
                  <a:srgbClr val="008000"/>
                </a:solidFill>
                <a:latin typeface="Times New Roman" pitchFamily="18" charset="0"/>
              </a:rPr>
              <a:t>b</a:t>
            </a:r>
            <a:r>
              <a:rPr lang="en-US" sz="4800" i="1" baseline="-25000">
                <a:solidFill>
                  <a:srgbClr val="008000"/>
                </a:solidFill>
                <a:latin typeface="Times New Roman" pitchFamily="18" charset="0"/>
              </a:rPr>
              <a:t>m</a:t>
            </a:r>
            <a:r>
              <a:rPr lang="en-US" sz="4800" i="1">
                <a:solidFill>
                  <a:srgbClr val="008000"/>
                </a:solidFill>
                <a:latin typeface="Times New Roman" pitchFamily="18" charset="0"/>
              </a:rPr>
              <a:t> = </a:t>
            </a:r>
            <a:r>
              <a:rPr lang="en-US" sz="4800">
                <a:solidFill>
                  <a:srgbClr val="008000"/>
                </a:solidFill>
                <a:latin typeface="Arial Unicode MS" pitchFamily="34" charset="-128"/>
              </a:rPr>
              <a:t>62.7’’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1524000" y="6019800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Pythagorean Theorem</a:t>
            </a:r>
          </a:p>
        </p:txBody>
      </p:sp>
    </p:spTree>
    <p:extLst>
      <p:ext uri="{BB962C8B-B14F-4D97-AF65-F5344CB8AC3E}">
        <p14:creationId xmlns:p14="http://schemas.microsoft.com/office/powerpoint/2010/main" val="5372441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9" grpId="0" animBg="1"/>
      <p:bldP spid="112657" grpId="0"/>
      <p:bldP spid="1126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3" name="AutoShape 15"/>
          <p:cNvSpPr>
            <a:spLocks noChangeArrowheads="1"/>
          </p:cNvSpPr>
          <p:nvPr/>
        </p:nvSpPr>
        <p:spPr bwMode="auto">
          <a:xfrm>
            <a:off x="6248400" y="5486400"/>
            <a:ext cx="23622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304800" y="5334000"/>
            <a:ext cx="5334000" cy="1219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715000" y="41910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rc 4"/>
          <p:cNvSpPr>
            <a:spLocks/>
          </p:cNvSpPr>
          <p:nvPr/>
        </p:nvSpPr>
        <p:spPr bwMode="auto">
          <a:xfrm>
            <a:off x="1981200" y="40386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075267 w 21600"/>
              <a:gd name="T3" fmla="*/ 6720417 h 21600"/>
              <a:gd name="T4" fmla="*/ 0 w 21600"/>
              <a:gd name="T5" fmla="*/ 672041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209800" y="384016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Students Find </a:t>
            </a:r>
            <a:r>
              <a:rPr lang="en-US" sz="4400">
                <a:latin typeface="Symbol" pitchFamily="18" charset="2"/>
              </a:rPr>
              <a:t>q</a:t>
            </a:r>
            <a:endParaRPr lang="en-US" sz="4400">
              <a:latin typeface="Times New Roman" pitchFamily="18" charset="0"/>
            </a:endParaRP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5943600" y="1676400"/>
            <a:ext cx="0" cy="2743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1371600" y="2119313"/>
            <a:ext cx="518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sz="4800" i="1" baseline="-2500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sz="480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en-US" sz="4800">
                <a:solidFill>
                  <a:schemeClr val="accent2"/>
                </a:solidFill>
                <a:latin typeface="Arial Unicode MS" pitchFamily="34" charset="-128"/>
              </a:rPr>
              <a:t>89.6’’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V="1">
            <a:off x="1371600" y="1524000"/>
            <a:ext cx="4800600" cy="2895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1371600" y="4419600"/>
            <a:ext cx="4572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6248400" y="2819400"/>
            <a:ext cx="2590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800" i="1" baseline="-2500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4800" i="1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4800">
                <a:solidFill>
                  <a:srgbClr val="FF0000"/>
                </a:solidFill>
                <a:latin typeface="Arial Unicode MS" pitchFamily="34" charset="-128"/>
              </a:rPr>
              <a:t>64’’</a:t>
            </a: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2438400" y="4495800"/>
            <a:ext cx="3124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i="1">
                <a:solidFill>
                  <a:srgbClr val="008000"/>
                </a:solidFill>
                <a:latin typeface="Times New Roman" pitchFamily="18" charset="0"/>
              </a:rPr>
              <a:t>b</a:t>
            </a:r>
            <a:r>
              <a:rPr lang="en-US" sz="4800" i="1" baseline="-25000">
                <a:solidFill>
                  <a:srgbClr val="008000"/>
                </a:solidFill>
                <a:latin typeface="Times New Roman" pitchFamily="18" charset="0"/>
              </a:rPr>
              <a:t>m</a:t>
            </a:r>
            <a:r>
              <a:rPr lang="en-US" sz="4800" i="1">
                <a:solidFill>
                  <a:srgbClr val="008000"/>
                </a:solidFill>
                <a:latin typeface="Times New Roman" pitchFamily="18" charset="0"/>
              </a:rPr>
              <a:t> = </a:t>
            </a:r>
            <a:r>
              <a:rPr lang="en-US" sz="4800">
                <a:solidFill>
                  <a:srgbClr val="008000"/>
                </a:solidFill>
                <a:latin typeface="Arial Unicode MS" pitchFamily="34" charset="-128"/>
              </a:rPr>
              <a:t>62.7’’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5334000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Trig Functions and Inverse Trig Functions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6324600" y="5546725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Symbol" pitchFamily="18" charset="2"/>
              </a:rPr>
              <a:t>q</a:t>
            </a:r>
            <a:r>
              <a:rPr lang="en-US" sz="4000">
                <a:latin typeface="Times New Roman" pitchFamily="18" charset="0"/>
              </a:rPr>
              <a:t> = 45.6</a:t>
            </a:r>
            <a:r>
              <a:rPr lang="en-US" sz="4000" baseline="30000">
                <a:latin typeface="Times New Roman" pitchFamily="18" charset="0"/>
              </a:rPr>
              <a:t>o</a:t>
            </a:r>
            <a:endParaRPr lang="en-US" sz="400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1052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3" grpId="0" animBg="1"/>
      <p:bldP spid="124930" grpId="0" animBg="1"/>
      <p:bldP spid="124941" grpId="0"/>
      <p:bldP spid="1249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 flipV="1">
            <a:off x="1524000" y="2667000"/>
            <a:ext cx="1524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 flipV="1">
            <a:off x="1524000" y="2819400"/>
            <a:ext cx="914400" cy="3352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1524000" y="2667000"/>
            <a:ext cx="4572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V="1">
            <a:off x="1524000" y="2971800"/>
            <a:ext cx="1447800" cy="3200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V="1">
            <a:off x="1524000" y="3581400"/>
            <a:ext cx="2286000" cy="2590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7" name="Picture 8" descr="m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267">
            <a:off x="4094163" y="4498975"/>
            <a:ext cx="563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4419600" y="5181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>
            <a:off x="4191000" y="5715000"/>
            <a:ext cx="228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419600" y="5715000"/>
            <a:ext cx="228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 flipV="1">
            <a:off x="4038600" y="51816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V="1">
            <a:off x="4419600" y="51816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V="1">
            <a:off x="1524000" y="4419600"/>
            <a:ext cx="297180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4267200" y="4648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 flipH="1" flipV="1">
            <a:off x="3962400" y="4572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V="1">
            <a:off x="4343400" y="4572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V="1">
            <a:off x="4267200" y="4267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H="1" flipV="1">
            <a:off x="4343400" y="46482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 flipH="1" flipV="1">
            <a:off x="4038600" y="43434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 flipV="1">
            <a:off x="4038600" y="46482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 flipV="1">
            <a:off x="4343400" y="4343400"/>
            <a:ext cx="152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6"/>
          <p:cNvSpPr>
            <a:spLocks noChangeShapeType="1"/>
          </p:cNvSpPr>
          <p:nvPr/>
        </p:nvSpPr>
        <p:spPr bwMode="auto">
          <a:xfrm flipV="1">
            <a:off x="1524000" y="61722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7"/>
          <p:cNvSpPr txBox="1">
            <a:spLocks noChangeArrowheads="1"/>
          </p:cNvSpPr>
          <p:nvPr/>
        </p:nvSpPr>
        <p:spPr bwMode="auto">
          <a:xfrm>
            <a:off x="5943600" y="5791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x</a:t>
            </a:r>
          </a:p>
        </p:txBody>
      </p:sp>
      <p:sp>
        <p:nvSpPr>
          <p:cNvPr id="23576" name="Text Box 28"/>
          <p:cNvSpPr txBox="1">
            <a:spLocks noChangeArrowheads="1"/>
          </p:cNvSpPr>
          <p:nvPr/>
        </p:nvSpPr>
        <p:spPr bwMode="auto">
          <a:xfrm>
            <a:off x="1371600" y="1219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y</a:t>
            </a:r>
          </a:p>
        </p:txBody>
      </p:sp>
      <p:sp>
        <p:nvSpPr>
          <p:cNvPr id="25625" name="Line 2"/>
          <p:cNvSpPr>
            <a:spLocks noChangeShapeType="1"/>
          </p:cNvSpPr>
          <p:nvPr/>
        </p:nvSpPr>
        <p:spPr bwMode="auto">
          <a:xfrm flipV="1">
            <a:off x="1524000" y="2667000"/>
            <a:ext cx="0" cy="3505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838200" y="304800"/>
            <a:ext cx="7620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Introduce Coordinate Axes</a:t>
            </a:r>
          </a:p>
        </p:txBody>
      </p:sp>
      <p:pic>
        <p:nvPicPr>
          <p:cNvPr id="25627" name="Picture 31" descr="the_three_stooges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962400" cy="29511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8" name="Text Box 32"/>
          <p:cNvSpPr txBox="1">
            <a:spLocks noChangeArrowheads="1"/>
          </p:cNvSpPr>
          <p:nvPr/>
        </p:nvSpPr>
        <p:spPr bwMode="auto">
          <a:xfrm>
            <a:off x="5410200" y="4343400"/>
            <a:ext cx="3505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From: </a:t>
            </a:r>
            <a:r>
              <a:rPr lang="en-US" i="1"/>
              <a:t>http://www.collider.com/ dvd/reviews/article.asp/aid/5899/tcid/3</a:t>
            </a:r>
          </a:p>
        </p:txBody>
      </p:sp>
      <p:sp>
        <p:nvSpPr>
          <p:cNvPr id="25629" name="Arc 33"/>
          <p:cNvSpPr>
            <a:spLocks/>
          </p:cNvSpPr>
          <p:nvPr/>
        </p:nvSpPr>
        <p:spPr bwMode="auto">
          <a:xfrm>
            <a:off x="1524000" y="2667000"/>
            <a:ext cx="3429000" cy="3505200"/>
          </a:xfrm>
          <a:custGeom>
            <a:avLst/>
            <a:gdLst>
              <a:gd name="T0" fmla="*/ 0 w 21600"/>
              <a:gd name="T1" fmla="*/ 0 h 21600"/>
              <a:gd name="T2" fmla="*/ 544353750 w 21600"/>
              <a:gd name="T3" fmla="*/ 568816067 h 21600"/>
              <a:gd name="T4" fmla="*/ 0 w 21600"/>
              <a:gd name="T5" fmla="*/ 5688160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26"/>
          <p:cNvSpPr>
            <a:spLocks noChangeShapeType="1"/>
          </p:cNvSpPr>
          <p:nvPr/>
        </p:nvSpPr>
        <p:spPr bwMode="auto">
          <a:xfrm flipV="1">
            <a:off x="1524000" y="6172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2"/>
          <p:cNvSpPr>
            <a:spLocks noChangeShapeType="1"/>
          </p:cNvSpPr>
          <p:nvPr/>
        </p:nvSpPr>
        <p:spPr bwMode="auto">
          <a:xfrm flipV="1">
            <a:off x="1524000" y="2057400"/>
            <a:ext cx="0" cy="411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0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/>
      <p:bldP spid="23576" grpId="0"/>
      <p:bldP spid="23583" grpId="0" animBg="1"/>
      <p:bldP spid="235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609600" y="5486400"/>
            <a:ext cx="80772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7"/>
          <p:cNvSpPr>
            <a:spLocks noChangeArrowheads="1"/>
          </p:cNvSpPr>
          <p:nvPr/>
        </p:nvSpPr>
        <p:spPr bwMode="auto">
          <a:xfrm>
            <a:off x="609600" y="4267200"/>
            <a:ext cx="80772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609600" y="3048000"/>
            <a:ext cx="80772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09600" y="1752600"/>
            <a:ext cx="80772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685800" y="1776413"/>
            <a:ext cx="81534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are the coordinates of the top end of the board when it is standing vertically?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are the coordinates of the top of Moe’s head?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are the coordinates of the end of the board when the board hits Moe on the head?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is the equation of the circle traced out by the end of the board?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620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Questions About Coordinates</a:t>
            </a:r>
          </a:p>
        </p:txBody>
      </p:sp>
    </p:spTree>
    <p:extLst>
      <p:ext uri="{BB962C8B-B14F-4D97-AF65-F5344CB8AC3E}">
        <p14:creationId xmlns:p14="http://schemas.microsoft.com/office/powerpoint/2010/main" val="494296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/>
          <p:cNvSpPr>
            <a:spLocks noChangeArrowheads="1"/>
          </p:cNvSpPr>
          <p:nvPr/>
        </p:nvSpPr>
        <p:spPr bwMode="auto">
          <a:xfrm>
            <a:off x="381000" y="5181600"/>
            <a:ext cx="85344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304800" y="3962400"/>
            <a:ext cx="85344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>
            <a:off x="381000" y="2286000"/>
            <a:ext cx="8534400" cy="1524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81000" y="1066800"/>
            <a:ext cx="85344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381000" y="1027113"/>
            <a:ext cx="86106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Convert </a:t>
            </a:r>
            <a:r>
              <a:rPr lang="en-US" sz="3200">
                <a:latin typeface="Symbol" pitchFamily="18" charset="2"/>
              </a:rPr>
              <a:t>q</a:t>
            </a:r>
            <a:r>
              <a:rPr lang="en-US" sz="3200">
                <a:latin typeface="Times New Roman" pitchFamily="18" charset="0"/>
              </a:rPr>
              <a:t> to radians.  Use the conversion factor     </a:t>
            </a:r>
            <a:r>
              <a:rPr lang="en-US" sz="3200">
                <a:latin typeface="Symbol" pitchFamily="18" charset="2"/>
              </a:rPr>
              <a:t>p</a:t>
            </a:r>
            <a:r>
              <a:rPr lang="en-US" sz="3200">
                <a:latin typeface="Times New Roman" pitchFamily="18" charset="0"/>
              </a:rPr>
              <a:t> radians /180</a:t>
            </a:r>
            <a:r>
              <a:rPr lang="en-US" sz="3200" baseline="30000">
                <a:latin typeface="Times New Roman" pitchFamily="18" charset="0"/>
              </a:rPr>
              <a:t>o</a:t>
            </a:r>
            <a:r>
              <a:rPr lang="en-US" sz="32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Through what angle did the board travel, from when it was vertical to when it hit Moe? Give your answer in radians.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How far did the end of the board travel from when it was vertical to when it hit Moe?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What area did the board sweep out from when it was vertical to when it hit Moe?</a:t>
            </a:r>
          </a:p>
        </p:txBody>
      </p:sp>
      <p:sp>
        <p:nvSpPr>
          <p:cNvPr id="27655" name="Text Box 3"/>
          <p:cNvSpPr txBox="1">
            <a:spLocks noChangeArrowheads="1"/>
          </p:cNvSpPr>
          <p:nvPr/>
        </p:nvSpPr>
        <p:spPr bwMode="auto">
          <a:xfrm>
            <a:off x="914400" y="76200"/>
            <a:ext cx="7620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Questions Involving Angles</a:t>
            </a:r>
          </a:p>
        </p:txBody>
      </p:sp>
    </p:spTree>
    <p:extLst>
      <p:ext uri="{BB962C8B-B14F-4D97-AF65-F5344CB8AC3E}">
        <p14:creationId xmlns:p14="http://schemas.microsoft.com/office/powerpoint/2010/main" val="35182284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7"/>
          <p:cNvSpPr>
            <a:spLocks noChangeArrowheads="1"/>
          </p:cNvSpPr>
          <p:nvPr/>
        </p:nvSpPr>
        <p:spPr bwMode="auto">
          <a:xfrm>
            <a:off x="228600" y="1524000"/>
            <a:ext cx="8686800" cy="213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More Online</a:t>
            </a:r>
          </a:p>
        </p:txBody>
      </p:sp>
      <p:pic>
        <p:nvPicPr>
          <p:cNvPr id="28676" name="Picture 5" descr="stooges-at-blackbo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9375"/>
            <a:ext cx="4124325" cy="27400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8534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Online, you can find a copy of this PowerPoint presentation, the PowerPoint presentation we use in class to introduce the worksheet, the worksheet itself, our solutions to the worksheet, and a summary of student impressions of  the in-class experience described today: </a:t>
            </a:r>
            <a:r>
              <a:rPr lang="en-US" i="1"/>
              <a:t>http://faculty.etsu.edu/gardnerr/stooges-trig/stooges-trig-2012.htm</a:t>
            </a:r>
          </a:p>
        </p:txBody>
      </p:sp>
    </p:spTree>
    <p:extLst>
      <p:ext uri="{BB962C8B-B14F-4D97-AF65-F5344CB8AC3E}">
        <p14:creationId xmlns:p14="http://schemas.microsoft.com/office/powerpoint/2010/main" val="26316405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976" y="2286000"/>
            <a:ext cx="6853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 a mor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analytic approach…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2" y="1584960"/>
            <a:ext cx="7078980" cy="4663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669925" cy="8461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371600" y="381000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R. Gardner and R. Davidson, “Mathematical Lens: The Three Stooges Meet the Conic Sections,” </a:t>
            </a:r>
            <a:r>
              <a:rPr lang="en-US" i="1"/>
              <a:t>Mathematics Teacher</a:t>
            </a:r>
            <a:r>
              <a:rPr lang="en-US"/>
              <a:t>, February 2012, pp. 414-418.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075" y="381000"/>
            <a:ext cx="669925" cy="8461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141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0"/>
          <p:cNvSpPr>
            <a:spLocks noChangeArrowheads="1"/>
          </p:cNvSpPr>
          <p:nvPr/>
        </p:nvSpPr>
        <p:spPr bwMode="auto">
          <a:xfrm>
            <a:off x="6096000" y="59436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9"/>
          <p:cNvSpPr>
            <a:spLocks noChangeArrowheads="1"/>
          </p:cNvSpPr>
          <p:nvPr/>
        </p:nvSpPr>
        <p:spPr bwMode="auto">
          <a:xfrm>
            <a:off x="4114800" y="59436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2133600" y="59436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</a:rPr>
              <a:t>The Three Stooges</a:t>
            </a:r>
          </a:p>
        </p:txBody>
      </p:sp>
      <p:pic>
        <p:nvPicPr>
          <p:cNvPr id="4102" name="Picture 6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11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19200" y="58674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Moe          Curly        Larry</a:t>
            </a:r>
          </a:p>
        </p:txBody>
      </p:sp>
    </p:spTree>
    <p:extLst>
      <p:ext uri="{BB962C8B-B14F-4D97-AF65-F5344CB8AC3E}">
        <p14:creationId xmlns:p14="http://schemas.microsoft.com/office/powerpoint/2010/main" val="18028007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6" name="Picture 12" descr="Larry-3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74580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0" y="3733800"/>
            <a:ext cx="6248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 flipV="1">
            <a:off x="1371600" y="4876800"/>
            <a:ext cx="320040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19800" y="457200"/>
            <a:ext cx="0" cy="403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791200" y="3733800"/>
            <a:ext cx="2133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0" y="4495800"/>
            <a:ext cx="9144000" cy="2514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76200" y="5486400"/>
            <a:ext cx="449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>
            <a:off x="76200" y="1371600"/>
            <a:ext cx="4495800" cy="411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572000" y="1371600"/>
            <a:ext cx="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1371600" y="1371600"/>
            <a:ext cx="3200400" cy="3505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7620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Where does this ellipse come from?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03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91" grpId="0" animBg="1"/>
      <p:bldP spid="118792" grpId="0" animBg="1"/>
      <p:bldP spid="118793" grpId="0" animBg="1"/>
      <p:bldP spid="118795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camera lens is located a horizontal distance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Larry's feet and a vertical distance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will initially measure such distances in feet, but then convert them to units based on a coordinate system we introduce.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19400"/>
            <a:ext cx="909434" cy="2081784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19" idx="6"/>
          </p:cNvCxnSpPr>
          <p:nvPr/>
        </p:nvCxnSpPr>
        <p:spPr>
          <a:xfrm flipH="1">
            <a:off x="2743200" y="4876800"/>
            <a:ext cx="4038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81800" y="1905000"/>
            <a:ext cx="5862" cy="29832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3149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901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908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4" y="1292067"/>
            <a:ext cx="1687830" cy="91773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7056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73569" y="4648200"/>
            <a:ext cx="208231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4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19400"/>
            <a:ext cx="909434" cy="20817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705100" y="4876800"/>
            <a:ext cx="4076700" cy="114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81800" y="1905000"/>
            <a:ext cx="5862" cy="29832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3149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901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908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4" y="1292067"/>
            <a:ext cx="1687830" cy="91773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7056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73569" y="4648200"/>
            <a:ext cx="208231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project the circle of radius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onto the plane through Larry's left foot and perpendicular to the floor.  The radius from Larry's left foot to the point on the circle farthest from the camera projects onto a line segment of length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Comic Sans MS" pitchFamily="66" charset="0"/>
                <a:cs typeface="Calibri" pitchFamily="34" charset="0"/>
              </a:rPr>
              <a:t>’.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radius from Larry's left foot to the point on the circle closest to the camera projects onto a line segment of length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368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d - 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749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86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430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00200" y="4749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1828800"/>
            <a:ext cx="0" cy="4953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1" idx="7"/>
            <a:endCxn id="23" idx="3"/>
          </p:cNvCxnSpPr>
          <p:nvPr/>
        </p:nvCxnSpPr>
        <p:spPr>
          <a:xfrm flipH="1">
            <a:off x="1165318" y="1927318"/>
            <a:ext cx="5670364" cy="3003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</p:cNvCxnSpPr>
          <p:nvPr/>
        </p:nvCxnSpPr>
        <p:spPr>
          <a:xfrm flipH="1">
            <a:off x="2667000" y="1905000"/>
            <a:ext cx="4114800" cy="449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90800" y="6324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09800" y="4201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5344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1828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 of the Photograph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295400" y="4876800"/>
            <a:ext cx="1295400" cy="57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90800" y="4038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41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22" grpId="0" animBg="1"/>
      <p:bldP spid="23" grpId="0" animBg="1"/>
      <p:bldP spid="24" grpId="0"/>
      <p:bldP spid="31" grpId="0" animBg="1"/>
      <p:bldP spid="32" grpId="0"/>
      <p:bldP spid="33" grpId="0"/>
      <p:bldP spid="34" grpId="0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Now, we set up relationships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Comic Sans MS" pitchFamily="66" charset="0"/>
                <a:cs typeface="Calibri" pitchFamily="34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other parameters of the ellipse.  First, set up a coordinate system in the plane of the photograph with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axis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horizontal,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axis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vertical, and the origin at Larry's foot.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Larry spins around on his left foot, the end of the board traces out a circle.  In the plane of the photograph, this is an ellipse.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arry-3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74631"/>
            <a:ext cx="4181475" cy="31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4953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029200"/>
            <a:ext cx="716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05800" y="467302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400" i="1" dirty="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1037" y="1905000"/>
            <a:ext cx="4764" cy="4800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595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400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4572000"/>
            <a:ext cx="4724400" cy="1371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495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>
            <a:endCxn id="12" idx="4"/>
          </p:cNvCxnSpPr>
          <p:nvPr/>
        </p:nvCxnSpPr>
        <p:spPr>
          <a:xfrm flipH="1">
            <a:off x="4495800" y="4648200"/>
            <a:ext cx="2" cy="1295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419600" y="58674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34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2" grpId="0" animBg="1"/>
      <p:bldP spid="13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19400"/>
            <a:ext cx="909434" cy="20817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705100" y="4876800"/>
            <a:ext cx="4076700" cy="114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81800" y="1905000"/>
            <a:ext cx="5862" cy="29832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3149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901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908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4" y="1292067"/>
            <a:ext cx="1687830" cy="91773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7056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73569" y="4648200"/>
            <a:ext cx="208231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53000" y="4368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d - 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749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86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430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00200" y="4749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1828800"/>
            <a:ext cx="0" cy="4953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1" idx="7"/>
            <a:endCxn id="23" idx="3"/>
          </p:cNvCxnSpPr>
          <p:nvPr/>
        </p:nvCxnSpPr>
        <p:spPr>
          <a:xfrm flipH="1">
            <a:off x="1165318" y="1927318"/>
            <a:ext cx="5670364" cy="3003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</p:cNvCxnSpPr>
          <p:nvPr/>
        </p:nvCxnSpPr>
        <p:spPr>
          <a:xfrm flipH="1">
            <a:off x="2667000" y="1905000"/>
            <a:ext cx="4114800" cy="449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90800" y="6324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09800" y="4201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5344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1828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 of the Photograph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295400" y="4876800"/>
            <a:ext cx="1295400" cy="57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04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minor axis of the ellipse will then have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 center of the ellipse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coordinate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 in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(0,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)/2).   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590800" y="6324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90800" y="4038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4191000"/>
            <a:ext cx="0" cy="21717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19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equation of the ellipse is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143000" y="2438400"/>
            <a:ext cx="6858000" cy="426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2590800"/>
            <a:ext cx="0" cy="40151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76400" y="4191000"/>
            <a:ext cx="56388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62200" y="3505200"/>
            <a:ext cx="4191000" cy="2133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5562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3467100"/>
            <a:ext cx="0" cy="21717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2387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3200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3886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3200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5572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971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34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4419600" y="4495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43200" y="907316"/>
                <a:ext cx="4953000" cy="1073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3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  <m:r>
                                          <a:rPr lang="en-US" sz="3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=1,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07316"/>
                <a:ext cx="4953000" cy="1073884"/>
              </a:xfrm>
              <a:prstGeom prst="rect">
                <a:avLst/>
              </a:prstGeom>
              <a:blipFill rotWithShape="1">
                <a:blip r:embed="rId2"/>
                <a:stretch>
                  <a:fillRect r="-3567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7275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1/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1/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143000" y="2438400"/>
            <a:ext cx="6858000" cy="426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2590800"/>
            <a:ext cx="0" cy="40151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76400" y="4191000"/>
            <a:ext cx="56388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62200" y="3505200"/>
            <a:ext cx="4191000" cy="2133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5562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3467100"/>
            <a:ext cx="0" cy="21717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2387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3200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3886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3200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5572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971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34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4419600" y="4495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43000" y="533400"/>
                <a:ext cx="754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600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num>
                              <m:den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=1,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3400"/>
                <a:ext cx="75438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506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585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will measure distances in the studio (such as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feet.  We measure distances in 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plane in units such that the width of the photograph is 100 units.  So we need a scaling factor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convert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the units used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-plane.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7151"/>
            <a:ext cx="3505200" cy="2587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9960"/>
            <a:ext cx="3902237" cy="26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Distances measured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Distances measured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2057400" y="2362200"/>
            <a:ext cx="4953000" cy="838200"/>
          </a:xfrm>
          <a:prstGeom prst="curvedDown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2098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142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00600" y="2526268"/>
            <a:ext cx="4191000" cy="281279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plane,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point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lies on the ellipse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0179"/>
            <a:ext cx="4191000" cy="279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781800" y="2895600"/>
            <a:ext cx="0" cy="2286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52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i="1" dirty="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876800" y="37338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81600" y="3264932"/>
            <a:ext cx="3200400" cy="16118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62750" y="4038600"/>
            <a:ext cx="952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24800" y="3657600"/>
            <a:ext cx="8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endParaRPr lang="en-US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86200" y="4876800"/>
            <a:ext cx="76200" cy="762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29600" y="3733800"/>
            <a:ext cx="76200" cy="762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530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91200" y="3429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0" y="4800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4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denote as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projection of the point at the end of the board when in its initial position as given in the photograph, onto the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12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point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lies on the ellipse, then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90800" y="685800"/>
                <a:ext cx="4343400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=1.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85800"/>
                <a:ext cx="4343400" cy="9951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0" y="2209800"/>
                <a:ext cx="4815806" cy="939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09800"/>
                <a:ext cx="4815806" cy="939360"/>
              </a:xfrm>
              <a:prstGeom prst="rect">
                <a:avLst/>
              </a:prstGeom>
              <a:blipFill rotWithShape="1">
                <a:blip r:embed="rId3"/>
                <a:stretch>
                  <a:fillRect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1752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lies on the ellipse, then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914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38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4191000" cy="281279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3874532"/>
            <a:ext cx="0" cy="2286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38745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7795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4841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’</a:t>
            </a:r>
            <a:endParaRPr lang="en-US" i="1" dirty="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590800" y="4712732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95600" y="4243864"/>
            <a:ext cx="3200400" cy="16118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95800" y="48651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476750" y="5017532"/>
            <a:ext cx="952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8800" y="4636532"/>
            <a:ext cx="8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endParaRPr lang="en-US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43600" y="4712732"/>
            <a:ext cx="76200" cy="762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7000" y="4026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05200" y="440793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50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20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6200" y="685800"/>
            <a:ext cx="4419600" cy="6019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43434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336600"/>
                </a:solidFill>
              </a:rPr>
              <a:t>The Three Stooges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/>
              <a:t>As a group, they were in show business for almost 50 years.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/>
              <a:t>Made 190 “shorts” with Columbia Pictures.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/>
              <a:t>Had their third short, </a:t>
            </a:r>
            <a:r>
              <a:rPr lang="en-US" sz="2400" i="1"/>
              <a:t>Men in Black</a:t>
            </a:r>
            <a:r>
              <a:rPr lang="en-US" sz="2400"/>
              <a:t> (1934), nominated for an Academy Award.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/>
              <a:t>Had 4 different people in the role of “the third Stooge.”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/>
              <a:t>Were the first to lampoon Adolph Hitler, in </a:t>
            </a:r>
            <a:r>
              <a:rPr lang="en-US" sz="2400" i="1"/>
              <a:t>You Nazty Spy</a:t>
            </a:r>
            <a:r>
              <a:rPr lang="en-US" sz="2400"/>
              <a:t> (1940)</a:t>
            </a:r>
            <a:r>
              <a:rPr lang="en-US" sz="2400" i="1"/>
              <a:t>.</a:t>
            </a:r>
            <a:endParaRPr lang="en-US" sz="2400"/>
          </a:p>
        </p:txBody>
      </p:sp>
      <p:pic>
        <p:nvPicPr>
          <p:cNvPr id="5124" name="Picture 4" descr="ThreeStooges-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114800" cy="3086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hree_stooges-dr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114800" cy="30146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84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Denote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slope of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-axis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-plane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72840"/>
            <a:ext cx="4191000" cy="280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105400" y="3886200"/>
            <a:ext cx="0" cy="1524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76500" y="5410200"/>
            <a:ext cx="2628900" cy="6096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5410200"/>
            <a:ext cx="1143000" cy="1524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5791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650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09600" y="1636770"/>
                <a:ext cx="8077200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[1],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36770"/>
                <a:ext cx="8077200" cy="80163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1000" y="1143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Differentiating the equation of the ellipse with respect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’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62000" y="2630269"/>
                <a:ext cx="7543800" cy="857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/>
                    </m:groupCh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2B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0.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30269"/>
                <a:ext cx="7543800" cy="857479"/>
              </a:xfrm>
              <a:prstGeom prst="rect">
                <a:avLst/>
              </a:prstGeom>
              <a:blipFill rotWithShape="1"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842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72840"/>
            <a:ext cx="4191000" cy="280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381000"/>
                <a:ext cx="8382000" cy="84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With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dirty="0" smtClean="0">
                    <a:latin typeface="Comic Sans MS" pitchFamily="66" charset="0"/>
                    <a:cs typeface="Times New Roman" pitchFamily="18" charset="0"/>
                  </a:rPr>
                  <a:t>’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2400" dirty="0" smtClean="0">
                    <a:latin typeface="Comic Sans MS" pitchFamily="66" charset="0"/>
                    <a:cs typeface="Times New Roman" pitchFamily="18" charset="0"/>
                  </a:rPr>
                  <a:t>’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 smtClean="0">
                    <a:latin typeface="Comic Sans MS" pitchFamily="66" charset="0"/>
                    <a:cs typeface="Times New Roman" pitchFamily="18" charset="0"/>
                  </a:rPr>
                  <a:t>’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 smtClean="0">
                    <a:latin typeface="Comic Sans MS" pitchFamily="66" charset="0"/>
                    <a:cs typeface="Times New Roman" pitchFamily="18" charset="0"/>
                  </a:rPr>
                  <a:t>’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we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so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382000" cy="845424"/>
              </a:xfrm>
              <a:prstGeom prst="rect">
                <a:avLst/>
              </a:prstGeom>
              <a:blipFill rotWithShape="1">
                <a:blip r:embed="rId3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105400" y="3886200"/>
            <a:ext cx="0" cy="1524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76500" y="5410200"/>
            <a:ext cx="2628900" cy="6096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5410200"/>
            <a:ext cx="1143000" cy="1524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5791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650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09600" y="1447800"/>
                <a:ext cx="754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44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2B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36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600" b="0" i="1" smtClean="0">
                        <a:latin typeface="Cambria Math"/>
                      </a:rPr>
                      <m:t>𝑚</m:t>
                    </m:r>
                    <m:r>
                      <a:rPr lang="en-US" sz="3600" b="0" i="1" smtClean="0">
                        <a:latin typeface="Cambria Math"/>
                      </a:rPr>
                      <m:t>=0.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75438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019" t="-5660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53400" y="14726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4800" y="2362200"/>
                <a:ext cx="853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We now set up an equation for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using equation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(1)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(2)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(3)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and equations relating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62200"/>
                <a:ext cx="85344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071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668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05000" y="685800"/>
                <a:ext cx="7543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2B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85800"/>
                <a:ext cx="7543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98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2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293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rearranges as: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6800" y="1715869"/>
                <a:ext cx="8153400" cy="96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𝐵𝑚</m:t>
                        </m:r>
                      </m:num>
                      <m:den>
                        <m:sSubSup>
                          <m:sSubSup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𝐵𝑚</m:t>
                        </m:r>
                      </m:num>
                      <m:den>
                        <m:sSubSup>
                          <m:sSubSup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200" i="1" dirty="0" smtClean="0"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. </a:t>
                </a:r>
                <a:endParaRPr lang="en-US" sz="3200" dirty="0">
                  <a:latin typeface="Cambria Math" pitchFamily="18" charset="0"/>
                  <a:ea typeface="Cambria Math" pitchFamily="18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15869"/>
                <a:ext cx="8153400" cy="966162"/>
              </a:xfrm>
              <a:prstGeom prst="rect">
                <a:avLst/>
              </a:prstGeom>
              <a:blipFill rotWithShape="1"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6771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Substituting this value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85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57400" y="3200400"/>
                <a:ext cx="4343400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00400"/>
                <a:ext cx="4343400" cy="1145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11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gives: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4400" y="4645630"/>
                <a:ext cx="7391400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𝐵𝑚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=1,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45630"/>
                <a:ext cx="7391400" cy="1145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1000" y="5791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equation can be solved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that value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be used to determine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93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13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1000" y="457200"/>
                <a:ext cx="8229600" cy="1158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8229600" cy="11587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1000" y="3048000"/>
                <a:ext cx="8305800" cy="1158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0" smtClean="0"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8305800" cy="11587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7200" y="4648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Using these values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Equation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568858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133600" y="5334000"/>
                <a:ext cx="5218801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334000"/>
                <a:ext cx="5218801" cy="1145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73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838200"/>
                <a:ext cx="8534400" cy="957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=2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38200"/>
                <a:ext cx="8534400" cy="957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05800" y="1295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505200" cy="2587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1000" y="190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Next, by similar triangles: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62400" y="2590800"/>
                <a:ext cx="2514600" cy="94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90800"/>
                <a:ext cx="2514600" cy="9403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29400" y="2590800"/>
                <a:ext cx="2514600" cy="93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 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90800"/>
                <a:ext cx="2514600" cy="9335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72200" y="2819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62400" y="3959241"/>
                <a:ext cx="2514600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h𝑟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59241"/>
                <a:ext cx="2514600" cy="9175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629400" y="3959241"/>
                <a:ext cx="2514600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h𝑟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959241"/>
                <a:ext cx="2514600" cy="9175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72200" y="4201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7700" y="5665290"/>
                <a:ext cx="7277100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h𝑟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h𝑟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665290"/>
                <a:ext cx="7277100" cy="964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7200" y="5115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Therefore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-1524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-1524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-1524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-1524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-1524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5289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these relationships give the values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Comic Sans MS" pitchFamily="66" charset="0"/>
                <a:cs typeface="Calibri" pitchFamily="34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same units as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will adopt common units of feet and so need to convert them to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“units”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in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Comic Sans MS" pitchFamily="66" charset="0"/>
                <a:cs typeface="Calibri" pitchFamily="34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-plane.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7151"/>
            <a:ext cx="3505200" cy="2587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9960"/>
            <a:ext cx="3902237" cy="26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Distances measured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Distances measured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057400" y="2362200"/>
            <a:ext cx="4953000" cy="838200"/>
          </a:xfrm>
          <a:prstGeom prst="curvedDown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2098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576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2215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plane, Larry measures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55.0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units tall and we know that he is 5.33 feet tall.  So we need to scale the values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Comic Sans MS" pitchFamily="66" charset="0"/>
                <a:cs typeface="Calibri" pitchFamily="34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an amount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55.0/5.33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units/foot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10.32  units/foot.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in the units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Comic Sans MS" pitchFamily="66" charset="0"/>
                <a:cs typeface="Calibri" pitchFamily="34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plane,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5748671"/>
                <a:ext cx="2057400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h𝑟𝑠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 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48671"/>
                <a:ext cx="2057400" cy="9175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4600" y="5748671"/>
                <a:ext cx="2057400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h𝑟𝑠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48671"/>
                <a:ext cx="2057400" cy="910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38800" y="5748671"/>
                <a:ext cx="3352800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748671"/>
                <a:ext cx="3352800" cy="956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00600" y="605347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Larry-3-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398351" cy="3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 rot="16200000">
            <a:off x="4448907" y="1494693"/>
            <a:ext cx="228601" cy="440201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3733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“units”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105400" y="838200"/>
            <a:ext cx="266700" cy="2438400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18389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55.0 units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6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4800" y="990600"/>
                <a:ext cx="8610600" cy="191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h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h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8610600" cy="19129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457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Eliminating</a:t>
            </a:r>
            <a:r>
              <a:rPr lang="en-US" sz="2800" dirty="0" smtClean="0"/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Comic Sans MS" pitchFamily="66" charset="0"/>
                <a:cs typeface="Calibri" pitchFamily="34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equation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800" y="290578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which, assuming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rearranges to the quadratic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05780"/>
                <a:ext cx="8305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6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" y="3581400"/>
                <a:ext cx="8382000" cy="207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h𝑠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h𝑠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h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81400"/>
                <a:ext cx="8382000" cy="2070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5867400"/>
                <a:ext cx="464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where we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67400"/>
                <a:ext cx="46482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6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063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measurements in the photo,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have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0.22,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-38.3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’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8.7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units.  From above,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10.32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units/foot.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2017693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height of the camera (using the point at infinity)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roughly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4" name="Picture 2" descr="Larry-3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96441"/>
            <a:ext cx="3581400" cy="26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676400" y="3552659"/>
            <a:ext cx="6324600" cy="914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4162259"/>
            <a:ext cx="63246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924800" y="439085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247901" y="4467059"/>
            <a:ext cx="575309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077200" y="4086059"/>
                <a:ext cx="106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086059"/>
                <a:ext cx="106680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2286000" y="4495800"/>
            <a:ext cx="2" cy="14952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9800" y="5914859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>
            <a:off x="1676400" y="4467059"/>
            <a:ext cx="457200" cy="1524000"/>
          </a:xfrm>
          <a:prstGeom prst="lef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" y="488752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Height of Camera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12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5" grpId="0"/>
      <p:bldP spid="30" grpId="0" animBg="1"/>
      <p:bldP spid="31" grpId="0" animBg="1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600" y="533400"/>
                <a:ext cx="8153400" cy="2022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distance of the camera from Larry we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estimate as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15 ft. With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these parameters, the quadratic yields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-41.43 ft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35.06 ft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and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35.06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 Finally, by the Pythagorean Theorem, the length of the board is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l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5.33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ft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7.97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95.60 in.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3400"/>
                <a:ext cx="8153400" cy="2022670"/>
              </a:xfrm>
              <a:prstGeom prst="rect">
                <a:avLst/>
              </a:prstGeom>
              <a:blipFill rotWithShape="1">
                <a:blip r:embed="rId2"/>
                <a:stretch>
                  <a:fillRect l="-1121" t="-2417" b="-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96570"/>
            <a:ext cx="3886200" cy="2869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400" y="3352800"/>
            <a:ext cx="847193" cy="21823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334000" y="3429000"/>
            <a:ext cx="1676400" cy="1981200"/>
          </a:xfrm>
          <a:prstGeom prst="line">
            <a:avLst/>
          </a:prstGeom>
          <a:ln w="76200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0400" y="34290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34000" y="5410200"/>
            <a:ext cx="16764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5334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048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593" y="4231213"/>
            <a:ext cx="121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5.33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552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153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>
                <a:solidFill>
                  <a:schemeClr val="accent2"/>
                </a:solidFill>
              </a:rPr>
              <a:t>Are the Three Stooges Still Relevant?</a:t>
            </a:r>
          </a:p>
        </p:txBody>
      </p:sp>
      <p:pic>
        <p:nvPicPr>
          <p:cNvPr id="6147" name="Picture 5" descr="stooges-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912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36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4020807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So how’d we do?</a:t>
            </a:r>
            <a:endParaRPr lang="en-US" sz="4800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Presumably, we are dealing with a standard-length 8 foot = 96 inch board.  If so, this means that our percentage error is: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00200" y="5791200"/>
                <a:ext cx="55626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0.4 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in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96 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in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100%=0.42%.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91200"/>
                <a:ext cx="5562600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545580" cy="436007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Not bad… for a couple of Knuckleheads!</a:t>
            </a:r>
            <a:endParaRPr lang="en-US" sz="36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693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chemeClr val="accent2"/>
                </a:solidFill>
                <a:latin typeface="Comic Sans MS" pitchFamily="66" charset="0"/>
              </a:rPr>
              <a:t>Any Questions</a:t>
            </a: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95400"/>
            <a:ext cx="6972300" cy="52181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73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endthe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pajamas-lunk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4017963" cy="42672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62200" y="61722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From: </a:t>
            </a:r>
            <a:r>
              <a:rPr lang="en-US" i="1"/>
              <a:t>http://www.lunkhead.net/</a:t>
            </a:r>
          </a:p>
        </p:txBody>
      </p:sp>
      <p:sp>
        <p:nvSpPr>
          <p:cNvPr id="3072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685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62878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7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28600" y="5105400"/>
            <a:ext cx="85344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62484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/>
              <a:t>Source: </a:t>
            </a:r>
            <a:r>
              <a:rPr lang="en-US" sz="2200" i="1"/>
              <a:t>http://www.zogby.com/Soundbites/ReadClips.dbm?ID=13498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2667000"/>
            <a:ext cx="9144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Zogby International conducted a poll of 1,213 American adults by telephone in July 2006.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One question asked for the names of the Three Stooges and another asked for the names of the three branches of government.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7173" name="Picture 4" descr="Zogby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37719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" y="5091113"/>
            <a:ext cx="8763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336600"/>
                </a:solidFill>
              </a:rPr>
              <a:t>Those able to name the Three Stooges:  73%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336600"/>
                </a:solidFill>
              </a:rPr>
              <a:t>Those able to name the three branches of government:  42%</a:t>
            </a:r>
          </a:p>
        </p:txBody>
      </p:sp>
    </p:spTree>
    <p:extLst>
      <p:ext uri="{BB962C8B-B14F-4D97-AF65-F5344CB8AC3E}">
        <p14:creationId xmlns:p14="http://schemas.microsoft.com/office/powerpoint/2010/main" val="2177838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81000" y="2386013"/>
            <a:ext cx="38100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/>
              <a:t>20</a:t>
            </a:r>
            <a:r>
              <a:rPr lang="en-US" sz="4000" baseline="30000"/>
              <a:t>th</a:t>
            </a:r>
            <a:r>
              <a:rPr lang="en-US" sz="4000"/>
              <a:t> Century Fox will release </a:t>
            </a:r>
            <a:r>
              <a:rPr lang="en-US" sz="4000" i="1"/>
              <a:t>The Three </a:t>
            </a:r>
            <a:r>
              <a:rPr lang="en-US" sz="4000"/>
              <a:t>Stooges movie on April 13, 2012.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74863"/>
            <a:ext cx="3086100" cy="4572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48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/>
          <p:cNvSpPr>
            <a:spLocks noChangeArrowheads="1"/>
          </p:cNvSpPr>
          <p:nvPr/>
        </p:nvSpPr>
        <p:spPr bwMode="auto">
          <a:xfrm>
            <a:off x="228600" y="1219200"/>
            <a:ext cx="86106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93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i="1">
                <a:solidFill>
                  <a:schemeClr val="accent2"/>
                </a:solidFill>
              </a:rPr>
              <a:t>A Bird in the Head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The 89</a:t>
            </a:r>
            <a:r>
              <a:rPr lang="en-US" sz="2000" baseline="30000"/>
              <a:t>th</a:t>
            </a:r>
            <a:r>
              <a:rPr lang="en-US" sz="2000"/>
              <a:t> Columbia Pictures Three Stooges film; this was released in 1946. This short is classic Stooges and has the boys wall-papering a room. We watch from 2:35 to 4:28 (1:53 total).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09600" y="51816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9222" name="Picture 7" descr="Bird-in-the-Head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7138"/>
            <a:ext cx="5562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6058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alog-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MAA-Bird-Hea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35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35" fill="hold"/>
                                        <p:tgtEl>
                                          <p:spTgt spid="128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0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48010</TotalTime>
  <Words>2970</Words>
  <Application>Microsoft Office PowerPoint</Application>
  <PresentationFormat>On-screen Show (4:3)</PresentationFormat>
  <Paragraphs>253</Paragraphs>
  <Slides>53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PowerPoint Presentation</vt:lpstr>
      <vt:lpstr>Motivation for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gardnerr</dc:creator>
  <cp:lastModifiedBy>admin</cp:lastModifiedBy>
  <cp:revision>204</cp:revision>
  <dcterms:created xsi:type="dcterms:W3CDTF">2009-01-24T17:50:56Z</dcterms:created>
  <dcterms:modified xsi:type="dcterms:W3CDTF">2012-04-04T13:45:35Z</dcterms:modified>
</cp:coreProperties>
</file>